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5"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76"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15/04/1446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15/04/1446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15/04/1446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073275" y="539750"/>
            <a:ext cx="50276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2588" indent="-914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163"/>
              </a:lnSpc>
              <a:spcAft>
                <a:spcPts val="7563"/>
              </a:spcAft>
            </a:pPr>
            <a:r>
              <a:rPr lang="en-US" altLang="en-US" sz="1700" b="1" dirty="0">
                <a:latin typeface="Times New Roman" panose="02020603050405020304" pitchFamily="18" charset="0"/>
                <a:cs typeface="Times New Roman" panose="02020603050405020304" pitchFamily="18" charset="0"/>
              </a:rPr>
              <a:t>Ministry of Higher Education and Scientific Research AL-Mustaqbal University College of Science                        </a:t>
            </a:r>
            <a:r>
              <a:rPr lang="en-US" altLang="en-US" sz="1700" b="1" dirty="0" smtClean="0">
                <a:latin typeface="Times New Roman" panose="02020603050405020304" pitchFamily="18" charset="0"/>
                <a:cs typeface="Times New Roman" panose="02020603050405020304" pitchFamily="18" charset="0"/>
              </a:rPr>
              <a:t>Department </a:t>
            </a:r>
            <a:r>
              <a:rPr lang="en-US" altLang="en-US" sz="1700" b="1" dirty="0">
                <a:latin typeface="Times New Roman" panose="02020603050405020304" pitchFamily="18" charset="0"/>
                <a:cs typeface="Times New Roman" panose="02020603050405020304" pitchFamily="18" charset="0"/>
              </a:rPr>
              <a:t>of medical biotechnology</a:t>
            </a:r>
          </a:p>
        </p:txBody>
      </p:sp>
      <p:sp>
        <p:nvSpPr>
          <p:cNvPr id="1027" name="Rectangle 4"/>
          <p:cNvSpPr>
            <a:spLocks noChangeArrowheads="1"/>
          </p:cNvSpPr>
          <p:nvPr/>
        </p:nvSpPr>
        <p:spPr bwMode="auto">
          <a:xfrm>
            <a:off x="1279525" y="2220913"/>
            <a:ext cx="66151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5400" b="1" dirty="0">
                <a:solidFill>
                  <a:srgbClr val="FF0000"/>
                </a:solidFill>
                <a:latin typeface="Monotype Corsiva" panose="03010101010201010101" pitchFamily="66" charset="0"/>
              </a:rPr>
              <a:t>Biochemistry </a:t>
            </a:r>
          </a:p>
          <a:p>
            <a:pPr algn="ctr" eaLnBrk="1" hangingPunct="1">
              <a:spcAft>
                <a:spcPts val="2725"/>
              </a:spcAft>
            </a:pPr>
            <a:r>
              <a:rPr lang="en-US" altLang="en-US" sz="3600" b="1" dirty="0">
                <a:solidFill>
                  <a:srgbClr val="FF0000"/>
                </a:solidFill>
                <a:latin typeface="Times New Roman" panose="02020603050405020304" pitchFamily="18" charset="0"/>
              </a:rPr>
              <a:t>Lecture </a:t>
            </a:r>
            <a:r>
              <a:rPr lang="en-US" altLang="en-US" sz="3600" b="1" dirty="0">
                <a:solidFill>
                  <a:srgbClr val="FF0000"/>
                </a:solidFill>
                <a:latin typeface="Times New Roman" panose="02020603050405020304" pitchFamily="18" charset="0"/>
              </a:rPr>
              <a:t>3</a:t>
            </a:r>
            <a:endParaRPr lang="en-US" altLang="en-US" sz="3600" b="1" dirty="0">
              <a:solidFill>
                <a:srgbClr val="FF0000"/>
              </a:solidFill>
              <a:latin typeface="Times New Roman" panose="02020603050405020304" pitchFamily="18" charset="0"/>
            </a:endParaRPr>
          </a:p>
          <a:p>
            <a:pPr algn="ctr">
              <a:spcAft>
                <a:spcPts val="838"/>
              </a:spcAft>
            </a:pPr>
            <a:r>
              <a:rPr lang="en-US" altLang="en-US" sz="3200" b="1" dirty="0">
                <a:latin typeface="Times New Roman" panose="02020603050405020304" pitchFamily="18" charset="0"/>
              </a:rPr>
              <a:t>Peptides </a:t>
            </a:r>
            <a:r>
              <a:rPr lang="en-US" altLang="en-US" sz="3200" b="1" dirty="0" smtClean="0">
                <a:latin typeface="Times New Roman" panose="02020603050405020304" pitchFamily="18" charset="0"/>
              </a:rPr>
              <a:t>and Proteins</a:t>
            </a:r>
            <a:endParaRPr lang="en-US" altLang="en-US" sz="3200" b="1" dirty="0" smtClean="0">
              <a:latin typeface="Times New Roman" panose="02020603050405020304" pitchFamily="18" charset="0"/>
            </a:endParaRPr>
          </a:p>
          <a:p>
            <a:pPr algn="ctr" eaLnBrk="1" hangingPunct="1">
              <a:spcAft>
                <a:spcPts val="213"/>
              </a:spcAft>
            </a:pPr>
            <a:endParaRPr lang="en-US" altLang="en-US" sz="3000" b="1" baseline="30000" dirty="0">
              <a:solidFill>
                <a:srgbClr val="FF0000"/>
              </a:solidFill>
              <a:latin typeface="Times New Roman" panose="02020603050405020304" pitchFamily="18" charset="0"/>
            </a:endParaRPr>
          </a:p>
          <a:p>
            <a:pPr algn="ctr" eaLnBrk="1" hangingPunct="1">
              <a:spcAft>
                <a:spcPts val="213"/>
              </a:spcAft>
            </a:pPr>
            <a:r>
              <a:rPr lang="en-US" altLang="en-US" sz="3000" b="1" baseline="30000" dirty="0">
                <a:solidFill>
                  <a:srgbClr val="FF0000"/>
                </a:solidFill>
                <a:latin typeface="Times New Roman" panose="02020603050405020304" pitchFamily="18" charset="0"/>
              </a:rPr>
              <a:t>B</a:t>
            </a:r>
            <a:r>
              <a:rPr lang="en-US" altLang="en-US" sz="3000" b="1" dirty="0">
                <a:solidFill>
                  <a:srgbClr val="FF0000"/>
                </a:solidFill>
                <a:latin typeface="Times New Roman" panose="02020603050405020304" pitchFamily="18" charset="0"/>
              </a:rPr>
              <a:t>y</a:t>
            </a:r>
          </a:p>
          <a:p>
            <a:pPr algn="ctr"/>
            <a:r>
              <a:rPr lang="en-US" altLang="en-US" sz="4400" b="1" dirty="0">
                <a:solidFill>
                  <a:srgbClr val="002060"/>
                </a:solidFill>
                <a:latin typeface="Monotype Corsiva" panose="03010101010201010101" pitchFamily="66" charset="0"/>
              </a:rPr>
              <a:t>Dr. Assel Amer Hadi</a:t>
            </a:r>
            <a:endParaRPr lang="ar-IQ" altLang="en-US" sz="4400" b="1" dirty="0">
              <a:solidFill>
                <a:srgbClr val="002060"/>
              </a:solidFill>
              <a:latin typeface="Monotype Corsiva" panose="03010101010201010101" pitchFamily="66" charset="0"/>
            </a:endParaRPr>
          </a:p>
        </p:txBody>
      </p:sp>
      <p:pic>
        <p:nvPicPr>
          <p:cNvPr id="1028"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277813"/>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صورة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277813"/>
            <a:ext cx="17716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79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8208912" cy="2677656"/>
          </a:xfrm>
          <a:prstGeom prst="rect">
            <a:avLst/>
          </a:prstGeom>
        </p:spPr>
        <p:txBody>
          <a:bodyPr wrap="square">
            <a:spAutoFit/>
          </a:bodyPr>
          <a:lstStyle/>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The coils and folds of </a:t>
            </a:r>
            <a:r>
              <a:rPr lang="en-US" sz="2400" b="1" dirty="0" smtClean="0">
                <a:solidFill>
                  <a:srgbClr val="FF0000"/>
                </a:solidFill>
                <a:latin typeface="Times New Roman" panose="02020603050405020304" pitchFamily="18" charset="0"/>
                <a:cs typeface="Times New Roman" panose="02020603050405020304" pitchFamily="18" charset="0"/>
              </a:rPr>
              <a:t>Secondary </a:t>
            </a:r>
            <a:r>
              <a:rPr lang="en-US" sz="2400" b="1" dirty="0">
                <a:solidFill>
                  <a:srgbClr val="FF0000"/>
                </a:solidFill>
                <a:latin typeface="Times New Roman" panose="02020603050405020304" pitchFamily="18" charset="0"/>
                <a:cs typeface="Times New Roman" panose="02020603050405020304" pitchFamily="18" charset="0"/>
              </a:rPr>
              <a:t>structure </a:t>
            </a:r>
            <a:r>
              <a:rPr lang="en-US" sz="2400" dirty="0">
                <a:solidFill>
                  <a:srgbClr val="000000"/>
                </a:solidFill>
                <a:latin typeface="Times New Roman" panose="02020603050405020304" pitchFamily="18" charset="0"/>
                <a:cs typeface="Times New Roman" panose="02020603050405020304" pitchFamily="18" charset="0"/>
              </a:rPr>
              <a:t>result from hydrogen bonds </a:t>
            </a:r>
            <a:r>
              <a:rPr lang="en-US" sz="2400" dirty="0" smtClean="0">
                <a:solidFill>
                  <a:srgbClr val="000000"/>
                </a:solidFill>
                <a:latin typeface="Times New Roman" panose="02020603050405020304" pitchFamily="18" charset="0"/>
                <a:cs typeface="Times New Roman" panose="02020603050405020304" pitchFamily="18" charset="0"/>
              </a:rPr>
              <a:t>between repeating </a:t>
            </a:r>
            <a:r>
              <a:rPr lang="en-US" sz="2400" dirty="0">
                <a:solidFill>
                  <a:srgbClr val="000000"/>
                </a:solidFill>
                <a:latin typeface="Times New Roman" panose="02020603050405020304" pitchFamily="18" charset="0"/>
                <a:cs typeface="Times New Roman" panose="02020603050405020304" pitchFamily="18" charset="0"/>
              </a:rPr>
              <a:t>constituents of the polypeptide backbone </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l" rtl="0"/>
            <a:r>
              <a:rPr lang="en-US" sz="2400" dirty="0">
                <a:solidFill>
                  <a:srgbClr val="000000"/>
                </a:solidFill>
                <a:latin typeface="Times New Roman" panose="02020603050405020304" pitchFamily="18" charset="0"/>
                <a:cs typeface="Times New Roman" panose="02020603050405020304" pitchFamily="18" charset="0"/>
              </a:rPr>
              <a:t>• Typical secondary structures are a coil called </a:t>
            </a:r>
            <a:r>
              <a:rPr lang="en-US" sz="2400" dirty="0" smtClean="0">
                <a:solidFill>
                  <a:srgbClr val="000000"/>
                </a:solidFill>
                <a:latin typeface="Times New Roman" panose="02020603050405020304" pitchFamily="18" charset="0"/>
                <a:cs typeface="Times New Roman" panose="02020603050405020304" pitchFamily="18" charset="0"/>
              </a:rPr>
              <a:t>an </a:t>
            </a:r>
            <a:r>
              <a:rPr lang="el-GR" sz="2400" dirty="0" smtClean="0">
                <a:solidFill>
                  <a:srgbClr val="FF0000"/>
                </a:solidFill>
                <a:latin typeface="Times New Roman" panose="02020603050405020304" pitchFamily="18" charset="0"/>
                <a:cs typeface="Times New Roman" panose="02020603050405020304" pitchFamily="18" charset="0"/>
              </a:rPr>
              <a:t>α </a:t>
            </a:r>
            <a:r>
              <a:rPr lang="en-US" sz="2400" b="1" dirty="0">
                <a:solidFill>
                  <a:srgbClr val="FF0000"/>
                </a:solidFill>
                <a:latin typeface="Times New Roman" panose="02020603050405020304" pitchFamily="18" charset="0"/>
                <a:cs typeface="Times New Roman" panose="02020603050405020304" pitchFamily="18" charset="0"/>
              </a:rPr>
              <a:t>helix </a:t>
            </a:r>
            <a:endParaRPr lang="en-US" sz="2400" dirty="0">
              <a:solidFill>
                <a:srgbClr val="FF0000"/>
              </a:solidFill>
              <a:latin typeface="Times New Roman" panose="02020603050405020304" pitchFamily="18" charset="0"/>
              <a:cs typeface="Times New Roman" panose="02020603050405020304" pitchFamily="18" charset="0"/>
            </a:endParaRPr>
          </a:p>
          <a:p>
            <a:pPr algn="just" rtl="0"/>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1547664" y="2780928"/>
            <a:ext cx="6264696" cy="3790340"/>
          </a:xfrm>
          <a:prstGeom prst="rect">
            <a:avLst/>
          </a:prstGeom>
        </p:spPr>
      </p:pic>
    </p:spTree>
    <p:extLst>
      <p:ext uri="{BB962C8B-B14F-4D97-AF65-F5344CB8AC3E}">
        <p14:creationId xmlns:p14="http://schemas.microsoft.com/office/powerpoint/2010/main" val="152809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902"/>
            <a:ext cx="8244408" cy="2739211"/>
          </a:xfrm>
          <a:prstGeom prst="rect">
            <a:avLst/>
          </a:prstGeom>
        </p:spPr>
        <p:txBody>
          <a:bodyPr wrap="square">
            <a:spAutoFit/>
          </a:bodyPr>
          <a:lstStyle/>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Tertiary structure </a:t>
            </a:r>
            <a:r>
              <a:rPr lang="en-US" sz="2400" dirty="0">
                <a:solidFill>
                  <a:srgbClr val="000000"/>
                </a:solidFill>
                <a:latin typeface="Times New Roman" panose="02020603050405020304" pitchFamily="18" charset="0"/>
                <a:cs typeface="Times New Roman" panose="02020603050405020304" pitchFamily="18" charset="0"/>
              </a:rPr>
              <a:t>is determined by interactions between R groups, rather than interactions between backbone constituents </a:t>
            </a:r>
          </a:p>
          <a:p>
            <a:pPr algn="just" rtl="0"/>
            <a:r>
              <a:rPr lang="en-US" sz="2400" dirty="0">
                <a:solidFill>
                  <a:srgbClr val="000000"/>
                </a:solidFill>
                <a:latin typeface="Times New Roman" panose="02020603050405020304" pitchFamily="18" charset="0"/>
                <a:cs typeface="Times New Roman" panose="02020603050405020304" pitchFamily="18" charset="0"/>
              </a:rPr>
              <a:t>• These interactions between R groups include actual </a:t>
            </a:r>
            <a:r>
              <a:rPr lang="en-US" sz="2400" i="1" dirty="0">
                <a:solidFill>
                  <a:srgbClr val="000000"/>
                </a:solidFill>
                <a:latin typeface="Times New Roman" panose="02020603050405020304" pitchFamily="18" charset="0"/>
                <a:cs typeface="Times New Roman" panose="02020603050405020304" pitchFamily="18" charset="0"/>
              </a:rPr>
              <a:t>ionic bonds and </a:t>
            </a:r>
            <a:r>
              <a:rPr lang="en-US" sz="2400" dirty="0">
                <a:solidFill>
                  <a:srgbClr val="000000"/>
                </a:solidFill>
                <a:latin typeface="Times New Roman" panose="02020603050405020304" pitchFamily="18" charset="0"/>
                <a:cs typeface="Times New Roman" panose="02020603050405020304" pitchFamily="18" charset="0"/>
              </a:rPr>
              <a:t>strong </a:t>
            </a:r>
          </a:p>
          <a:p>
            <a:pPr algn="just" rtl="0"/>
            <a:r>
              <a:rPr lang="en-US" sz="2400" i="1" dirty="0">
                <a:solidFill>
                  <a:srgbClr val="000000"/>
                </a:solidFill>
                <a:latin typeface="Times New Roman" panose="02020603050405020304" pitchFamily="18" charset="0"/>
                <a:cs typeface="Times New Roman" panose="02020603050405020304" pitchFamily="18" charset="0"/>
              </a:rPr>
              <a:t>covalent bonds </a:t>
            </a:r>
            <a:r>
              <a:rPr lang="en-US" sz="2400" dirty="0">
                <a:solidFill>
                  <a:srgbClr val="000000"/>
                </a:solidFill>
                <a:latin typeface="Times New Roman" panose="02020603050405020304" pitchFamily="18" charset="0"/>
                <a:cs typeface="Times New Roman" panose="02020603050405020304" pitchFamily="18" charset="0"/>
              </a:rPr>
              <a:t>called </a:t>
            </a:r>
            <a:r>
              <a:rPr lang="en-US" sz="2400" b="1" dirty="0">
                <a:solidFill>
                  <a:srgbClr val="000000"/>
                </a:solidFill>
                <a:latin typeface="Times New Roman" panose="02020603050405020304" pitchFamily="18" charset="0"/>
                <a:cs typeface="Times New Roman" panose="02020603050405020304" pitchFamily="18" charset="0"/>
              </a:rPr>
              <a:t>disulfide bridges </a:t>
            </a:r>
            <a:r>
              <a:rPr lang="en-US" sz="2400" dirty="0">
                <a:solidFill>
                  <a:srgbClr val="000000"/>
                </a:solidFill>
                <a:latin typeface="Times New Roman" panose="02020603050405020304" pitchFamily="18" charset="0"/>
                <a:cs typeface="Times New Roman" panose="02020603050405020304" pitchFamily="18" charset="0"/>
              </a:rPr>
              <a:t>which may </a:t>
            </a:r>
            <a:r>
              <a:rPr lang="en-US" sz="2400" i="1" dirty="0">
                <a:solidFill>
                  <a:srgbClr val="000000"/>
                </a:solidFill>
                <a:latin typeface="Times New Roman" panose="02020603050405020304" pitchFamily="18" charset="0"/>
                <a:cs typeface="Times New Roman" panose="02020603050405020304" pitchFamily="18" charset="0"/>
              </a:rPr>
              <a:t>reinforce </a:t>
            </a:r>
            <a:r>
              <a:rPr lang="en-US" sz="2400" dirty="0">
                <a:solidFill>
                  <a:srgbClr val="000000"/>
                </a:solidFill>
                <a:latin typeface="Times New Roman" panose="02020603050405020304" pitchFamily="18" charset="0"/>
                <a:cs typeface="Times New Roman" panose="02020603050405020304" pitchFamily="18" charset="0"/>
              </a:rPr>
              <a:t>the protein’s structure. </a:t>
            </a:r>
            <a:endParaRPr lang="en-US" sz="2400" dirty="0">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1871207" y="2880526"/>
            <a:ext cx="5725114" cy="3951181"/>
          </a:xfrm>
          <a:prstGeom prst="rect">
            <a:avLst/>
          </a:prstGeom>
        </p:spPr>
      </p:pic>
    </p:spTree>
    <p:extLst>
      <p:ext uri="{BB962C8B-B14F-4D97-AF65-F5344CB8AC3E}">
        <p14:creationId xmlns:p14="http://schemas.microsoft.com/office/powerpoint/2010/main" val="360331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04664"/>
            <a:ext cx="8064896" cy="2862322"/>
          </a:xfrm>
          <a:prstGeom prst="rect">
            <a:avLst/>
          </a:prstGeom>
        </p:spPr>
        <p:txBody>
          <a:bodyPr wrap="square">
            <a:spAutoFit/>
          </a:bodyPr>
          <a:lstStyle/>
          <a:p>
            <a:pPr algn="just" rtl="0">
              <a:lnSpc>
                <a:spcPct val="150000"/>
              </a:lnSpc>
            </a:pPr>
            <a:endParaRPr lang="en-US" sz="2400" dirty="0">
              <a:solidFill>
                <a:srgbClr val="000000"/>
              </a:solidFill>
              <a:latin typeface="Times New Roman" panose="02020603050405020304" pitchFamily="18" charset="0"/>
              <a:cs typeface="Times New Roman" panose="02020603050405020304" pitchFamily="18" charset="0"/>
            </a:endParaRP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Quaternary structure </a:t>
            </a:r>
            <a:r>
              <a:rPr lang="en-US" sz="2400" dirty="0">
                <a:solidFill>
                  <a:srgbClr val="000000"/>
                </a:solidFill>
                <a:latin typeface="Times New Roman" panose="02020603050405020304" pitchFamily="18" charset="0"/>
                <a:cs typeface="Times New Roman" panose="02020603050405020304" pitchFamily="18" charset="0"/>
              </a:rPr>
              <a:t>results when two or more polypeptide chains form one </a:t>
            </a:r>
            <a:r>
              <a:rPr lang="en-US" sz="2400" dirty="0" smtClean="0">
                <a:solidFill>
                  <a:srgbClr val="000000"/>
                </a:solidFill>
                <a:latin typeface="Times New Roman" panose="02020603050405020304" pitchFamily="18" charset="0"/>
                <a:cs typeface="Times New Roman" panose="02020603050405020304" pitchFamily="18" charset="0"/>
              </a:rPr>
              <a:t>macromolecule.</a:t>
            </a:r>
          </a:p>
          <a:p>
            <a:pPr algn="just" rtl="0">
              <a:lnSpc>
                <a:spcPct val="150000"/>
              </a:lnSpc>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Collagen</a:t>
            </a:r>
            <a:r>
              <a:rPr lang="en-US" sz="2400" dirty="0">
                <a:solidFill>
                  <a:srgbClr val="000000"/>
                </a:solidFill>
                <a:latin typeface="Times New Roman" panose="02020603050405020304" pitchFamily="18" charset="0"/>
                <a:cs typeface="Times New Roman" panose="02020603050405020304" pitchFamily="18" charset="0"/>
              </a:rPr>
              <a:t> is a fibrous protein consisting of three polypeptides coiled like a </a:t>
            </a:r>
            <a:r>
              <a:rPr lang="en-US" sz="2400" dirty="0" smtClean="0">
                <a:solidFill>
                  <a:srgbClr val="000000"/>
                </a:solidFill>
                <a:latin typeface="Times New Roman" panose="02020603050405020304" pitchFamily="18" charset="0"/>
                <a:cs typeface="Times New Roman" panose="02020603050405020304" pitchFamily="18" charset="0"/>
              </a:rPr>
              <a:t>rope. </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72008" y="3933056"/>
            <a:ext cx="9144000" cy="2286744"/>
          </a:xfrm>
          <a:prstGeom prst="rect">
            <a:avLst/>
          </a:prstGeom>
        </p:spPr>
      </p:pic>
    </p:spTree>
    <p:extLst>
      <p:ext uri="{BB962C8B-B14F-4D97-AF65-F5344CB8AC3E}">
        <p14:creationId xmlns:p14="http://schemas.microsoft.com/office/powerpoint/2010/main" val="311521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835695" y="1844824"/>
            <a:ext cx="5611989" cy="4754793"/>
          </a:xfrm>
          <a:prstGeom prst="rect">
            <a:avLst/>
          </a:prstGeom>
        </p:spPr>
      </p:pic>
      <p:sp>
        <p:nvSpPr>
          <p:cNvPr id="3" name="مستطيل 2"/>
          <p:cNvSpPr/>
          <p:nvPr/>
        </p:nvSpPr>
        <p:spPr>
          <a:xfrm>
            <a:off x="447478" y="332656"/>
            <a:ext cx="8388424" cy="1200329"/>
          </a:xfrm>
          <a:prstGeom prst="rect">
            <a:avLst/>
          </a:prstGeom>
        </p:spPr>
        <p:txBody>
          <a:bodyPr wrap="square">
            <a:spAutoFit/>
          </a:bodyPr>
          <a:lstStyle/>
          <a:p>
            <a:pPr algn="just" rtl="0">
              <a:lnSpc>
                <a:spcPct val="150000"/>
              </a:lnSpc>
            </a:pPr>
            <a:r>
              <a:rPr lang="en-US" sz="2400" dirty="0">
                <a:solidFill>
                  <a:srgbClr val="D02E0D"/>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Hemoglobin</a:t>
            </a:r>
            <a:r>
              <a:rPr lang="en-US" sz="2400" dirty="0">
                <a:solidFill>
                  <a:srgbClr val="000000"/>
                </a:solidFill>
                <a:latin typeface="Times New Roman" panose="02020603050405020304" pitchFamily="18" charset="0"/>
                <a:cs typeface="Times New Roman" panose="02020603050405020304" pitchFamily="18" charset="0"/>
              </a:rPr>
              <a:t> is a globular protein consisting of four polypeptides: two alpha and two beta chains </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871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052736"/>
            <a:ext cx="7848872" cy="4154984"/>
          </a:xfrm>
          <a:prstGeom prst="rect">
            <a:avLst/>
          </a:prstGeom>
        </p:spPr>
        <p:txBody>
          <a:bodyPr wrap="square">
            <a:spAutoFit/>
          </a:bodyPr>
          <a:lstStyle/>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In addition to primary structure, physical and chemical conditions can affect structure </a:t>
            </a: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Alterations in pH, salt concentration, temperature, or other environmental factors can cause a protein to unravel </a:t>
            </a: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This loss of a protein’s native structure is called </a:t>
            </a:r>
            <a:r>
              <a:rPr lang="en-US" sz="2400" b="1" dirty="0">
                <a:solidFill>
                  <a:srgbClr val="FF0000"/>
                </a:solidFill>
                <a:latin typeface="Times New Roman" panose="02020603050405020304" pitchFamily="18" charset="0"/>
                <a:cs typeface="Times New Roman" panose="02020603050405020304" pitchFamily="18" charset="0"/>
              </a:rPr>
              <a:t>denaturation </a:t>
            </a:r>
            <a:endParaRPr lang="en-US" sz="2400" dirty="0">
              <a:solidFill>
                <a:srgbClr val="FF0000"/>
              </a:solidFill>
              <a:latin typeface="Times New Roman" panose="02020603050405020304" pitchFamily="18" charset="0"/>
              <a:cs typeface="Times New Roman" panose="02020603050405020304" pitchFamily="18" charset="0"/>
            </a:endParaRP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A denatured protein is biologically inactive </a:t>
            </a:r>
          </a:p>
        </p:txBody>
      </p:sp>
    </p:spTree>
    <p:extLst>
      <p:ext uri="{BB962C8B-B14F-4D97-AF65-F5344CB8AC3E}">
        <p14:creationId xmlns:p14="http://schemas.microsoft.com/office/powerpoint/2010/main" val="337284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0" y="946150"/>
            <a:ext cx="7923213"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40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60806" y="3130312"/>
            <a:ext cx="5400601" cy="3327709"/>
          </a:xfrm>
          <a:prstGeom prst="rect">
            <a:avLst/>
          </a:prstGeom>
        </p:spPr>
      </p:pic>
      <p:sp>
        <p:nvSpPr>
          <p:cNvPr id="3" name="مستطيل 2"/>
          <p:cNvSpPr/>
          <p:nvPr/>
        </p:nvSpPr>
        <p:spPr>
          <a:xfrm>
            <a:off x="428659" y="851134"/>
            <a:ext cx="8064896" cy="2308324"/>
          </a:xfrm>
          <a:prstGeom prst="rect">
            <a:avLst/>
          </a:prstGeom>
        </p:spPr>
        <p:txBody>
          <a:bodyPr wrap="square">
            <a:spAutoFit/>
          </a:bodyPr>
          <a:lstStyle/>
          <a:p>
            <a:pPr algn="just" rtl="0"/>
            <a:endParaRPr lang="en-US" sz="2400" dirty="0">
              <a:solidFill>
                <a:srgbClr val="000000"/>
              </a:solidFill>
              <a:latin typeface="Times New Roman" panose="02020603050405020304" pitchFamily="18" charset="0"/>
            </a:endParaRPr>
          </a:p>
          <a:p>
            <a:pPr algn="just" rtl="0"/>
            <a:r>
              <a:rPr lang="en-US" sz="2400" b="1" dirty="0" smtClean="0">
                <a:solidFill>
                  <a:srgbClr val="FF0000"/>
                </a:solidFill>
                <a:latin typeface="Times New Roman" panose="02020603050405020304" pitchFamily="18" charset="0"/>
              </a:rPr>
              <a:t>Amino </a:t>
            </a:r>
            <a:r>
              <a:rPr lang="en-US" sz="2400" b="1" dirty="0">
                <a:solidFill>
                  <a:srgbClr val="FF0000"/>
                </a:solidFill>
                <a:latin typeface="Times New Roman" panose="02020603050405020304" pitchFamily="18" charset="0"/>
              </a:rPr>
              <a:t>Acids (AA)</a:t>
            </a:r>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are the building bases of proteins </a:t>
            </a:r>
            <a:endParaRPr lang="en-US" sz="2400" dirty="0" smtClean="0">
              <a:solidFill>
                <a:srgbClr val="000000"/>
              </a:solidFill>
              <a:latin typeface="Times New Roman" panose="02020603050405020304" pitchFamily="18" charset="0"/>
            </a:endParaRPr>
          </a:p>
          <a:p>
            <a:pPr algn="just" rtl="0"/>
            <a:endParaRPr lang="en-US" sz="2400" dirty="0">
              <a:solidFill>
                <a:srgbClr val="000000"/>
              </a:solidFill>
              <a:latin typeface="Times New Roman" panose="02020603050405020304" pitchFamily="18" charset="0"/>
            </a:endParaRPr>
          </a:p>
          <a:p>
            <a:pPr algn="just" rtl="0"/>
            <a:r>
              <a:rPr lang="en-US" sz="2400" b="1" dirty="0">
                <a:solidFill>
                  <a:srgbClr val="FF0000"/>
                </a:solidFill>
                <a:latin typeface="Times New Roman" panose="02020603050405020304" pitchFamily="18" charset="0"/>
              </a:rPr>
              <a:t>Contain: </a:t>
            </a:r>
            <a:endParaRPr lang="en-US" sz="2400" dirty="0">
              <a:solidFill>
                <a:srgbClr val="FF0000"/>
              </a:solidFill>
              <a:latin typeface="Times New Roman" panose="02020603050405020304" pitchFamily="18" charset="0"/>
            </a:endParaRPr>
          </a:p>
          <a:p>
            <a:pPr algn="just" rtl="0"/>
            <a:r>
              <a:rPr lang="en-US" sz="2400" dirty="0">
                <a:solidFill>
                  <a:srgbClr val="000000"/>
                </a:solidFill>
                <a:latin typeface="Times New Roman" panose="02020603050405020304" pitchFamily="18" charset="0"/>
              </a:rPr>
              <a:t>Central carbon atom + 4 subgroups {amino group (—NH2), carboxyl group (—COOH), hydrogen atom, and side chain (R)} </a:t>
            </a:r>
            <a:endParaRPr lang="en-US" sz="2400" dirty="0"/>
          </a:p>
        </p:txBody>
      </p:sp>
      <p:sp>
        <p:nvSpPr>
          <p:cNvPr id="4" name="مستطيل 3"/>
          <p:cNvSpPr/>
          <p:nvPr/>
        </p:nvSpPr>
        <p:spPr>
          <a:xfrm>
            <a:off x="0" y="188640"/>
            <a:ext cx="7128792" cy="754053"/>
          </a:xfrm>
          <a:prstGeom prst="rect">
            <a:avLst/>
          </a:prstGeom>
        </p:spPr>
        <p:txBody>
          <a:bodyPr wrap="square">
            <a:spAutoFit/>
          </a:bodyPr>
          <a:lstStyle/>
          <a:p>
            <a:pPr algn="l"/>
            <a:endParaRPr lang="en-US" sz="1100" dirty="0">
              <a:solidFill>
                <a:srgbClr val="000000"/>
              </a:solidFill>
              <a:latin typeface="Times New Roman" panose="02020603050405020304" pitchFamily="18" charset="0"/>
            </a:endParaRPr>
          </a:p>
          <a:p>
            <a:r>
              <a:rPr lang="en-US" sz="3200" b="1" dirty="0">
                <a:solidFill>
                  <a:srgbClr val="000000"/>
                </a:solidFill>
                <a:latin typeface="Times New Roman" panose="02020603050405020304" pitchFamily="18" charset="0"/>
              </a:rPr>
              <a:t> </a:t>
            </a:r>
            <a:r>
              <a:rPr lang="en-US" sz="3200" b="1" dirty="0">
                <a:solidFill>
                  <a:srgbClr val="FF0000"/>
                </a:solidFill>
                <a:latin typeface="Times New Roman" panose="02020603050405020304" pitchFamily="18" charset="0"/>
              </a:rPr>
              <a:t>Amino Acids and Proteins </a:t>
            </a:r>
            <a:endParaRPr lang="en-US" sz="3200" b="1" dirty="0"/>
          </a:p>
        </p:txBody>
      </p:sp>
    </p:spTree>
    <p:extLst>
      <p:ext uri="{BB962C8B-B14F-4D97-AF65-F5344CB8AC3E}">
        <p14:creationId xmlns:p14="http://schemas.microsoft.com/office/powerpoint/2010/main" val="173090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260648"/>
            <a:ext cx="7776864" cy="2888291"/>
          </a:xfrm>
          <a:prstGeom prst="rect">
            <a:avLst/>
          </a:prstGeom>
        </p:spPr>
        <p:txBody>
          <a:bodyPr wrap="square">
            <a:spAutoFit/>
          </a:bodyPr>
          <a:lstStyle/>
          <a:p>
            <a:pPr algn="just" rtl="0">
              <a:lnSpc>
                <a:spcPct val="150000"/>
              </a:lnSpc>
            </a:pPr>
            <a:r>
              <a:rPr lang="en-US" altLang="en-US" sz="2800" b="1" dirty="0">
                <a:solidFill>
                  <a:srgbClr val="FF0000"/>
                </a:solidFill>
                <a:latin typeface="Times New Roman" panose="02020603050405020304" pitchFamily="18" charset="0"/>
              </a:rPr>
              <a:t>Peptides and </a:t>
            </a:r>
            <a:r>
              <a:rPr lang="en-US" altLang="en-US" sz="2800" b="1" dirty="0" smtClean="0">
                <a:solidFill>
                  <a:srgbClr val="FF0000"/>
                </a:solidFill>
                <a:latin typeface="Times New Roman" panose="02020603050405020304" pitchFamily="18" charset="0"/>
              </a:rPr>
              <a:t>Proteins: </a:t>
            </a:r>
            <a:r>
              <a:rPr lang="en-US" sz="2400" dirty="0" smtClean="0">
                <a:solidFill>
                  <a:srgbClr val="000000"/>
                </a:solidFill>
                <a:latin typeface="Times New Roman" panose="02020603050405020304" pitchFamily="18" charset="0"/>
                <a:cs typeface="Times New Roman" panose="02020603050405020304" pitchFamily="18" charset="0"/>
              </a:rPr>
              <a:t>It </a:t>
            </a:r>
            <a:r>
              <a:rPr lang="en-US" sz="2400" dirty="0">
                <a:solidFill>
                  <a:srgbClr val="000000"/>
                </a:solidFill>
                <a:latin typeface="Times New Roman" panose="02020603050405020304" pitchFamily="18" charset="0"/>
                <a:cs typeface="Times New Roman" panose="02020603050405020304" pitchFamily="18" charset="0"/>
              </a:rPr>
              <a:t>consists of two or more amino acids linked </a:t>
            </a:r>
            <a:r>
              <a:rPr lang="en-US" sz="2400" dirty="0" smtClean="0">
                <a:solidFill>
                  <a:srgbClr val="000000"/>
                </a:solidFill>
                <a:latin typeface="Times New Roman" panose="02020603050405020304" pitchFamily="18" charset="0"/>
                <a:cs typeface="Times New Roman" panose="02020603050405020304" pitchFamily="18" charset="0"/>
              </a:rPr>
              <a:t>together </a:t>
            </a:r>
            <a:r>
              <a:rPr lang="en-US" sz="2400" dirty="0">
                <a:solidFill>
                  <a:srgbClr val="000000"/>
                </a:solidFill>
                <a:latin typeface="Times New Roman" panose="02020603050405020304" pitchFamily="18" charset="0"/>
                <a:cs typeface="Times New Roman" panose="02020603050405020304" pitchFamily="18" charset="0"/>
              </a:rPr>
              <a:t>by a peptide </a:t>
            </a:r>
            <a:r>
              <a:rPr lang="en-US" sz="2400" dirty="0" smtClean="0">
                <a:solidFill>
                  <a:srgbClr val="000000"/>
                </a:solidFill>
                <a:latin typeface="Times New Roman" panose="02020603050405020304" pitchFamily="18" charset="0"/>
                <a:cs typeface="Times New Roman" panose="02020603050405020304" pitchFamily="18" charset="0"/>
              </a:rPr>
              <a:t>bonds </a:t>
            </a:r>
            <a:r>
              <a:rPr lang="en-US" sz="2400" dirty="0">
                <a:solidFill>
                  <a:srgbClr val="000000"/>
                </a:solidFill>
                <a:latin typeface="Times New Roman" panose="02020603050405020304" pitchFamily="18" charset="0"/>
                <a:cs typeface="Times New Roman" panose="02020603050405020304" pitchFamily="18" charset="0"/>
              </a:rPr>
              <a:t>from the </a:t>
            </a:r>
            <a:r>
              <a:rPr lang="en-US" sz="2400" dirty="0" smtClean="0">
                <a:solidFill>
                  <a:srgbClr val="000000"/>
                </a:solidFill>
                <a:latin typeface="Times New Roman" panose="02020603050405020304" pitchFamily="18" charset="0"/>
                <a:cs typeface="Times New Roman" panose="02020603050405020304" pitchFamily="18" charset="0"/>
              </a:rPr>
              <a:t>linkage</a:t>
            </a:r>
            <a:r>
              <a:rPr lang="ar-IQ" sz="24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of </a:t>
            </a:r>
            <a:r>
              <a:rPr lang="en-US" sz="2400" dirty="0">
                <a:solidFill>
                  <a:srgbClr val="000000"/>
                </a:solidFill>
                <a:latin typeface="Times New Roman" panose="02020603050405020304" pitchFamily="18" charset="0"/>
                <a:cs typeface="Times New Roman" panose="02020603050405020304" pitchFamily="18" charset="0"/>
              </a:rPr>
              <a:t>the alpha-carboxyl group of one amino acid with the alpha-amino of another amino acid. As a result, a water molecule is released</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2"/>
          <a:stretch>
            <a:fillRect/>
          </a:stretch>
        </p:blipFill>
        <p:spPr>
          <a:xfrm>
            <a:off x="1978958" y="2924944"/>
            <a:ext cx="5186084" cy="3629319"/>
          </a:xfrm>
          <a:prstGeom prst="rect">
            <a:avLst/>
          </a:prstGeom>
        </p:spPr>
      </p:pic>
    </p:spTree>
    <p:extLst>
      <p:ext uri="{BB962C8B-B14F-4D97-AF65-F5344CB8AC3E}">
        <p14:creationId xmlns:p14="http://schemas.microsoft.com/office/powerpoint/2010/main" val="2416129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423" y="0"/>
            <a:ext cx="9144000" cy="2850135"/>
          </a:xfrm>
          <a:prstGeom prst="rect">
            <a:avLst/>
          </a:prstGeom>
        </p:spPr>
      </p:pic>
      <p:sp>
        <p:nvSpPr>
          <p:cNvPr id="3" name="مستطيل 2"/>
          <p:cNvSpPr/>
          <p:nvPr/>
        </p:nvSpPr>
        <p:spPr>
          <a:xfrm>
            <a:off x="539552" y="2708920"/>
            <a:ext cx="6912768" cy="3785652"/>
          </a:xfrm>
          <a:prstGeom prst="rect">
            <a:avLst/>
          </a:prstGeom>
        </p:spPr>
        <p:txBody>
          <a:bodyPr wrap="square">
            <a:spAutoFit/>
          </a:bodyPr>
          <a:lstStyle/>
          <a:p>
            <a:pPr algn="r" rtl="0"/>
            <a:endParaRPr lang="en-US" sz="2400" dirty="0">
              <a:solidFill>
                <a:srgbClr val="000000"/>
              </a:solidFill>
              <a:latin typeface="Calibri" panose="020F0502020204030204" pitchFamily="34" charset="0"/>
            </a:endParaRPr>
          </a:p>
          <a:p>
            <a:pPr marL="342900" indent="-342900" algn="just" rtl="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Peptides</a:t>
            </a:r>
            <a:r>
              <a:rPr lang="en-US" sz="2400" dirty="0">
                <a:solidFill>
                  <a:srgbClr val="000000"/>
                </a:solidFill>
                <a:latin typeface="Times New Roman" panose="02020603050405020304" pitchFamily="18" charset="0"/>
                <a:cs typeface="Times New Roman" panose="02020603050405020304" pitchFamily="18" charset="0"/>
              </a:rPr>
              <a:t>: fewer than 50 amino acids </a:t>
            </a: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Dipeptides</a:t>
            </a:r>
            <a:r>
              <a:rPr lang="en-US" sz="2400" dirty="0">
                <a:solidFill>
                  <a:srgbClr val="000000"/>
                </a:solidFill>
                <a:latin typeface="Times New Roman" panose="02020603050405020304" pitchFamily="18" charset="0"/>
                <a:cs typeface="Times New Roman" panose="02020603050405020304" pitchFamily="18" charset="0"/>
              </a:rPr>
              <a:t>: 2 amino acids </a:t>
            </a: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Tri-peptides</a:t>
            </a:r>
            <a:r>
              <a:rPr lang="en-US" sz="2400" dirty="0">
                <a:solidFill>
                  <a:srgbClr val="000000"/>
                </a:solidFill>
                <a:latin typeface="Times New Roman" panose="02020603050405020304" pitchFamily="18" charset="0"/>
                <a:cs typeface="Times New Roman" panose="02020603050405020304" pitchFamily="18" charset="0"/>
              </a:rPr>
              <a:t>: 3 amino acids </a:t>
            </a:r>
          </a:p>
          <a:p>
            <a:pPr algn="just" rtl="0"/>
            <a:endParaRPr lang="en-US" sz="2400" dirty="0">
              <a:solidFill>
                <a:srgbClr val="000000"/>
              </a:solidFill>
              <a:latin typeface="Times New Roman" panose="02020603050405020304" pitchFamily="18" charset="0"/>
              <a:cs typeface="Times New Roman" panose="02020603050405020304" pitchFamily="18" charset="0"/>
            </a:endParaRPr>
          </a:p>
          <a:p>
            <a:pPr algn="just" rtl="0"/>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Polypeptides</a:t>
            </a:r>
            <a:r>
              <a:rPr lang="en-US" sz="2400" dirty="0">
                <a:solidFill>
                  <a:srgbClr val="000000"/>
                </a:solidFill>
                <a:latin typeface="Times New Roman" panose="02020603050405020304" pitchFamily="18" charset="0"/>
                <a:cs typeface="Times New Roman" panose="02020603050405020304" pitchFamily="18" charset="0"/>
              </a:rPr>
              <a:t>: more than 10 amino acids </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rtl="0"/>
            <a:endParaRPr lang="en-US" sz="2400" b="1" dirty="0">
              <a:solidFill>
                <a:srgbClr val="000000"/>
              </a:solidFill>
              <a:latin typeface="Times New Roman" panose="02020603050405020304" pitchFamily="18" charset="0"/>
              <a:cs typeface="Times New Roman" panose="02020603050405020304" pitchFamily="18" charset="0"/>
            </a:endParaRPr>
          </a:p>
          <a:p>
            <a:pPr marL="342900" indent="-342900" algn="just" rtl="0">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Proteins</a:t>
            </a:r>
            <a:r>
              <a:rPr lang="en-US" sz="2400" dirty="0">
                <a:solidFill>
                  <a:srgbClr val="000000"/>
                </a:solidFill>
                <a:latin typeface="Times New Roman" panose="02020603050405020304" pitchFamily="18" charset="0"/>
                <a:cs typeface="Times New Roman" panose="02020603050405020304" pitchFamily="18" charset="0"/>
              </a:rPr>
              <a:t>: more than 50 amino acids </a:t>
            </a:r>
          </a:p>
        </p:txBody>
      </p:sp>
    </p:spTree>
    <p:extLst>
      <p:ext uri="{BB962C8B-B14F-4D97-AF65-F5344CB8AC3E}">
        <p14:creationId xmlns:p14="http://schemas.microsoft.com/office/powerpoint/2010/main" val="3660187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260648"/>
            <a:ext cx="8352928" cy="3046988"/>
          </a:xfrm>
          <a:prstGeom prst="rect">
            <a:avLst/>
          </a:prstGeom>
        </p:spPr>
        <p:txBody>
          <a:bodyPr wrap="square">
            <a:spAutoFit/>
          </a:bodyPr>
          <a:lstStyle/>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Proteins </a:t>
            </a:r>
            <a:r>
              <a:rPr lang="en-US" sz="2800" b="1" dirty="0">
                <a:solidFill>
                  <a:srgbClr val="000000"/>
                </a:solidFill>
                <a:latin typeface="Times New Roman" panose="02020603050405020304" pitchFamily="18" charset="0"/>
                <a:cs typeface="Times New Roman" panose="02020603050405020304" pitchFamily="18" charset="0"/>
              </a:rPr>
              <a:t>are: </a:t>
            </a:r>
          </a:p>
          <a:p>
            <a:pPr algn="just" rtl="0">
              <a:lnSpc>
                <a:spcPct val="150000"/>
              </a:lnSpc>
            </a:pPr>
            <a:r>
              <a:rPr lang="en-US" sz="2400" dirty="0">
                <a:solidFill>
                  <a:srgbClr val="000000"/>
                </a:solidFill>
                <a:latin typeface="Times New Roman" panose="02020603050405020304" pitchFamily="18" charset="0"/>
                <a:cs typeface="Times New Roman" panose="02020603050405020304" pitchFamily="18" charset="0"/>
              </a:rPr>
              <a:t>● Large molecules </a:t>
            </a:r>
          </a:p>
          <a:p>
            <a:pPr algn="just" rtl="0">
              <a:lnSpc>
                <a:spcPct val="150000"/>
              </a:lnSpc>
            </a:pPr>
            <a:r>
              <a:rPr lang="en-US" sz="2400" dirty="0">
                <a:solidFill>
                  <a:srgbClr val="000000"/>
                </a:solidFill>
                <a:latin typeface="Times New Roman" panose="02020603050405020304" pitchFamily="18" charset="0"/>
                <a:cs typeface="Times New Roman" panose="02020603050405020304" pitchFamily="18" charset="0"/>
              </a:rPr>
              <a:t>● Made up from chains of amino acids </a:t>
            </a:r>
          </a:p>
          <a:p>
            <a:pPr algn="just" rtl="0">
              <a:lnSpc>
                <a:spcPct val="150000"/>
              </a:lnSpc>
            </a:pPr>
            <a:r>
              <a:rPr lang="en-US" sz="2400" dirty="0">
                <a:solidFill>
                  <a:srgbClr val="000000"/>
                </a:solidFill>
                <a:latin typeface="Times New Roman" panose="02020603050405020304" pitchFamily="18" charset="0"/>
                <a:cs typeface="Times New Roman" panose="02020603050405020304" pitchFamily="18" charset="0"/>
              </a:rPr>
              <a:t>● Are found in every cell in the body </a:t>
            </a:r>
          </a:p>
          <a:p>
            <a:pPr algn="just" rtl="0">
              <a:lnSpc>
                <a:spcPct val="150000"/>
              </a:lnSpc>
            </a:pPr>
            <a:r>
              <a:rPr lang="en-US" sz="2400" dirty="0">
                <a:solidFill>
                  <a:srgbClr val="000000"/>
                </a:solidFill>
                <a:latin typeface="Times New Roman" panose="02020603050405020304" pitchFamily="18" charset="0"/>
                <a:cs typeface="Times New Roman" panose="02020603050405020304" pitchFamily="18" charset="0"/>
              </a:rPr>
              <a:t>● Are involved in most of the body’s functions and life processes </a:t>
            </a:r>
          </a:p>
        </p:txBody>
      </p:sp>
      <p:sp>
        <p:nvSpPr>
          <p:cNvPr id="3" name="مستطيل 2"/>
          <p:cNvSpPr/>
          <p:nvPr/>
        </p:nvSpPr>
        <p:spPr>
          <a:xfrm>
            <a:off x="539552" y="3573016"/>
            <a:ext cx="8064896" cy="2739211"/>
          </a:xfrm>
          <a:prstGeom prst="rect">
            <a:avLst/>
          </a:prstGeom>
        </p:spPr>
        <p:txBody>
          <a:bodyPr wrap="square">
            <a:spAutoFit/>
          </a:bodyPr>
          <a:lstStyle/>
          <a:p>
            <a:pPr algn="l" rtl="0">
              <a:tabLst>
                <a:tab pos="3086100" algn="l"/>
              </a:tabLst>
            </a:pPr>
            <a:r>
              <a:rPr lang="en-US" sz="2800" b="1" dirty="0">
                <a:solidFill>
                  <a:srgbClr val="FF0000"/>
                </a:solidFill>
                <a:latin typeface="Times New Roman" panose="02020603050405020304" pitchFamily="18" charset="0"/>
                <a:cs typeface="Times New Roman" panose="02020603050405020304" pitchFamily="18" charset="0"/>
              </a:rPr>
              <a:t>Protein functions include: </a:t>
            </a:r>
          </a:p>
          <a:p>
            <a:pPr algn="l" rtl="0"/>
            <a:r>
              <a:rPr lang="en-US" sz="2400" dirty="0">
                <a:solidFill>
                  <a:srgbClr val="000000"/>
                </a:solidFill>
                <a:latin typeface="Times New Roman" panose="02020603050405020304" pitchFamily="18" charset="0"/>
                <a:cs typeface="Times New Roman" panose="02020603050405020304" pitchFamily="18" charset="0"/>
              </a:rPr>
              <a:t>1- Enzymes </a:t>
            </a:r>
          </a:p>
          <a:p>
            <a:pPr algn="l" rtl="0"/>
            <a:r>
              <a:rPr lang="en-US" sz="2400" dirty="0">
                <a:solidFill>
                  <a:srgbClr val="000000"/>
                </a:solidFill>
                <a:latin typeface="Times New Roman" panose="02020603050405020304" pitchFamily="18" charset="0"/>
                <a:cs typeface="Times New Roman" panose="02020603050405020304" pitchFamily="18" charset="0"/>
              </a:rPr>
              <a:t>2- storage </a:t>
            </a:r>
          </a:p>
          <a:p>
            <a:pPr algn="l" rtl="0"/>
            <a:r>
              <a:rPr lang="en-US" sz="2400" dirty="0">
                <a:solidFill>
                  <a:srgbClr val="000000"/>
                </a:solidFill>
                <a:latin typeface="Times New Roman" panose="02020603050405020304" pitchFamily="18" charset="0"/>
                <a:cs typeface="Times New Roman" panose="02020603050405020304" pitchFamily="18" charset="0"/>
              </a:rPr>
              <a:t>3- defense against foreign substances </a:t>
            </a:r>
          </a:p>
          <a:p>
            <a:pPr algn="l" rtl="0"/>
            <a:r>
              <a:rPr lang="en-US" sz="2400" dirty="0">
                <a:solidFill>
                  <a:srgbClr val="000000"/>
                </a:solidFill>
                <a:latin typeface="Times New Roman" panose="02020603050405020304" pitchFamily="18" charset="0"/>
                <a:cs typeface="Times New Roman" panose="02020603050405020304" pitchFamily="18" charset="0"/>
              </a:rPr>
              <a:t>4- cellular communications </a:t>
            </a:r>
          </a:p>
          <a:p>
            <a:pPr algn="l" rtl="0"/>
            <a:r>
              <a:rPr lang="en-US" sz="2400" dirty="0">
                <a:solidFill>
                  <a:srgbClr val="000000"/>
                </a:solidFill>
                <a:latin typeface="Times New Roman" panose="02020603050405020304" pitchFamily="18" charset="0"/>
                <a:cs typeface="Times New Roman" panose="02020603050405020304" pitchFamily="18" charset="0"/>
              </a:rPr>
              <a:t>5- transport </a:t>
            </a:r>
          </a:p>
          <a:p>
            <a:pPr algn="l" rtl="0"/>
            <a:r>
              <a:rPr lang="en-US" sz="2400" dirty="0">
                <a:solidFill>
                  <a:srgbClr val="000000"/>
                </a:solidFill>
                <a:latin typeface="Times New Roman" panose="02020603050405020304" pitchFamily="18" charset="0"/>
                <a:cs typeface="Times New Roman" panose="02020603050405020304" pitchFamily="18" charset="0"/>
              </a:rPr>
              <a:t>6- structural support </a:t>
            </a:r>
          </a:p>
        </p:txBody>
      </p:sp>
    </p:spTree>
    <p:extLst>
      <p:ext uri="{BB962C8B-B14F-4D97-AF65-F5344CB8AC3E}">
        <p14:creationId xmlns:p14="http://schemas.microsoft.com/office/powerpoint/2010/main" val="12497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83568" y="476672"/>
            <a:ext cx="7795120" cy="5750613"/>
          </a:xfrm>
          <a:prstGeom prst="rect">
            <a:avLst/>
          </a:prstGeom>
        </p:spPr>
        <p:txBody>
          <a:bodyPr wrap="square">
            <a:spAutoFit/>
          </a:bodyPr>
          <a:lstStyle/>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1- Enzymatic proteins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Function:</a:t>
            </a:r>
            <a:r>
              <a:rPr lang="en-US" sz="2400" dirty="0">
                <a:solidFill>
                  <a:srgbClr val="000000"/>
                </a:solidFill>
                <a:latin typeface="Times New Roman" panose="02020603050405020304" pitchFamily="18" charset="0"/>
                <a:cs typeface="Times New Roman" panose="02020603050405020304" pitchFamily="18" charset="0"/>
              </a:rPr>
              <a:t> Selective acceleration of chemical reactions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 </a:t>
            </a:r>
            <a:r>
              <a:rPr lang="en-US" sz="2400" dirty="0">
                <a:solidFill>
                  <a:srgbClr val="000000"/>
                </a:solidFill>
                <a:latin typeface="Times New Roman" panose="02020603050405020304" pitchFamily="18" charset="0"/>
                <a:cs typeface="Times New Roman" panose="02020603050405020304" pitchFamily="18" charset="0"/>
              </a:rPr>
              <a:t>Digestive enzymes catalyze the hydrolysis of bonds in food molecules. </a:t>
            </a:r>
          </a:p>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2- Storage proteins </a:t>
            </a:r>
            <a:endParaRPr lang="en-US" sz="2800" dirty="0">
              <a:solidFill>
                <a:srgbClr val="FF0000"/>
              </a:solidFill>
              <a:latin typeface="Times New Roman" panose="02020603050405020304" pitchFamily="18" charset="0"/>
              <a:cs typeface="Times New Roman" panose="02020603050405020304" pitchFamily="18" charset="0"/>
            </a:endParaRP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Function: </a:t>
            </a:r>
            <a:r>
              <a:rPr lang="en-US" sz="2400" dirty="0">
                <a:solidFill>
                  <a:srgbClr val="000000"/>
                </a:solidFill>
                <a:latin typeface="Times New Roman" panose="02020603050405020304" pitchFamily="18" charset="0"/>
                <a:cs typeface="Times New Roman" panose="02020603050405020304" pitchFamily="18" charset="0"/>
              </a:rPr>
              <a:t>Storage of amino acids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Examples: </a:t>
            </a:r>
            <a:r>
              <a:rPr lang="en-US" sz="2400" dirty="0">
                <a:solidFill>
                  <a:srgbClr val="000000"/>
                </a:solidFill>
                <a:latin typeface="Times New Roman" panose="02020603050405020304" pitchFamily="18" charset="0"/>
                <a:cs typeface="Times New Roman" panose="02020603050405020304" pitchFamily="18" charset="0"/>
              </a:rPr>
              <a:t>Casein, the protein of milk, is the major source of amino acids for baby mammals. Ovalbumin is the protein of egg white, used as an amino acid source for the developing embryo.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4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188640"/>
            <a:ext cx="7812360" cy="6463308"/>
          </a:xfrm>
          <a:prstGeom prst="rect">
            <a:avLst/>
          </a:prstGeom>
        </p:spPr>
        <p:txBody>
          <a:bodyPr wrap="square">
            <a:spAutoFit/>
          </a:bodyPr>
          <a:lstStyle/>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3- Defensive proteins </a:t>
            </a:r>
            <a:endParaRPr lang="en-US" sz="2800" dirty="0">
              <a:solidFill>
                <a:srgbClr val="FF0000"/>
              </a:solidFill>
              <a:latin typeface="Times New Roman" panose="02020603050405020304" pitchFamily="18" charset="0"/>
              <a:cs typeface="Times New Roman" panose="02020603050405020304" pitchFamily="18" charset="0"/>
            </a:endParaRP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Function: </a:t>
            </a:r>
            <a:r>
              <a:rPr lang="en-US" sz="2400" dirty="0">
                <a:solidFill>
                  <a:srgbClr val="000000"/>
                </a:solidFill>
                <a:latin typeface="Times New Roman" panose="02020603050405020304" pitchFamily="18" charset="0"/>
                <a:cs typeface="Times New Roman" panose="02020603050405020304" pitchFamily="18" charset="0"/>
              </a:rPr>
              <a:t>Protection against disease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Antibodies that help destroy viruses and bacteria. </a:t>
            </a:r>
          </a:p>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4- Transport proteins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Function: </a:t>
            </a:r>
            <a:r>
              <a:rPr lang="en-US" sz="2400" dirty="0">
                <a:solidFill>
                  <a:srgbClr val="000000"/>
                </a:solidFill>
                <a:latin typeface="Times New Roman" panose="02020603050405020304" pitchFamily="18" charset="0"/>
                <a:cs typeface="Times New Roman" panose="02020603050405020304" pitchFamily="18" charset="0"/>
              </a:rPr>
              <a:t>Transport of substances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Examples: </a:t>
            </a:r>
            <a:r>
              <a:rPr lang="en-US" sz="2400" dirty="0">
                <a:solidFill>
                  <a:srgbClr val="000000"/>
                </a:solidFill>
                <a:latin typeface="Times New Roman" panose="02020603050405020304" pitchFamily="18" charset="0"/>
                <a:cs typeface="Times New Roman" panose="02020603050405020304" pitchFamily="18" charset="0"/>
              </a:rPr>
              <a:t>Hemoglobin, the iron-containing protein, transports oxygen from the lungs to other parts of the body</a:t>
            </a:r>
            <a:r>
              <a:rPr lang="en-US" sz="2400" b="1"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pPr algn="just" rtl="0">
              <a:lnSpc>
                <a:spcPct val="150000"/>
              </a:lnSpc>
            </a:pPr>
            <a:r>
              <a:rPr lang="en-US" sz="2800" b="1" dirty="0">
                <a:solidFill>
                  <a:srgbClr val="FF0000"/>
                </a:solidFill>
                <a:latin typeface="Times New Roman" panose="02020603050405020304" pitchFamily="18" charset="0"/>
                <a:cs typeface="Times New Roman" panose="02020603050405020304" pitchFamily="18" charset="0"/>
              </a:rPr>
              <a:t>5- Structural proteins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Function: </a:t>
            </a:r>
            <a:r>
              <a:rPr lang="en-US" sz="2400" dirty="0">
                <a:solidFill>
                  <a:srgbClr val="000000"/>
                </a:solidFill>
                <a:latin typeface="Times New Roman" panose="02020603050405020304" pitchFamily="18" charset="0"/>
                <a:cs typeface="Times New Roman" panose="02020603050405020304" pitchFamily="18" charset="0"/>
              </a:rPr>
              <a:t>Support </a:t>
            </a:r>
          </a:p>
          <a:p>
            <a:pPr algn="just" rtl="0">
              <a:lnSpc>
                <a:spcPct val="150000"/>
              </a:lnSpc>
            </a:pPr>
            <a:r>
              <a:rPr lang="en-US" sz="2400" dirty="0">
                <a:solidFill>
                  <a:srgbClr val="FF0000"/>
                </a:solidFill>
                <a:latin typeface="Times New Roman" panose="02020603050405020304" pitchFamily="18" charset="0"/>
                <a:cs typeface="Times New Roman" panose="02020603050405020304" pitchFamily="18" charset="0"/>
              </a:rPr>
              <a:t>Examples: </a:t>
            </a:r>
            <a:r>
              <a:rPr lang="en-US" sz="2400" dirty="0">
                <a:solidFill>
                  <a:srgbClr val="000000"/>
                </a:solidFill>
                <a:latin typeface="Times New Roman" panose="02020603050405020304" pitchFamily="18" charset="0"/>
                <a:cs typeface="Times New Roman" panose="02020603050405020304" pitchFamily="18" charset="0"/>
              </a:rPr>
              <a:t>Keratin is the protein of hair. Collagen and elastin proteins provide a fibrous in connective tissues.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72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332656"/>
            <a:ext cx="7128792" cy="2369880"/>
          </a:xfrm>
          <a:prstGeom prst="rect">
            <a:avLst/>
          </a:prstGeom>
        </p:spPr>
        <p:txBody>
          <a:bodyPr wrap="square">
            <a:spAutoFit/>
          </a:bodyPr>
          <a:lstStyle/>
          <a:p>
            <a:pPr algn="just" rtl="0"/>
            <a:r>
              <a:rPr lang="en-US" sz="2800" b="1" dirty="0">
                <a:solidFill>
                  <a:srgbClr val="FF0000"/>
                </a:solidFill>
                <a:latin typeface="Times New Roman" panose="02020603050405020304" pitchFamily="18" charset="0"/>
                <a:cs typeface="Times New Roman" panose="02020603050405020304" pitchFamily="18" charset="0"/>
              </a:rPr>
              <a:t>Structure of the Protein </a:t>
            </a:r>
          </a:p>
          <a:p>
            <a:pPr algn="just" rtl="0"/>
            <a:r>
              <a:rPr lang="en-US" sz="2400" dirty="0">
                <a:solidFill>
                  <a:srgbClr val="000000"/>
                </a:solidFill>
                <a:latin typeface="Times New Roman" panose="02020603050405020304" pitchFamily="18" charset="0"/>
                <a:cs typeface="Times New Roman" panose="02020603050405020304" pitchFamily="18" charset="0"/>
              </a:rPr>
              <a:t>Four levels of structure </a:t>
            </a:r>
          </a:p>
          <a:p>
            <a:pPr algn="just" rtl="0"/>
            <a:r>
              <a:rPr lang="en-US" sz="2400" dirty="0">
                <a:solidFill>
                  <a:srgbClr val="000000"/>
                </a:solidFill>
                <a:latin typeface="Times New Roman" panose="02020603050405020304" pitchFamily="18" charset="0"/>
                <a:cs typeface="Times New Roman" panose="02020603050405020304" pitchFamily="18" charset="0"/>
              </a:rPr>
              <a:t>• Primary structure </a:t>
            </a:r>
          </a:p>
          <a:p>
            <a:pPr algn="just" rtl="0"/>
            <a:r>
              <a:rPr lang="en-US" sz="2400" dirty="0">
                <a:solidFill>
                  <a:srgbClr val="000000"/>
                </a:solidFill>
                <a:latin typeface="Times New Roman" panose="02020603050405020304" pitchFamily="18" charset="0"/>
                <a:cs typeface="Times New Roman" panose="02020603050405020304" pitchFamily="18" charset="0"/>
              </a:rPr>
              <a:t>• Secondary structure </a:t>
            </a:r>
          </a:p>
          <a:p>
            <a:pPr algn="just" rtl="0"/>
            <a:r>
              <a:rPr lang="en-US" sz="2400" dirty="0">
                <a:solidFill>
                  <a:srgbClr val="000000"/>
                </a:solidFill>
                <a:latin typeface="Times New Roman" panose="02020603050405020304" pitchFamily="18" charset="0"/>
                <a:cs typeface="Times New Roman" panose="02020603050405020304" pitchFamily="18" charset="0"/>
              </a:rPr>
              <a:t>• Tertiary structure </a:t>
            </a:r>
          </a:p>
          <a:p>
            <a:pPr algn="just" rtl="0"/>
            <a:r>
              <a:rPr lang="en-US" sz="2400" dirty="0">
                <a:solidFill>
                  <a:srgbClr val="000000"/>
                </a:solidFill>
                <a:latin typeface="Times New Roman" panose="02020603050405020304" pitchFamily="18" charset="0"/>
                <a:cs typeface="Times New Roman" panose="02020603050405020304" pitchFamily="18" charset="0"/>
              </a:rPr>
              <a:t>• Quaternary structure </a:t>
            </a:r>
          </a:p>
        </p:txBody>
      </p:sp>
      <p:sp>
        <p:nvSpPr>
          <p:cNvPr id="3" name="مستطيل 2"/>
          <p:cNvSpPr/>
          <p:nvPr/>
        </p:nvSpPr>
        <p:spPr>
          <a:xfrm>
            <a:off x="733872" y="2712830"/>
            <a:ext cx="7704856" cy="3877985"/>
          </a:xfrm>
          <a:prstGeom prst="rect">
            <a:avLst/>
          </a:prstGeom>
        </p:spPr>
        <p:txBody>
          <a:bodyPr wrap="square">
            <a:spAutoFit/>
          </a:bodyPr>
          <a:lstStyle/>
          <a:p>
            <a:pPr algn="just" rtl="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A protein’s structure determines its function </a:t>
            </a:r>
          </a:p>
          <a:p>
            <a:pPr algn="just"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1- </a:t>
            </a:r>
            <a:r>
              <a:rPr lang="en-US" sz="2000" dirty="0">
                <a:solidFill>
                  <a:srgbClr val="FF0000"/>
                </a:solidFill>
                <a:latin typeface="Times New Roman" panose="02020603050405020304" pitchFamily="18" charset="0"/>
                <a:cs typeface="Times New Roman" panose="02020603050405020304" pitchFamily="18" charset="0"/>
              </a:rPr>
              <a:t>Primary structure </a:t>
            </a:r>
            <a:r>
              <a:rPr lang="en-US" sz="2000" dirty="0">
                <a:solidFill>
                  <a:srgbClr val="000000"/>
                </a:solidFill>
                <a:latin typeface="Times New Roman" panose="02020603050405020304" pitchFamily="18" charset="0"/>
                <a:cs typeface="Times New Roman" panose="02020603050405020304" pitchFamily="18" charset="0"/>
              </a:rPr>
              <a:t>consists of its unique sequence of amino acids </a:t>
            </a:r>
          </a:p>
          <a:p>
            <a:pPr algn="just"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2- </a:t>
            </a:r>
            <a:r>
              <a:rPr lang="en-US" sz="2000" dirty="0">
                <a:solidFill>
                  <a:srgbClr val="FF0000"/>
                </a:solidFill>
                <a:latin typeface="Times New Roman" panose="02020603050405020304" pitchFamily="18" charset="0"/>
                <a:cs typeface="Times New Roman" panose="02020603050405020304" pitchFamily="18" charset="0"/>
              </a:rPr>
              <a:t>Secondary </a:t>
            </a:r>
            <a:r>
              <a:rPr lang="en-US" sz="2000" dirty="0" smtClean="0">
                <a:solidFill>
                  <a:srgbClr val="FF0000"/>
                </a:solidFill>
                <a:latin typeface="Times New Roman" panose="02020603050405020304" pitchFamily="18" charset="0"/>
                <a:cs typeface="Times New Roman" panose="02020603050405020304" pitchFamily="18" charset="0"/>
              </a:rPr>
              <a:t>structure</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found in most proteins, consists of coils and folds in the polypeptide chain </a:t>
            </a:r>
          </a:p>
          <a:p>
            <a:pPr algn="just"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Tertiary structure </a:t>
            </a:r>
            <a:r>
              <a:rPr lang="en-US" sz="2000" dirty="0">
                <a:solidFill>
                  <a:srgbClr val="000000"/>
                </a:solidFill>
                <a:latin typeface="Times New Roman" panose="02020603050405020304" pitchFamily="18" charset="0"/>
                <a:cs typeface="Times New Roman" panose="02020603050405020304" pitchFamily="18" charset="0"/>
              </a:rPr>
              <a:t>is determined by interactions among various side chains (R </a:t>
            </a:r>
            <a:r>
              <a:rPr lang="en-US" sz="2000" dirty="0" smtClean="0">
                <a:solidFill>
                  <a:srgbClr val="000000"/>
                </a:solidFill>
                <a:latin typeface="Times New Roman" panose="02020603050405020304" pitchFamily="18" charset="0"/>
                <a:cs typeface="Times New Roman" panose="02020603050405020304" pitchFamily="18" charset="0"/>
              </a:rPr>
              <a:t>groups</a:t>
            </a:r>
            <a:r>
              <a:rPr lang="en-US" sz="2000" dirty="0">
                <a:solidFill>
                  <a:srgbClr val="000000"/>
                </a:solidFill>
                <a:latin typeface="Times New Roman" panose="02020603050405020304" pitchFamily="18" charset="0"/>
                <a:cs typeface="Times New Roman" panose="02020603050405020304" pitchFamily="18" charset="0"/>
              </a:rPr>
              <a:t>) </a:t>
            </a:r>
          </a:p>
          <a:p>
            <a:pPr algn="just" rtl="0">
              <a:lnSpc>
                <a:spcPct val="150000"/>
              </a:lnSpc>
            </a:pPr>
            <a:r>
              <a:rPr lang="en-US" sz="2000" dirty="0">
                <a:solidFill>
                  <a:srgbClr val="000000"/>
                </a:solidFill>
                <a:latin typeface="Times New Roman" panose="02020603050405020304" pitchFamily="18" charset="0"/>
                <a:cs typeface="Times New Roman" panose="02020603050405020304" pitchFamily="18" charset="0"/>
              </a:rPr>
              <a:t>4- </a:t>
            </a:r>
            <a:r>
              <a:rPr lang="en-US" sz="2000" dirty="0">
                <a:solidFill>
                  <a:srgbClr val="FF0000"/>
                </a:solidFill>
                <a:latin typeface="Times New Roman" panose="02020603050405020304" pitchFamily="18" charset="0"/>
                <a:cs typeface="Times New Roman" panose="02020603050405020304" pitchFamily="18" charset="0"/>
              </a:rPr>
              <a:t>Quaternary structure </a:t>
            </a:r>
            <a:r>
              <a:rPr lang="en-US" sz="2000" dirty="0">
                <a:solidFill>
                  <a:srgbClr val="000000"/>
                </a:solidFill>
                <a:latin typeface="Times New Roman" panose="02020603050405020304" pitchFamily="18" charset="0"/>
                <a:cs typeface="Times New Roman" panose="02020603050405020304" pitchFamily="18" charset="0"/>
              </a:rPr>
              <a:t>results when a protein consists of multiple polypeptide chains </a:t>
            </a:r>
          </a:p>
        </p:txBody>
      </p:sp>
    </p:spTree>
    <p:extLst>
      <p:ext uri="{BB962C8B-B14F-4D97-AF65-F5344CB8AC3E}">
        <p14:creationId xmlns:p14="http://schemas.microsoft.com/office/powerpoint/2010/main" val="327735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88640"/>
            <a:ext cx="8352928" cy="1077218"/>
          </a:xfrm>
          <a:prstGeom prst="rect">
            <a:avLst/>
          </a:prstGeom>
        </p:spPr>
        <p:txBody>
          <a:bodyPr wrap="square">
            <a:spAutoFit/>
          </a:bodyPr>
          <a:lstStyle/>
          <a:p>
            <a:pPr algn="l"/>
            <a:endParaRPr lang="en-US" sz="1600" dirty="0">
              <a:solidFill>
                <a:srgbClr val="000000"/>
              </a:solidFill>
              <a:latin typeface="MS Gothic" panose="020B0609070205080204" pitchFamily="49" charset="-128"/>
            </a:endParaRPr>
          </a:p>
          <a:p>
            <a:pPr algn="just" rtl="0"/>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Primary S</a:t>
            </a:r>
            <a:r>
              <a:rPr lang="en-US" sz="2400" b="1" dirty="0" smtClean="0">
                <a:solidFill>
                  <a:srgbClr val="FF0000"/>
                </a:solidFill>
                <a:latin typeface="Times New Roman" panose="02020603050405020304" pitchFamily="18" charset="0"/>
                <a:cs typeface="Times New Roman" panose="02020603050405020304" pitchFamily="18" charset="0"/>
              </a:rPr>
              <a:t>tructure</a:t>
            </a:r>
            <a:r>
              <a:rPr lang="en-US" sz="2400" dirty="0">
                <a:solidFill>
                  <a:srgbClr val="000000"/>
                </a:solidFill>
                <a:latin typeface="Times New Roman" panose="02020603050405020304" pitchFamily="18" charset="0"/>
                <a:cs typeface="Times New Roman" panose="02020603050405020304" pitchFamily="18" charset="0"/>
              </a:rPr>
              <a:t>, the sequence of amino acids in a protein, is like the order of letters in along word </a:t>
            </a:r>
          </a:p>
        </p:txBody>
      </p:sp>
      <p:pic>
        <p:nvPicPr>
          <p:cNvPr id="3" name="صورة 2"/>
          <p:cNvPicPr>
            <a:picLocks noChangeAspect="1"/>
          </p:cNvPicPr>
          <p:nvPr/>
        </p:nvPicPr>
        <p:blipFill>
          <a:blip r:embed="rId2"/>
          <a:stretch>
            <a:fillRect/>
          </a:stretch>
        </p:blipFill>
        <p:spPr>
          <a:xfrm>
            <a:off x="2217872" y="1700808"/>
            <a:ext cx="4708255" cy="4968552"/>
          </a:xfrm>
          <a:prstGeom prst="rect">
            <a:avLst/>
          </a:prstGeom>
        </p:spPr>
      </p:pic>
    </p:spTree>
    <p:extLst>
      <p:ext uri="{BB962C8B-B14F-4D97-AF65-F5344CB8AC3E}">
        <p14:creationId xmlns:p14="http://schemas.microsoft.com/office/powerpoint/2010/main" val="305678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624</Words>
  <Application>Microsoft Office PowerPoint</Application>
  <PresentationFormat>عرض على الشاشة (3:4)‏</PresentationFormat>
  <Paragraphs>85</Paragraphs>
  <Slides>15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MS Gothic</vt:lpstr>
      <vt:lpstr>Arial</vt:lpstr>
      <vt:lpstr>Calibri</vt:lpstr>
      <vt:lpstr>Monotype Corsiva</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ALFA</dc:creator>
  <cp:lastModifiedBy>aseel</cp:lastModifiedBy>
  <cp:revision>20</cp:revision>
  <dcterms:created xsi:type="dcterms:W3CDTF">2023-11-10T16:38:01Z</dcterms:created>
  <dcterms:modified xsi:type="dcterms:W3CDTF">2024-10-18T15:05:06Z</dcterms:modified>
</cp:coreProperties>
</file>