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3"/>
  </p:notes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p:cViewPr varScale="1">
        <p:scale>
          <a:sx n="69" d="100"/>
          <a:sy n="69" d="100"/>
        </p:scale>
        <p:origin x="-139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6980F50-BF95-492A-B914-D8DB0B1677AD}" type="datetimeFigureOut">
              <a:rPr lang="ar-IQ" smtClean="0"/>
              <a:t>14/05/1446</a:t>
            </a:fld>
            <a:endParaRPr lang="ar-IQ"/>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F291B53-3BC5-4C37-9E62-B8916F09E73D}" type="slidenum">
              <a:rPr lang="ar-IQ" smtClean="0"/>
              <a:t>‹#›</a:t>
            </a:fld>
            <a:endParaRPr lang="ar-IQ"/>
          </a:p>
        </p:txBody>
      </p:sp>
    </p:spTree>
    <p:extLst>
      <p:ext uri="{BB962C8B-B14F-4D97-AF65-F5344CB8AC3E}">
        <p14:creationId xmlns:p14="http://schemas.microsoft.com/office/powerpoint/2010/main" val="9847098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6F291B53-3BC5-4C37-9E62-B8916F09E73D}" type="slidenum">
              <a:rPr lang="ar-IQ" smtClean="0"/>
              <a:t>6</a:t>
            </a:fld>
            <a:endParaRPr lang="ar-IQ"/>
          </a:p>
        </p:txBody>
      </p:sp>
    </p:spTree>
    <p:extLst>
      <p:ext uri="{BB962C8B-B14F-4D97-AF65-F5344CB8AC3E}">
        <p14:creationId xmlns:p14="http://schemas.microsoft.com/office/powerpoint/2010/main" val="1238625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6F291B53-3BC5-4C37-9E62-B8916F09E73D}" type="slidenum">
              <a:rPr lang="ar-IQ" smtClean="0"/>
              <a:t>21</a:t>
            </a:fld>
            <a:endParaRPr lang="ar-IQ"/>
          </a:p>
        </p:txBody>
      </p:sp>
    </p:spTree>
    <p:extLst>
      <p:ext uri="{BB962C8B-B14F-4D97-AF65-F5344CB8AC3E}">
        <p14:creationId xmlns:p14="http://schemas.microsoft.com/office/powerpoint/2010/main" val="2979563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17298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480610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221688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946264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F825B88B-0C3F-410D-BC6E-7D3464857226}" type="datetime1">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65042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F825B88B-0C3F-410D-BC6E-7D3464857226}" type="datetime1">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770042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822960" y="2582334"/>
            <a:ext cx="3703320" cy="32867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4663440" y="2582334"/>
            <a:ext cx="3703320" cy="32867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825B88B-0C3F-410D-BC6E-7D3464857226}" type="datetime1">
              <a:rPr lang="en-US" smtClean="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515825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825B88B-0C3F-410D-BC6E-7D3464857226}" type="datetime1">
              <a:rPr lang="en-US" smtClean="0"/>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537712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825B88B-0C3F-410D-BC6E-7D3464857226}" type="datetime1">
              <a:rPr lang="en-US" smtClean="0"/>
              <a:t>11/15/2024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765561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825B88B-0C3F-410D-BC6E-7D3464857226}" type="datetime1">
              <a:rPr lang="en-US" smtClean="0"/>
              <a:t>11/15/2024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6851977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F825B88B-0C3F-410D-BC6E-7D3464857226}" type="datetime1">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953042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825B88B-0C3F-410D-BC6E-7D3464857226}" type="datetime1">
              <a:rPr lang="en-US" smtClean="0"/>
              <a:t>11/15/2024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682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10.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Heat conduction through wall</a:t>
            </a:r>
            <a:endParaRPr lang="ar-IQ" dirty="0"/>
          </a:p>
        </p:txBody>
      </p:sp>
      <p:sp>
        <p:nvSpPr>
          <p:cNvPr id="3" name="عنوان فرعي 2"/>
          <p:cNvSpPr>
            <a:spLocks noGrp="1"/>
          </p:cNvSpPr>
          <p:nvPr>
            <p:ph type="subTitle" idx="1"/>
          </p:nvPr>
        </p:nvSpPr>
        <p:spPr/>
        <p:txBody>
          <a:bodyPr/>
          <a:lstStyle/>
          <a:p>
            <a:r>
              <a:rPr lang="en-US" dirty="0" err="1" smtClean="0"/>
              <a:t>Majed</a:t>
            </a:r>
            <a:r>
              <a:rPr lang="en-US" dirty="0" smtClean="0"/>
              <a:t> H </a:t>
            </a:r>
            <a:r>
              <a:rPr lang="en-US" dirty="0" err="1" smtClean="0"/>
              <a:t>Majeed</a:t>
            </a:r>
            <a:endParaRPr lang="ar-IQ"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355003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mc:AlternateContent xmlns:mc="http://schemas.openxmlformats.org/markup-compatibility/2006" xmlns:a14="http://schemas.microsoft.com/office/drawing/2010/main">
        <mc:Choice Requires="a14">
          <p:sp>
            <p:nvSpPr>
              <p:cNvPr id="5" name="عنصر نائب للمحتوى 4"/>
              <p:cNvSpPr>
                <a:spLocks noGrp="1"/>
              </p:cNvSpPr>
              <p:nvPr>
                <p:ph idx="1"/>
              </p:nvPr>
            </p:nvSpPr>
            <p:spPr/>
            <p:txBody>
              <a:bodyPr>
                <a:normAutofit/>
              </a:bodyPr>
              <a:lstStyle/>
              <a:p>
                <a:pPr algn="l" rtl="0"/>
                <a:r>
                  <a:rPr lang="en-US" b="1" u="sng" dirty="0" smtClean="0"/>
                  <a:t>Solution:</a:t>
                </a:r>
                <a:r>
                  <a:rPr lang="en-US" dirty="0" smtClean="0"/>
                  <a:t> heat transfer by conduction through the wall of thickness </a:t>
                </a:r>
                <a:r>
                  <a:rPr lang="en-US" dirty="0" smtClean="0">
                    <a:sym typeface="Symbol" panose="05050102010706020507" pitchFamily="18" charset="2"/>
                  </a:rPr>
                  <a:t></a:t>
                </a:r>
                <a:r>
                  <a:rPr lang="en-US" dirty="0" smtClean="0"/>
                  <a:t>x=20cm=0.2m and area A=2</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a14:m>
                <a:r>
                  <a:rPr lang="en-US" dirty="0" smtClean="0"/>
                  <a:t>. </a:t>
                </a:r>
                <a:r>
                  <a:rPr lang="en-US" dirty="0"/>
                  <a:t>The surface temperatures are </a:t>
                </a:r>
                <a:r>
                  <a:rPr lang="en-US" dirty="0" smtClean="0"/>
                  <a:t>(</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smtClean="0"/>
                  <a:t>=</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120</m:t>
                        </m:r>
                      </m:e>
                      <m:sup>
                        <m:r>
                          <a:rPr lang="en-US" b="0" i="1" smtClean="0">
                            <a:latin typeface="Cambria Math" panose="02040503050406030204" pitchFamily="18" charset="0"/>
                          </a:rPr>
                          <m:t>𝑜</m:t>
                        </m:r>
                      </m:sup>
                    </m:sSup>
                  </m:oMath>
                </a14:m>
                <a:r>
                  <a:rPr lang="en-US" dirty="0" smtClean="0"/>
                  <a:t>C</a:t>
                </a:r>
                <a:r>
                  <a:rPr lang="en-US" dirty="0"/>
                  <a:t>) and </a:t>
                </a:r>
                <a:r>
                  <a:rPr lang="en-US" dirty="0" smtClean="0"/>
                  <a:t>(</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oMath>
                </a14:m>
                <a:r>
                  <a:rPr lang="en-US" dirty="0" smtClean="0"/>
                  <a:t>=</a:t>
                </a:r>
                <a14:m>
                  <m:oMath xmlns:m="http://schemas.openxmlformats.org/officeDocument/2006/math">
                    <m:sSup>
                      <m:sSupPr>
                        <m:ctrlPr>
                          <a:rPr lang="en-US" i="1" dirty="0" smtClean="0">
                            <a:latin typeface="Cambria Math"/>
                          </a:rPr>
                        </m:ctrlPr>
                      </m:sSupPr>
                      <m:e>
                        <m:r>
                          <a:rPr lang="en-US" b="0" i="1" dirty="0" smtClean="0">
                            <a:latin typeface="Cambria Math" panose="02040503050406030204" pitchFamily="18" charset="0"/>
                          </a:rPr>
                          <m:t>20</m:t>
                        </m:r>
                      </m:e>
                      <m:sup>
                        <m:r>
                          <a:rPr lang="en-US" b="0" i="1" dirty="0" smtClean="0">
                            <a:latin typeface="Cambria Math" panose="02040503050406030204" pitchFamily="18" charset="0"/>
                          </a:rPr>
                          <m:t>𝑜</m:t>
                        </m:r>
                      </m:sup>
                    </m:sSup>
                  </m:oMath>
                </a14:m>
                <a:r>
                  <a:rPr lang="en-US" dirty="0" smtClean="0"/>
                  <a:t>C)</a:t>
                </a:r>
              </a:p>
              <a:p>
                <a:pPr algn="l" rtl="0"/>
                <a:r>
                  <a:rPr lang="en-US" dirty="0" smtClean="0"/>
                  <a:t> </a:t>
                </a:r>
                <a:r>
                  <a:rPr lang="en-US" b="1" u="sng" dirty="0"/>
                  <a:t>Property:</a:t>
                </a:r>
                <a:r>
                  <a:rPr lang="en-US" dirty="0"/>
                  <a:t> constant thermal conductivity, k=10W/</a:t>
                </a:r>
                <a:r>
                  <a:rPr lang="en-US" dirty="0" err="1"/>
                  <a:t>m.K</a:t>
                </a:r>
                <a:r>
                  <a:rPr lang="en-US" dirty="0"/>
                  <a:t> </a:t>
                </a:r>
                <a:endParaRPr lang="en-US" dirty="0" smtClean="0"/>
              </a:p>
              <a:p>
                <a:pPr algn="l" rtl="0"/>
                <a:r>
                  <a:rPr lang="en-US" b="1" u="sng" dirty="0" smtClean="0"/>
                  <a:t>Assumption</a:t>
                </a:r>
                <a:r>
                  <a:rPr lang="en-US" b="1" u="sng" dirty="0"/>
                  <a:t>:</a:t>
                </a:r>
                <a:r>
                  <a:rPr lang="en-US" dirty="0"/>
                  <a:t> Steady-state and one dimensional heat conduction </a:t>
                </a:r>
                <a:endParaRPr lang="en-US" dirty="0" smtClean="0"/>
              </a:p>
              <a:p>
                <a:pPr algn="l" rtl="0"/>
                <a:r>
                  <a:rPr lang="en-US" b="1" u="sng" dirty="0" smtClean="0"/>
                  <a:t>Analysis</a:t>
                </a:r>
                <a:r>
                  <a:rPr lang="en-US" b="1" u="sng" dirty="0"/>
                  <a:t>: </a:t>
                </a:r>
                <a:r>
                  <a:rPr lang="en-US" dirty="0"/>
                  <a:t>The heat transfer through the wall can be determined by Fourier's law of conduction. </a:t>
                </a:r>
                <a:endParaRPr lang="ar-IQ" dirty="0"/>
              </a:p>
            </p:txBody>
          </p:sp>
        </mc:Choice>
        <mc:Fallback xmlns="">
          <p:sp>
            <p:nvSpPr>
              <p:cNvPr id="5" name="عنصر نائب للمحتوى 4"/>
              <p:cNvSpPr>
                <a:spLocks noGrp="1" noRot="1" noChangeAspect="1" noMove="1" noResize="1" noEditPoints="1" noAdjustHandles="1" noChangeArrowheads="1" noChangeShapeType="1" noTextEdit="1"/>
              </p:cNvSpPr>
              <p:nvPr>
                <p:ph idx="1"/>
              </p:nvPr>
            </p:nvSpPr>
            <p:spPr>
              <a:blipFill>
                <a:blip r:embed="rId2"/>
                <a:stretch>
                  <a:fillRect l="-808" t="-1667"/>
                </a:stretch>
              </a:blipFill>
            </p:spPr>
            <p:txBody>
              <a:bodyPr/>
              <a:lstStyle/>
              <a:p>
                <a:r>
                  <a:rPr lang="ar-IQ">
                    <a:noFill/>
                  </a:rPr>
                  <a:t> </a:t>
                </a:r>
              </a:p>
            </p:txBody>
          </p:sp>
        </mc:Fallback>
      </mc:AlternateContent>
      <p:sp>
        <p:nvSpPr>
          <p:cNvPr id="6" name="عنصر نائب لرقم الشريحة 5"/>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126749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p:pic>
        <p:nvPicPr>
          <p:cNvPr id="4" name="عنصر نائب للمحتوى 3"/>
          <p:cNvPicPr>
            <a:picLocks noGrp="1" noChangeAspect="1"/>
          </p:cNvPicPr>
          <p:nvPr>
            <p:ph idx="1"/>
          </p:nvPr>
        </p:nvPicPr>
        <p:blipFill>
          <a:blip r:embed="rId2"/>
          <a:stretch>
            <a:fillRect/>
          </a:stretch>
        </p:blipFill>
        <p:spPr>
          <a:xfrm>
            <a:off x="990600" y="1905000"/>
            <a:ext cx="5476875" cy="2733675"/>
          </a:xfrm>
          <a:prstGeom prst="rect">
            <a:avLst/>
          </a:prstGeom>
        </p:spPr>
      </p:pic>
      <p:sp>
        <p:nvSpPr>
          <p:cNvPr id="7" name="عنصر نائب لرقم الشريحة 6"/>
          <p:cNvSpPr>
            <a:spLocks noGrp="1"/>
          </p:cNvSpPr>
          <p:nvPr>
            <p:ph type="sldNum" sz="quarter" idx="12"/>
          </p:nvPr>
        </p:nvSpPr>
        <p:spPr/>
        <p:txBody>
          <a:bodyPr/>
          <a:lstStyle/>
          <a:p>
            <a:fld id="{B6F15528-21DE-4FAA-801E-634DDDAF4B2B}" type="slidenum">
              <a:rPr lang="en-US" smtClean="0"/>
              <a:pPr/>
              <a:t>11</a:t>
            </a:fld>
            <a:endParaRPr lang="en-US"/>
          </a:p>
        </p:txBody>
      </p:sp>
      <p:pic>
        <p:nvPicPr>
          <p:cNvPr id="5" name="صورة 4"/>
          <p:cNvPicPr>
            <a:picLocks noChangeAspect="1"/>
          </p:cNvPicPr>
          <p:nvPr/>
        </p:nvPicPr>
        <p:blipFill>
          <a:blip r:embed="rId3"/>
          <a:stretch>
            <a:fillRect/>
          </a:stretch>
        </p:blipFill>
        <p:spPr>
          <a:xfrm>
            <a:off x="6591299" y="2981325"/>
            <a:ext cx="1438275" cy="1428750"/>
          </a:xfrm>
          <a:prstGeom prst="rect">
            <a:avLst/>
          </a:prstGeom>
        </p:spPr>
      </p:pic>
      <p:pic>
        <p:nvPicPr>
          <p:cNvPr id="6" name="صورة 5"/>
          <p:cNvPicPr>
            <a:picLocks noChangeAspect="1"/>
          </p:cNvPicPr>
          <p:nvPr/>
        </p:nvPicPr>
        <p:blipFill>
          <a:blip r:embed="rId4"/>
          <a:stretch>
            <a:fillRect/>
          </a:stretch>
        </p:blipFill>
        <p:spPr>
          <a:xfrm>
            <a:off x="2133600" y="4638675"/>
            <a:ext cx="2362200" cy="838200"/>
          </a:xfrm>
          <a:prstGeom prst="rect">
            <a:avLst/>
          </a:prstGeom>
        </p:spPr>
      </p:pic>
    </p:spTree>
    <p:extLst>
      <p:ext uri="{BB962C8B-B14F-4D97-AF65-F5344CB8AC3E}">
        <p14:creationId xmlns:p14="http://schemas.microsoft.com/office/powerpoint/2010/main" val="4034059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just" rtl="0"/>
                <a:r>
                  <a:rPr lang="en-US" sz="2400" b="1" u="sng" dirty="0" smtClean="0">
                    <a:solidFill>
                      <a:srgbClr val="FF0000"/>
                    </a:solidFill>
                  </a:rPr>
                  <a:t>Example 2.</a:t>
                </a:r>
                <a:r>
                  <a:rPr lang="en-US" sz="2400" dirty="0" smtClean="0"/>
                  <a:t> </a:t>
                </a:r>
                <a:r>
                  <a:rPr lang="en-US" sz="2400" dirty="0"/>
                  <a:t>The temperature of gases in a furnace is (500K). The temperature of inside surface of the furnace is (400K). The heat transfer between the gases and the surface of the furnace occurs by convection and radiation. The convection coefficient is (</a:t>
                </a:r>
                <a:r>
                  <a:rPr lang="en-US" sz="2400" dirty="0" smtClean="0"/>
                  <a:t>20W/</a:t>
                </a:r>
                <a14:m>
                  <m:oMath xmlns:m="http://schemas.openxmlformats.org/officeDocument/2006/math">
                    <m:sSup>
                      <m:sSupPr>
                        <m:ctrlPr>
                          <a:rPr lang="en-US" sz="2400" b="0" i="1" smtClean="0">
                            <a:latin typeface="Cambria Math"/>
                          </a:rPr>
                        </m:ctrlPr>
                      </m:sSupPr>
                      <m:e>
                        <m:r>
                          <a:rPr lang="en-US" sz="2400" b="0" i="1" smtClean="0">
                            <a:latin typeface="Cambria Math"/>
                          </a:rPr>
                          <m:t>𝑚</m:t>
                        </m:r>
                      </m:e>
                      <m:sup>
                        <m:r>
                          <a:rPr lang="en-US" sz="2400" b="0" i="1" smtClean="0">
                            <a:latin typeface="Cambria Math"/>
                          </a:rPr>
                          <m:t>2</m:t>
                        </m:r>
                      </m:sup>
                    </m:sSup>
                    <m:sSup>
                      <m:sSupPr>
                        <m:ctrlPr>
                          <a:rPr lang="en-US" sz="2400" b="0" i="1" smtClean="0">
                            <a:latin typeface="Cambria Math"/>
                          </a:rPr>
                        </m:ctrlPr>
                      </m:sSupPr>
                      <m:e>
                        <m:r>
                          <a:rPr lang="en-US" sz="2400" b="0" i="1" smtClean="0">
                            <a:latin typeface="Cambria Math"/>
                          </a:rPr>
                          <m:t>.</m:t>
                        </m:r>
                      </m:e>
                      <m:sup>
                        <m:r>
                          <a:rPr lang="en-US" sz="2400" b="0" i="1" smtClean="0">
                            <a:latin typeface="Cambria Math"/>
                          </a:rPr>
                          <m:t>𝑜</m:t>
                        </m:r>
                      </m:sup>
                    </m:sSup>
                    <m:r>
                      <a:rPr lang="en-US" sz="2400" b="0" i="1" smtClean="0">
                        <a:latin typeface="Cambria Math"/>
                      </a:rPr>
                      <m:t>𝐶</m:t>
                    </m:r>
                  </m:oMath>
                </a14:m>
                <a:r>
                  <a:rPr lang="en-US" sz="2400" dirty="0" smtClean="0"/>
                  <a:t>). </a:t>
                </a:r>
                <a:r>
                  <a:rPr lang="en-US" sz="2400" dirty="0"/>
                  <a:t>The furnace surface emissivity is (0.9). Find the combined heat transfer coefficient and the heat transfer rate per unit area.</a:t>
                </a:r>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1212" t="-2121" r="-2423"/>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215765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just" rtl="0"/>
                <a:r>
                  <a:rPr lang="en-US" sz="2800" dirty="0" smtClean="0"/>
                  <a:t>Solution: heat transfer by convection and radiation between furnace surface and the hot gases </a:t>
                </a:r>
                <a14:m>
                  <m:oMath xmlns:m="http://schemas.openxmlformats.org/officeDocument/2006/math">
                    <m:sSub>
                      <m:sSubPr>
                        <m:ctrlPr>
                          <a:rPr lang="en-US" sz="2800" i="1" smtClean="0">
                            <a:latin typeface="Cambria Math"/>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𝑠</m:t>
                        </m:r>
                      </m:sub>
                    </m:sSub>
                  </m:oMath>
                </a14:m>
                <a:r>
                  <a:rPr lang="en-US" sz="2800" dirty="0" smtClean="0"/>
                  <a:t>=400K</a:t>
                </a:r>
                <a:r>
                  <a:rPr lang="en-US" sz="2800" dirty="0"/>
                  <a:t>, and </a:t>
                </a:r>
                <a14:m>
                  <m:oMath xmlns:m="http://schemas.openxmlformats.org/officeDocument/2006/math">
                    <m:sSub>
                      <m:sSubPr>
                        <m:ctrlPr>
                          <a:rPr lang="en-US" sz="2800" i="1" smtClean="0">
                            <a:latin typeface="Cambria Math"/>
                          </a:rPr>
                        </m:ctrlPr>
                      </m:sSubPr>
                      <m:e>
                        <m:r>
                          <a:rPr lang="en-US" sz="2800" b="0" i="1" smtClean="0">
                            <a:latin typeface="Cambria Math" panose="02040503050406030204" pitchFamily="18" charset="0"/>
                          </a:rPr>
                          <m:t>𝑇</m:t>
                        </m:r>
                      </m:e>
                      <m:sub>
                        <m:r>
                          <a:rPr lang="en-US" sz="2800" i="1" smtClean="0">
                            <a:latin typeface="Cambria Math" panose="02040503050406030204" pitchFamily="18" charset="0"/>
                            <a:ea typeface="Cambria Math" panose="02040503050406030204" pitchFamily="18" charset="0"/>
                          </a:rPr>
                          <m:t>∞</m:t>
                        </m:r>
                      </m:sub>
                    </m:sSub>
                  </m:oMath>
                </a14:m>
                <a:r>
                  <a:rPr lang="en-US" sz="2800" dirty="0" smtClean="0"/>
                  <a:t>=</a:t>
                </a:r>
                <a:r>
                  <a:rPr lang="en-US" sz="2800" dirty="0"/>
                  <a:t>500K </a:t>
                </a:r>
                <a:endParaRPr lang="en-US" sz="2800" dirty="0" smtClean="0"/>
              </a:p>
              <a:p>
                <a:pPr algn="just" rtl="0"/>
                <a:r>
                  <a:rPr lang="en-US" sz="2800" dirty="0" smtClean="0"/>
                  <a:t>Property</a:t>
                </a:r>
                <a:r>
                  <a:rPr lang="en-US" sz="2800" dirty="0"/>
                  <a:t>: constant property </a:t>
                </a:r>
                <a:r>
                  <a:rPr lang="en-US" sz="2800" dirty="0" smtClean="0"/>
                  <a:t>h=20W/</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sup>
                    </m:sSup>
                    <m:sSup>
                      <m:sSupPr>
                        <m:ctrlPr>
                          <a:rPr lang="en-US" sz="2800" i="1" smtClean="0">
                            <a:latin typeface="Cambria Math"/>
                          </a:rPr>
                        </m:ctrlPr>
                      </m:sSupPr>
                      <m:e>
                        <m:r>
                          <a:rPr lang="en-US" sz="2800" b="0" i="1" smtClean="0">
                            <a:latin typeface="Cambria Math" panose="02040503050406030204" pitchFamily="18" charset="0"/>
                          </a:rPr>
                          <m:t>.</m:t>
                        </m:r>
                      </m:e>
                      <m:sup>
                        <m:r>
                          <a:rPr lang="en-US" sz="2800" b="0" i="1" smtClean="0">
                            <a:latin typeface="Cambria Math" panose="02040503050406030204" pitchFamily="18" charset="0"/>
                          </a:rPr>
                          <m:t>𝑜</m:t>
                        </m:r>
                      </m:sup>
                    </m:sSup>
                    <m:r>
                      <a:rPr lang="en-US" sz="2800" b="0" i="1" smtClean="0">
                        <a:latin typeface="Cambria Math" panose="02040503050406030204" pitchFamily="18" charset="0"/>
                      </a:rPr>
                      <m:t>𝐶</m:t>
                    </m:r>
                  </m:oMath>
                </a14:m>
                <a:r>
                  <a:rPr lang="en-US" sz="2800" dirty="0"/>
                  <a:t>and </a:t>
                </a:r>
                <a:r>
                  <a:rPr lang="en-US" sz="2800" dirty="0" smtClean="0">
                    <a:sym typeface="Symbol" panose="05050102010706020507" pitchFamily="18" charset="2"/>
                  </a:rPr>
                  <a:t></a:t>
                </a:r>
                <a:r>
                  <a:rPr lang="en-US" sz="2800" dirty="0" smtClean="0"/>
                  <a:t>=</a:t>
                </a:r>
                <a:r>
                  <a:rPr lang="en-US" sz="2800" dirty="0"/>
                  <a:t>0.9 </a:t>
                </a:r>
                <a:endParaRPr lang="en-US" sz="2800" dirty="0" smtClean="0"/>
              </a:p>
              <a:p>
                <a:pPr algn="just" rtl="0"/>
                <a:r>
                  <a:rPr lang="en-US" sz="2800" b="1" dirty="0" smtClean="0"/>
                  <a:t>Assumption</a:t>
                </a:r>
                <a:r>
                  <a:rPr lang="en-US" sz="2800" dirty="0"/>
                  <a:t>: steady-state radiation and convection </a:t>
                </a:r>
                <a:endParaRPr lang="en-US" sz="2800" dirty="0" smtClean="0"/>
              </a:p>
              <a:p>
                <a:pPr algn="just" rtl="0"/>
                <a:r>
                  <a:rPr lang="en-US" sz="2800" b="1" dirty="0" smtClean="0"/>
                  <a:t>Analysis</a:t>
                </a:r>
                <a:r>
                  <a:rPr lang="en-US" sz="2800" dirty="0"/>
                  <a:t>: the heat transfer coefficient of radiation can be determined by</a:t>
                </a:r>
                <a:endParaRPr lang="ar-IQ" sz="28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1616" t="-2424" r="-2827"/>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474001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p:pic>
        <p:nvPicPr>
          <p:cNvPr id="4" name="عنصر نائب للمحتوى 3"/>
          <p:cNvPicPr>
            <a:picLocks noGrp="1" noChangeAspect="1"/>
          </p:cNvPicPr>
          <p:nvPr>
            <p:ph idx="1"/>
          </p:nvPr>
        </p:nvPicPr>
        <p:blipFill>
          <a:blip r:embed="rId2"/>
          <a:stretch>
            <a:fillRect/>
          </a:stretch>
        </p:blipFill>
        <p:spPr>
          <a:xfrm>
            <a:off x="822960" y="1905000"/>
            <a:ext cx="4552950" cy="3200400"/>
          </a:xfrm>
          <a:prstGeom prst="rect">
            <a:avLst/>
          </a:prstGeom>
        </p:spPr>
      </p:pic>
      <p:sp>
        <p:nvSpPr>
          <p:cNvPr id="6" name="عنصر نائب لرقم الشريحة 5"/>
          <p:cNvSpPr>
            <a:spLocks noGrp="1"/>
          </p:cNvSpPr>
          <p:nvPr>
            <p:ph type="sldNum" sz="quarter" idx="12"/>
          </p:nvPr>
        </p:nvSpPr>
        <p:spPr/>
        <p:txBody>
          <a:bodyPr/>
          <a:lstStyle/>
          <a:p>
            <a:fld id="{B6F15528-21DE-4FAA-801E-634DDDAF4B2B}" type="slidenum">
              <a:rPr lang="en-US" smtClean="0"/>
              <a:pPr/>
              <a:t>14</a:t>
            </a:fld>
            <a:endParaRPr lang="en-US"/>
          </a:p>
        </p:txBody>
      </p:sp>
      <p:pic>
        <p:nvPicPr>
          <p:cNvPr id="5" name="صورة 4"/>
          <p:cNvPicPr>
            <a:picLocks noChangeAspect="1"/>
          </p:cNvPicPr>
          <p:nvPr/>
        </p:nvPicPr>
        <p:blipFill>
          <a:blip r:embed="rId3"/>
          <a:stretch>
            <a:fillRect/>
          </a:stretch>
        </p:blipFill>
        <p:spPr>
          <a:xfrm>
            <a:off x="6053744" y="2819400"/>
            <a:ext cx="2743200" cy="1447800"/>
          </a:xfrm>
          <a:prstGeom prst="rect">
            <a:avLst/>
          </a:prstGeom>
        </p:spPr>
      </p:pic>
    </p:spTree>
    <p:extLst>
      <p:ext uri="{BB962C8B-B14F-4D97-AF65-F5344CB8AC3E}">
        <p14:creationId xmlns:p14="http://schemas.microsoft.com/office/powerpoint/2010/main" val="2316876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just" rtl="0"/>
                <a:r>
                  <a:rPr lang="en-US" sz="2800" b="1" u="sng" dirty="0" smtClean="0">
                    <a:solidFill>
                      <a:srgbClr val="FF0000"/>
                    </a:solidFill>
                  </a:rPr>
                  <a:t>Example 3</a:t>
                </a:r>
                <a:r>
                  <a:rPr lang="en-US" sz="2800" dirty="0" smtClean="0"/>
                  <a:t> </a:t>
                </a:r>
                <a:r>
                  <a:rPr lang="en-US" sz="2800" dirty="0"/>
                  <a:t>A wall of thickness (3cm) and thermal conductivity of (</a:t>
                </a:r>
                <a:r>
                  <a:rPr lang="en-US" sz="2800" dirty="0" smtClean="0"/>
                  <a:t>24W/</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𝑚</m:t>
                        </m:r>
                        <m:r>
                          <a:rPr lang="en-US" sz="2800" b="0" i="1" smtClean="0">
                            <a:latin typeface="Cambria Math" panose="02040503050406030204" pitchFamily="18" charset="0"/>
                          </a:rPr>
                          <m:t>.</m:t>
                        </m:r>
                      </m:e>
                      <m:sup>
                        <m:r>
                          <a:rPr lang="en-US" sz="2800" b="0" i="1" smtClean="0">
                            <a:latin typeface="Cambria Math" panose="02040503050406030204" pitchFamily="18" charset="0"/>
                          </a:rPr>
                          <m:t>𝑜</m:t>
                        </m:r>
                      </m:sup>
                    </m:sSup>
                  </m:oMath>
                </a14:m>
                <a:r>
                  <a:rPr lang="en-US" sz="2800" dirty="0" smtClean="0"/>
                  <a:t>C</a:t>
                </a:r>
                <a:r>
                  <a:rPr lang="en-US" sz="2800" dirty="0"/>
                  <a:t>). The wall is exposed to heat transfer by convection on both sides. The temperature and coefficient of heat transfer on the inner face are </a:t>
                </a:r>
                <a:r>
                  <a:rPr lang="en-US" sz="2800" dirty="0" smtClean="0"/>
                  <a:t>(</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100</m:t>
                        </m:r>
                      </m:e>
                      <m:sup>
                        <m:r>
                          <a:rPr lang="en-US" sz="2800" b="0" i="1" smtClean="0">
                            <a:latin typeface="Cambria Math" panose="02040503050406030204" pitchFamily="18" charset="0"/>
                          </a:rPr>
                          <m:t>𝑜</m:t>
                        </m:r>
                      </m:sup>
                    </m:sSup>
                  </m:oMath>
                </a14:m>
                <a:r>
                  <a:rPr lang="en-US" sz="2800" dirty="0" smtClean="0"/>
                  <a:t>C</a:t>
                </a:r>
                <a:r>
                  <a:rPr lang="en-US" sz="2800" dirty="0"/>
                  <a:t>) and (</a:t>
                </a:r>
                <a:r>
                  <a:rPr lang="en-US" sz="2800" dirty="0" smtClean="0"/>
                  <a:t>10W/</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sup>
                    </m:sSup>
                    <m:sSup>
                      <m:sSupPr>
                        <m:ctrlPr>
                          <a:rPr lang="en-US" sz="2800" i="1" smtClean="0">
                            <a:latin typeface="Cambria Math"/>
                          </a:rPr>
                        </m:ctrlPr>
                      </m:sSupPr>
                      <m:e>
                        <m:r>
                          <a:rPr lang="en-US" sz="2800" b="0" i="1" smtClean="0">
                            <a:latin typeface="Cambria Math" panose="02040503050406030204" pitchFamily="18" charset="0"/>
                          </a:rPr>
                          <m:t>.</m:t>
                        </m:r>
                      </m:e>
                      <m:sup>
                        <m:r>
                          <a:rPr lang="en-US" sz="2800" b="0" i="1" smtClean="0">
                            <a:latin typeface="Cambria Math" panose="02040503050406030204" pitchFamily="18" charset="0"/>
                          </a:rPr>
                          <m:t>𝑜</m:t>
                        </m:r>
                      </m:sup>
                    </m:sSup>
                  </m:oMath>
                </a14:m>
                <a:r>
                  <a:rPr lang="en-US" sz="2800" dirty="0" smtClean="0"/>
                  <a:t>C</a:t>
                </a:r>
                <a:r>
                  <a:rPr lang="en-US" sz="2800" dirty="0"/>
                  <a:t>) respectively. The temperature and coefficient of heat transfer on the other surface are </a:t>
                </a:r>
                <a:r>
                  <a:rPr lang="en-US" sz="2800" dirty="0" smtClean="0"/>
                  <a:t>(</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25</m:t>
                        </m:r>
                      </m:e>
                      <m:sup>
                        <m:r>
                          <a:rPr lang="en-US" sz="2800" b="0" i="1" smtClean="0">
                            <a:latin typeface="Cambria Math" panose="02040503050406030204" pitchFamily="18" charset="0"/>
                          </a:rPr>
                          <m:t>𝑜</m:t>
                        </m:r>
                      </m:sup>
                    </m:sSup>
                  </m:oMath>
                </a14:m>
                <a:r>
                  <a:rPr lang="en-US" sz="2800" dirty="0" smtClean="0"/>
                  <a:t>C</a:t>
                </a:r>
                <a:r>
                  <a:rPr lang="en-US" sz="2800" dirty="0"/>
                  <a:t>) and (</a:t>
                </a:r>
                <a:r>
                  <a:rPr lang="en-US" sz="2800" dirty="0" smtClean="0"/>
                  <a:t>20W/</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r>
                          <a:rPr lang="en-US" sz="2800" b="0" i="1" smtClean="0">
                            <a:latin typeface="Cambria Math" panose="02040503050406030204" pitchFamily="18" charset="0"/>
                          </a:rPr>
                          <m:t>𝑜</m:t>
                        </m:r>
                      </m:sup>
                    </m:sSup>
                  </m:oMath>
                </a14:m>
                <a:r>
                  <a:rPr lang="en-US" sz="2800" dirty="0" smtClean="0"/>
                  <a:t>C</a:t>
                </a:r>
                <a:r>
                  <a:rPr lang="en-US" sz="2800" dirty="0"/>
                  <a:t>) respectively. If the wall area is (</a:t>
                </a:r>
                <a:r>
                  <a:rPr lang="en-US" sz="2800" dirty="0" smtClean="0"/>
                  <a:t>4</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sup>
                    </m:sSup>
                  </m:oMath>
                </a14:m>
                <a:r>
                  <a:rPr lang="en-US" sz="2800" dirty="0" smtClean="0"/>
                  <a:t>), </a:t>
                </a:r>
                <a:r>
                  <a:rPr lang="en-US" sz="2800" dirty="0"/>
                  <a:t>find the heat transfer rate. Determine the temperatures at the two sides of the wall. </a:t>
                </a:r>
                <a:endParaRPr lang="ar-IQ" sz="28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1616" t="-2576" r="-2827" b="-2121"/>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744952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p:pic>
        <p:nvPicPr>
          <p:cNvPr id="4" name="عنصر نائب للمحتوى 3"/>
          <p:cNvPicPr>
            <a:picLocks noGrp="1" noChangeAspect="1"/>
          </p:cNvPicPr>
          <p:nvPr>
            <p:ph idx="1"/>
          </p:nvPr>
        </p:nvPicPr>
        <p:blipFill>
          <a:blip r:embed="rId2"/>
          <a:stretch>
            <a:fillRect/>
          </a:stretch>
        </p:blipFill>
        <p:spPr>
          <a:xfrm>
            <a:off x="822960" y="1905000"/>
            <a:ext cx="7586403" cy="3657600"/>
          </a:xfrm>
          <a:prstGeom prst="rect">
            <a:avLst/>
          </a:prstGeom>
        </p:spPr>
      </p:pic>
      <p:sp>
        <p:nvSpPr>
          <p:cNvPr id="6" name="عنصر نائب لرقم الشريحة 5"/>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243511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p:pic>
        <p:nvPicPr>
          <p:cNvPr id="4" name="عنصر نائب للمحتوى 3"/>
          <p:cNvPicPr>
            <a:picLocks noGrp="1" noChangeAspect="1"/>
          </p:cNvPicPr>
          <p:nvPr>
            <p:ph idx="1"/>
          </p:nvPr>
        </p:nvPicPr>
        <p:blipFill>
          <a:blip r:embed="rId2"/>
          <a:stretch>
            <a:fillRect/>
          </a:stretch>
        </p:blipFill>
        <p:spPr>
          <a:xfrm>
            <a:off x="990600" y="2057400"/>
            <a:ext cx="7239000" cy="3810000"/>
          </a:xfrm>
          <a:prstGeom prst="rect">
            <a:avLst/>
          </a:prstGeom>
        </p:spPr>
      </p:pic>
      <p:sp>
        <p:nvSpPr>
          <p:cNvPr id="5" name="عنصر نائب لرقم الشريحة 4"/>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58351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6000" b="1" dirty="0" smtClean="0">
                <a:solidFill>
                  <a:srgbClr val="00B050"/>
                </a:solidFill>
              </a:rPr>
              <a:t>Examples</a:t>
            </a:r>
            <a:endParaRPr lang="ar-IQ" sz="6000" b="1" dirty="0">
              <a:solidFill>
                <a:srgbClr val="00B050"/>
              </a:solidFill>
            </a:endParaRP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just" rtl="0"/>
                <a:r>
                  <a:rPr lang="en-US" sz="2400" dirty="0" smtClean="0"/>
                  <a:t>Example 4.  </a:t>
                </a:r>
                <a:r>
                  <a:rPr lang="en-US" sz="2400" dirty="0"/>
                  <a:t>A multilayer wall is made of three layers. Layer (1) is of thickness (4cm) with thermal conductivity of (</a:t>
                </a:r>
                <a:r>
                  <a:rPr lang="en-US" sz="2400" dirty="0" smtClean="0"/>
                  <a:t>24W/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oMath>
                </a14:m>
                <a:r>
                  <a:rPr lang="en-US" sz="2400" dirty="0" smtClean="0"/>
                  <a:t>C</a:t>
                </a:r>
                <a:r>
                  <a:rPr lang="en-US" sz="2400" dirty="0"/>
                  <a:t>). Layer (2) is of thickness (6cm) with thermal conductivity of (</a:t>
                </a:r>
                <a:r>
                  <a:rPr lang="en-US" sz="2400" dirty="0" smtClean="0"/>
                  <a:t>12W/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oMath>
                </a14:m>
                <a:r>
                  <a:rPr lang="en-US" sz="2400" dirty="0" smtClean="0"/>
                  <a:t>C</a:t>
                </a:r>
                <a:r>
                  <a:rPr lang="en-US" sz="2400" dirty="0"/>
                  <a:t>). Layer (3) is of thickness (2cm) and thermal conductivity (</a:t>
                </a:r>
                <a:r>
                  <a:rPr lang="en-US" sz="2400" dirty="0" smtClean="0"/>
                  <a:t>0.8W/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oMath>
                </a14:m>
                <a:r>
                  <a:rPr lang="en-US" sz="2400" dirty="0" smtClean="0"/>
                  <a:t>C</a:t>
                </a:r>
                <a:r>
                  <a:rPr lang="en-US" sz="2400" dirty="0"/>
                  <a:t>). The layer (1) and layer (3) are exposed to convection heat transfer at the outer faces. The temperatures and heat transfer coefficients are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120</m:t>
                        </m:r>
                      </m:e>
                      <m:sup>
                        <m:r>
                          <a:rPr lang="en-US" sz="2400" b="0" i="1" smtClean="0">
                            <a:latin typeface="Cambria Math" panose="02040503050406030204" pitchFamily="18" charset="0"/>
                          </a:rPr>
                          <m:t>𝑜</m:t>
                        </m:r>
                      </m:sup>
                    </m:sSup>
                  </m:oMath>
                </a14:m>
                <a:r>
                  <a:rPr lang="en-US" sz="2400" dirty="0" smtClean="0"/>
                  <a:t>C</a:t>
                </a:r>
                <a:r>
                  <a:rPr lang="en-US" sz="2400" dirty="0"/>
                  <a:t>) and (</a:t>
                </a:r>
                <a:r>
                  <a:rPr lang="en-US" sz="2400" dirty="0" smtClean="0"/>
                  <a:t>20W/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smtClean="0"/>
                  <a:t>) </a:t>
                </a:r>
                <a:r>
                  <a:rPr lang="en-US" sz="2400" dirty="0"/>
                  <a:t>and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𝑜</m:t>
                        </m:r>
                      </m:sup>
                    </m:sSup>
                  </m:oMath>
                </a14:m>
                <a:r>
                  <a:rPr lang="en-US" sz="2400" dirty="0" smtClean="0"/>
                  <a:t>C</a:t>
                </a:r>
                <a:r>
                  <a:rPr lang="en-US" sz="2400" dirty="0"/>
                  <a:t>) and (</a:t>
                </a:r>
                <a:r>
                  <a:rPr lang="en-US" sz="2400" dirty="0" smtClean="0"/>
                  <a:t>60W/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smtClean="0"/>
                  <a:t>). </a:t>
                </a:r>
                <a:r>
                  <a:rPr lang="en-US" sz="2400" dirty="0"/>
                  <a:t>Determine the heat transfer through the wall for area of </a:t>
                </a:r>
                <a:r>
                  <a:rPr lang="en-US" sz="2400" dirty="0" smtClean="0"/>
                  <a:t>4.5</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oMath>
                </a14:m>
                <a:r>
                  <a:rPr lang="en-US" sz="2400" dirty="0" smtClean="0"/>
                  <a:t>, </a:t>
                </a:r>
                <a:r>
                  <a:rPr lang="en-US" sz="2400" dirty="0"/>
                  <a:t>the two sides temperatures and the interface temperatures</a:t>
                </a:r>
                <a:r>
                  <a:rPr lang="en-US" dirty="0"/>
                  <a:t>. </a:t>
                </a: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1212" t="-2121" r="-2423"/>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881431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Examples</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l" rtl="0"/>
                <a:r>
                  <a:rPr lang="en-US" sz="2400" b="1" u="sng" dirty="0" smtClean="0"/>
                  <a:t>Solution: </a:t>
                </a:r>
                <a:r>
                  <a:rPr lang="en-US" sz="2400" dirty="0" smtClean="0"/>
                  <a:t>multilayer plane wall consists of three layers with </a:t>
                </a:r>
                <a14:m>
                  <m:oMath xmlns:m="http://schemas.openxmlformats.org/officeDocument/2006/math">
                    <m:r>
                      <a:rPr lang="en-US" sz="2400" smtClean="0">
                        <a:latin typeface="Cambria Math" panose="02040503050406030204" pitchFamily="18" charset="0"/>
                      </a:rPr>
                      <m:t>∆</m:t>
                    </m:r>
                    <m:sSub>
                      <m:sSubPr>
                        <m:ctrlPr>
                          <a:rPr lang="en-US" sz="2400" i="1" smtClean="0">
                            <a:latin typeface="Cambria Math"/>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1</m:t>
                        </m:r>
                      </m:sub>
                    </m:sSub>
                  </m:oMath>
                </a14:m>
                <a:r>
                  <a:rPr lang="en-US" sz="2400" dirty="0" smtClean="0"/>
                  <a:t>=4cm</a:t>
                </a:r>
                <a:r>
                  <a:rPr lang="en-US" sz="2400" dirty="0"/>
                  <a:t>, </a:t>
                </a:r>
                <a14:m>
                  <m:oMath xmlns:m="http://schemas.openxmlformats.org/officeDocument/2006/math">
                    <m:sSub>
                      <m:sSubPr>
                        <m:ctrlPr>
                          <a:rPr lang="en-US" sz="2400" i="1" smtClean="0">
                            <a:latin typeface="Cambria Math"/>
                          </a:rPr>
                        </m:ctrlPr>
                      </m:sSubPr>
                      <m:e>
                        <m:r>
                          <a:rPr lang="en-US" sz="2400" smtClean="0">
                            <a:latin typeface="Cambria Math" panose="02040503050406030204" pitchFamily="18" charset="0"/>
                          </a:rPr>
                          <m:t>𝑘</m:t>
                        </m:r>
                      </m:e>
                      <m:sub>
                        <m:r>
                          <a:rPr lang="en-US" sz="2400" smtClean="0">
                            <a:latin typeface="Cambria Math" panose="02040503050406030204" pitchFamily="18" charset="0"/>
                          </a:rPr>
                          <m:t>1</m:t>
                        </m:r>
                      </m:sub>
                    </m:sSub>
                    <m:r>
                      <a:rPr lang="en-US" sz="2400" smtClean="0">
                        <a:latin typeface="Cambria Math" panose="02040503050406030204" pitchFamily="18" charset="0"/>
                      </a:rPr>
                      <m:t>=</m:t>
                    </m:r>
                  </m:oMath>
                </a14:m>
                <a:r>
                  <a:rPr lang="en-US" sz="2400" dirty="0" smtClean="0"/>
                  <a:t>24W/</a:t>
                </a:r>
                <a14:m>
                  <m:oMath xmlns:m="http://schemas.openxmlformats.org/officeDocument/2006/math">
                    <m:sSup>
                      <m:sSupPr>
                        <m:ctrlPr>
                          <a:rPr lang="en-US" sz="2400" i="1" dirty="0" smtClean="0">
                            <a:latin typeface="Cambria Math"/>
                          </a:rPr>
                        </m:ctrlPr>
                      </m:sSupPr>
                      <m:e>
                        <m:r>
                          <a:rPr lang="en-US" sz="2400" dirty="0" smtClean="0">
                            <a:latin typeface="Cambria Math" panose="02040503050406030204" pitchFamily="18" charset="0"/>
                          </a:rPr>
                          <m:t>𝑚</m:t>
                        </m:r>
                        <m:r>
                          <a:rPr lang="en-US" sz="2400" dirty="0" smtClean="0">
                            <a:latin typeface="Cambria Math" panose="02040503050406030204" pitchFamily="18" charset="0"/>
                          </a:rPr>
                          <m:t>.</m:t>
                        </m:r>
                      </m:e>
                      <m:sup>
                        <m:r>
                          <a:rPr lang="en-US" sz="2400" dirty="0" smtClean="0">
                            <a:latin typeface="Cambria Math" panose="02040503050406030204" pitchFamily="18" charset="0"/>
                          </a:rPr>
                          <m:t>𝑜</m:t>
                        </m:r>
                      </m:sup>
                    </m:sSup>
                  </m:oMath>
                </a14:m>
                <a:r>
                  <a:rPr lang="en-US" sz="2400" dirty="0" smtClean="0"/>
                  <a:t>C</a:t>
                </a:r>
                <a:r>
                  <a:rPr lang="en-US" sz="2400" dirty="0"/>
                  <a:t>, </a:t>
                </a:r>
                <a14:m>
                  <m:oMath xmlns:m="http://schemas.openxmlformats.org/officeDocument/2006/math">
                    <m:sSub>
                      <m:sSubPr>
                        <m:ctrlPr>
                          <a:rPr lang="en-US" sz="2400" i="1" smtClean="0">
                            <a:latin typeface="Cambria Math"/>
                          </a:rPr>
                        </m:ctrlPr>
                      </m:sSubPr>
                      <m:e>
                        <m:r>
                          <a:rPr lang="en-US" sz="2400" smtClean="0">
                            <a:latin typeface="Cambria Math" panose="02040503050406030204" pitchFamily="18" charset="0"/>
                          </a:rPr>
                          <m:t>∆</m:t>
                        </m:r>
                        <m:r>
                          <a:rPr lang="en-US" sz="2400" smtClean="0">
                            <a:latin typeface="Cambria Math" panose="02040503050406030204" pitchFamily="18" charset="0"/>
                          </a:rPr>
                          <m:t>𝑥</m:t>
                        </m:r>
                      </m:e>
                      <m:sub>
                        <m:r>
                          <a:rPr lang="en-US" sz="2400" smtClean="0">
                            <a:latin typeface="Cambria Math" panose="02040503050406030204" pitchFamily="18" charset="0"/>
                          </a:rPr>
                          <m:t>2</m:t>
                        </m:r>
                      </m:sub>
                    </m:sSub>
                  </m:oMath>
                </a14:m>
                <a:r>
                  <a:rPr lang="en-US" sz="2400" dirty="0" smtClean="0"/>
                  <a:t>=6cm</a:t>
                </a:r>
                <a:r>
                  <a:rPr lang="en-US" sz="2400" dirty="0"/>
                  <a:t>, </a:t>
                </a:r>
                <a:r>
                  <a:rPr lang="en-US" sz="2400" dirty="0" smtClean="0"/>
                  <a:t>k2=12W/</a:t>
                </a:r>
                <a14:m>
                  <m:oMath xmlns:m="http://schemas.openxmlformats.org/officeDocument/2006/math">
                    <m:sSup>
                      <m:sSupPr>
                        <m:ctrlPr>
                          <a:rPr lang="en-US" sz="2400" i="1" smtClean="0">
                            <a:latin typeface="Cambria Math"/>
                          </a:rPr>
                        </m:ctrlPr>
                      </m:sSupPr>
                      <m:e>
                        <m:r>
                          <a:rPr lang="en-US" sz="2400" smtClean="0">
                            <a:latin typeface="Cambria Math" panose="02040503050406030204" pitchFamily="18" charset="0"/>
                          </a:rPr>
                          <m:t>𝑚</m:t>
                        </m:r>
                      </m:e>
                      <m:sup>
                        <m:r>
                          <a:rPr lang="en-US" sz="2400" smtClean="0">
                            <a:latin typeface="Cambria Math" panose="02040503050406030204" pitchFamily="18" charset="0"/>
                          </a:rPr>
                          <m:t>2</m:t>
                        </m:r>
                        <m:r>
                          <a:rPr lang="en-US" sz="2400" smtClean="0">
                            <a:latin typeface="Cambria Math" panose="02040503050406030204" pitchFamily="18" charset="0"/>
                          </a:rPr>
                          <m:t>𝑜</m:t>
                        </m:r>
                      </m:sup>
                    </m:sSup>
                  </m:oMath>
                </a14:m>
                <a:r>
                  <a:rPr lang="en-US" sz="2400" dirty="0" smtClean="0"/>
                  <a:t>C</a:t>
                </a:r>
                <a:r>
                  <a:rPr lang="en-US" sz="2400" dirty="0"/>
                  <a:t>, </a:t>
                </a:r>
                <a14:m>
                  <m:oMath xmlns:m="http://schemas.openxmlformats.org/officeDocument/2006/math">
                    <m:sSub>
                      <m:sSubPr>
                        <m:ctrlPr>
                          <a:rPr lang="en-US" sz="2400" i="1" smtClean="0">
                            <a:latin typeface="Cambria Math"/>
                          </a:rPr>
                        </m:ctrlPr>
                      </m:sSubPr>
                      <m:e>
                        <m:r>
                          <a:rPr lang="en-US" sz="2400" smtClean="0">
                            <a:latin typeface="Cambria Math" panose="02040503050406030204" pitchFamily="18" charset="0"/>
                          </a:rPr>
                          <m:t>∆</m:t>
                        </m:r>
                        <m:r>
                          <a:rPr lang="en-US" sz="2400" smtClean="0">
                            <a:latin typeface="Cambria Math" panose="02040503050406030204" pitchFamily="18" charset="0"/>
                          </a:rPr>
                          <m:t>𝑥</m:t>
                        </m:r>
                      </m:e>
                      <m:sub>
                        <m:r>
                          <a:rPr lang="en-US" sz="2400" smtClean="0">
                            <a:latin typeface="Cambria Math" panose="02040503050406030204" pitchFamily="18" charset="0"/>
                          </a:rPr>
                          <m:t>3</m:t>
                        </m:r>
                      </m:sub>
                    </m:sSub>
                  </m:oMath>
                </a14:m>
                <a:r>
                  <a:rPr lang="en-US" sz="2400" dirty="0" smtClean="0"/>
                  <a:t>=2cm k=0.8W/</a:t>
                </a:r>
                <a14:m>
                  <m:oMath xmlns:m="http://schemas.openxmlformats.org/officeDocument/2006/math">
                    <m:sSup>
                      <m:sSupPr>
                        <m:ctrlPr>
                          <a:rPr lang="en-US" sz="2400" i="1" smtClean="0">
                            <a:latin typeface="Cambria Math"/>
                          </a:rPr>
                        </m:ctrlPr>
                      </m:sSupPr>
                      <m:e>
                        <m:r>
                          <a:rPr lang="en-US" sz="2400" smtClean="0">
                            <a:latin typeface="Cambria Math" panose="02040503050406030204" pitchFamily="18" charset="0"/>
                          </a:rPr>
                          <m:t>𝑚</m:t>
                        </m:r>
                      </m:e>
                      <m:sup>
                        <m:r>
                          <a:rPr lang="en-US" sz="2400" smtClean="0">
                            <a:latin typeface="Cambria Math" panose="02040503050406030204" pitchFamily="18" charset="0"/>
                          </a:rPr>
                          <m:t>2</m:t>
                        </m:r>
                        <m:r>
                          <a:rPr lang="en-US" sz="2400" smtClean="0">
                            <a:latin typeface="Cambria Math" panose="02040503050406030204" pitchFamily="18" charset="0"/>
                          </a:rPr>
                          <m:t>𝑜</m:t>
                        </m:r>
                      </m:sup>
                    </m:sSup>
                  </m:oMath>
                </a14:m>
                <a:r>
                  <a:rPr lang="en-US" sz="2400" dirty="0" smtClean="0"/>
                  <a:t>C</a:t>
                </a:r>
                <a:r>
                  <a:rPr lang="en-US" sz="2400" dirty="0"/>
                  <a:t>, </a:t>
                </a:r>
                <a14:m>
                  <m:oMath xmlns:m="http://schemas.openxmlformats.org/officeDocument/2006/math">
                    <m:sSub>
                      <m:sSubPr>
                        <m:ctrlPr>
                          <a:rPr lang="en-US" sz="2400" i="1" smtClean="0">
                            <a:latin typeface="Cambria Math"/>
                          </a:rPr>
                        </m:ctrlPr>
                      </m:sSubPr>
                      <m:e>
                        <m:r>
                          <a:rPr lang="en-US" sz="2400" smtClean="0">
                            <a:latin typeface="Cambria Math" panose="02040503050406030204" pitchFamily="18" charset="0"/>
                          </a:rPr>
                          <m:t>h</m:t>
                        </m:r>
                      </m:e>
                      <m:sub>
                        <m:r>
                          <a:rPr lang="en-US" sz="2400" smtClean="0">
                            <a:latin typeface="Cambria Math" panose="02040503050406030204" pitchFamily="18" charset="0"/>
                          </a:rPr>
                          <m:t>∞</m:t>
                        </m:r>
                        <m:r>
                          <a:rPr lang="en-US" sz="2400" smtClean="0">
                            <a:latin typeface="Cambria Math" panose="02040503050406030204" pitchFamily="18" charset="0"/>
                          </a:rPr>
                          <m:t>1</m:t>
                        </m:r>
                      </m:sub>
                    </m:sSub>
                  </m:oMath>
                </a14:m>
                <a:r>
                  <a:rPr lang="en-US" sz="2400" dirty="0" smtClean="0"/>
                  <a:t>=20W/</a:t>
                </a:r>
                <a14:m>
                  <m:oMath xmlns:m="http://schemas.openxmlformats.org/officeDocument/2006/math">
                    <m:sSup>
                      <m:sSupPr>
                        <m:ctrlPr>
                          <a:rPr lang="en-US" sz="2400" i="1" smtClean="0">
                            <a:latin typeface="Cambria Math"/>
                          </a:rPr>
                        </m:ctrlPr>
                      </m:sSupPr>
                      <m:e>
                        <m:r>
                          <a:rPr lang="en-US" sz="2400" smtClean="0">
                            <a:latin typeface="Cambria Math" panose="02040503050406030204" pitchFamily="18" charset="0"/>
                          </a:rPr>
                          <m:t>𝑚</m:t>
                        </m:r>
                      </m:e>
                      <m:sup>
                        <m:r>
                          <a:rPr lang="en-US" sz="2400" smtClean="0">
                            <a:latin typeface="Cambria Math" panose="02040503050406030204" pitchFamily="18" charset="0"/>
                          </a:rPr>
                          <m:t>2</m:t>
                        </m:r>
                        <m:r>
                          <a:rPr lang="en-US" sz="2400" smtClean="0">
                            <a:latin typeface="Cambria Math" panose="02040503050406030204" pitchFamily="18" charset="0"/>
                          </a:rPr>
                          <m:t>𝑜</m:t>
                        </m:r>
                      </m:sup>
                    </m:sSup>
                    <m:r>
                      <a:rPr lang="en-US" sz="2400" smtClean="0">
                        <a:latin typeface="Cambria Math" panose="02040503050406030204" pitchFamily="18" charset="0"/>
                      </a:rPr>
                      <m:t>𝐶</m:t>
                    </m:r>
                  </m:oMath>
                </a14:m>
                <a:r>
                  <a:rPr lang="en-US" sz="2400" dirty="0"/>
                  <a:t>, </a:t>
                </a:r>
                <a14:m>
                  <m:oMath xmlns:m="http://schemas.openxmlformats.org/officeDocument/2006/math">
                    <m:sSub>
                      <m:sSubPr>
                        <m:ctrlPr>
                          <a:rPr lang="en-US" sz="2400" i="1" smtClean="0">
                            <a:latin typeface="Cambria Math"/>
                          </a:rPr>
                        </m:ctrlPr>
                      </m:sSubPr>
                      <m:e>
                        <m:r>
                          <a:rPr lang="en-US" sz="2400" smtClean="0">
                            <a:latin typeface="Cambria Math" panose="02040503050406030204" pitchFamily="18" charset="0"/>
                          </a:rPr>
                          <m:t>h</m:t>
                        </m:r>
                      </m:e>
                      <m:sub>
                        <m:r>
                          <a:rPr lang="en-US" sz="2400" smtClean="0">
                            <a:latin typeface="Cambria Math" panose="02040503050406030204" pitchFamily="18" charset="0"/>
                          </a:rPr>
                          <m:t>∞</m:t>
                        </m:r>
                        <m:r>
                          <a:rPr lang="en-US" sz="2400" smtClean="0">
                            <a:latin typeface="Cambria Math" panose="02040503050406030204" pitchFamily="18" charset="0"/>
                          </a:rPr>
                          <m:t>2</m:t>
                        </m:r>
                      </m:sub>
                    </m:sSub>
                  </m:oMath>
                </a14:m>
                <a:r>
                  <a:rPr lang="en-US" sz="2400" dirty="0" smtClean="0"/>
                  <a:t>=60W/</a:t>
                </a:r>
                <a14:m>
                  <m:oMath xmlns:m="http://schemas.openxmlformats.org/officeDocument/2006/math">
                    <m:sSup>
                      <m:sSupPr>
                        <m:ctrlPr>
                          <a:rPr lang="en-US" sz="2400" i="1" smtClean="0">
                            <a:latin typeface="Cambria Math"/>
                          </a:rPr>
                        </m:ctrlPr>
                      </m:sSupPr>
                      <m:e>
                        <m:r>
                          <a:rPr lang="en-US" sz="2400" smtClean="0">
                            <a:latin typeface="Cambria Math" panose="02040503050406030204" pitchFamily="18" charset="0"/>
                          </a:rPr>
                          <m:t>𝑚</m:t>
                        </m:r>
                      </m:e>
                      <m:sup>
                        <m:r>
                          <a:rPr lang="en-US" sz="2400" smtClean="0">
                            <a:latin typeface="Cambria Math" panose="02040503050406030204" pitchFamily="18" charset="0"/>
                          </a:rPr>
                          <m:t>2</m:t>
                        </m:r>
                        <m:r>
                          <a:rPr lang="en-US" sz="2400" smtClean="0">
                            <a:latin typeface="Cambria Math" panose="02040503050406030204" pitchFamily="18" charset="0"/>
                          </a:rPr>
                          <m:t>𝑜</m:t>
                        </m:r>
                      </m:sup>
                    </m:sSup>
                  </m:oMath>
                </a14:m>
                <a:r>
                  <a:rPr lang="en-US" sz="2400" dirty="0" smtClean="0"/>
                  <a:t>C</a:t>
                </a:r>
                <a:r>
                  <a:rPr lang="en-US" sz="2400" dirty="0"/>
                  <a:t>, </a:t>
                </a:r>
                <a14:m>
                  <m:oMath xmlns:m="http://schemas.openxmlformats.org/officeDocument/2006/math">
                    <m:sSub>
                      <m:sSubPr>
                        <m:ctrlPr>
                          <a:rPr lang="en-US" sz="2400" i="1" smtClean="0">
                            <a:latin typeface="Cambria Math"/>
                          </a:rPr>
                        </m:ctrlPr>
                      </m:sSubPr>
                      <m:e>
                        <m:r>
                          <a:rPr lang="en-US" sz="2400" smtClean="0">
                            <a:latin typeface="Cambria Math" panose="02040503050406030204" pitchFamily="18" charset="0"/>
                          </a:rPr>
                          <m:t>𝑇</m:t>
                        </m:r>
                      </m:e>
                      <m:sub>
                        <m:r>
                          <a:rPr lang="en-US" sz="2400" smtClean="0">
                            <a:latin typeface="Cambria Math" panose="02040503050406030204" pitchFamily="18" charset="0"/>
                          </a:rPr>
                          <m:t>∞</m:t>
                        </m:r>
                        <m:r>
                          <a:rPr lang="en-US" sz="2400" smtClean="0">
                            <a:latin typeface="Cambria Math" panose="02040503050406030204" pitchFamily="18" charset="0"/>
                          </a:rPr>
                          <m:t>1</m:t>
                        </m:r>
                      </m:sub>
                    </m:sSub>
                  </m:oMath>
                </a14:m>
                <a:r>
                  <a:rPr lang="en-US" sz="2400" dirty="0" smtClean="0"/>
                  <a:t>=</a:t>
                </a:r>
                <a14:m>
                  <m:oMath xmlns:m="http://schemas.openxmlformats.org/officeDocument/2006/math">
                    <m:sSup>
                      <m:sSupPr>
                        <m:ctrlPr>
                          <a:rPr lang="en-US" sz="2400" i="1" dirty="0" smtClean="0">
                            <a:latin typeface="Cambria Math"/>
                          </a:rPr>
                        </m:ctrlPr>
                      </m:sSupPr>
                      <m:e>
                        <m:r>
                          <a:rPr lang="en-US" sz="2400" dirty="0" smtClean="0">
                            <a:latin typeface="Cambria Math" panose="02040503050406030204" pitchFamily="18" charset="0"/>
                          </a:rPr>
                          <m:t>120</m:t>
                        </m:r>
                      </m:e>
                      <m:sup>
                        <m:r>
                          <a:rPr lang="en-US" sz="2400" dirty="0" smtClean="0">
                            <a:latin typeface="Cambria Math" panose="02040503050406030204" pitchFamily="18" charset="0"/>
                          </a:rPr>
                          <m:t>𝑜</m:t>
                        </m:r>
                      </m:sup>
                    </m:sSup>
                  </m:oMath>
                </a14:m>
                <a:r>
                  <a:rPr lang="en-US" sz="2400" dirty="0" smtClean="0"/>
                  <a:t>C</a:t>
                </a:r>
                <a:r>
                  <a:rPr lang="en-US" sz="2400" dirty="0"/>
                  <a:t>, T2=10oC, </a:t>
                </a:r>
                <a:r>
                  <a:rPr lang="en-US" sz="2400" dirty="0" smtClean="0"/>
                  <a:t>A=4.5</a:t>
                </a:r>
                <a14:m>
                  <m:oMath xmlns:m="http://schemas.openxmlformats.org/officeDocument/2006/math">
                    <m:sSup>
                      <m:sSupPr>
                        <m:ctrlPr>
                          <a:rPr lang="en-US" sz="2400" i="1" smtClean="0">
                            <a:latin typeface="Cambria Math"/>
                          </a:rPr>
                        </m:ctrlPr>
                      </m:sSupPr>
                      <m:e>
                        <m:r>
                          <a:rPr lang="en-US" sz="2400" smtClean="0">
                            <a:latin typeface="Cambria Math" panose="02040503050406030204" pitchFamily="18" charset="0"/>
                          </a:rPr>
                          <m:t>𝑚</m:t>
                        </m:r>
                      </m:e>
                      <m:sup>
                        <m:r>
                          <a:rPr lang="en-US" sz="2400" smtClean="0">
                            <a:latin typeface="Cambria Math" panose="02040503050406030204" pitchFamily="18" charset="0"/>
                          </a:rPr>
                          <m:t>2</m:t>
                        </m:r>
                      </m:sup>
                    </m:sSup>
                  </m:oMath>
                </a14:m>
                <a:r>
                  <a:rPr lang="en-US" sz="2400" dirty="0" smtClean="0"/>
                  <a:t> </a:t>
                </a:r>
              </a:p>
              <a:p>
                <a:pPr algn="l" rtl="0"/>
                <a:r>
                  <a:rPr lang="en-US" sz="2400" b="1" dirty="0" smtClean="0"/>
                  <a:t> </a:t>
                </a:r>
                <a:r>
                  <a:rPr lang="en-US" sz="2400" b="1" dirty="0"/>
                  <a:t>Property: </a:t>
                </a:r>
                <a:r>
                  <a:rPr lang="en-US" sz="2400" dirty="0"/>
                  <a:t>Constant thermal conductivities Assumption: Steady state heat transfer by conduction through a plane </a:t>
                </a:r>
                <a:r>
                  <a:rPr lang="en-US" sz="2400" dirty="0" smtClean="0"/>
                  <a:t>wall</a:t>
                </a:r>
              </a:p>
              <a:p>
                <a:pPr algn="l" rtl="0"/>
                <a:r>
                  <a:rPr lang="en-US" sz="2400" dirty="0" smtClean="0"/>
                  <a:t> </a:t>
                </a:r>
                <a:r>
                  <a:rPr lang="en-US" sz="2400" b="1" dirty="0"/>
                  <a:t>Analysis:</a:t>
                </a:r>
                <a:r>
                  <a:rPr lang="en-US" sz="2400" dirty="0"/>
                  <a:t> firstly we calculate the thermal resistance of every layer and convection resistance on the two sides: </a:t>
                </a:r>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1212" t="-2121" r="-1050"/>
                </a:stretch>
              </a:blipFill>
            </p:spPr>
            <p:txBody>
              <a:bodyPr/>
              <a:lstStyle/>
              <a:p>
                <a:r>
                  <a:rPr lang="ar-IQ">
                    <a:noFill/>
                  </a:rPr>
                  <a:t> </a:t>
                </a:r>
              </a:p>
            </p:txBody>
          </p:sp>
        </mc:Fallback>
      </mc:AlternateContent>
      <p:sp>
        <p:nvSpPr>
          <p:cNvPr id="6" name="عنصر نائب لرقم الشريحة 5"/>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515642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Heat conduction in the wall</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lstStyle/>
              <a:p>
                <a:pPr algn="l" rtl="0"/>
                <a:r>
                  <a:rPr lang="en-US" dirty="0" smtClean="0"/>
                  <a:t>Heat conduction through Plane wall</a:t>
                </a:r>
              </a:p>
              <a:p>
                <a:pPr algn="l" rtl="0"/>
                <a:r>
                  <a:rPr lang="en-US" dirty="0" smtClean="0"/>
                  <a:t>Fourier Equation is</a:t>
                </a:r>
              </a:p>
              <a:p>
                <a:pPr algn="l" rtl="0"/>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𝑘𝐴</m:t>
                    </m:r>
                    <m:f>
                      <m:fPr>
                        <m:ctrlPr>
                          <a:rPr lang="en-US" b="0" i="1" smtClean="0">
                            <a:latin typeface="Cambria Math"/>
                          </a:rPr>
                        </m:ctrlPr>
                      </m:fPr>
                      <m:num>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den>
                    </m:f>
                  </m:oMath>
                </a14:m>
                <a:r>
                  <a:rPr lang="en-US" dirty="0" smtClean="0"/>
                  <a:t>  </a:t>
                </a:r>
              </a:p>
              <a:p>
                <a:pPr algn="l" rtl="0"/>
                <a:r>
                  <a:rPr lang="en-US" dirty="0" smtClean="0"/>
                  <a:t>The heat flux</a:t>
                </a:r>
              </a:p>
              <a:p>
                <a:pPr algn="l" rtl="0"/>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𝐴</m:t>
                        </m:r>
                      </m:den>
                    </m:f>
                    <m:r>
                      <a:rPr lang="en-US" b="0" i="1" smtClean="0">
                        <a:latin typeface="Cambria Math" panose="02040503050406030204" pitchFamily="18" charset="0"/>
                      </a:rPr>
                      <m:t>=</m:t>
                    </m:r>
                    <m:r>
                      <a:rPr lang="en-US" b="0" i="1" smtClean="0">
                        <a:latin typeface="Cambria Math" panose="02040503050406030204" pitchFamily="18" charset="0"/>
                      </a:rPr>
                      <m:t>𝑘</m:t>
                    </m:r>
                    <m:f>
                      <m:fPr>
                        <m:ctrlPr>
                          <a:rPr lang="en-US" b="0" i="1" smtClean="0">
                            <a:latin typeface="Cambria Math"/>
                          </a:rPr>
                        </m:ctrlPr>
                      </m:fPr>
                      <m:num>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den>
                    </m:f>
                  </m:oMath>
                </a14:m>
                <a:r>
                  <a:rPr lang="en-US" dirty="0" smtClean="0"/>
                  <a:t>      </a:t>
                </a: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808" t="-1667"/>
                </a:stretch>
              </a:blipFill>
            </p:spPr>
            <p:txBody>
              <a:bodyPr/>
              <a:lstStyle/>
              <a:p>
                <a:r>
                  <a:rPr lang="ar-IQ">
                    <a:noFill/>
                  </a:rPr>
                  <a:t> </a:t>
                </a:r>
              </a:p>
            </p:txBody>
          </p:sp>
        </mc:Fallback>
      </mc:AlternateContent>
      <p:sp>
        <p:nvSpPr>
          <p:cNvPr id="5" name="عنصر نائب لرقم الشريحة 4"/>
          <p:cNvSpPr>
            <a:spLocks noGrp="1"/>
          </p:cNvSpPr>
          <p:nvPr>
            <p:ph type="sldNum" sz="quarter" idx="12"/>
          </p:nvPr>
        </p:nvSpPr>
        <p:spPr/>
        <p:txBody>
          <a:bodyPr/>
          <a:lstStyle/>
          <a:p>
            <a:fld id="{B6F15528-21DE-4FAA-801E-634DDDAF4B2B}" type="slidenum">
              <a:rPr lang="en-US" smtClean="0"/>
              <a:pPr/>
              <a:t>2</a:t>
            </a:fld>
            <a:endParaRPr lang="en-US"/>
          </a:p>
        </p:txBody>
      </p:sp>
      <p:pic>
        <p:nvPicPr>
          <p:cNvPr id="4" name="صورة 3"/>
          <p:cNvPicPr>
            <a:picLocks noChangeAspect="1"/>
          </p:cNvPicPr>
          <p:nvPr/>
        </p:nvPicPr>
        <p:blipFill>
          <a:blip r:embed="rId3"/>
          <a:stretch>
            <a:fillRect/>
          </a:stretch>
        </p:blipFill>
        <p:spPr>
          <a:xfrm>
            <a:off x="5410200" y="2590800"/>
            <a:ext cx="2019300" cy="3419475"/>
          </a:xfrm>
          <a:prstGeom prst="rect">
            <a:avLst/>
          </a:prstGeom>
        </p:spPr>
      </p:pic>
    </p:spTree>
    <p:extLst>
      <p:ext uri="{BB962C8B-B14F-4D97-AF65-F5344CB8AC3E}">
        <p14:creationId xmlns:p14="http://schemas.microsoft.com/office/powerpoint/2010/main" val="357368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p:pic>
        <p:nvPicPr>
          <p:cNvPr id="4" name="عنصر نائب للمحتوى 3"/>
          <p:cNvPicPr>
            <a:picLocks noGrp="1" noChangeAspect="1"/>
          </p:cNvPicPr>
          <p:nvPr>
            <p:ph idx="1"/>
          </p:nvPr>
        </p:nvPicPr>
        <p:blipFill>
          <a:blip r:embed="rId2"/>
          <a:stretch>
            <a:fillRect/>
          </a:stretch>
        </p:blipFill>
        <p:spPr>
          <a:xfrm>
            <a:off x="1295400" y="1711361"/>
            <a:ext cx="3276600" cy="609600"/>
          </a:xfrm>
          <a:prstGeom prst="rect">
            <a:avLst/>
          </a:prstGeom>
        </p:spPr>
      </p:pic>
      <p:sp>
        <p:nvSpPr>
          <p:cNvPr id="15" name="عنصر نائب لرقم الشريحة 14"/>
          <p:cNvSpPr>
            <a:spLocks noGrp="1"/>
          </p:cNvSpPr>
          <p:nvPr>
            <p:ph type="sldNum" sz="quarter" idx="12"/>
          </p:nvPr>
        </p:nvSpPr>
        <p:spPr/>
        <p:txBody>
          <a:bodyPr/>
          <a:lstStyle/>
          <a:p>
            <a:fld id="{B6F15528-21DE-4FAA-801E-634DDDAF4B2B}" type="slidenum">
              <a:rPr lang="en-US" smtClean="0"/>
              <a:pPr/>
              <a:t>20</a:t>
            </a:fld>
            <a:endParaRPr lang="en-US"/>
          </a:p>
        </p:txBody>
      </p:sp>
      <p:pic>
        <p:nvPicPr>
          <p:cNvPr id="5" name="صورة 4"/>
          <p:cNvPicPr>
            <a:picLocks noChangeAspect="1"/>
          </p:cNvPicPr>
          <p:nvPr/>
        </p:nvPicPr>
        <p:blipFill>
          <a:blip r:embed="rId3"/>
          <a:stretch>
            <a:fillRect/>
          </a:stretch>
        </p:blipFill>
        <p:spPr>
          <a:xfrm>
            <a:off x="1295400" y="2266265"/>
            <a:ext cx="2981325" cy="639762"/>
          </a:xfrm>
          <a:prstGeom prst="rect">
            <a:avLst/>
          </a:prstGeom>
        </p:spPr>
      </p:pic>
      <p:pic>
        <p:nvPicPr>
          <p:cNvPr id="6" name="صورة 5"/>
          <p:cNvPicPr>
            <a:picLocks noChangeAspect="1"/>
          </p:cNvPicPr>
          <p:nvPr/>
        </p:nvPicPr>
        <p:blipFill>
          <a:blip r:embed="rId4"/>
          <a:stretch>
            <a:fillRect/>
          </a:stretch>
        </p:blipFill>
        <p:spPr>
          <a:xfrm>
            <a:off x="1383289" y="2988525"/>
            <a:ext cx="2667000" cy="609600"/>
          </a:xfrm>
          <a:prstGeom prst="rect">
            <a:avLst/>
          </a:prstGeom>
        </p:spPr>
      </p:pic>
      <p:pic>
        <p:nvPicPr>
          <p:cNvPr id="7" name="صورة 6"/>
          <p:cNvPicPr>
            <a:picLocks noChangeAspect="1"/>
          </p:cNvPicPr>
          <p:nvPr/>
        </p:nvPicPr>
        <p:blipFill>
          <a:blip r:embed="rId5"/>
          <a:stretch>
            <a:fillRect/>
          </a:stretch>
        </p:blipFill>
        <p:spPr>
          <a:xfrm>
            <a:off x="1399309" y="3699091"/>
            <a:ext cx="2667000" cy="542925"/>
          </a:xfrm>
          <a:prstGeom prst="rect">
            <a:avLst/>
          </a:prstGeom>
        </p:spPr>
      </p:pic>
      <p:pic>
        <p:nvPicPr>
          <p:cNvPr id="8" name="صورة 7"/>
          <p:cNvPicPr>
            <a:picLocks noChangeAspect="1"/>
          </p:cNvPicPr>
          <p:nvPr/>
        </p:nvPicPr>
        <p:blipFill>
          <a:blip r:embed="rId6"/>
          <a:stretch>
            <a:fillRect/>
          </a:stretch>
        </p:blipFill>
        <p:spPr>
          <a:xfrm>
            <a:off x="1452562" y="4264530"/>
            <a:ext cx="1676400" cy="612342"/>
          </a:xfrm>
          <a:prstGeom prst="rect">
            <a:avLst/>
          </a:prstGeom>
        </p:spPr>
      </p:pic>
      <p:pic>
        <p:nvPicPr>
          <p:cNvPr id="11" name="صورة 10"/>
          <p:cNvPicPr>
            <a:picLocks noChangeAspect="1"/>
          </p:cNvPicPr>
          <p:nvPr/>
        </p:nvPicPr>
        <p:blipFill>
          <a:blip r:embed="rId7"/>
          <a:stretch>
            <a:fillRect/>
          </a:stretch>
        </p:blipFill>
        <p:spPr>
          <a:xfrm>
            <a:off x="3048000" y="4220658"/>
            <a:ext cx="1057275" cy="406110"/>
          </a:xfrm>
          <a:prstGeom prst="rect">
            <a:avLst/>
          </a:prstGeom>
        </p:spPr>
      </p:pic>
      <p:pic>
        <p:nvPicPr>
          <p:cNvPr id="12" name="صورة 11"/>
          <p:cNvPicPr>
            <a:picLocks noChangeAspect="1"/>
          </p:cNvPicPr>
          <p:nvPr/>
        </p:nvPicPr>
        <p:blipFill>
          <a:blip r:embed="rId8"/>
          <a:stretch>
            <a:fillRect/>
          </a:stretch>
        </p:blipFill>
        <p:spPr>
          <a:xfrm>
            <a:off x="1390217" y="4990579"/>
            <a:ext cx="1981200" cy="388827"/>
          </a:xfrm>
          <a:prstGeom prst="rect">
            <a:avLst/>
          </a:prstGeom>
        </p:spPr>
      </p:pic>
      <p:pic>
        <p:nvPicPr>
          <p:cNvPr id="13" name="صورة 12"/>
          <p:cNvPicPr>
            <a:picLocks noChangeAspect="1"/>
          </p:cNvPicPr>
          <p:nvPr/>
        </p:nvPicPr>
        <p:blipFill>
          <a:blip r:embed="rId9"/>
          <a:stretch>
            <a:fillRect/>
          </a:stretch>
        </p:blipFill>
        <p:spPr>
          <a:xfrm>
            <a:off x="1452562" y="5638801"/>
            <a:ext cx="2505075" cy="504825"/>
          </a:xfrm>
          <a:prstGeom prst="rect">
            <a:avLst/>
          </a:prstGeom>
        </p:spPr>
      </p:pic>
      <p:pic>
        <p:nvPicPr>
          <p:cNvPr id="14" name="صورة 13"/>
          <p:cNvPicPr>
            <a:picLocks noChangeAspect="1"/>
          </p:cNvPicPr>
          <p:nvPr/>
        </p:nvPicPr>
        <p:blipFill>
          <a:blip r:embed="rId10"/>
          <a:stretch>
            <a:fillRect/>
          </a:stretch>
        </p:blipFill>
        <p:spPr>
          <a:xfrm>
            <a:off x="5105400" y="2209801"/>
            <a:ext cx="2905125" cy="3429000"/>
          </a:xfrm>
          <a:prstGeom prst="rect">
            <a:avLst/>
          </a:prstGeom>
        </p:spPr>
      </p:pic>
    </p:spTree>
    <p:extLst>
      <p:ext uri="{BB962C8B-B14F-4D97-AF65-F5344CB8AC3E}">
        <p14:creationId xmlns:p14="http://schemas.microsoft.com/office/powerpoint/2010/main" val="2789180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p:sp>
        <p:nvSpPr>
          <p:cNvPr id="3" name="عنصر نائب للمحتوى 2"/>
          <p:cNvSpPr>
            <a:spLocks noGrp="1"/>
          </p:cNvSpPr>
          <p:nvPr>
            <p:ph idx="1"/>
          </p:nvPr>
        </p:nvSpPr>
        <p:spPr/>
        <p:txBody>
          <a:bodyPr/>
          <a:lstStyle/>
          <a:p>
            <a:endParaRPr lang="ar-IQ"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21</a:t>
            </a:fld>
            <a:endParaRPr lang="en-US"/>
          </a:p>
        </p:txBody>
      </p:sp>
      <p:pic>
        <p:nvPicPr>
          <p:cNvPr id="5" name="صورة 4"/>
          <p:cNvPicPr>
            <a:picLocks noChangeAspect="1"/>
          </p:cNvPicPr>
          <p:nvPr/>
        </p:nvPicPr>
        <p:blipFill>
          <a:blip r:embed="rId3"/>
          <a:stretch>
            <a:fillRect/>
          </a:stretch>
        </p:blipFill>
        <p:spPr>
          <a:xfrm>
            <a:off x="381001" y="1752600"/>
            <a:ext cx="8305800" cy="3733800"/>
          </a:xfrm>
          <a:prstGeom prst="rect">
            <a:avLst/>
          </a:prstGeom>
        </p:spPr>
      </p:pic>
    </p:spTree>
    <p:extLst>
      <p:ext uri="{BB962C8B-B14F-4D97-AF65-F5344CB8AC3E}">
        <p14:creationId xmlns:p14="http://schemas.microsoft.com/office/powerpoint/2010/main" val="3590803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just" rtl="0"/>
                <a:r>
                  <a:rPr lang="en-US" sz="2400" b="1" u="sng" dirty="0" smtClean="0">
                    <a:solidFill>
                      <a:srgbClr val="FF0000"/>
                    </a:solidFill>
                  </a:rPr>
                  <a:t>Example5 </a:t>
                </a:r>
                <a:r>
                  <a:rPr lang="en-US" sz="2400" dirty="0" smtClean="0"/>
                  <a:t>Consider a (1m) high and (1.5m) wide double glassing window consisting of two ( thick layers (6mm) of glass (k=0.8W/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oMath>
                </a14:m>
                <a:r>
                  <a:rPr lang="en-US" sz="2400" dirty="0" smtClean="0"/>
                  <a:t>C</a:t>
                </a:r>
                <a:r>
                  <a:rPr lang="en-US" sz="2400" dirty="0"/>
                  <a:t>) separated by a stagnant air space (</a:t>
                </a:r>
                <a:r>
                  <a:rPr lang="en-US" sz="2400" dirty="0" smtClean="0"/>
                  <a:t>k=0.025W/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𝑜</m:t>
                        </m:r>
                      </m:sup>
                    </m:sSup>
                  </m:oMath>
                </a14:m>
                <a:r>
                  <a:rPr lang="en-US" sz="2400" dirty="0" smtClean="0"/>
                  <a:t>C</a:t>
                </a:r>
                <a:r>
                  <a:rPr lang="en-US" sz="2400" dirty="0"/>
                  <a:t>) of (8mm) wide. Determine the steady rate of heat transfer through this double-pane window and the temperature of its inner surfaces for a day during which the room is maintained at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25</m:t>
                        </m:r>
                      </m:e>
                      <m:sup>
                        <m:r>
                          <a:rPr lang="en-US" sz="2400" b="0" i="1" smtClean="0">
                            <a:latin typeface="Cambria Math" panose="02040503050406030204" pitchFamily="18" charset="0"/>
                          </a:rPr>
                          <m:t>𝑜</m:t>
                        </m:r>
                      </m:sup>
                    </m:sSup>
                  </m:oMath>
                </a14:m>
                <a:r>
                  <a:rPr lang="en-US" sz="2400" dirty="0" smtClean="0"/>
                  <a:t>C</a:t>
                </a:r>
                <a:r>
                  <a:rPr lang="en-US" sz="2400" dirty="0"/>
                  <a:t>) while the temperature of the outdoor is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45</m:t>
                        </m:r>
                      </m:e>
                      <m:sup>
                        <m:r>
                          <a:rPr lang="en-US" sz="2400" b="0" i="1" smtClean="0">
                            <a:latin typeface="Cambria Math" panose="02040503050406030204" pitchFamily="18" charset="0"/>
                          </a:rPr>
                          <m:t>𝑜</m:t>
                        </m:r>
                      </m:sup>
                    </m:sSup>
                  </m:oMath>
                </a14:m>
                <a:r>
                  <a:rPr lang="en-US" sz="2400" dirty="0" smtClean="0"/>
                  <a:t>C</a:t>
                </a:r>
                <a:r>
                  <a:rPr lang="en-US" sz="2400" dirty="0"/>
                  <a:t>). Take the convection heat transfer coefficients on the inner and outer surfaces of the window to be (</a:t>
                </a:r>
                <a:r>
                  <a:rPr lang="en-US" sz="2400" dirty="0" smtClean="0"/>
                  <a:t>10W/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and (</a:t>
                </a:r>
                <a:r>
                  <a:rPr lang="en-US" sz="2400" dirty="0" smtClean="0"/>
                  <a:t>40W/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which include the effects of radiation. </a:t>
                </a:r>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1212" t="-2121" r="-2423"/>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626568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79418" y="0"/>
            <a:ext cx="7543800" cy="1450757"/>
          </a:xfrm>
        </p:spPr>
        <p:txBody>
          <a:bodyPr/>
          <a:lstStyle/>
          <a:p>
            <a:r>
              <a:rPr lang="en-US" dirty="0" smtClean="0"/>
              <a:t>Examples</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822959" y="1845734"/>
                <a:ext cx="7543801" cy="4326466"/>
              </a:xfrm>
            </p:spPr>
            <p:txBody>
              <a:bodyPr>
                <a:noAutofit/>
              </a:bodyPr>
              <a:lstStyle/>
              <a:p>
                <a:pPr algn="l" rtl="0"/>
                <a:r>
                  <a:rPr lang="en-US" sz="2400" b="1" dirty="0" smtClean="0"/>
                  <a:t>Solution:</a:t>
                </a:r>
                <a:r>
                  <a:rPr lang="en-US" sz="2400" dirty="0"/>
                  <a:t> a double pane window of two glass layers separated by stagnant air space, L=1m, </a:t>
                </a:r>
                <a:r>
                  <a:rPr lang="en-US" sz="2400" dirty="0" smtClean="0"/>
                  <a:t>w= </a:t>
                </a:r>
                <a:r>
                  <a:rPr lang="en-US" sz="2400" dirty="0"/>
                  <a:t>1.5m, glass layer </a:t>
                </a:r>
                <a14:m>
                  <m:oMath xmlns:m="http://schemas.openxmlformats.org/officeDocument/2006/math">
                    <m:sSub>
                      <m:sSubPr>
                        <m:ctrlPr>
                          <a:rPr lang="en-US" sz="2400" i="1" smtClean="0">
                            <a:latin typeface="Cambria Math"/>
                          </a:rPr>
                        </m:ctrlPr>
                      </m:sSubPr>
                      <m:e>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rPr>
                          <m:t>𝑔</m:t>
                        </m:r>
                      </m:sub>
                    </m:sSub>
                  </m:oMath>
                </a14:m>
                <a:r>
                  <a:rPr lang="en-US" sz="2400" dirty="0" smtClean="0"/>
                  <a:t>=6mm, </a:t>
                </a: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𝑔</m:t>
                        </m:r>
                      </m:sub>
                    </m:sSub>
                  </m:oMath>
                </a14:m>
                <a:r>
                  <a:rPr lang="en-US" sz="2400" dirty="0" smtClean="0"/>
                  <a:t>=0.8W/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oMath>
                </a14:m>
                <a:r>
                  <a:rPr lang="en-US" sz="2400" dirty="0" smtClean="0"/>
                  <a:t>C</a:t>
                </a:r>
                <a:r>
                  <a:rPr lang="en-US" sz="2400" dirty="0"/>
                  <a:t>, </a:t>
                </a:r>
                <a:r>
                  <a:rPr lang="en-US" sz="2400" dirty="0" smtClean="0"/>
                  <a:t>    stagnant </a:t>
                </a:r>
                <a:r>
                  <a:rPr lang="en-US" sz="2400" dirty="0"/>
                  <a:t>air </a:t>
                </a:r>
                <a14:m>
                  <m:oMath xmlns:m="http://schemas.openxmlformats.org/officeDocument/2006/math">
                    <m:sSub>
                      <m:sSubPr>
                        <m:ctrlPr>
                          <a:rPr lang="en-US" sz="2400" i="1" smtClean="0">
                            <a:latin typeface="Cambria Math"/>
                          </a:rPr>
                        </m:ctrlPr>
                      </m:sSubPr>
                      <m:e>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rPr>
                          <m:t>𝑎</m:t>
                        </m:r>
                      </m:sub>
                    </m:sSub>
                  </m:oMath>
                </a14:m>
                <a:r>
                  <a:rPr lang="en-US" sz="2400" dirty="0" smtClean="0"/>
                  <a:t>=8mm</a:t>
                </a:r>
                <a:r>
                  <a:rPr lang="en-US" sz="2400" dirty="0"/>
                  <a:t>, </a:t>
                </a: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𝑎</m:t>
                        </m:r>
                      </m:sub>
                    </m:sSub>
                  </m:oMath>
                </a14:m>
                <a:r>
                  <a:rPr lang="en-US" sz="2400" dirty="0" smtClean="0"/>
                  <a:t>=0.025W/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oMath>
                </a14:m>
                <a:r>
                  <a:rPr lang="en-US" sz="2400" dirty="0" smtClean="0"/>
                  <a:t>C</a:t>
                </a:r>
                <a:r>
                  <a:rPr lang="en-US" sz="2400" dirty="0"/>
                  <a:t>, </a:t>
                </a: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𝑖</m:t>
                        </m:r>
                      </m:sub>
                    </m:sSub>
                  </m:oMath>
                </a14:m>
                <a:r>
                  <a:rPr lang="en-US" sz="2400" dirty="0" smtClean="0"/>
                  <a:t>=</a:t>
                </a:r>
                <a14:m>
                  <m:oMath xmlns:m="http://schemas.openxmlformats.org/officeDocument/2006/math">
                    <m:sSup>
                      <m:sSupPr>
                        <m:ctrlPr>
                          <a:rPr lang="en-US" sz="2400" i="1" dirty="0" smtClean="0">
                            <a:latin typeface="Cambria Math"/>
                          </a:rPr>
                        </m:ctrlPr>
                      </m:sSupPr>
                      <m:e>
                        <m:r>
                          <a:rPr lang="en-US" sz="2400" b="0" i="1" dirty="0" smtClean="0">
                            <a:latin typeface="Cambria Math" panose="02040503050406030204" pitchFamily="18" charset="0"/>
                          </a:rPr>
                          <m:t>25</m:t>
                        </m:r>
                      </m:e>
                      <m:sup>
                        <m:r>
                          <a:rPr lang="en-US" sz="2400" b="0" i="1" dirty="0" smtClean="0">
                            <a:latin typeface="Cambria Math" panose="02040503050406030204" pitchFamily="18" charset="0"/>
                          </a:rPr>
                          <m:t>𝑜</m:t>
                        </m:r>
                      </m:sup>
                    </m:sSup>
                  </m:oMath>
                </a14:m>
                <a:r>
                  <a:rPr lang="en-US" sz="2400" dirty="0" smtClean="0"/>
                  <a:t>C</a:t>
                </a:r>
                <a:r>
                  <a:rPr lang="en-US" sz="2400" dirty="0"/>
                  <a:t>, </a:t>
                </a: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𝑜</m:t>
                        </m:r>
                      </m:sub>
                    </m:sSub>
                  </m:oMath>
                </a14:m>
                <a:r>
                  <a:rPr lang="en-US" sz="2400" dirty="0" smtClean="0"/>
                  <a:t>=</a:t>
                </a:r>
                <a14:m>
                  <m:oMath xmlns:m="http://schemas.openxmlformats.org/officeDocument/2006/math">
                    <m:sSup>
                      <m:sSupPr>
                        <m:ctrlPr>
                          <a:rPr lang="en-US" sz="2400" i="1" dirty="0" smtClean="0">
                            <a:latin typeface="Cambria Math"/>
                          </a:rPr>
                        </m:ctrlPr>
                      </m:sSupPr>
                      <m:e>
                        <m:r>
                          <a:rPr lang="en-US" sz="2400" b="0" i="1" dirty="0" smtClean="0">
                            <a:latin typeface="Cambria Math" panose="02040503050406030204" pitchFamily="18" charset="0"/>
                          </a:rPr>
                          <m:t>45</m:t>
                        </m:r>
                      </m:e>
                      <m:sup>
                        <m:r>
                          <a:rPr lang="en-US" sz="2400" b="0" i="1" dirty="0" smtClean="0">
                            <a:latin typeface="Cambria Math" panose="02040503050406030204" pitchFamily="18" charset="0"/>
                          </a:rPr>
                          <m:t>𝑜</m:t>
                        </m:r>
                      </m:sup>
                    </m:sSup>
                  </m:oMath>
                </a14:m>
                <a:r>
                  <a:rPr lang="en-US" sz="2400" dirty="0" smtClean="0"/>
                  <a:t>C</a:t>
                </a:r>
                <a:r>
                  <a:rPr lang="en-US" sz="2400" dirty="0"/>
                  <a:t>, </a:t>
                </a: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𝑖</m:t>
                        </m:r>
                      </m:sub>
                    </m:sSub>
                  </m:oMath>
                </a14:m>
                <a:r>
                  <a:rPr lang="en-US" sz="2400" dirty="0" smtClean="0"/>
                  <a:t>=10W/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a:t>
                </a: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𝑜</m:t>
                        </m:r>
                      </m:sub>
                    </m:sSub>
                  </m:oMath>
                </a14:m>
                <a:r>
                  <a:rPr lang="en-US" sz="2400" dirty="0" smtClean="0"/>
                  <a:t>=40W/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smtClean="0"/>
                  <a:t>. </a:t>
                </a:r>
              </a:p>
              <a:p>
                <a:pPr algn="l" rtl="0"/>
                <a:r>
                  <a:rPr lang="en-US" sz="2400" b="1" dirty="0" smtClean="0"/>
                  <a:t>Property</a:t>
                </a:r>
                <a:r>
                  <a:rPr lang="en-US" sz="2400" b="1" dirty="0"/>
                  <a:t>:</a:t>
                </a:r>
                <a:r>
                  <a:rPr lang="en-US" sz="2400" dirty="0"/>
                  <a:t> constant property for air and </a:t>
                </a:r>
                <a:r>
                  <a:rPr lang="en-US" sz="2400" dirty="0" smtClean="0"/>
                  <a:t>glass</a:t>
                </a:r>
              </a:p>
              <a:p>
                <a:pPr algn="l" rtl="0"/>
                <a:r>
                  <a:rPr lang="en-US" sz="2400" dirty="0" smtClean="0"/>
                  <a:t> </a:t>
                </a:r>
                <a:r>
                  <a:rPr lang="en-US" sz="2400" b="1" dirty="0"/>
                  <a:t>Assumption:</a:t>
                </a:r>
                <a:r>
                  <a:rPr lang="en-US" sz="2400" dirty="0"/>
                  <a:t> steady state heat transfer and one-dimensional </a:t>
                </a:r>
                <a:endParaRPr lang="en-US" sz="2400" dirty="0" smtClean="0"/>
              </a:p>
              <a:p>
                <a:pPr algn="l" rtl="0"/>
                <a:r>
                  <a:rPr lang="en-US" sz="2400" b="1" dirty="0"/>
                  <a:t>Analysis:</a:t>
                </a:r>
                <a:r>
                  <a:rPr lang="en-US" sz="2400" dirty="0"/>
                  <a:t> There are five resistance as shown in </a:t>
                </a:r>
                <a:r>
                  <a:rPr lang="en-US" sz="2400" dirty="0" smtClean="0"/>
                  <a:t>Fig. </a:t>
                </a:r>
                <a:r>
                  <a:rPr lang="en-US" sz="2400" dirty="0"/>
                  <a:t>We determine these thermal resistance. The area of the window </a:t>
                </a:r>
                <a:r>
                  <a:rPr lang="en-US" sz="2400" dirty="0" smtClean="0"/>
                  <a:t>A=</a:t>
                </a:r>
                <a:r>
                  <a:rPr lang="en-US" sz="2400" dirty="0" err="1" smtClean="0"/>
                  <a:t>Lxw</a:t>
                </a:r>
                <a:r>
                  <a:rPr lang="en-US" sz="2400" dirty="0" smtClean="0"/>
                  <a:t>=1.5x 1=1.5</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oMath>
                </a14:m>
                <a:r>
                  <a:rPr lang="en-US" sz="2400" dirty="0" smtClean="0"/>
                  <a:t>.</a:t>
                </a:r>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822959" y="1845734"/>
                <a:ext cx="7543801" cy="4326466"/>
              </a:xfrm>
              <a:blipFill>
                <a:blip r:embed="rId2"/>
                <a:stretch>
                  <a:fillRect l="-1212" t="-1972" r="-1858" b="-1972"/>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300338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p:pic>
        <p:nvPicPr>
          <p:cNvPr id="6" name="عنصر نائب للمحتوى 5"/>
          <p:cNvPicPr>
            <a:picLocks noGrp="1" noChangeAspect="1"/>
          </p:cNvPicPr>
          <p:nvPr>
            <p:ph idx="1"/>
          </p:nvPr>
        </p:nvPicPr>
        <p:blipFill>
          <a:blip r:embed="rId2"/>
          <a:stretch>
            <a:fillRect/>
          </a:stretch>
        </p:blipFill>
        <p:spPr>
          <a:xfrm>
            <a:off x="914400" y="2057400"/>
            <a:ext cx="4391025" cy="40386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24</a:t>
            </a:fld>
            <a:endParaRPr lang="en-US"/>
          </a:p>
        </p:txBody>
      </p:sp>
      <p:pic>
        <p:nvPicPr>
          <p:cNvPr id="5" name="صورة 4"/>
          <p:cNvPicPr>
            <a:picLocks noChangeAspect="1"/>
          </p:cNvPicPr>
          <p:nvPr/>
        </p:nvPicPr>
        <p:blipFill>
          <a:blip r:embed="rId3"/>
          <a:stretch>
            <a:fillRect/>
          </a:stretch>
        </p:blipFill>
        <p:spPr>
          <a:xfrm>
            <a:off x="4419600" y="1905000"/>
            <a:ext cx="4724400" cy="2524125"/>
          </a:xfrm>
          <a:prstGeom prst="rect">
            <a:avLst/>
          </a:prstGeom>
        </p:spPr>
      </p:pic>
    </p:spTree>
    <p:extLst>
      <p:ext uri="{BB962C8B-B14F-4D97-AF65-F5344CB8AC3E}">
        <p14:creationId xmlns:p14="http://schemas.microsoft.com/office/powerpoint/2010/main" val="1330437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a wall</a:t>
            </a:r>
            <a:endParaRPr lang="ar-IQ" dirty="0"/>
          </a:p>
        </p:txBody>
      </p:sp>
      <p:sp>
        <p:nvSpPr>
          <p:cNvPr id="3" name="عنصر نائب للمحتوى 2"/>
          <p:cNvSpPr>
            <a:spLocks noGrp="1"/>
          </p:cNvSpPr>
          <p:nvPr>
            <p:ph idx="1"/>
          </p:nvPr>
        </p:nvSpPr>
        <p:spPr/>
        <p:txBody>
          <a:bodyPr>
            <a:normAutofit/>
          </a:bodyPr>
          <a:lstStyle/>
          <a:p>
            <a:pPr algn="just" rtl="0"/>
            <a:r>
              <a:rPr lang="en-US" sz="2800" b="1" u="sng" dirty="0" smtClean="0">
                <a:solidFill>
                  <a:srgbClr val="0070C0"/>
                </a:solidFill>
              </a:rPr>
              <a:t>Thermal </a:t>
            </a:r>
            <a:r>
              <a:rPr lang="en-US" sz="2800" b="1" u="sng" dirty="0">
                <a:solidFill>
                  <a:srgbClr val="0070C0"/>
                </a:solidFill>
              </a:rPr>
              <a:t>Resistance Networks in Parallel</a:t>
            </a:r>
            <a:r>
              <a:rPr lang="en-US" sz="2800" dirty="0"/>
              <a:t>. The concept of thermal resistance or the electric analogy is used to solve problems of heat transfer that involved multilayer or combined parallel and series arrangement. Such problems are often two or three dimensional, but the solution is approximated by assuming the heat transfer in one-dimension using the thermal resistance networks.</a:t>
            </a:r>
            <a:endParaRPr lang="ar-IQ" sz="2800"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071057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a wall</a:t>
            </a:r>
            <a:endParaRPr lang="ar-IQ" dirty="0"/>
          </a:p>
        </p:txBody>
      </p:sp>
      <p:pic>
        <p:nvPicPr>
          <p:cNvPr id="5" name="عنصر نائب للمحتوى 4"/>
          <p:cNvPicPr>
            <a:picLocks noGrp="1" noChangeAspect="1"/>
          </p:cNvPicPr>
          <p:nvPr>
            <p:ph idx="1"/>
          </p:nvPr>
        </p:nvPicPr>
        <p:blipFill>
          <a:blip r:embed="rId2"/>
          <a:stretch>
            <a:fillRect/>
          </a:stretch>
        </p:blipFill>
        <p:spPr>
          <a:xfrm>
            <a:off x="1143000" y="1981200"/>
            <a:ext cx="6400800" cy="18288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26</a:t>
            </a:fld>
            <a:endParaRPr lang="en-US"/>
          </a:p>
        </p:txBody>
      </p:sp>
      <p:pic>
        <p:nvPicPr>
          <p:cNvPr id="6" name="صورة 5"/>
          <p:cNvPicPr>
            <a:picLocks noChangeAspect="1"/>
          </p:cNvPicPr>
          <p:nvPr/>
        </p:nvPicPr>
        <p:blipFill>
          <a:blip r:embed="rId3"/>
          <a:stretch>
            <a:fillRect/>
          </a:stretch>
        </p:blipFill>
        <p:spPr>
          <a:xfrm>
            <a:off x="2057400" y="4116388"/>
            <a:ext cx="4638675" cy="1933575"/>
          </a:xfrm>
          <a:prstGeom prst="rect">
            <a:avLst/>
          </a:prstGeom>
        </p:spPr>
      </p:pic>
    </p:spTree>
    <p:extLst>
      <p:ext uri="{BB962C8B-B14F-4D97-AF65-F5344CB8AC3E}">
        <p14:creationId xmlns:p14="http://schemas.microsoft.com/office/powerpoint/2010/main" val="513763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Conducton</a:t>
            </a:r>
            <a:r>
              <a:rPr lang="en-US" dirty="0" smtClean="0"/>
              <a:t> in a wall</a:t>
            </a:r>
            <a:endParaRPr lang="ar-IQ" dirty="0"/>
          </a:p>
        </p:txBody>
      </p:sp>
      <p:pic>
        <p:nvPicPr>
          <p:cNvPr id="6" name="عنصر نائب للمحتوى 5"/>
          <p:cNvPicPr>
            <a:picLocks noGrp="1" noChangeAspect="1"/>
          </p:cNvPicPr>
          <p:nvPr>
            <p:ph idx="1"/>
          </p:nvPr>
        </p:nvPicPr>
        <p:blipFill>
          <a:blip r:embed="rId2"/>
          <a:stretch>
            <a:fillRect/>
          </a:stretch>
        </p:blipFill>
        <p:spPr>
          <a:xfrm>
            <a:off x="2590800" y="4191000"/>
            <a:ext cx="4057650" cy="18288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27</a:t>
            </a:fld>
            <a:endParaRPr lang="en-US"/>
          </a:p>
        </p:txBody>
      </p:sp>
      <p:pic>
        <p:nvPicPr>
          <p:cNvPr id="5" name="صورة 4"/>
          <p:cNvPicPr>
            <a:picLocks noChangeAspect="1"/>
          </p:cNvPicPr>
          <p:nvPr/>
        </p:nvPicPr>
        <p:blipFill>
          <a:blip r:embed="rId3"/>
          <a:stretch>
            <a:fillRect/>
          </a:stretch>
        </p:blipFill>
        <p:spPr>
          <a:xfrm>
            <a:off x="2701636" y="1828800"/>
            <a:ext cx="3228975" cy="2238375"/>
          </a:xfrm>
          <a:prstGeom prst="rect">
            <a:avLst/>
          </a:prstGeom>
        </p:spPr>
      </p:pic>
    </p:spTree>
    <p:extLst>
      <p:ext uri="{BB962C8B-B14F-4D97-AF65-F5344CB8AC3E}">
        <p14:creationId xmlns:p14="http://schemas.microsoft.com/office/powerpoint/2010/main" val="548665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a wall</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Autofit/>
              </a:bodyPr>
              <a:lstStyle/>
              <a:p>
                <a:pPr algn="just" rtl="0"/>
                <a:r>
                  <a:rPr lang="en-US" sz="2400" b="1" u="sng" dirty="0" smtClean="0">
                    <a:solidFill>
                      <a:srgbClr val="FF0000"/>
                    </a:solidFill>
                  </a:rPr>
                  <a:t>Example 6</a:t>
                </a:r>
                <a:r>
                  <a:rPr lang="en-US" sz="2400" dirty="0" smtClean="0"/>
                  <a:t> </a:t>
                </a:r>
                <a:r>
                  <a:rPr lang="en-US" sz="2400" dirty="0"/>
                  <a:t>A wall of (3m)high and (4m) wide consists a long (16cmx22cm)cross- section horizontal bricks of thermal conductivity (</a:t>
                </a:r>
                <a:r>
                  <a:rPr lang="en-US" sz="2400" dirty="0" smtClean="0"/>
                  <a:t>0.72W/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oMath>
                </a14:m>
                <a:r>
                  <a:rPr lang="en-US" sz="2400" dirty="0" smtClean="0"/>
                  <a:t>C</a:t>
                </a:r>
                <a:r>
                  <a:rPr lang="en-US" sz="2400" dirty="0"/>
                  <a:t>), separated by (3cm) thick plaster layer of thermal conductivity (</a:t>
                </a:r>
                <a:r>
                  <a:rPr lang="en-US" sz="2400" dirty="0" smtClean="0"/>
                  <a:t>0.21W/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oMath>
                </a14:m>
                <a:r>
                  <a:rPr lang="en-US" sz="2400" dirty="0" smtClean="0"/>
                  <a:t>C</a:t>
                </a:r>
                <a:r>
                  <a:rPr lang="en-US" sz="2400" dirty="0"/>
                  <a:t>). There are (2.5cm) thick plasters on the brick on each of its sides and (3cm) of rigid foam with thermal conductivity (</a:t>
                </a:r>
                <a:r>
                  <a:rPr lang="en-US" sz="2400" dirty="0" smtClean="0"/>
                  <a:t>0.026W/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oMath>
                </a14:m>
                <a:r>
                  <a:rPr lang="en-US" sz="2400" dirty="0" smtClean="0"/>
                  <a:t>C</a:t>
                </a:r>
                <a:r>
                  <a:rPr lang="en-US" sz="2400" dirty="0"/>
                  <a:t>) on the inner wall side as shown in </a:t>
                </a:r>
                <a:r>
                  <a:rPr lang="en-US" sz="2400" dirty="0" smtClean="0"/>
                  <a:t>Figure. 3. </a:t>
                </a:r>
                <a:r>
                  <a:rPr lang="en-US" sz="2400" dirty="0"/>
                  <a:t>The temperatures at indoor and outdoor are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22</m:t>
                        </m:r>
                      </m:e>
                      <m:sup>
                        <m:r>
                          <a:rPr lang="en-US" sz="2400" b="0" i="1" smtClean="0">
                            <a:latin typeface="Cambria Math" panose="02040503050406030204" pitchFamily="18" charset="0"/>
                          </a:rPr>
                          <m:t>𝑜</m:t>
                        </m:r>
                      </m:sup>
                    </m:sSup>
                  </m:oMath>
                </a14:m>
                <a:r>
                  <a:rPr lang="en-US" sz="2400" dirty="0" smtClean="0"/>
                  <a:t>C</a:t>
                </a:r>
                <a:r>
                  <a:rPr lang="en-US" sz="2400" dirty="0"/>
                  <a:t>) and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47</m:t>
                        </m:r>
                      </m:e>
                      <m:sup>
                        <m:r>
                          <a:rPr lang="en-US" sz="2400" b="0" i="1" smtClean="0">
                            <a:latin typeface="Cambria Math" panose="02040503050406030204" pitchFamily="18" charset="0"/>
                          </a:rPr>
                          <m:t>𝑜</m:t>
                        </m:r>
                      </m:sup>
                    </m:sSup>
                  </m:oMath>
                </a14:m>
                <a:r>
                  <a:rPr lang="en-US" sz="2400" dirty="0" smtClean="0"/>
                  <a:t>C</a:t>
                </a:r>
                <a:r>
                  <a:rPr lang="en-US" sz="2400" dirty="0"/>
                  <a:t>), and the coefficients of convection heat transfer on inner and outer sides are (</a:t>
                </a:r>
                <a:r>
                  <a:rPr lang="en-US" sz="2400" dirty="0" smtClean="0"/>
                  <a:t>12W/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and (</a:t>
                </a:r>
                <a:r>
                  <a:rPr lang="en-US" sz="2400" dirty="0" smtClean="0"/>
                  <a:t>42W/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Determine heat transfer rate through the wall neglecting radiation by assuming it one-dimensional heat transfer . </a:t>
                </a:r>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1212" t="-2121" r="-2423" b="-3939"/>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6514629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a wall</a:t>
            </a:r>
            <a:endParaRPr lang="ar-IQ" dirty="0"/>
          </a:p>
        </p:txBody>
      </p:sp>
      <p:sp>
        <p:nvSpPr>
          <p:cNvPr id="3" name="عنصر نائب للمحتوى 2"/>
          <p:cNvSpPr>
            <a:spLocks noGrp="1"/>
          </p:cNvSpPr>
          <p:nvPr>
            <p:ph idx="1"/>
          </p:nvPr>
        </p:nvSpPr>
        <p:spPr/>
        <p:txBody>
          <a:bodyPr>
            <a:noAutofit/>
          </a:bodyPr>
          <a:lstStyle/>
          <a:p>
            <a:pPr algn="just" rtl="0"/>
            <a:r>
              <a:rPr lang="en-US" sz="2400" b="1" u="sng" dirty="0"/>
              <a:t>Solution:</a:t>
            </a:r>
            <a:r>
              <a:rPr lang="en-US" sz="2400" dirty="0"/>
              <a:t> a wall of brick of cross-section area of (16cmx22cm)with a layer of plaster on each side and rigid foam layer on the inner side the wall is exposed to convection heat transfer on the two sides. From </a:t>
            </a:r>
            <a:r>
              <a:rPr lang="en-US" sz="2400" dirty="0" smtClean="0"/>
              <a:t>Figure.  </a:t>
            </a:r>
            <a:r>
              <a:rPr lang="en-US" sz="2400" dirty="0"/>
              <a:t>we can determine the thermal resistance for each component in this composite wall</a:t>
            </a:r>
            <a:r>
              <a:rPr lang="en-US" sz="2400" dirty="0" smtClean="0"/>
              <a:t>.</a:t>
            </a:r>
          </a:p>
          <a:p>
            <a:pPr algn="just" rtl="0"/>
            <a:r>
              <a:rPr lang="en-US" sz="2400" dirty="0" smtClean="0"/>
              <a:t> </a:t>
            </a:r>
            <a:r>
              <a:rPr lang="en-US" sz="2400" b="1" u="sng" dirty="0"/>
              <a:t>Property:</a:t>
            </a:r>
            <a:r>
              <a:rPr lang="en-US" sz="2400" dirty="0"/>
              <a:t> constant thermal conductivity </a:t>
            </a:r>
            <a:endParaRPr lang="en-US" sz="2400" dirty="0" smtClean="0"/>
          </a:p>
          <a:p>
            <a:pPr algn="just" rtl="0"/>
            <a:r>
              <a:rPr lang="en-US" sz="2400" b="1" u="sng" dirty="0" smtClean="0"/>
              <a:t>Assumption</a:t>
            </a:r>
            <a:r>
              <a:rPr lang="en-US" sz="2400" b="1" u="sng" dirty="0"/>
              <a:t>:</a:t>
            </a:r>
            <a:r>
              <a:rPr lang="en-US" sz="2400" dirty="0"/>
              <a:t> steady state one- dimensional heat transfer, and no effect of radiation </a:t>
            </a:r>
            <a:endParaRPr lang="en-US" sz="2400" dirty="0" smtClean="0"/>
          </a:p>
          <a:p>
            <a:pPr algn="just" rtl="0"/>
            <a:r>
              <a:rPr lang="en-US" sz="2400" b="1" u="sng" dirty="0" smtClean="0"/>
              <a:t>Analysis</a:t>
            </a:r>
            <a:r>
              <a:rPr lang="en-US" sz="2400" b="1" u="sng" dirty="0"/>
              <a:t>:</a:t>
            </a:r>
            <a:r>
              <a:rPr lang="en-US" sz="2400" dirty="0"/>
              <a:t> firstly we calculate the resistance of a pattern as shown in the </a:t>
            </a:r>
            <a:r>
              <a:rPr lang="en-US" sz="2400" dirty="0" smtClean="0"/>
              <a:t>Figure.</a:t>
            </a:r>
            <a:endParaRPr lang="ar-IQ" sz="2400"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1241419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52400"/>
            <a:ext cx="7543800" cy="1450757"/>
          </a:xfrm>
        </p:spPr>
        <p:txBody>
          <a:bodyPr/>
          <a:lstStyle/>
          <a:p>
            <a:r>
              <a:rPr lang="en-US" dirty="0" smtClean="0"/>
              <a:t>Heat Conduction in a wall</a:t>
            </a:r>
            <a:endParaRPr lang="ar-IQ" dirty="0"/>
          </a:p>
        </p:txBody>
      </p:sp>
      <p:pic>
        <p:nvPicPr>
          <p:cNvPr id="4" name="عنصر نائب للمحتوى 3"/>
          <p:cNvPicPr>
            <a:picLocks noGrp="1" noChangeAspect="1"/>
          </p:cNvPicPr>
          <p:nvPr>
            <p:ph idx="1"/>
          </p:nvPr>
        </p:nvPicPr>
        <p:blipFill>
          <a:blip r:embed="rId2"/>
          <a:stretch>
            <a:fillRect/>
          </a:stretch>
        </p:blipFill>
        <p:spPr>
          <a:xfrm>
            <a:off x="5062970" y="1840130"/>
            <a:ext cx="3571875" cy="2400300"/>
          </a:xfrm>
          <a:prstGeom prst="rect">
            <a:avLst/>
          </a:prstGeom>
        </p:spPr>
      </p:pic>
      <p:sp>
        <p:nvSpPr>
          <p:cNvPr id="7" name="عنصر نائب لرقم الشريحة 6"/>
          <p:cNvSpPr>
            <a:spLocks noGrp="1"/>
          </p:cNvSpPr>
          <p:nvPr>
            <p:ph type="sldNum" sz="quarter" idx="12"/>
          </p:nvPr>
        </p:nvSpPr>
        <p:spPr/>
        <p:txBody>
          <a:bodyPr/>
          <a:lstStyle/>
          <a:p>
            <a:fld id="{B6F15528-21DE-4FAA-801E-634DDDAF4B2B}" type="slidenum">
              <a:rPr lang="en-US" smtClean="0"/>
              <a:pPr/>
              <a:t>3</a:t>
            </a:fld>
            <a:endParaRPr lang="en-US"/>
          </a:p>
        </p:txBody>
      </p:sp>
      <mc:AlternateContent xmlns:mc="http://schemas.openxmlformats.org/markup-compatibility/2006" xmlns:a14="http://schemas.microsoft.com/office/drawing/2010/main">
        <mc:Choice Requires="a14">
          <p:sp>
            <p:nvSpPr>
              <p:cNvPr id="5" name="مربع نص 4"/>
              <p:cNvSpPr txBox="1"/>
              <p:nvPr/>
            </p:nvSpPr>
            <p:spPr>
              <a:xfrm>
                <a:off x="1295400" y="1981200"/>
                <a:ext cx="2251386" cy="743730"/>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acc>
                        <m:accPr>
                          <m:chr m:val="̇"/>
                          <m:ctrlPr>
                            <a:rPr lang="ar-IQ" i="1" smtClean="0">
                              <a:latin typeface="Cambria Math"/>
                            </a:rPr>
                          </m:ctrlPr>
                        </m:accPr>
                        <m:e>
                          <m:r>
                            <a:rPr lang="en-US" b="0" i="1" smtClean="0">
                              <a:latin typeface="Cambria Math" panose="02040503050406030204" pitchFamily="18" charset="0"/>
                            </a:rPr>
                            <m:t>𝑄</m:t>
                          </m:r>
                        </m:e>
                      </m:acc>
                      <m:r>
                        <a:rPr lang="en-US" b="0" i="1" smtClean="0">
                          <a:latin typeface="Cambria Math" panose="02040503050406030204" pitchFamily="18" charset="0"/>
                        </a:rPr>
                        <m:t>=</m:t>
                      </m:r>
                      <m:f>
                        <m:fPr>
                          <m:ctrlPr>
                            <a:rPr lang="en-US" b="0" i="1" smtClean="0">
                              <a:latin typeface="Cambria Math"/>
                            </a:rPr>
                          </m:ctrlPr>
                        </m:fPr>
                        <m:num>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num>
                        <m:den>
                          <m:f>
                            <m:fPr>
                              <m:ctrlPr>
                                <a:rPr lang="en-US" b="0" i="1" smtClean="0">
                                  <a:latin typeface="Cambria Math"/>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num>
                            <m:den>
                              <m:r>
                                <a:rPr lang="en-US" b="0" i="1" smtClean="0">
                                  <a:latin typeface="Cambria Math" panose="02040503050406030204" pitchFamily="18" charset="0"/>
                                </a:rPr>
                                <m:t>𝑘𝐴</m:t>
                              </m:r>
                            </m:den>
                          </m:f>
                        </m:den>
                      </m:f>
                      <m:r>
                        <a:rPr lang="en-US" b="0" i="1" smtClean="0">
                          <a:latin typeface="Cambria Math" panose="02040503050406030204" pitchFamily="18" charset="0"/>
                        </a:rPr>
                        <m:t>=</m:t>
                      </m:r>
                      <m:f>
                        <m:fPr>
                          <m:ctrlPr>
                            <a:rPr lang="en-US" b="0" i="1" smtClean="0">
                              <a:latin typeface="Cambria Math"/>
                            </a:rPr>
                          </m:ctrlPr>
                        </m:fPr>
                        <m:num>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num>
                        <m:den>
                          <m:sSub>
                            <m:sSubPr>
                              <m:ctrlPr>
                                <a:rPr lang="en-US" b="0" i="1" smtClean="0">
                                  <a:latin typeface="Cambria Math"/>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h</m:t>
                              </m:r>
                            </m:sub>
                          </m:sSub>
                        </m:den>
                      </m:f>
                    </m:oMath>
                  </m:oMathPara>
                </a14:m>
                <a:endParaRPr lang="ar-IQ" dirty="0"/>
              </a:p>
            </p:txBody>
          </p:sp>
        </mc:Choice>
        <mc:Fallback xmlns="">
          <p:sp>
            <p:nvSpPr>
              <p:cNvPr id="5" name="مربع نص 4"/>
              <p:cNvSpPr txBox="1">
                <a:spLocks noRot="1" noChangeAspect="1" noMove="1" noResize="1" noEditPoints="1" noAdjustHandles="1" noChangeArrowheads="1" noChangeShapeType="1" noTextEdit="1"/>
              </p:cNvSpPr>
              <p:nvPr/>
            </p:nvSpPr>
            <p:spPr>
              <a:xfrm>
                <a:off x="1295400" y="1981200"/>
                <a:ext cx="2251386" cy="743730"/>
              </a:xfrm>
              <a:prstGeom prst="rect">
                <a:avLst/>
              </a:prstGeom>
              <a:blipFill>
                <a:blip r:embed="rId3"/>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6" name="مربع نص 5"/>
              <p:cNvSpPr txBox="1"/>
              <p:nvPr/>
            </p:nvSpPr>
            <p:spPr>
              <a:xfrm>
                <a:off x="1295400" y="2745712"/>
                <a:ext cx="975523" cy="52039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h</m:t>
                          </m:r>
                        </m:sub>
                      </m:sSub>
                      <m:r>
                        <a:rPr lang="ar-IQ" b="0" i="1" smtClean="0">
                          <a:latin typeface="Cambria Math" panose="02040503050406030204" pitchFamily="18" charset="0"/>
                        </a:rPr>
                        <m:t>=</m:t>
                      </m:r>
                      <m:f>
                        <m:fPr>
                          <m:ctrlPr>
                            <a:rPr lang="ar-IQ" b="0" i="1" smtClean="0">
                              <a:latin typeface="Cambria Math"/>
                            </a:rPr>
                          </m:ctrlPr>
                        </m:fPr>
                        <m:num>
                          <m:r>
                            <a:rPr lang="ar-IQ" b="0" i="1" smtClean="0">
                              <a:latin typeface="Cambria Math" panose="02040503050406030204" pitchFamily="18" charset="0"/>
                              <a:ea typeface="Cambria Math" panose="02040503050406030204" pitchFamily="18" charset="0"/>
                            </a:rPr>
                            <m:t>∆</m:t>
                          </m:r>
                          <m:r>
                            <a:rPr lang="en-US" b="0" i="1" smtClean="0">
                              <a:latin typeface="Cambria Math"/>
                              <a:ea typeface="Cambria Math" panose="02040503050406030204" pitchFamily="18" charset="0"/>
                            </a:rPr>
                            <m:t>𝑥</m:t>
                          </m:r>
                        </m:num>
                        <m:den>
                          <m:r>
                            <a:rPr lang="en-US" b="0" i="1" smtClean="0">
                              <a:latin typeface="Cambria Math" panose="02040503050406030204" pitchFamily="18" charset="0"/>
                            </a:rPr>
                            <m:t>𝑘𝐴</m:t>
                          </m:r>
                        </m:den>
                      </m:f>
                    </m:oMath>
                  </m:oMathPara>
                </a14:m>
                <a:endParaRPr lang="ar-IQ" dirty="0"/>
              </a:p>
            </p:txBody>
          </p:sp>
        </mc:Choice>
        <mc:Fallback xmlns="">
          <p:sp>
            <p:nvSpPr>
              <p:cNvPr id="6" name="مربع نص 5"/>
              <p:cNvSpPr txBox="1">
                <a:spLocks noRot="1" noChangeAspect="1" noMove="1" noResize="1" noEditPoints="1" noAdjustHandles="1" noChangeArrowheads="1" noChangeShapeType="1" noTextEdit="1"/>
              </p:cNvSpPr>
              <p:nvPr/>
            </p:nvSpPr>
            <p:spPr>
              <a:xfrm>
                <a:off x="1295400" y="2745712"/>
                <a:ext cx="975523" cy="520399"/>
              </a:xfrm>
              <a:prstGeom prst="rect">
                <a:avLst/>
              </a:prstGeom>
              <a:blipFill rotWithShape="1">
                <a:blip r:embed="rId4"/>
                <a:stretch>
                  <a:fillRect/>
                </a:stretch>
              </a:blipFill>
            </p:spPr>
            <p:txBody>
              <a:bodyPr/>
              <a:lstStyle/>
              <a:p>
                <a:r>
                  <a:rPr lang="en-US">
                    <a:noFill/>
                  </a:rPr>
                  <a:t> </a:t>
                </a:r>
              </a:p>
            </p:txBody>
          </p:sp>
        </mc:Fallback>
      </mc:AlternateContent>
      <p:pic>
        <p:nvPicPr>
          <p:cNvPr id="3" name="صورة 2"/>
          <p:cNvPicPr>
            <a:picLocks noChangeAspect="1"/>
          </p:cNvPicPr>
          <p:nvPr/>
        </p:nvPicPr>
        <p:blipFill>
          <a:blip r:embed="rId5"/>
          <a:stretch>
            <a:fillRect/>
          </a:stretch>
        </p:blipFill>
        <p:spPr>
          <a:xfrm>
            <a:off x="6629400" y="4495800"/>
            <a:ext cx="2019300" cy="1609725"/>
          </a:xfrm>
          <a:prstGeom prst="rect">
            <a:avLst/>
          </a:prstGeom>
        </p:spPr>
      </p:pic>
      <mc:AlternateContent xmlns:mc="http://schemas.openxmlformats.org/markup-compatibility/2006" xmlns:a14="http://schemas.microsoft.com/office/drawing/2010/main">
        <mc:Choice Requires="a14">
          <p:sp>
            <p:nvSpPr>
              <p:cNvPr id="8" name="مستطيل 7"/>
              <p:cNvSpPr/>
              <p:nvPr/>
            </p:nvSpPr>
            <p:spPr>
              <a:xfrm>
                <a:off x="1295400" y="3962400"/>
                <a:ext cx="2911503" cy="19131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ar-IQ" i="1" smtClean="0">
                              <a:latin typeface="Cambria Math"/>
                            </a:rPr>
                          </m:ctrlPr>
                        </m:accPr>
                        <m:e>
                          <m:eqArr>
                            <m:eqArrPr>
                              <m:ctrlPr>
                                <a:rPr lang="en-US" b="0" i="1" smtClean="0">
                                  <a:latin typeface="Cambria Math"/>
                                </a:rPr>
                              </m:ctrlPr>
                            </m:eqArrPr>
                            <m:e>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h</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m:t>
                                      </m:r>
                                    </m:sub>
                                  </m:sSub>
                                </m:e>
                              </m:d>
                            </m:e>
                            <m:e>
                              <m:acc>
                                <m:accPr>
                                  <m:chr m:val="̇"/>
                                  <m:ctrlPr>
                                    <a:rPr lang="en-US" b="0" i="1" smtClean="0">
                                      <a:latin typeface="Cambria Math"/>
                                    </a:rPr>
                                  </m:ctrlPr>
                                </m:accPr>
                                <m:e>
                                  <m:r>
                                    <a:rPr lang="en-US" b="0" i="1" smtClean="0">
                                      <a:latin typeface="Cambria Math" panose="02040503050406030204" pitchFamily="18" charset="0"/>
                                    </a:rPr>
                                    <m:t>𝑄</m:t>
                                  </m:r>
                                  <m:r>
                                    <a:rPr lang="en-US" b="0" i="1" smtClean="0">
                                      <a:latin typeface="Cambria Math" panose="02040503050406030204" pitchFamily="18" charset="0"/>
                                    </a:rPr>
                                    <m:t>=</m:t>
                                  </m:r>
                                  <m:f>
                                    <m:fPr>
                                      <m:ctrlPr>
                                        <a:rPr lang="en-US" b="0" i="1" smtClean="0">
                                          <a:latin typeface="Cambria Math"/>
                                        </a:rPr>
                                      </m:ctrlPr>
                                    </m:fPr>
                                    <m:num>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m:t>
                                          </m:r>
                                        </m:sub>
                                      </m:sSub>
                                    </m:num>
                                    <m:den>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𝐴</m:t>
                                          </m:r>
                                          <m:r>
                                            <a:rPr lang="en-US" b="0" i="1" smtClean="0">
                                              <a:latin typeface="Cambria Math" panose="02040503050406030204" pitchFamily="18" charset="0"/>
                                            </a:rPr>
                                            <m:t>h</m:t>
                                          </m:r>
                                        </m:den>
                                      </m:f>
                                    </m:den>
                                  </m:f>
                                  <m:r>
                                    <a:rPr lang="en-US" b="0" i="1" smtClean="0">
                                      <a:latin typeface="Cambria Math" panose="02040503050406030204" pitchFamily="18" charset="0"/>
                                    </a:rPr>
                                    <m:t>=</m:t>
                                  </m:r>
                                  <m:f>
                                    <m:fPr>
                                      <m:ctrlPr>
                                        <a:rPr lang="en-US" b="0" i="1" smtClean="0">
                                          <a:latin typeface="Cambria Math"/>
                                        </a:rPr>
                                      </m:ctrlPr>
                                    </m:fPr>
                                    <m:num>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m:t>
                                              </m:r>
                                            </m:sub>
                                          </m:sSub>
                                        </m:e>
                                      </m:d>
                                    </m:num>
                                    <m:den>
                                      <m:sSub>
                                        <m:sSubPr>
                                          <m:ctrlPr>
                                            <a:rPr lang="en-US" b="0" i="1" smtClean="0">
                                              <a:latin typeface="Cambria Math"/>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𝑐𝑜𝑛𝑣</m:t>
                                          </m:r>
                                        </m:sub>
                                      </m:sSub>
                                    </m:den>
                                  </m:f>
                                </m:e>
                              </m:acc>
                            </m:e>
                          </m:eqArr>
                        </m:e>
                      </m:acc>
                    </m:oMath>
                  </m:oMathPara>
                </a14:m>
                <a:endParaRPr lang="ar-IQ" dirty="0" smtClean="0"/>
              </a:p>
              <a:p>
                <a:endParaRPr lang="ar-IQ" dirty="0"/>
              </a:p>
              <a:p>
                <a:r>
                  <a:rPr lang="ar-IQ" dirty="0" smtClean="0"/>
                  <a:t> </a:t>
                </a:r>
                <a:r>
                  <a:rPr lang="en-US" dirty="0" smtClean="0"/>
                  <a:t>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𝑐𝑜𝑛𝑣</m:t>
                        </m:r>
                      </m:sub>
                    </m:sSub>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𝐴</m:t>
                        </m:r>
                        <m:r>
                          <a:rPr lang="en-US" b="0" i="1" smtClean="0">
                            <a:latin typeface="Cambria Math" panose="02040503050406030204" pitchFamily="18" charset="0"/>
                          </a:rPr>
                          <m:t>h</m:t>
                        </m:r>
                      </m:den>
                    </m:f>
                  </m:oMath>
                </a14:m>
                <a:endParaRPr lang="ar-IQ" dirty="0"/>
              </a:p>
            </p:txBody>
          </p:sp>
        </mc:Choice>
        <mc:Fallback xmlns="">
          <p:sp>
            <p:nvSpPr>
              <p:cNvPr id="8" name="مستطيل 7"/>
              <p:cNvSpPr>
                <a:spLocks noRot="1" noChangeAspect="1" noMove="1" noResize="1" noEditPoints="1" noAdjustHandles="1" noChangeArrowheads="1" noChangeShapeType="1" noTextEdit="1"/>
              </p:cNvSpPr>
              <p:nvPr/>
            </p:nvSpPr>
            <p:spPr>
              <a:xfrm>
                <a:off x="1295400" y="3962400"/>
                <a:ext cx="2911503" cy="1913152"/>
              </a:xfrm>
              <a:prstGeom prst="rect">
                <a:avLst/>
              </a:prstGeom>
              <a:blipFill>
                <a:blip r:embed="rId6"/>
                <a:stretch>
                  <a:fillRect l="-2096" b="-955"/>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9" name="مربع نص 8"/>
              <p:cNvSpPr txBox="1"/>
              <p:nvPr/>
            </p:nvSpPr>
            <p:spPr>
              <a:xfrm>
                <a:off x="1288473" y="3533053"/>
                <a:ext cx="2407134" cy="27699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𝐶𝑜𝑛𝑣𝑒𝑐𝑡𝑖𝑜𝑛</m:t>
                      </m:r>
                      <m:r>
                        <a:rPr lang="en-US" b="0" i="1" smtClean="0">
                          <a:latin typeface="Cambria Math" panose="02040503050406030204" pitchFamily="18" charset="0"/>
                        </a:rPr>
                        <m:t> </m:t>
                      </m:r>
                      <m:r>
                        <a:rPr lang="en-US" b="0" i="1" smtClean="0">
                          <a:latin typeface="Cambria Math" panose="02040503050406030204" pitchFamily="18" charset="0"/>
                        </a:rPr>
                        <m:t>𝑅𝑒𝑠𝑖𝑠𝑡𝑎𝑛𝑐𝑒</m:t>
                      </m:r>
                    </m:oMath>
                  </m:oMathPara>
                </a14:m>
                <a:endParaRPr lang="ar-IQ" dirty="0"/>
              </a:p>
            </p:txBody>
          </p:sp>
        </mc:Choice>
        <mc:Fallback xmlns="">
          <p:sp>
            <p:nvSpPr>
              <p:cNvPr id="9" name="مربع نص 8"/>
              <p:cNvSpPr txBox="1">
                <a:spLocks noRot="1" noChangeAspect="1" noMove="1" noResize="1" noEditPoints="1" noAdjustHandles="1" noChangeArrowheads="1" noChangeShapeType="1" noTextEdit="1"/>
              </p:cNvSpPr>
              <p:nvPr/>
            </p:nvSpPr>
            <p:spPr>
              <a:xfrm>
                <a:off x="1288473" y="3533053"/>
                <a:ext cx="2407134" cy="276999"/>
              </a:xfrm>
              <a:prstGeom prst="rect">
                <a:avLst/>
              </a:prstGeom>
              <a:blipFill>
                <a:blip r:embed="rId7"/>
                <a:stretch>
                  <a:fillRect l="-1772" r="-1772" b="-11111"/>
                </a:stretch>
              </a:blipFill>
            </p:spPr>
            <p:txBody>
              <a:bodyPr/>
              <a:lstStyle/>
              <a:p>
                <a:r>
                  <a:rPr lang="ar-IQ">
                    <a:noFill/>
                  </a:rPr>
                  <a:t> </a:t>
                </a:r>
              </a:p>
            </p:txBody>
          </p:sp>
        </mc:Fallback>
      </mc:AlternateContent>
    </p:spTree>
    <p:extLst>
      <p:ext uri="{BB962C8B-B14F-4D97-AF65-F5344CB8AC3E}">
        <p14:creationId xmlns:p14="http://schemas.microsoft.com/office/powerpoint/2010/main" val="3851227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a wall</a:t>
            </a:r>
            <a:endParaRPr lang="ar-IQ" dirty="0"/>
          </a:p>
        </p:txBody>
      </p:sp>
      <p:pic>
        <p:nvPicPr>
          <p:cNvPr id="5" name="عنصر نائب للمحتوى 4"/>
          <p:cNvPicPr>
            <a:picLocks noGrp="1" noChangeAspect="1"/>
          </p:cNvPicPr>
          <p:nvPr>
            <p:ph idx="1"/>
          </p:nvPr>
        </p:nvPicPr>
        <p:blipFill>
          <a:blip r:embed="rId2"/>
          <a:stretch>
            <a:fillRect/>
          </a:stretch>
        </p:blipFill>
        <p:spPr>
          <a:xfrm>
            <a:off x="1676400" y="1981200"/>
            <a:ext cx="6248400" cy="25146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30</a:t>
            </a:fld>
            <a:endParaRPr lang="en-US"/>
          </a:p>
        </p:txBody>
      </p:sp>
      <p:pic>
        <p:nvPicPr>
          <p:cNvPr id="6" name="صورة 5"/>
          <p:cNvPicPr>
            <a:picLocks noChangeAspect="1"/>
          </p:cNvPicPr>
          <p:nvPr/>
        </p:nvPicPr>
        <p:blipFill>
          <a:blip r:embed="rId3"/>
          <a:stretch>
            <a:fillRect/>
          </a:stretch>
        </p:blipFill>
        <p:spPr>
          <a:xfrm>
            <a:off x="1752600" y="4739639"/>
            <a:ext cx="4495800" cy="838200"/>
          </a:xfrm>
          <a:prstGeom prst="rect">
            <a:avLst/>
          </a:prstGeom>
        </p:spPr>
      </p:pic>
    </p:spTree>
    <p:extLst>
      <p:ext uri="{BB962C8B-B14F-4D97-AF65-F5344CB8AC3E}">
        <p14:creationId xmlns:p14="http://schemas.microsoft.com/office/powerpoint/2010/main" val="588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a wall</a:t>
            </a:r>
            <a:endParaRPr lang="ar-IQ" dirty="0"/>
          </a:p>
        </p:txBody>
      </p:sp>
      <p:pic>
        <p:nvPicPr>
          <p:cNvPr id="5" name="عنصر نائب للمحتوى 4"/>
          <p:cNvPicPr>
            <a:picLocks noGrp="1" noChangeAspect="1"/>
          </p:cNvPicPr>
          <p:nvPr>
            <p:ph idx="1"/>
          </p:nvPr>
        </p:nvPicPr>
        <p:blipFill>
          <a:blip r:embed="rId2"/>
          <a:stretch>
            <a:fillRect/>
          </a:stretch>
        </p:blipFill>
        <p:spPr>
          <a:xfrm>
            <a:off x="1143000" y="1957388"/>
            <a:ext cx="6080125" cy="4214812"/>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1846434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a wall</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lstStyle/>
              <a:p>
                <a:pPr algn="l" rtl="0"/>
                <a:r>
                  <a:rPr lang="en-US" dirty="0" smtClean="0"/>
                  <a:t>Radiation and convection combination. </a:t>
                </a:r>
              </a:p>
              <a:p>
                <a:pPr algn="l" rtl="0"/>
                <a14:m>
                  <m:oMath xmlns:m="http://schemas.openxmlformats.org/officeDocument/2006/math">
                    <m:acc>
                      <m:accPr>
                        <m:chr m:val="̇"/>
                        <m:ctrlPr>
                          <a:rPr lang="ar-IQ" i="1" smtClean="0">
                            <a:latin typeface="Cambria Math"/>
                          </a:rPr>
                        </m:ctrlPr>
                      </m:accPr>
                      <m:e>
                        <m:r>
                          <a:rPr lang="en-US" b="0" i="1" smtClean="0">
                            <a:latin typeface="Cambria Math" panose="02040503050406030204" pitchFamily="18" charset="0"/>
                          </a:rPr>
                          <m:t>𝑄</m:t>
                        </m:r>
                      </m:e>
                    </m:acc>
                    <m:r>
                      <a:rPr lang="ar-IQ" b="0" i="1" smtClean="0">
                        <a:latin typeface="Cambria Math" panose="02040503050406030204" pitchFamily="18" charset="0"/>
                      </a:rPr>
                      <m:t>=</m:t>
                    </m:r>
                    <m:sSub>
                      <m:sSubPr>
                        <m:ctrlPr>
                          <a:rPr lang="ar-IQ" b="0" i="1" smtClean="0">
                            <a:latin typeface="Cambria Math"/>
                          </a:rPr>
                        </m:ctrlPr>
                      </m:sSubPr>
                      <m:e>
                        <m:acc>
                          <m:accPr>
                            <m:chr m:val="̇"/>
                            <m:ctrlPr>
                              <a:rPr lang="ar-IQ" b="0" i="1" smtClean="0">
                                <a:latin typeface="Cambria Math"/>
                              </a:rPr>
                            </m:ctrlPr>
                          </m:accPr>
                          <m:e>
                            <m:r>
                              <a:rPr lang="en-US" b="0" i="1" smtClean="0">
                                <a:latin typeface="Cambria Math" panose="02040503050406030204" pitchFamily="18" charset="0"/>
                              </a:rPr>
                              <m:t>𝑄</m:t>
                            </m:r>
                          </m:e>
                        </m:acc>
                      </m:e>
                      <m:sub>
                        <m:r>
                          <a:rPr lang="en-US" b="0" i="1" smtClean="0">
                            <a:latin typeface="Cambria Math" panose="02040503050406030204" pitchFamily="18" charset="0"/>
                          </a:rPr>
                          <m:t>𝑐𝑜𝑛𝑣</m:t>
                        </m:r>
                      </m:sub>
                    </m:sSub>
                    <m:r>
                      <a:rPr lang="ar-IQ" b="0" i="1" smtClean="0">
                        <a:latin typeface="Cambria Math" panose="02040503050406030204" pitchFamily="18" charset="0"/>
                      </a:rPr>
                      <m:t>+</m:t>
                    </m:r>
                    <m:sSub>
                      <m:sSubPr>
                        <m:ctrlPr>
                          <a:rPr lang="ar-IQ" b="0" i="1" smtClean="0">
                            <a:latin typeface="Cambria Math"/>
                          </a:rPr>
                        </m:ctrlPr>
                      </m:sSubPr>
                      <m:e>
                        <m:acc>
                          <m:accPr>
                            <m:chr m:val="̇"/>
                            <m:ctrlPr>
                              <a:rPr lang="ar-IQ" b="0" i="1" smtClean="0">
                                <a:latin typeface="Cambria Math"/>
                              </a:rPr>
                            </m:ctrlPr>
                          </m:accPr>
                          <m:e>
                            <m:r>
                              <a:rPr lang="en-US" b="0" i="1" smtClean="0">
                                <a:latin typeface="Cambria Math" panose="02040503050406030204" pitchFamily="18" charset="0"/>
                              </a:rPr>
                              <m:t>𝑄</m:t>
                            </m:r>
                          </m:e>
                        </m:acc>
                      </m:e>
                      <m:sub>
                        <m:r>
                          <a:rPr lang="en-US" b="0" i="1" smtClean="0">
                            <a:latin typeface="Cambria Math" panose="02040503050406030204" pitchFamily="18" charset="0"/>
                          </a:rPr>
                          <m:t>𝑟𝑎𝑑</m:t>
                        </m:r>
                      </m:sub>
                    </m:sSub>
                  </m:oMath>
                </a14:m>
                <a:endParaRPr lang="ar-IQ" dirty="0" smtClean="0"/>
              </a:p>
              <a:p>
                <a:pPr algn="l" rtl="0"/>
                <a14:m>
                  <m:oMath xmlns:m="http://schemas.openxmlformats.org/officeDocument/2006/math">
                    <m:acc>
                      <m:accPr>
                        <m:chr m:val="̇"/>
                        <m:ctrlPr>
                          <a:rPr lang="ar-IQ" i="1" smtClean="0">
                            <a:latin typeface="Cambria Math"/>
                          </a:rPr>
                        </m:ctrlPr>
                      </m:accPr>
                      <m:e>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𝐴</m:t>
                        </m:r>
                        <m:sSub>
                          <m:sSubPr>
                            <m:ctrlPr>
                              <a:rPr lang="en-US" b="0" i="1" smtClean="0">
                                <a:latin typeface="Cambria Math"/>
                              </a:rPr>
                            </m:ctrlPr>
                          </m:sSubPr>
                          <m:e>
                            <m:r>
                              <a:rPr lang="en-US" b="0" i="1" smtClean="0">
                                <a:latin typeface="Cambria Math" panose="02040503050406030204" pitchFamily="18" charset="0"/>
                              </a:rPr>
                              <m:t>h</m:t>
                            </m:r>
                          </m:e>
                          <m:sub>
                            <m:r>
                              <a:rPr lang="en-US" b="0" i="1" smtClean="0">
                                <a:latin typeface="Cambria Math" panose="02040503050406030204" pitchFamily="18" charset="0"/>
                              </a:rPr>
                              <m:t>𝑐𝑜𝑛𝑣</m:t>
                            </m:r>
                          </m:sub>
                        </m:sSub>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m:t>
                                </m:r>
                              </m:sub>
                            </m:sSub>
                          </m:e>
                        </m:d>
                        <m:r>
                          <a:rPr lang="ar-IQ" b="0" i="1" smtClean="0">
                            <a:latin typeface="Cambria Math" panose="02040503050406030204" pitchFamily="18" charset="0"/>
                          </a:rPr>
                          <m:t>+</m:t>
                        </m:r>
                        <m:r>
                          <a:rPr lang="en-US" b="0" i="1" smtClean="0">
                            <a:latin typeface="Cambria Math" panose="02040503050406030204" pitchFamily="18" charset="0"/>
                          </a:rPr>
                          <m:t>𝐴</m:t>
                        </m:r>
                        <m:sSub>
                          <m:sSubPr>
                            <m:ctrlPr>
                              <a:rPr lang="en-US" b="0" i="1" smtClean="0">
                                <a:latin typeface="Cambria Math"/>
                              </a:rPr>
                            </m:ctrlPr>
                          </m:sSubPr>
                          <m:e>
                            <m:r>
                              <a:rPr lang="en-US" b="0" i="1" smtClean="0">
                                <a:latin typeface="Cambria Math" panose="02040503050406030204" pitchFamily="18" charset="0"/>
                              </a:rPr>
                              <m:t>h</m:t>
                            </m:r>
                          </m:e>
                          <m:sub>
                            <m:r>
                              <a:rPr lang="en-US" b="0" i="1" smtClean="0">
                                <a:latin typeface="Cambria Math" panose="02040503050406030204" pitchFamily="18" charset="0"/>
                              </a:rPr>
                              <m:t>𝑟𝑎𝑑</m:t>
                            </m:r>
                          </m:sub>
                        </m:sSub>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m:t>
                                </m:r>
                              </m:sub>
                            </m:sSub>
                          </m:e>
                        </m:d>
                      </m:e>
                    </m:acc>
                  </m:oMath>
                </a14:m>
                <a:endParaRPr lang="ar-IQ" dirty="0" smtClean="0"/>
              </a:p>
              <a:p>
                <a:pPr algn="l" rtl="0"/>
                <a14:m>
                  <m:oMath xmlns:m="http://schemas.openxmlformats.org/officeDocument/2006/math">
                    <m:acc>
                      <m:accPr>
                        <m:chr m:val="̇"/>
                        <m:ctrlPr>
                          <a:rPr lang="ar-IQ" i="1" smtClean="0">
                            <a:latin typeface="Cambria Math"/>
                          </a:rPr>
                        </m:ctrlPr>
                      </m:accPr>
                      <m:e>
                        <m:r>
                          <a:rPr lang="en-US" b="0" i="1" smtClean="0">
                            <a:latin typeface="Cambria Math" panose="02040503050406030204" pitchFamily="18" charset="0"/>
                          </a:rPr>
                          <m:t>𝑄</m:t>
                        </m:r>
                      </m:e>
                    </m:acc>
                    <m:r>
                      <a:rPr lang="ar-IQ" b="0" i="1" smtClean="0">
                        <a:latin typeface="Cambria Math" panose="02040503050406030204" pitchFamily="18" charset="0"/>
                      </a:rPr>
                      <m:t>=</m:t>
                    </m:r>
                    <m:r>
                      <a:rPr lang="en-US" b="0" i="1" smtClean="0">
                        <a:latin typeface="Cambria Math" panose="02040503050406030204" pitchFamily="18" charset="0"/>
                      </a:rPr>
                      <m:t>𝐴</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h</m:t>
                            </m:r>
                          </m:e>
                          <m:sub>
                            <m:r>
                              <a:rPr lang="en-US" b="0" i="1" smtClean="0">
                                <a:latin typeface="Cambria Math" panose="02040503050406030204" pitchFamily="18" charset="0"/>
                              </a:rPr>
                              <m:t>𝑐𝑜𝑛𝑣</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h</m:t>
                            </m:r>
                          </m:e>
                          <m:sub>
                            <m:r>
                              <a:rPr lang="en-US" b="0" i="1" smtClean="0">
                                <a:latin typeface="Cambria Math" panose="02040503050406030204" pitchFamily="18" charset="0"/>
                              </a:rPr>
                              <m:t>𝑐𝑜𝑛𝑣</m:t>
                            </m:r>
                          </m:sub>
                        </m:sSub>
                      </m:e>
                    </m:d>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m:t>
                            </m:r>
                          </m:sub>
                        </m:sSub>
                      </m:e>
                    </m:d>
                  </m:oMath>
                </a14:m>
                <a:endParaRPr lang="en-US" b="0" dirty="0" smtClean="0"/>
              </a:p>
              <a:p>
                <a:pPr algn="l" rtl="0"/>
                <a14:m>
                  <m:oMath xmlns:m="http://schemas.openxmlformats.org/officeDocument/2006/math">
                    <m:acc>
                      <m:accPr>
                        <m:chr m:val="̇"/>
                        <m:ctrlPr>
                          <a:rPr lang="ar-IQ" i="1" smtClean="0">
                            <a:latin typeface="Cambria Math"/>
                          </a:rPr>
                        </m:ctrlPr>
                      </m:accPr>
                      <m:e>
                        <m:r>
                          <a:rPr lang="en-US" b="0" i="1" smtClean="0">
                            <a:latin typeface="Cambria Math" panose="02040503050406030204" pitchFamily="18" charset="0"/>
                          </a:rPr>
                          <m:t>𝑄</m:t>
                        </m:r>
                      </m:e>
                    </m:acc>
                    <m:r>
                      <a:rPr lang="ar-IQ" b="0" i="1" smtClean="0">
                        <a:latin typeface="Cambria Math" panose="02040503050406030204" pitchFamily="18" charset="0"/>
                      </a:rPr>
                      <m:t>=</m:t>
                    </m:r>
                    <m:r>
                      <a:rPr lang="en-US" b="0" i="1" smtClean="0">
                        <a:latin typeface="Cambria Math" panose="02040503050406030204" pitchFamily="18" charset="0"/>
                      </a:rPr>
                      <m:t>𝐴</m:t>
                    </m:r>
                    <m:sSub>
                      <m:sSubPr>
                        <m:ctrlPr>
                          <a:rPr lang="en-US" b="0" i="1" smtClean="0">
                            <a:latin typeface="Cambria Math"/>
                          </a:rPr>
                        </m:ctrlPr>
                      </m:sSubPr>
                      <m:e>
                        <m:r>
                          <a:rPr lang="en-US" b="0" i="1" smtClean="0">
                            <a:latin typeface="Cambria Math" panose="02040503050406030204" pitchFamily="18" charset="0"/>
                          </a:rPr>
                          <m:t>h</m:t>
                        </m:r>
                      </m:e>
                      <m:sub>
                        <m:r>
                          <a:rPr lang="en-US" b="0" i="1" smtClean="0">
                            <a:latin typeface="Cambria Math" panose="02040503050406030204" pitchFamily="18" charset="0"/>
                          </a:rPr>
                          <m:t>𝑐𝑜𝑚𝑏</m:t>
                        </m:r>
                      </m:sub>
                    </m:sSub>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m:t>
                            </m:r>
                          </m:sub>
                        </m:sSub>
                      </m:e>
                    </m:d>
                  </m:oMath>
                </a14:m>
                <a:endParaRPr lang="en-US" dirty="0" smtClean="0"/>
              </a:p>
              <a:p>
                <a:pPr algn="l" rtl="0"/>
                <a14:m>
                  <m:oMath xmlns:m="http://schemas.openxmlformats.org/officeDocument/2006/math">
                    <m:sSub>
                      <m:sSubPr>
                        <m:ctrlPr>
                          <a:rPr lang="ar-IQ" i="1" smtClean="0">
                            <a:latin typeface="Cambria Math"/>
                          </a:rPr>
                        </m:ctrlPr>
                      </m:sSubPr>
                      <m:e>
                        <m:r>
                          <a:rPr lang="en-US" b="0" i="1" smtClean="0">
                            <a:latin typeface="Cambria Math" panose="02040503050406030204" pitchFamily="18" charset="0"/>
                          </a:rPr>
                          <m:t>h</m:t>
                        </m:r>
                      </m:e>
                      <m:sub>
                        <m:r>
                          <a:rPr lang="en-US" b="0" i="1" smtClean="0">
                            <a:latin typeface="Cambria Math" panose="02040503050406030204" pitchFamily="18" charset="0"/>
                          </a:rPr>
                          <m:t>𝑐𝑜𝑚𝑏</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h</m:t>
                        </m:r>
                      </m:e>
                      <m:sub>
                        <m:r>
                          <a:rPr lang="en-US" b="0" i="1" smtClean="0">
                            <a:latin typeface="Cambria Math" panose="02040503050406030204" pitchFamily="18" charset="0"/>
                          </a:rPr>
                          <m:t>𝑐𝑜𝑛𝑣</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h</m:t>
                        </m:r>
                      </m:e>
                      <m:sub>
                        <m:r>
                          <a:rPr lang="en-US" b="0" i="1" smtClean="0">
                            <a:latin typeface="Cambria Math" panose="02040503050406030204" pitchFamily="18" charset="0"/>
                          </a:rPr>
                          <m:t>𝑟𝑎𝑑</m:t>
                        </m:r>
                      </m:sub>
                    </m:sSub>
                  </m:oMath>
                </a14:m>
                <a:endParaRPr lang="ar-IQ" dirty="0" smtClean="0"/>
              </a:p>
              <a:p>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808" t="-1667"/>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4</a:t>
            </a:fld>
            <a:endParaRPr lang="en-US"/>
          </a:p>
        </p:txBody>
      </p:sp>
      <p:pic>
        <p:nvPicPr>
          <p:cNvPr id="5" name="صورة 4"/>
          <p:cNvPicPr>
            <a:picLocks noChangeAspect="1"/>
          </p:cNvPicPr>
          <p:nvPr/>
        </p:nvPicPr>
        <p:blipFill>
          <a:blip r:embed="rId3"/>
          <a:stretch>
            <a:fillRect/>
          </a:stretch>
        </p:blipFill>
        <p:spPr>
          <a:xfrm>
            <a:off x="5562600" y="3052551"/>
            <a:ext cx="2105025" cy="1609725"/>
          </a:xfrm>
          <a:prstGeom prst="rect">
            <a:avLst/>
          </a:prstGeom>
        </p:spPr>
      </p:pic>
    </p:spTree>
    <p:extLst>
      <p:ext uri="{BB962C8B-B14F-4D97-AF65-F5344CB8AC3E}">
        <p14:creationId xmlns:p14="http://schemas.microsoft.com/office/powerpoint/2010/main" val="2512129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2959" y="228600"/>
            <a:ext cx="7543801" cy="5640494"/>
          </a:xfrm>
        </p:spPr>
        <p:txBody>
          <a:bodyPr/>
          <a:lstStyle/>
          <a:p>
            <a:pPr algn="l" rtl="0"/>
            <a:r>
              <a:rPr lang="en-US" dirty="0" smtClean="0"/>
              <a:t>Thermal Resistance Network</a:t>
            </a:r>
          </a:p>
          <a:p>
            <a:endParaRPr lang="ar-IQ" dirty="0"/>
          </a:p>
        </p:txBody>
      </p:sp>
      <p:sp>
        <p:nvSpPr>
          <p:cNvPr id="8" name="عنصر نائب لرقم الشريحة 7"/>
          <p:cNvSpPr>
            <a:spLocks noGrp="1"/>
          </p:cNvSpPr>
          <p:nvPr>
            <p:ph type="sldNum" sz="quarter" idx="12"/>
          </p:nvPr>
        </p:nvSpPr>
        <p:spPr/>
        <p:txBody>
          <a:bodyPr/>
          <a:lstStyle/>
          <a:p>
            <a:fld id="{B6F15528-21DE-4FAA-801E-634DDDAF4B2B}" type="slidenum">
              <a:rPr lang="en-US" smtClean="0"/>
              <a:pPr/>
              <a:t>5</a:t>
            </a:fld>
            <a:endParaRPr lang="en-US"/>
          </a:p>
        </p:txBody>
      </p:sp>
      <p:pic>
        <p:nvPicPr>
          <p:cNvPr id="4" name="صورة 3"/>
          <p:cNvPicPr>
            <a:picLocks noChangeAspect="1"/>
          </p:cNvPicPr>
          <p:nvPr/>
        </p:nvPicPr>
        <p:blipFill>
          <a:blip r:embed="rId2"/>
          <a:stretch>
            <a:fillRect/>
          </a:stretch>
        </p:blipFill>
        <p:spPr>
          <a:xfrm>
            <a:off x="3248024" y="1040697"/>
            <a:ext cx="3771900" cy="2114550"/>
          </a:xfrm>
          <a:prstGeom prst="rect">
            <a:avLst/>
          </a:prstGeom>
        </p:spPr>
      </p:pic>
      <p:pic>
        <p:nvPicPr>
          <p:cNvPr id="5" name="صورة 4"/>
          <p:cNvPicPr>
            <a:picLocks noChangeAspect="1"/>
          </p:cNvPicPr>
          <p:nvPr/>
        </p:nvPicPr>
        <p:blipFill>
          <a:blip r:embed="rId3"/>
          <a:stretch>
            <a:fillRect/>
          </a:stretch>
        </p:blipFill>
        <p:spPr>
          <a:xfrm>
            <a:off x="3352800" y="3362596"/>
            <a:ext cx="3562350" cy="862806"/>
          </a:xfrm>
          <a:prstGeom prst="rect">
            <a:avLst/>
          </a:prstGeom>
        </p:spPr>
      </p:pic>
      <p:pic>
        <p:nvPicPr>
          <p:cNvPr id="6" name="صورة 5"/>
          <p:cNvPicPr>
            <a:picLocks noChangeAspect="1"/>
          </p:cNvPicPr>
          <p:nvPr/>
        </p:nvPicPr>
        <p:blipFill>
          <a:blip r:embed="rId4"/>
          <a:stretch>
            <a:fillRect/>
          </a:stretch>
        </p:blipFill>
        <p:spPr>
          <a:xfrm>
            <a:off x="3248024" y="4495800"/>
            <a:ext cx="3562349" cy="449911"/>
          </a:xfrm>
          <a:prstGeom prst="rect">
            <a:avLst/>
          </a:prstGeom>
        </p:spPr>
      </p:pic>
      <p:pic>
        <p:nvPicPr>
          <p:cNvPr id="7" name="صورة 6"/>
          <p:cNvPicPr>
            <a:picLocks noChangeAspect="1"/>
          </p:cNvPicPr>
          <p:nvPr/>
        </p:nvPicPr>
        <p:blipFill>
          <a:blip r:embed="rId5"/>
          <a:stretch>
            <a:fillRect/>
          </a:stretch>
        </p:blipFill>
        <p:spPr>
          <a:xfrm>
            <a:off x="3971923" y="5181600"/>
            <a:ext cx="2114550" cy="723900"/>
          </a:xfrm>
          <a:prstGeom prst="rect">
            <a:avLst/>
          </a:prstGeom>
        </p:spPr>
      </p:pic>
    </p:spTree>
    <p:extLst>
      <p:ext uri="{BB962C8B-B14F-4D97-AF65-F5344CB8AC3E}">
        <p14:creationId xmlns:p14="http://schemas.microsoft.com/office/powerpoint/2010/main" val="160201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a wall</a:t>
            </a:r>
            <a:endParaRPr lang="ar-IQ" dirty="0"/>
          </a:p>
        </p:txBody>
      </p:sp>
      <p:pic>
        <p:nvPicPr>
          <p:cNvPr id="4" name="عنصر نائب للمحتوى 3"/>
          <p:cNvPicPr>
            <a:picLocks noGrp="1" noChangeAspect="1"/>
          </p:cNvPicPr>
          <p:nvPr>
            <p:ph idx="1"/>
          </p:nvPr>
        </p:nvPicPr>
        <p:blipFill>
          <a:blip r:embed="rId3"/>
          <a:stretch>
            <a:fillRect/>
          </a:stretch>
        </p:blipFill>
        <p:spPr>
          <a:xfrm>
            <a:off x="1143000" y="1905000"/>
            <a:ext cx="3505200" cy="533400"/>
          </a:xfrm>
          <a:prstGeom prst="rect">
            <a:avLst/>
          </a:prstGeom>
        </p:spPr>
      </p:pic>
      <p:sp>
        <p:nvSpPr>
          <p:cNvPr id="3" name="عنصر نائب لرقم الشريحة 2"/>
          <p:cNvSpPr>
            <a:spLocks noGrp="1"/>
          </p:cNvSpPr>
          <p:nvPr>
            <p:ph type="sldNum" sz="quarter" idx="12"/>
          </p:nvPr>
        </p:nvSpPr>
        <p:spPr/>
        <p:txBody>
          <a:bodyPr/>
          <a:lstStyle/>
          <a:p>
            <a:fld id="{B6F15528-21DE-4FAA-801E-634DDDAF4B2B}" type="slidenum">
              <a:rPr lang="en-US" smtClean="0"/>
              <a:pPr/>
              <a:t>6</a:t>
            </a:fld>
            <a:endParaRPr lang="en-US"/>
          </a:p>
        </p:txBody>
      </p:sp>
      <p:pic>
        <p:nvPicPr>
          <p:cNvPr id="5" name="صورة 4"/>
          <p:cNvPicPr>
            <a:picLocks noChangeAspect="1"/>
          </p:cNvPicPr>
          <p:nvPr/>
        </p:nvPicPr>
        <p:blipFill>
          <a:blip r:embed="rId4"/>
          <a:stretch>
            <a:fillRect/>
          </a:stretch>
        </p:blipFill>
        <p:spPr>
          <a:xfrm>
            <a:off x="914400" y="2632074"/>
            <a:ext cx="1981200" cy="493713"/>
          </a:xfrm>
          <a:prstGeom prst="rect">
            <a:avLst/>
          </a:prstGeom>
        </p:spPr>
      </p:pic>
      <p:pic>
        <p:nvPicPr>
          <p:cNvPr id="6" name="صورة 5"/>
          <p:cNvPicPr>
            <a:picLocks noChangeAspect="1"/>
          </p:cNvPicPr>
          <p:nvPr/>
        </p:nvPicPr>
        <p:blipFill>
          <a:blip r:embed="rId5"/>
          <a:stretch>
            <a:fillRect/>
          </a:stretch>
        </p:blipFill>
        <p:spPr>
          <a:xfrm>
            <a:off x="3352800" y="2314801"/>
            <a:ext cx="5791200" cy="3595255"/>
          </a:xfrm>
          <a:prstGeom prst="rect">
            <a:avLst/>
          </a:prstGeom>
        </p:spPr>
      </p:pic>
      <p:pic>
        <p:nvPicPr>
          <p:cNvPr id="8" name="صورة 7"/>
          <p:cNvPicPr>
            <a:picLocks noChangeAspect="1"/>
          </p:cNvPicPr>
          <p:nvPr/>
        </p:nvPicPr>
        <p:blipFill>
          <a:blip r:embed="rId6"/>
          <a:stretch>
            <a:fillRect/>
          </a:stretch>
        </p:blipFill>
        <p:spPr>
          <a:xfrm>
            <a:off x="4648200" y="6141047"/>
            <a:ext cx="1663411" cy="357620"/>
          </a:xfrm>
          <a:prstGeom prst="rect">
            <a:avLst/>
          </a:prstGeom>
        </p:spPr>
      </p:pic>
    </p:spTree>
    <p:extLst>
      <p:ext uri="{BB962C8B-B14F-4D97-AF65-F5344CB8AC3E}">
        <p14:creationId xmlns:p14="http://schemas.microsoft.com/office/powerpoint/2010/main" val="1385096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a wall</a:t>
            </a:r>
            <a:endParaRPr lang="ar-IQ" dirty="0"/>
          </a:p>
        </p:txBody>
      </p:sp>
      <p:sp>
        <p:nvSpPr>
          <p:cNvPr id="3" name="عنصر نائب للمحتوى 2"/>
          <p:cNvSpPr>
            <a:spLocks noGrp="1"/>
          </p:cNvSpPr>
          <p:nvPr>
            <p:ph idx="1"/>
          </p:nvPr>
        </p:nvSpPr>
        <p:spPr/>
        <p:txBody>
          <a:bodyPr/>
          <a:lstStyle/>
          <a:p>
            <a:pPr algn="l" rtl="0"/>
            <a:r>
              <a:rPr lang="en-US" dirty="0" smtClean="0"/>
              <a:t>The over all heat transfer coefficient is U</a:t>
            </a:r>
            <a:endParaRPr lang="ar-IQ"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7</a:t>
            </a:fld>
            <a:endParaRPr lang="en-US"/>
          </a:p>
        </p:txBody>
      </p:sp>
      <mc:AlternateContent xmlns:mc="http://schemas.openxmlformats.org/markup-compatibility/2006" xmlns:a14="http://schemas.microsoft.com/office/drawing/2010/main">
        <mc:Choice Requires="a14">
          <p:sp>
            <p:nvSpPr>
              <p:cNvPr id="9" name="مربع نص 8"/>
              <p:cNvSpPr txBox="1"/>
              <p:nvPr/>
            </p:nvSpPr>
            <p:spPr>
              <a:xfrm>
                <a:off x="838200" y="2362200"/>
                <a:ext cx="3073341" cy="56720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𝑈𝐴</m:t>
                      </m:r>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sSub>
                            <m:sSubPr>
                              <m:ctrlPr>
                                <a:rPr lang="en-US" b="0" i="1" smtClean="0">
                                  <a:latin typeface="Cambria Math"/>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𝑡𝑜𝑡𝑎𝑙</m:t>
                              </m:r>
                            </m:sub>
                          </m:sSub>
                        </m:den>
                      </m:f>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𝐴</m:t>
                          </m:r>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𝑡𝑜𝑡𝑎𝑙</m:t>
                              </m:r>
                            </m:sub>
                          </m:sSub>
                        </m:den>
                      </m:f>
                    </m:oMath>
                  </m:oMathPara>
                </a14:m>
                <a:endParaRPr lang="ar-IQ" dirty="0"/>
              </a:p>
            </p:txBody>
          </p:sp>
        </mc:Choice>
        <mc:Fallback xmlns="">
          <p:sp>
            <p:nvSpPr>
              <p:cNvPr id="9" name="مربع نص 8"/>
              <p:cNvSpPr txBox="1">
                <a:spLocks noRot="1" noChangeAspect="1" noMove="1" noResize="1" noEditPoints="1" noAdjustHandles="1" noChangeArrowheads="1" noChangeShapeType="1" noTextEdit="1"/>
              </p:cNvSpPr>
              <p:nvPr/>
            </p:nvSpPr>
            <p:spPr>
              <a:xfrm>
                <a:off x="838200" y="2362200"/>
                <a:ext cx="3073341" cy="567207"/>
              </a:xfrm>
              <a:prstGeom prst="rect">
                <a:avLst/>
              </a:prstGeom>
              <a:blipFill>
                <a:blip r:embed="rId2"/>
                <a:stretch>
                  <a:fillRect/>
                </a:stretch>
              </a:blipFill>
            </p:spPr>
            <p:txBody>
              <a:bodyPr/>
              <a:lstStyle/>
              <a:p>
                <a:r>
                  <a:rPr lang="ar-IQ">
                    <a:noFill/>
                  </a:rPr>
                  <a:t> </a:t>
                </a:r>
              </a:p>
            </p:txBody>
          </p:sp>
        </mc:Fallback>
      </mc:AlternateContent>
      <p:pic>
        <p:nvPicPr>
          <p:cNvPr id="10" name="صورة 9"/>
          <p:cNvPicPr>
            <a:picLocks noChangeAspect="1"/>
          </p:cNvPicPr>
          <p:nvPr/>
        </p:nvPicPr>
        <p:blipFill>
          <a:blip r:embed="rId3"/>
          <a:stretch>
            <a:fillRect/>
          </a:stretch>
        </p:blipFill>
        <p:spPr>
          <a:xfrm>
            <a:off x="4114800" y="2328053"/>
            <a:ext cx="4543425" cy="3514725"/>
          </a:xfrm>
          <a:prstGeom prst="rect">
            <a:avLst/>
          </a:prstGeom>
        </p:spPr>
      </p:pic>
    </p:spTree>
    <p:extLst>
      <p:ext uri="{BB962C8B-B14F-4D97-AF65-F5344CB8AC3E}">
        <p14:creationId xmlns:p14="http://schemas.microsoft.com/office/powerpoint/2010/main" val="50763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a wall</a:t>
            </a:r>
            <a:endParaRPr lang="ar-IQ" dirty="0"/>
          </a:p>
        </p:txBody>
      </p:sp>
      <p:pic>
        <p:nvPicPr>
          <p:cNvPr id="4" name="عنصر نائب للمحتوى 3"/>
          <p:cNvPicPr>
            <a:picLocks noGrp="1" noChangeAspect="1"/>
          </p:cNvPicPr>
          <p:nvPr>
            <p:ph idx="1"/>
          </p:nvPr>
        </p:nvPicPr>
        <p:blipFill>
          <a:blip r:embed="rId2"/>
          <a:stretch>
            <a:fillRect/>
          </a:stretch>
        </p:blipFill>
        <p:spPr>
          <a:xfrm>
            <a:off x="5867400" y="2361126"/>
            <a:ext cx="2257425" cy="3429000"/>
          </a:xfrm>
          <a:prstGeom prst="rect">
            <a:avLst/>
          </a:prstGeom>
        </p:spPr>
      </p:pic>
      <p:sp>
        <p:nvSpPr>
          <p:cNvPr id="3" name="عنصر نائب لرقم الشريحة 2"/>
          <p:cNvSpPr>
            <a:spLocks noGrp="1"/>
          </p:cNvSpPr>
          <p:nvPr>
            <p:ph type="sldNum" sz="quarter" idx="12"/>
          </p:nvPr>
        </p:nvSpPr>
        <p:spPr/>
        <p:txBody>
          <a:bodyPr/>
          <a:lstStyle/>
          <a:p>
            <a:fld id="{B6F15528-21DE-4FAA-801E-634DDDAF4B2B}" type="slidenum">
              <a:rPr lang="en-US" smtClean="0"/>
              <a:pPr/>
              <a:t>8</a:t>
            </a:fld>
            <a:endParaRPr lang="en-US"/>
          </a:p>
        </p:txBody>
      </p:sp>
      <p:pic>
        <p:nvPicPr>
          <p:cNvPr id="5" name="صورة 4"/>
          <p:cNvPicPr>
            <a:picLocks noChangeAspect="1"/>
          </p:cNvPicPr>
          <p:nvPr/>
        </p:nvPicPr>
        <p:blipFill>
          <a:blip r:embed="rId3"/>
          <a:stretch>
            <a:fillRect/>
          </a:stretch>
        </p:blipFill>
        <p:spPr>
          <a:xfrm>
            <a:off x="914400" y="2133600"/>
            <a:ext cx="3657600" cy="1376362"/>
          </a:xfrm>
          <a:prstGeom prst="rect">
            <a:avLst/>
          </a:prstGeom>
        </p:spPr>
      </p:pic>
      <p:pic>
        <p:nvPicPr>
          <p:cNvPr id="6" name="صورة 5"/>
          <p:cNvPicPr>
            <a:picLocks noChangeAspect="1"/>
          </p:cNvPicPr>
          <p:nvPr/>
        </p:nvPicPr>
        <p:blipFill>
          <a:blip r:embed="rId4"/>
          <a:stretch>
            <a:fillRect/>
          </a:stretch>
        </p:blipFill>
        <p:spPr>
          <a:xfrm>
            <a:off x="822960" y="3536598"/>
            <a:ext cx="4371975" cy="1123950"/>
          </a:xfrm>
          <a:prstGeom prst="rect">
            <a:avLst/>
          </a:prstGeom>
        </p:spPr>
      </p:pic>
      <p:pic>
        <p:nvPicPr>
          <p:cNvPr id="7" name="صورة 6"/>
          <p:cNvPicPr>
            <a:picLocks noChangeAspect="1"/>
          </p:cNvPicPr>
          <p:nvPr/>
        </p:nvPicPr>
        <p:blipFill>
          <a:blip r:embed="rId5"/>
          <a:stretch>
            <a:fillRect/>
          </a:stretch>
        </p:blipFill>
        <p:spPr>
          <a:xfrm>
            <a:off x="1524000" y="4864771"/>
            <a:ext cx="2743200" cy="888855"/>
          </a:xfrm>
          <a:prstGeom prst="rect">
            <a:avLst/>
          </a:prstGeom>
        </p:spPr>
      </p:pic>
    </p:spTree>
    <p:extLst>
      <p:ext uri="{BB962C8B-B14F-4D97-AF65-F5344CB8AC3E}">
        <p14:creationId xmlns:p14="http://schemas.microsoft.com/office/powerpoint/2010/main" val="3153062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just" rtl="0"/>
                <a:r>
                  <a:rPr lang="en-US" b="1" u="sng" dirty="0" smtClean="0">
                    <a:solidFill>
                      <a:srgbClr val="FF0000"/>
                    </a:solidFill>
                  </a:rPr>
                  <a:t>Example.1.</a:t>
                </a:r>
                <a:r>
                  <a:rPr lang="en-US" dirty="0" smtClean="0"/>
                  <a:t>  </a:t>
                </a:r>
                <a:r>
                  <a:rPr lang="en-US" dirty="0"/>
                  <a:t>Determine the heat transfer across a plane wall of (20cm) thickness and a constant thermal conductivity of (10W/</a:t>
                </a:r>
                <a:r>
                  <a:rPr lang="en-US" dirty="0" err="1"/>
                  <a:t>m.K</a:t>
                </a:r>
                <a:r>
                  <a:rPr lang="en-US" dirty="0"/>
                  <a:t>). The temperatures of surface are steady at </a:t>
                </a:r>
                <a:r>
                  <a:rPr lang="en-US" dirty="0" smtClean="0"/>
                  <a:t>(</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120</m:t>
                        </m:r>
                      </m:e>
                      <m:sup>
                        <m:r>
                          <a:rPr lang="en-US" b="0" i="1" smtClean="0">
                            <a:latin typeface="Cambria Math" panose="02040503050406030204" pitchFamily="18" charset="0"/>
                          </a:rPr>
                          <m:t>𝑜</m:t>
                        </m:r>
                      </m:sup>
                    </m:sSup>
                  </m:oMath>
                </a14:m>
                <a:r>
                  <a:rPr lang="en-US" dirty="0" smtClean="0"/>
                  <a:t>C</a:t>
                </a:r>
                <a:r>
                  <a:rPr lang="en-US" dirty="0"/>
                  <a:t>) and </a:t>
                </a:r>
                <a:r>
                  <a:rPr lang="en-US" dirty="0" smtClean="0"/>
                  <a:t>(</a:t>
                </a:r>
                <a14:m>
                  <m:oMath xmlns:m="http://schemas.openxmlformats.org/officeDocument/2006/math">
                    <m:sSup>
                      <m:sSupPr>
                        <m:ctrlPr>
                          <a:rPr lang="en-US" b="0" i="1" smtClean="0">
                            <a:latin typeface="Cambria Math"/>
                          </a:rPr>
                        </m:ctrlPr>
                      </m:sSupPr>
                      <m:e>
                        <m:r>
                          <a:rPr lang="en-US" b="0" i="1" smtClean="0">
                            <a:latin typeface="Cambria Math" panose="02040503050406030204" pitchFamily="18" charset="0"/>
                          </a:rPr>
                          <m:t>20</m:t>
                        </m:r>
                      </m:e>
                      <m:sup>
                        <m:r>
                          <a:rPr lang="en-US" b="0" i="1" smtClean="0">
                            <a:latin typeface="Cambria Math" panose="02040503050406030204" pitchFamily="18" charset="0"/>
                          </a:rPr>
                          <m:t>𝑜</m:t>
                        </m:r>
                      </m:sup>
                    </m:sSup>
                  </m:oMath>
                </a14:m>
                <a:r>
                  <a:rPr lang="en-US" dirty="0" smtClean="0"/>
                  <a:t>). </a:t>
                </a:r>
                <a:r>
                  <a:rPr lang="en-US" dirty="0"/>
                  <a:t>The area of the wall is (</a:t>
                </a:r>
                <a:r>
                  <a:rPr lang="en-US" dirty="0" smtClean="0"/>
                  <a:t>2</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a14:m>
                <a:r>
                  <a:rPr lang="en-US" dirty="0" smtClean="0"/>
                  <a:t>). </a:t>
                </a:r>
                <a:r>
                  <a:rPr lang="en-US" dirty="0"/>
                  <a:t>Also determine the temperature gradient in the direction of flow and the temperature at the midpoint of the wall.</a:t>
                </a: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808" t="-1667" r="-2019"/>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151744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أثر رجعي">
  <a:themeElements>
    <a:clrScheme name="أثر رجعي">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أثر رجعي">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584</TotalTime>
  <Words>1805</Words>
  <Application>Microsoft Office PowerPoint</Application>
  <PresentationFormat>On-screen Show (4:3)</PresentationFormat>
  <Paragraphs>110</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أثر رجعي</vt:lpstr>
      <vt:lpstr>Heat conduction through wall</vt:lpstr>
      <vt:lpstr>Heat conduction in the wall</vt:lpstr>
      <vt:lpstr>Heat Conduction in a wall</vt:lpstr>
      <vt:lpstr>Conduction in a wall</vt:lpstr>
      <vt:lpstr>PowerPoint Presentation</vt:lpstr>
      <vt:lpstr>Conduction in a wall</vt:lpstr>
      <vt:lpstr>Conduction in a wall</vt:lpstr>
      <vt:lpstr>Conduction in a wall</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Conduction in a wall</vt:lpstr>
      <vt:lpstr>Conduction in a wall</vt:lpstr>
      <vt:lpstr>Conducton in a wall</vt:lpstr>
      <vt:lpstr>Conduction in a wall</vt:lpstr>
      <vt:lpstr>Conduction in a wall</vt:lpstr>
      <vt:lpstr>Conduction in a wall</vt:lpstr>
      <vt:lpstr>Conduction in a wall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conduction through wall</dc:title>
  <dc:creator>User</dc:creator>
  <cp:lastModifiedBy>khms</cp:lastModifiedBy>
  <cp:revision>66</cp:revision>
  <dcterms:created xsi:type="dcterms:W3CDTF">2006-08-16T00:00:00Z</dcterms:created>
  <dcterms:modified xsi:type="dcterms:W3CDTF">2024-11-15T06:55:37Z</dcterms:modified>
</cp:coreProperties>
</file>