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24"/>
  </p:notesMasterIdLst>
  <p:sldIdLst>
    <p:sldId id="309" r:id="rId2"/>
    <p:sldId id="310" r:id="rId3"/>
    <p:sldId id="311" r:id="rId4"/>
    <p:sldId id="312" r:id="rId5"/>
    <p:sldId id="313" r:id="rId6"/>
    <p:sldId id="314" r:id="rId7"/>
    <p:sldId id="315" r:id="rId8"/>
    <p:sldId id="316" r:id="rId9"/>
    <p:sldId id="317" r:id="rId10"/>
    <p:sldId id="318" r:id="rId11"/>
    <p:sldId id="319" r:id="rId12"/>
    <p:sldId id="320" r:id="rId13"/>
    <p:sldId id="321" r:id="rId14"/>
    <p:sldId id="322" r:id="rId15"/>
    <p:sldId id="323" r:id="rId16"/>
    <p:sldId id="324" r:id="rId17"/>
    <p:sldId id="325" r:id="rId18"/>
    <p:sldId id="326" r:id="rId19"/>
    <p:sldId id="327" r:id="rId20"/>
    <p:sldId id="328" r:id="rId21"/>
    <p:sldId id="329" r:id="rId22"/>
    <p:sldId id="330"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6" autoAdjust="0"/>
    <p:restoredTop sz="94660"/>
  </p:normalViewPr>
  <p:slideViewPr>
    <p:cSldViewPr>
      <p:cViewPr varScale="1">
        <p:scale>
          <a:sx n="69" d="100"/>
          <a:sy n="69" d="100"/>
        </p:scale>
        <p:origin x="-1398"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F6980F50-BF95-492A-B914-D8DB0B1677AD}" type="datetimeFigureOut">
              <a:rPr lang="ar-IQ" smtClean="0"/>
              <a:t>14/05/1446</a:t>
            </a:fld>
            <a:endParaRPr lang="ar-IQ"/>
          </a:p>
        </p:txBody>
      </p:sp>
      <p:sp>
        <p:nvSpPr>
          <p:cNvPr id="4" name="عنصر نائب لصورة الشريحة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6F291B53-3BC5-4C37-9E62-B8916F09E73D}" type="slidenum">
              <a:rPr lang="ar-IQ" smtClean="0"/>
              <a:t>‹#›</a:t>
            </a:fld>
            <a:endParaRPr lang="ar-IQ"/>
          </a:p>
        </p:txBody>
      </p:sp>
    </p:spTree>
    <p:extLst>
      <p:ext uri="{BB962C8B-B14F-4D97-AF65-F5344CB8AC3E}">
        <p14:creationId xmlns:p14="http://schemas.microsoft.com/office/powerpoint/2010/main" val="9847098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F825B88B-0C3F-410D-BC6E-7D3464857226}" type="datetime1">
              <a:rPr lang="en-US" smtClean="0"/>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0172982"/>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F825B88B-0C3F-410D-BC6E-7D3464857226}" type="datetime1">
              <a:rPr lang="en-US" smtClean="0"/>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8480610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F825B88B-0C3F-410D-BC6E-7D3464857226}" type="datetime1">
              <a:rPr lang="en-US" smtClean="0"/>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62216886"/>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F825B88B-0C3F-410D-BC6E-7D3464857226}" type="datetime1">
              <a:rPr lang="en-US" smtClean="0"/>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09462645"/>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F825B88B-0C3F-410D-BC6E-7D3464857226}" type="datetime1">
              <a:rPr lang="en-US" smtClean="0"/>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8650425"/>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F825B88B-0C3F-410D-BC6E-7D3464857226}" type="datetime1">
              <a:rPr lang="en-US" smtClean="0"/>
              <a:t>11/15/2024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57700427"/>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4" name="Content Placeholder 3"/>
          <p:cNvSpPr>
            <a:spLocks noGrp="1"/>
          </p:cNvSpPr>
          <p:nvPr>
            <p:ph sz="half" idx="2"/>
          </p:nvPr>
        </p:nvSpPr>
        <p:spPr>
          <a:xfrm>
            <a:off x="822960" y="2582334"/>
            <a:ext cx="3703320" cy="3286760"/>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6" name="Content Placeholder 5"/>
          <p:cNvSpPr>
            <a:spLocks noGrp="1"/>
          </p:cNvSpPr>
          <p:nvPr>
            <p:ph sz="quarter" idx="4"/>
          </p:nvPr>
        </p:nvSpPr>
        <p:spPr>
          <a:xfrm>
            <a:off x="4663440" y="2582334"/>
            <a:ext cx="3703320" cy="3286760"/>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F825B88B-0C3F-410D-BC6E-7D3464857226}" type="datetime1">
              <a:rPr lang="en-US" smtClean="0"/>
              <a:t>11/15/2024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6515825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F825B88B-0C3F-410D-BC6E-7D3464857226}" type="datetime1">
              <a:rPr lang="en-US" smtClean="0"/>
              <a:t>11/15/2024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35377123"/>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825B88B-0C3F-410D-BC6E-7D3464857226}" type="datetime1">
              <a:rPr lang="en-US" smtClean="0"/>
              <a:t>11/15/2024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67655619"/>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F825B88B-0C3F-410D-BC6E-7D3464857226}" type="datetime1">
              <a:rPr lang="en-US" smtClean="0"/>
              <a:t>11/15/2024</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6851977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مع تسمية توضيحية">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F825B88B-0C3F-410D-BC6E-7D3464857226}" type="datetime1">
              <a:rPr lang="en-US" smtClean="0"/>
              <a:t>11/15/2024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0953042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F825B88B-0C3F-410D-BC6E-7D3464857226}" type="datetime1">
              <a:rPr lang="en-US" smtClean="0"/>
              <a:t>11/15/2024</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B6F15528-21DE-4FAA-801E-634DDDAF4B2B}" type="slidenum">
              <a:rPr lang="en-US" smtClean="0"/>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46824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hdr="0" ftr="0" dt="0"/>
  <p:txStyles>
    <p:titleStyle>
      <a:lvl1pPr algn="l" defTabSz="914400" rtl="1"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r" defTabSz="914400" rtl="1"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r" defTabSz="914400" rtl="1"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rgbClr val="FF0000"/>
                </a:solidFill>
              </a:rPr>
              <a:t>Conduction in Sphere</a:t>
            </a:r>
            <a:endParaRPr lang="ar-IQ" b="1" dirty="0">
              <a:solidFill>
                <a:srgbClr val="FF0000"/>
              </a:solidFill>
            </a:endParaRPr>
          </a:p>
        </p:txBody>
      </p:sp>
      <p:pic>
        <p:nvPicPr>
          <p:cNvPr id="5" name="عنصر نائب للمحتوى 4"/>
          <p:cNvPicPr>
            <a:picLocks noGrp="1" noChangeAspect="1"/>
          </p:cNvPicPr>
          <p:nvPr>
            <p:ph idx="1"/>
          </p:nvPr>
        </p:nvPicPr>
        <p:blipFill>
          <a:blip r:embed="rId2"/>
          <a:stretch>
            <a:fillRect/>
          </a:stretch>
        </p:blipFill>
        <p:spPr>
          <a:xfrm>
            <a:off x="822960" y="1966913"/>
            <a:ext cx="7152640" cy="3781425"/>
          </a:xfrm>
          <a:prstGeom prst="rect">
            <a:avLst/>
          </a:prstGeom>
        </p:spPr>
      </p:pic>
      <p:sp>
        <p:nvSpPr>
          <p:cNvPr id="4" name="عنصر نائب لرقم الشريحة 3"/>
          <p:cNvSpPr>
            <a:spLocks noGrp="1"/>
          </p:cNvSpPr>
          <p:nvPr>
            <p:ph type="sldNum" sz="quarter" idx="12"/>
          </p:nvPr>
        </p:nvSpPr>
        <p:spPr/>
        <p:txBody>
          <a:bodyPr/>
          <a:lstStyle/>
          <a:p>
            <a:fld id="{B6F15528-21DE-4FAA-801E-634DDDAF4B2B}" type="slidenum">
              <a:rPr lang="en-US" smtClean="0"/>
              <a:pPr/>
              <a:t>1</a:t>
            </a:fld>
            <a:endParaRPr lang="en-US"/>
          </a:p>
        </p:txBody>
      </p:sp>
    </p:spTree>
    <p:extLst>
      <p:ext uri="{BB962C8B-B14F-4D97-AF65-F5344CB8AC3E}">
        <p14:creationId xmlns:p14="http://schemas.microsoft.com/office/powerpoint/2010/main" val="1173636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FF0000"/>
                </a:solidFill>
              </a:rPr>
              <a:t>Conduction in Multi Sphere</a:t>
            </a:r>
            <a:endParaRPr lang="ar-IQ" dirty="0">
              <a:solidFill>
                <a:srgbClr val="FF0000"/>
              </a:solidFill>
            </a:endParaRPr>
          </a:p>
        </p:txBody>
      </p:sp>
      <p:pic>
        <p:nvPicPr>
          <p:cNvPr id="5" name="عنصر نائب للمحتوى 4"/>
          <p:cNvPicPr>
            <a:picLocks noGrp="1" noChangeAspect="1"/>
          </p:cNvPicPr>
          <p:nvPr>
            <p:ph idx="1"/>
          </p:nvPr>
        </p:nvPicPr>
        <p:blipFill>
          <a:blip r:embed="rId2"/>
          <a:stretch>
            <a:fillRect/>
          </a:stretch>
        </p:blipFill>
        <p:spPr>
          <a:xfrm>
            <a:off x="1203325" y="2286000"/>
            <a:ext cx="6781800" cy="3276600"/>
          </a:xfrm>
          <a:prstGeom prst="rect">
            <a:avLst/>
          </a:prstGeom>
        </p:spPr>
      </p:pic>
      <p:sp>
        <p:nvSpPr>
          <p:cNvPr id="4" name="عنصر نائب لرقم الشريحة 3"/>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16171775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rgbClr val="00B050"/>
                </a:solidFill>
              </a:rPr>
              <a:t>Examples </a:t>
            </a:r>
            <a:endParaRPr lang="ar-IQ" b="1" dirty="0">
              <a:solidFill>
                <a:srgbClr val="00B050"/>
              </a:solidFill>
            </a:endParaRPr>
          </a:p>
        </p:txBody>
      </p:sp>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p:txBody>
              <a:bodyPr>
                <a:noAutofit/>
              </a:bodyPr>
              <a:lstStyle/>
              <a:p>
                <a:pPr algn="just" rtl="0"/>
                <a:r>
                  <a:rPr lang="en-US" sz="2200" b="1" u="sng" dirty="0" smtClean="0">
                    <a:solidFill>
                      <a:srgbClr val="FF0000"/>
                    </a:solidFill>
                  </a:rPr>
                  <a:t>Example 11</a:t>
                </a:r>
                <a:r>
                  <a:rPr lang="en-US" sz="2200" dirty="0" smtClean="0"/>
                  <a:t>. A </a:t>
                </a:r>
                <a:r>
                  <a:rPr lang="en-US" sz="2200" dirty="0"/>
                  <a:t>sphere carrying steam at </a:t>
                </a:r>
                <a:r>
                  <a:rPr lang="en-US" sz="2200" dirty="0" smtClean="0"/>
                  <a:t>(</a:t>
                </a:r>
                <a14:m>
                  <m:oMath xmlns:m="http://schemas.openxmlformats.org/officeDocument/2006/math">
                    <m:sSup>
                      <m:sSupPr>
                        <m:ctrlPr>
                          <a:rPr lang="en-US" sz="2200" i="1" smtClean="0">
                            <a:latin typeface="Cambria Math"/>
                          </a:rPr>
                        </m:ctrlPr>
                      </m:sSupPr>
                      <m:e>
                        <m:r>
                          <a:rPr lang="en-US" sz="2200" b="0" i="1" smtClean="0">
                            <a:latin typeface="Cambria Math" panose="02040503050406030204" pitchFamily="18" charset="0"/>
                          </a:rPr>
                          <m:t>240</m:t>
                        </m:r>
                      </m:e>
                      <m:sup>
                        <m:r>
                          <a:rPr lang="en-US" sz="2200" b="0" i="1" smtClean="0">
                            <a:latin typeface="Cambria Math" panose="02040503050406030204" pitchFamily="18" charset="0"/>
                          </a:rPr>
                          <m:t>𝑜</m:t>
                        </m:r>
                      </m:sup>
                    </m:sSup>
                    <m:r>
                      <a:rPr lang="en-US" sz="2200" b="0" i="1" smtClean="0">
                        <a:latin typeface="Cambria Math" panose="02040503050406030204" pitchFamily="18" charset="0"/>
                      </a:rPr>
                      <m:t>𝐶</m:t>
                    </m:r>
                  </m:oMath>
                </a14:m>
                <a:r>
                  <a:rPr lang="en-US" sz="2200" dirty="0" smtClean="0"/>
                  <a:t>)has </a:t>
                </a:r>
                <a:r>
                  <a:rPr lang="en-US" sz="2200" dirty="0"/>
                  <a:t>an internal diameter of (2m). </a:t>
                </a:r>
                <a:r>
                  <a:rPr lang="en-US" sz="2200" dirty="0" smtClean="0"/>
                  <a:t>The spherical </a:t>
                </a:r>
                <a:r>
                  <a:rPr lang="en-US" sz="2200" dirty="0"/>
                  <a:t>shell thickness is (0.075m). The thermal conductivity of the sphere material </a:t>
                </a:r>
                <a:r>
                  <a:rPr lang="en-US" sz="2200" dirty="0" smtClean="0"/>
                  <a:t>is (50W/</a:t>
                </a:r>
                <a14:m>
                  <m:oMath xmlns:m="http://schemas.openxmlformats.org/officeDocument/2006/math">
                    <m:sSup>
                      <m:sSupPr>
                        <m:ctrlPr>
                          <a:rPr lang="en-US" sz="2200" i="1" smtClean="0">
                            <a:latin typeface="Cambria Math"/>
                          </a:rPr>
                        </m:ctrlPr>
                      </m:sSupPr>
                      <m:e>
                        <m:r>
                          <a:rPr lang="en-US" sz="2200" b="0" i="1" smtClean="0">
                            <a:latin typeface="Cambria Math" panose="02040503050406030204" pitchFamily="18" charset="0"/>
                          </a:rPr>
                          <m:t>𝑚</m:t>
                        </m:r>
                        <m:r>
                          <a:rPr lang="en-US" sz="2200" b="0" i="1" smtClean="0">
                            <a:latin typeface="Cambria Math" panose="02040503050406030204" pitchFamily="18" charset="0"/>
                          </a:rPr>
                          <m:t>.</m:t>
                        </m:r>
                      </m:e>
                      <m:sup>
                        <m:r>
                          <a:rPr lang="en-US" sz="2200" b="0" i="1" smtClean="0">
                            <a:latin typeface="Cambria Math" panose="02040503050406030204" pitchFamily="18" charset="0"/>
                          </a:rPr>
                          <m:t>𝑜</m:t>
                        </m:r>
                      </m:sup>
                    </m:sSup>
                  </m:oMath>
                </a14:m>
                <a:r>
                  <a:rPr lang="en-US" sz="2200" dirty="0" smtClean="0"/>
                  <a:t>C</a:t>
                </a:r>
                <a:r>
                  <a:rPr lang="en-US" sz="2200" dirty="0"/>
                  <a:t>). The convective heat transfer coefficient on the inside is (</a:t>
                </a:r>
                <a:r>
                  <a:rPr lang="en-US" sz="2200" dirty="0" smtClean="0"/>
                  <a:t>1.1W/</a:t>
                </a:r>
                <a14:m>
                  <m:oMath xmlns:m="http://schemas.openxmlformats.org/officeDocument/2006/math">
                    <m:sSup>
                      <m:sSupPr>
                        <m:ctrlPr>
                          <a:rPr lang="en-US" sz="2200" i="1" smtClean="0">
                            <a:latin typeface="Cambria Math"/>
                          </a:rPr>
                        </m:ctrlPr>
                      </m:sSupPr>
                      <m:e>
                        <m:r>
                          <a:rPr lang="en-US" sz="2200" b="0" i="1" smtClean="0">
                            <a:latin typeface="Cambria Math" panose="02040503050406030204" pitchFamily="18" charset="0"/>
                          </a:rPr>
                          <m:t>𝑚</m:t>
                        </m:r>
                      </m:e>
                      <m:sup>
                        <m:r>
                          <a:rPr lang="en-US" sz="2200" b="0" i="1" smtClean="0">
                            <a:latin typeface="Cambria Math" panose="02040503050406030204" pitchFamily="18" charset="0"/>
                          </a:rPr>
                          <m:t>2</m:t>
                        </m:r>
                      </m:sup>
                    </m:sSup>
                    <m:sSup>
                      <m:sSupPr>
                        <m:ctrlPr>
                          <a:rPr lang="en-US" sz="2200" i="1" smtClean="0">
                            <a:latin typeface="Cambria Math"/>
                          </a:rPr>
                        </m:ctrlPr>
                      </m:sSupPr>
                      <m:e>
                        <m:r>
                          <a:rPr lang="en-US" sz="2200" b="0" i="1" smtClean="0">
                            <a:latin typeface="Cambria Math" panose="02040503050406030204" pitchFamily="18" charset="0"/>
                          </a:rPr>
                          <m:t>.</m:t>
                        </m:r>
                      </m:e>
                      <m:sup>
                        <m:r>
                          <a:rPr lang="en-US" sz="2200" b="0" i="1" smtClean="0">
                            <a:latin typeface="Cambria Math" panose="02040503050406030204" pitchFamily="18" charset="0"/>
                          </a:rPr>
                          <m:t>𝑜</m:t>
                        </m:r>
                      </m:sup>
                    </m:sSup>
                    <m:r>
                      <a:rPr lang="en-US" sz="2200" b="0" i="1" smtClean="0">
                        <a:latin typeface="Cambria Math" panose="02040503050406030204" pitchFamily="18" charset="0"/>
                      </a:rPr>
                      <m:t>𝐶</m:t>
                    </m:r>
                  </m:oMath>
                </a14:m>
                <a:r>
                  <a:rPr lang="en-US" sz="2200" dirty="0"/>
                  <a:t>). </a:t>
                </a:r>
                <a:r>
                  <a:rPr lang="en-US" sz="2200" dirty="0" smtClean="0"/>
                  <a:t>The sphere </a:t>
                </a:r>
                <a:r>
                  <a:rPr lang="en-US" sz="2200" dirty="0"/>
                  <a:t>is covered by two insulation layers, one of (5cm)thickness of thermal </a:t>
                </a:r>
                <a:r>
                  <a:rPr lang="en-US" sz="2200" dirty="0" smtClean="0"/>
                  <a:t>conductivity of </a:t>
                </a:r>
                <a:r>
                  <a:rPr lang="en-US" sz="2200" dirty="0"/>
                  <a:t>(</a:t>
                </a:r>
                <a:r>
                  <a:rPr lang="en-US" sz="2200" dirty="0" smtClean="0"/>
                  <a:t>0.15W/</a:t>
                </a:r>
                <a14:m>
                  <m:oMath xmlns:m="http://schemas.openxmlformats.org/officeDocument/2006/math">
                    <m:sSup>
                      <m:sSupPr>
                        <m:ctrlPr>
                          <a:rPr lang="en-US" sz="2200" i="1" smtClean="0">
                            <a:latin typeface="Cambria Math"/>
                          </a:rPr>
                        </m:ctrlPr>
                      </m:sSupPr>
                      <m:e>
                        <m:r>
                          <a:rPr lang="en-US" sz="2200" b="0" i="1" smtClean="0">
                            <a:latin typeface="Cambria Math" panose="02040503050406030204" pitchFamily="18" charset="0"/>
                          </a:rPr>
                          <m:t>𝑚</m:t>
                        </m:r>
                        <m:r>
                          <a:rPr lang="en-US" sz="2200" b="0" i="1" smtClean="0">
                            <a:latin typeface="Cambria Math" panose="02040503050406030204" pitchFamily="18" charset="0"/>
                          </a:rPr>
                          <m:t>.</m:t>
                        </m:r>
                      </m:e>
                      <m:sup>
                        <m:r>
                          <a:rPr lang="en-US" sz="2200" b="0" i="1" smtClean="0">
                            <a:latin typeface="Cambria Math" panose="02040503050406030204" pitchFamily="18" charset="0"/>
                          </a:rPr>
                          <m:t>𝑜</m:t>
                        </m:r>
                      </m:sup>
                    </m:sSup>
                    <m:r>
                      <a:rPr lang="en-US" sz="2200" b="0" i="1" smtClean="0">
                        <a:latin typeface="Cambria Math" panose="02040503050406030204" pitchFamily="18" charset="0"/>
                      </a:rPr>
                      <m:t>𝐶</m:t>
                    </m:r>
                  </m:oMath>
                </a14:m>
                <a:r>
                  <a:rPr lang="en-US" sz="2200" dirty="0"/>
                  <a:t>) and the another (5cm) thickness and thermal conductivity </a:t>
                </a:r>
                <a:r>
                  <a:rPr lang="en-US" sz="2200" dirty="0" smtClean="0"/>
                  <a:t>of (0.475W/</a:t>
                </a:r>
                <a14:m>
                  <m:oMath xmlns:m="http://schemas.openxmlformats.org/officeDocument/2006/math">
                    <m:sSup>
                      <m:sSupPr>
                        <m:ctrlPr>
                          <a:rPr lang="en-US" sz="2200" i="1" smtClean="0">
                            <a:latin typeface="Cambria Math"/>
                          </a:rPr>
                        </m:ctrlPr>
                      </m:sSupPr>
                      <m:e>
                        <m:r>
                          <a:rPr lang="en-US" sz="2200" b="0" i="1" smtClean="0">
                            <a:latin typeface="Cambria Math" panose="02040503050406030204" pitchFamily="18" charset="0"/>
                          </a:rPr>
                          <m:t>𝑚</m:t>
                        </m:r>
                        <m:r>
                          <a:rPr lang="en-US" sz="2200" b="0" i="1" smtClean="0">
                            <a:latin typeface="Cambria Math" panose="02040503050406030204" pitchFamily="18" charset="0"/>
                          </a:rPr>
                          <m:t>.</m:t>
                        </m:r>
                      </m:e>
                      <m:sup>
                        <m:r>
                          <a:rPr lang="en-US" sz="2200" b="0" i="1" smtClean="0">
                            <a:latin typeface="Cambria Math" panose="02040503050406030204" pitchFamily="18" charset="0"/>
                          </a:rPr>
                          <m:t>𝑜</m:t>
                        </m:r>
                      </m:sup>
                    </m:sSup>
                    <m:r>
                      <a:rPr lang="en-US" sz="2200" b="0" i="1" smtClean="0">
                        <a:latin typeface="Cambria Math" panose="02040503050406030204" pitchFamily="18" charset="0"/>
                      </a:rPr>
                      <m:t>𝐶</m:t>
                    </m:r>
                  </m:oMath>
                </a14:m>
                <a:r>
                  <a:rPr lang="en-US" sz="2200" dirty="0"/>
                  <a:t>). The outside is exposed to air of temperature </a:t>
                </a:r>
                <a:r>
                  <a:rPr lang="en-US" sz="2200" dirty="0" smtClean="0"/>
                  <a:t>(</a:t>
                </a:r>
                <a14:m>
                  <m:oMath xmlns:m="http://schemas.openxmlformats.org/officeDocument/2006/math">
                    <m:sSup>
                      <m:sSupPr>
                        <m:ctrlPr>
                          <a:rPr lang="en-US" sz="2200" i="1" smtClean="0">
                            <a:latin typeface="Cambria Math"/>
                          </a:rPr>
                        </m:ctrlPr>
                      </m:sSupPr>
                      <m:e>
                        <m:r>
                          <a:rPr lang="en-US" sz="2200" b="0" i="1" smtClean="0">
                            <a:latin typeface="Cambria Math" panose="02040503050406030204" pitchFamily="18" charset="0"/>
                          </a:rPr>
                          <m:t>40</m:t>
                        </m:r>
                      </m:e>
                      <m:sup>
                        <m:r>
                          <a:rPr lang="en-US" sz="2200" b="0" i="1" smtClean="0">
                            <a:latin typeface="Cambria Math" panose="02040503050406030204" pitchFamily="18" charset="0"/>
                          </a:rPr>
                          <m:t>𝑜</m:t>
                        </m:r>
                      </m:sup>
                    </m:sSup>
                    <m:r>
                      <a:rPr lang="en-US" sz="2200" b="0" i="1" smtClean="0">
                        <a:latin typeface="Cambria Math" panose="02040503050406030204" pitchFamily="18" charset="0"/>
                      </a:rPr>
                      <m:t>𝐶</m:t>
                    </m:r>
                  </m:oMath>
                </a14:m>
                <a:r>
                  <a:rPr lang="en-US" sz="2200" dirty="0"/>
                  <a:t>) with heat </a:t>
                </a:r>
                <a:r>
                  <a:rPr lang="en-US" sz="2200" dirty="0" smtClean="0"/>
                  <a:t>transfer coefficient </a:t>
                </a:r>
                <a:r>
                  <a:rPr lang="en-US" sz="2200" dirty="0"/>
                  <a:t>of (</a:t>
                </a:r>
                <a:r>
                  <a:rPr lang="en-US" sz="2200" dirty="0" smtClean="0"/>
                  <a:t>18W/</a:t>
                </a:r>
                <a14:m>
                  <m:oMath xmlns:m="http://schemas.openxmlformats.org/officeDocument/2006/math">
                    <m:sSup>
                      <m:sSupPr>
                        <m:ctrlPr>
                          <a:rPr lang="en-US" sz="2200" i="1" smtClean="0">
                            <a:latin typeface="Cambria Math"/>
                          </a:rPr>
                        </m:ctrlPr>
                      </m:sSupPr>
                      <m:e>
                        <m:r>
                          <a:rPr lang="en-US" sz="2200" b="0" i="1" smtClean="0">
                            <a:latin typeface="Cambria Math" panose="02040503050406030204" pitchFamily="18" charset="0"/>
                          </a:rPr>
                          <m:t>𝑚</m:t>
                        </m:r>
                      </m:e>
                      <m:sup>
                        <m:r>
                          <a:rPr lang="en-US" sz="2200" b="0" i="1" smtClean="0">
                            <a:latin typeface="Cambria Math" panose="02040503050406030204" pitchFamily="18" charset="0"/>
                          </a:rPr>
                          <m:t>2</m:t>
                        </m:r>
                      </m:sup>
                    </m:sSup>
                    <m:sSup>
                      <m:sSupPr>
                        <m:ctrlPr>
                          <a:rPr lang="en-US" sz="2200" i="1" smtClean="0">
                            <a:latin typeface="Cambria Math"/>
                          </a:rPr>
                        </m:ctrlPr>
                      </m:sSupPr>
                      <m:e>
                        <m:r>
                          <a:rPr lang="en-US" sz="2200" b="0" i="1" smtClean="0">
                            <a:latin typeface="Cambria Math" panose="02040503050406030204" pitchFamily="18" charset="0"/>
                          </a:rPr>
                          <m:t>.</m:t>
                        </m:r>
                      </m:e>
                      <m:sup>
                        <m:r>
                          <a:rPr lang="en-US" sz="2200" b="0" i="1" smtClean="0">
                            <a:latin typeface="Cambria Math" panose="02040503050406030204" pitchFamily="18" charset="0"/>
                          </a:rPr>
                          <m:t>𝑜</m:t>
                        </m:r>
                      </m:sup>
                    </m:sSup>
                    <m:r>
                      <a:rPr lang="en-US" sz="2200" b="0" i="1" smtClean="0">
                        <a:latin typeface="Cambria Math" panose="02040503050406030204" pitchFamily="18" charset="0"/>
                      </a:rPr>
                      <m:t>𝐶</m:t>
                    </m:r>
                  </m:oMath>
                </a14:m>
                <a:r>
                  <a:rPr lang="en-US" sz="2200" dirty="0"/>
                  <a:t>). Determine (a)The overall heat transfer coefficient based </a:t>
                </a:r>
                <a:r>
                  <a:rPr lang="en-US" sz="2200" dirty="0" smtClean="0"/>
                  <a:t>on the </a:t>
                </a:r>
                <a:r>
                  <a:rPr lang="en-US" sz="2200" dirty="0"/>
                  <a:t>outer and inner area, (b) Heat transfer rate from the spherical wall, (c) </a:t>
                </a:r>
                <a:r>
                  <a:rPr lang="en-US" sz="2200" dirty="0" smtClean="0"/>
                  <a:t>also determine </a:t>
                </a:r>
                <a:r>
                  <a:rPr lang="en-US" sz="2200" dirty="0"/>
                  <a:t>the temperature of the interface between the shell and insulation and </a:t>
                </a:r>
                <a:r>
                  <a:rPr lang="en-US" sz="2200" dirty="0" smtClean="0"/>
                  <a:t>between the </a:t>
                </a:r>
                <a:r>
                  <a:rPr lang="en-US" sz="2200" dirty="0"/>
                  <a:t>two insulation layers.</a:t>
                </a:r>
                <a:endParaRPr lang="ar-IQ" sz="2200" dirty="0"/>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blipFill>
                <a:blip r:embed="rId2"/>
                <a:stretch>
                  <a:fillRect l="-1050" t="-1818" r="-2262" b="-2879"/>
                </a:stretch>
              </a:blipFill>
            </p:spPr>
            <p:txBody>
              <a:bodyPr/>
              <a:lstStyle/>
              <a:p>
                <a:r>
                  <a:rPr lang="ar-IQ">
                    <a:noFill/>
                  </a:rPr>
                  <a:t> </a:t>
                </a:r>
              </a:p>
            </p:txBody>
          </p:sp>
        </mc:Fallback>
      </mc:AlternateContent>
      <p:sp>
        <p:nvSpPr>
          <p:cNvPr id="4" name="عنصر نائب لرقم الشريحة 3"/>
          <p:cNvSpPr>
            <a:spLocks noGrp="1"/>
          </p:cNvSpPr>
          <p:nvPr>
            <p:ph type="sldNum" sz="quarter" idx="12"/>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36015295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rgbClr val="00B050"/>
                </a:solidFill>
              </a:rPr>
              <a:t>Examples</a:t>
            </a:r>
            <a:endParaRPr lang="ar-IQ" b="1" dirty="0">
              <a:solidFill>
                <a:srgbClr val="00B050"/>
              </a:solidFill>
            </a:endParaRPr>
          </a:p>
        </p:txBody>
      </p:sp>
      <p:pic>
        <p:nvPicPr>
          <p:cNvPr id="5" name="عنصر نائب للمحتوى 4"/>
          <p:cNvPicPr>
            <a:picLocks noGrp="1" noChangeAspect="1"/>
          </p:cNvPicPr>
          <p:nvPr>
            <p:ph idx="1"/>
          </p:nvPr>
        </p:nvPicPr>
        <p:blipFill>
          <a:blip r:embed="rId2"/>
          <a:stretch>
            <a:fillRect/>
          </a:stretch>
        </p:blipFill>
        <p:spPr>
          <a:xfrm>
            <a:off x="1150937" y="1976438"/>
            <a:ext cx="6886575" cy="3762375"/>
          </a:xfrm>
          <a:prstGeom prst="rect">
            <a:avLst/>
          </a:prstGeom>
        </p:spPr>
      </p:pic>
      <p:sp>
        <p:nvSpPr>
          <p:cNvPr id="4" name="عنصر نائب لرقم الشريحة 3"/>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1150223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rgbClr val="00B050"/>
                </a:solidFill>
              </a:rPr>
              <a:t>Examples</a:t>
            </a:r>
            <a:endParaRPr lang="ar-IQ" b="1" dirty="0">
              <a:solidFill>
                <a:srgbClr val="00B050"/>
              </a:solidFill>
            </a:endParaRPr>
          </a:p>
        </p:txBody>
      </p:sp>
      <p:pic>
        <p:nvPicPr>
          <p:cNvPr id="5" name="عنصر نائب للمحتوى 4"/>
          <p:cNvPicPr>
            <a:picLocks noGrp="1" noChangeAspect="1"/>
          </p:cNvPicPr>
          <p:nvPr>
            <p:ph idx="1"/>
          </p:nvPr>
        </p:nvPicPr>
        <p:blipFill>
          <a:blip r:embed="rId2"/>
          <a:stretch>
            <a:fillRect/>
          </a:stretch>
        </p:blipFill>
        <p:spPr>
          <a:xfrm>
            <a:off x="1066800" y="1846263"/>
            <a:ext cx="6629400" cy="4325937"/>
          </a:xfrm>
          <a:prstGeom prst="rect">
            <a:avLst/>
          </a:prstGeom>
        </p:spPr>
      </p:pic>
      <p:sp>
        <p:nvSpPr>
          <p:cNvPr id="4" name="عنصر نائب لرقم الشريحة 3"/>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6397747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rgbClr val="00B050"/>
                </a:solidFill>
              </a:rPr>
              <a:t>Examples</a:t>
            </a:r>
            <a:endParaRPr lang="ar-IQ" b="1" dirty="0">
              <a:solidFill>
                <a:srgbClr val="00B050"/>
              </a:solidFill>
            </a:endParaRPr>
          </a:p>
        </p:txBody>
      </p:sp>
      <p:pic>
        <p:nvPicPr>
          <p:cNvPr id="5" name="عنصر نائب للمحتوى 4"/>
          <p:cNvPicPr>
            <a:picLocks noGrp="1" noChangeAspect="1"/>
          </p:cNvPicPr>
          <p:nvPr>
            <p:ph idx="1"/>
          </p:nvPr>
        </p:nvPicPr>
        <p:blipFill>
          <a:blip r:embed="rId2"/>
          <a:stretch>
            <a:fillRect/>
          </a:stretch>
        </p:blipFill>
        <p:spPr>
          <a:xfrm>
            <a:off x="822961" y="2057400"/>
            <a:ext cx="7233602" cy="3810000"/>
          </a:xfrm>
          <a:prstGeom prst="rect">
            <a:avLst/>
          </a:prstGeom>
        </p:spPr>
      </p:pic>
      <p:sp>
        <p:nvSpPr>
          <p:cNvPr id="4" name="عنصر نائب لرقم الشريحة 3"/>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21589621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rgbClr val="00B050"/>
                </a:solidFill>
              </a:rPr>
              <a:t>Examples</a:t>
            </a:r>
            <a:endParaRPr lang="ar-IQ" b="1" dirty="0">
              <a:solidFill>
                <a:srgbClr val="00B050"/>
              </a:solidFill>
            </a:endParaRPr>
          </a:p>
        </p:txBody>
      </p:sp>
      <p:pic>
        <p:nvPicPr>
          <p:cNvPr id="5" name="عنصر نائب للمحتوى 4"/>
          <p:cNvPicPr>
            <a:picLocks noGrp="1" noChangeAspect="1"/>
          </p:cNvPicPr>
          <p:nvPr>
            <p:ph idx="1"/>
          </p:nvPr>
        </p:nvPicPr>
        <p:blipFill>
          <a:blip r:embed="rId2"/>
          <a:stretch>
            <a:fillRect/>
          </a:stretch>
        </p:blipFill>
        <p:spPr>
          <a:xfrm>
            <a:off x="822960" y="1846263"/>
            <a:ext cx="7164264" cy="4249737"/>
          </a:xfrm>
          <a:prstGeom prst="rect">
            <a:avLst/>
          </a:prstGeom>
        </p:spPr>
      </p:pic>
      <p:sp>
        <p:nvSpPr>
          <p:cNvPr id="4" name="عنصر نائب لرقم الشريحة 3"/>
          <p:cNvSpPr>
            <a:spLocks noGrp="1"/>
          </p:cNvSpPr>
          <p:nvPr>
            <p:ph type="sldNum" sz="quarter" idx="12"/>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13223588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solidFill>
                  <a:srgbClr val="FF0000"/>
                </a:solidFill>
              </a:rPr>
              <a:t>Critical Thickness of Insulation</a:t>
            </a:r>
            <a:endParaRPr lang="ar-IQ" b="1" i="1" dirty="0">
              <a:solidFill>
                <a:srgbClr val="FF0000"/>
              </a:solidFill>
            </a:endParaRPr>
          </a:p>
        </p:txBody>
      </p:sp>
      <p:sp>
        <p:nvSpPr>
          <p:cNvPr id="3" name="عنصر نائب للمحتوى 2"/>
          <p:cNvSpPr>
            <a:spLocks noGrp="1"/>
          </p:cNvSpPr>
          <p:nvPr>
            <p:ph idx="1"/>
          </p:nvPr>
        </p:nvSpPr>
        <p:spPr/>
        <p:txBody>
          <a:bodyPr/>
          <a:lstStyle/>
          <a:p>
            <a:endParaRPr lang="ar-IQ" dirty="0"/>
          </a:p>
        </p:txBody>
      </p:sp>
      <p:sp>
        <p:nvSpPr>
          <p:cNvPr id="4" name="عنصر نائب لرقم الشريحة 3"/>
          <p:cNvSpPr>
            <a:spLocks noGrp="1"/>
          </p:cNvSpPr>
          <p:nvPr>
            <p:ph type="sldNum" sz="quarter" idx="12"/>
          </p:nvPr>
        </p:nvSpPr>
        <p:spPr/>
        <p:txBody>
          <a:bodyPr/>
          <a:lstStyle/>
          <a:p>
            <a:fld id="{B6F15528-21DE-4FAA-801E-634DDDAF4B2B}" type="slidenum">
              <a:rPr lang="en-US" smtClean="0"/>
              <a:pPr/>
              <a:t>16</a:t>
            </a:fld>
            <a:endParaRPr lang="en-US"/>
          </a:p>
        </p:txBody>
      </p:sp>
      <p:pic>
        <p:nvPicPr>
          <p:cNvPr id="6" name="صورة 5"/>
          <p:cNvPicPr>
            <a:picLocks noChangeAspect="1"/>
          </p:cNvPicPr>
          <p:nvPr/>
        </p:nvPicPr>
        <p:blipFill>
          <a:blip r:embed="rId2"/>
          <a:stretch>
            <a:fillRect/>
          </a:stretch>
        </p:blipFill>
        <p:spPr>
          <a:xfrm>
            <a:off x="1219200" y="1880370"/>
            <a:ext cx="6981825" cy="3867150"/>
          </a:xfrm>
          <a:prstGeom prst="rect">
            <a:avLst/>
          </a:prstGeom>
        </p:spPr>
      </p:pic>
    </p:spTree>
    <p:extLst>
      <p:ext uri="{BB962C8B-B14F-4D97-AF65-F5344CB8AC3E}">
        <p14:creationId xmlns:p14="http://schemas.microsoft.com/office/powerpoint/2010/main" val="39286844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solidFill>
                  <a:srgbClr val="FF0000"/>
                </a:solidFill>
              </a:rPr>
              <a:t>Critical thickness of insulation</a:t>
            </a:r>
            <a:endParaRPr lang="ar-IQ" b="1" i="1" dirty="0">
              <a:solidFill>
                <a:srgbClr val="FF0000"/>
              </a:solidFill>
            </a:endParaRPr>
          </a:p>
        </p:txBody>
      </p:sp>
      <p:pic>
        <p:nvPicPr>
          <p:cNvPr id="5" name="عنصر نائب للمحتوى 4"/>
          <p:cNvPicPr>
            <a:picLocks noGrp="1" noChangeAspect="1"/>
          </p:cNvPicPr>
          <p:nvPr>
            <p:ph idx="1"/>
          </p:nvPr>
        </p:nvPicPr>
        <p:blipFill>
          <a:blip r:embed="rId2"/>
          <a:stretch>
            <a:fillRect/>
          </a:stretch>
        </p:blipFill>
        <p:spPr>
          <a:xfrm>
            <a:off x="1066800" y="1846263"/>
            <a:ext cx="6612077" cy="4022725"/>
          </a:xfrm>
          <a:prstGeom prst="rect">
            <a:avLst/>
          </a:prstGeom>
        </p:spPr>
      </p:pic>
      <p:sp>
        <p:nvSpPr>
          <p:cNvPr id="4" name="عنصر نائب لرقم الشريحة 3"/>
          <p:cNvSpPr>
            <a:spLocks noGrp="1"/>
          </p:cNvSpPr>
          <p:nvPr>
            <p:ph type="sldNum" sz="quarter" idx="12"/>
          </p:nvPr>
        </p:nvSpPr>
        <p:spPr/>
        <p:txBody>
          <a:bodyPr/>
          <a:lstStyle/>
          <a:p>
            <a:fld id="{B6F15528-21DE-4FAA-801E-634DDDAF4B2B}" type="slidenum">
              <a:rPr lang="en-US" smtClean="0"/>
              <a:pPr/>
              <a:t>17</a:t>
            </a:fld>
            <a:endParaRPr lang="en-US"/>
          </a:p>
        </p:txBody>
      </p:sp>
    </p:spTree>
    <p:extLst>
      <p:ext uri="{BB962C8B-B14F-4D97-AF65-F5344CB8AC3E}">
        <p14:creationId xmlns:p14="http://schemas.microsoft.com/office/powerpoint/2010/main" val="17909248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22960" y="301843"/>
            <a:ext cx="7543800" cy="1450757"/>
          </a:xfrm>
        </p:spPr>
        <p:txBody>
          <a:bodyPr/>
          <a:lstStyle/>
          <a:p>
            <a:r>
              <a:rPr lang="en-US" b="1" i="1" dirty="0" smtClean="0">
                <a:solidFill>
                  <a:srgbClr val="FF0000"/>
                </a:solidFill>
              </a:rPr>
              <a:t>Critical Thickness of Insulation</a:t>
            </a:r>
            <a:endParaRPr lang="ar-IQ" b="1" i="1" dirty="0">
              <a:solidFill>
                <a:srgbClr val="FF0000"/>
              </a:solidFill>
            </a:endParaRPr>
          </a:p>
        </p:txBody>
      </p:sp>
      <p:sp>
        <p:nvSpPr>
          <p:cNvPr id="3" name="عنصر نائب للمحتوى 2"/>
          <p:cNvSpPr>
            <a:spLocks noGrp="1"/>
          </p:cNvSpPr>
          <p:nvPr>
            <p:ph idx="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B6F15528-21DE-4FAA-801E-634DDDAF4B2B}" type="slidenum">
              <a:rPr lang="en-US" smtClean="0"/>
              <a:pPr/>
              <a:t>18</a:t>
            </a:fld>
            <a:endParaRPr lang="en-US"/>
          </a:p>
        </p:txBody>
      </p:sp>
      <p:pic>
        <p:nvPicPr>
          <p:cNvPr id="5" name="صورة 4"/>
          <p:cNvPicPr>
            <a:picLocks noChangeAspect="1"/>
          </p:cNvPicPr>
          <p:nvPr/>
        </p:nvPicPr>
        <p:blipFill>
          <a:blip r:embed="rId2"/>
          <a:stretch>
            <a:fillRect/>
          </a:stretch>
        </p:blipFill>
        <p:spPr>
          <a:xfrm>
            <a:off x="990601" y="1738312"/>
            <a:ext cx="6881812" cy="3900488"/>
          </a:xfrm>
          <a:prstGeom prst="rect">
            <a:avLst/>
          </a:prstGeom>
        </p:spPr>
      </p:pic>
    </p:spTree>
    <p:extLst>
      <p:ext uri="{BB962C8B-B14F-4D97-AF65-F5344CB8AC3E}">
        <p14:creationId xmlns:p14="http://schemas.microsoft.com/office/powerpoint/2010/main" val="8241744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solidFill>
                  <a:srgbClr val="FF0000"/>
                </a:solidFill>
              </a:rPr>
              <a:t>Critical thickness of insulation</a:t>
            </a:r>
            <a:endParaRPr lang="ar-IQ" b="1" i="1" dirty="0">
              <a:solidFill>
                <a:srgbClr val="FF0000"/>
              </a:solidFill>
            </a:endParaRPr>
          </a:p>
        </p:txBody>
      </p:sp>
      <p:pic>
        <p:nvPicPr>
          <p:cNvPr id="5" name="عنصر نائب للمحتوى 4"/>
          <p:cNvPicPr>
            <a:picLocks noGrp="1" noChangeAspect="1"/>
          </p:cNvPicPr>
          <p:nvPr>
            <p:ph idx="1"/>
          </p:nvPr>
        </p:nvPicPr>
        <p:blipFill>
          <a:blip r:embed="rId2"/>
          <a:stretch>
            <a:fillRect/>
          </a:stretch>
        </p:blipFill>
        <p:spPr>
          <a:xfrm>
            <a:off x="822960" y="2057400"/>
            <a:ext cx="7330440" cy="3429000"/>
          </a:xfrm>
          <a:prstGeom prst="rect">
            <a:avLst/>
          </a:prstGeom>
        </p:spPr>
      </p:pic>
      <p:sp>
        <p:nvSpPr>
          <p:cNvPr id="4" name="عنصر نائب لرقم الشريحة 3"/>
          <p:cNvSpPr>
            <a:spLocks noGrp="1"/>
          </p:cNvSpPr>
          <p:nvPr>
            <p:ph type="sldNum" sz="quarter" idx="12"/>
          </p:nvPr>
        </p:nvSpPr>
        <p:spPr/>
        <p:txBody>
          <a:bodyPr/>
          <a:lstStyle/>
          <a:p>
            <a:fld id="{B6F15528-21DE-4FAA-801E-634DDDAF4B2B}" type="slidenum">
              <a:rPr lang="en-US" smtClean="0"/>
              <a:pPr/>
              <a:t>19</a:t>
            </a:fld>
            <a:endParaRPr lang="en-US"/>
          </a:p>
        </p:txBody>
      </p:sp>
    </p:spTree>
    <p:extLst>
      <p:ext uri="{BB962C8B-B14F-4D97-AF65-F5344CB8AC3E}">
        <p14:creationId xmlns:p14="http://schemas.microsoft.com/office/powerpoint/2010/main" val="15925766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FF0000"/>
                </a:solidFill>
              </a:rPr>
              <a:t>Conduction in Sphere</a:t>
            </a:r>
            <a:endParaRPr lang="ar-IQ" dirty="0">
              <a:solidFill>
                <a:srgbClr val="FF0000"/>
              </a:solidFill>
            </a:endParaRPr>
          </a:p>
        </p:txBody>
      </p:sp>
      <p:sp>
        <p:nvSpPr>
          <p:cNvPr id="4" name="عنصر نائب لرقم الشريحة 3"/>
          <p:cNvSpPr>
            <a:spLocks noGrp="1"/>
          </p:cNvSpPr>
          <p:nvPr>
            <p:ph type="sldNum" sz="quarter" idx="12"/>
          </p:nvPr>
        </p:nvSpPr>
        <p:spPr/>
        <p:txBody>
          <a:bodyPr/>
          <a:lstStyle/>
          <a:p>
            <a:fld id="{B6F15528-21DE-4FAA-801E-634DDDAF4B2B}" type="slidenum">
              <a:rPr lang="en-US" smtClean="0"/>
              <a:pPr/>
              <a:t>2</a:t>
            </a:fld>
            <a:endParaRPr lang="en-US"/>
          </a:p>
        </p:txBody>
      </p:sp>
      <p:sp>
        <p:nvSpPr>
          <p:cNvPr id="6" name="عنصر نائب للمحتوى 5"/>
          <p:cNvSpPr>
            <a:spLocks noGrp="1"/>
          </p:cNvSpPr>
          <p:nvPr>
            <p:ph idx="1"/>
          </p:nvPr>
        </p:nvSpPr>
        <p:spPr>
          <a:xfrm>
            <a:off x="822959" y="1828800"/>
            <a:ext cx="7543801" cy="4023360"/>
          </a:xfrm>
        </p:spPr>
        <p:txBody>
          <a:bodyPr/>
          <a:lstStyle/>
          <a:p>
            <a:endParaRPr lang="ar-IQ" dirty="0"/>
          </a:p>
        </p:txBody>
      </p:sp>
      <p:pic>
        <p:nvPicPr>
          <p:cNvPr id="7" name="صورة 6"/>
          <p:cNvPicPr>
            <a:picLocks noChangeAspect="1"/>
          </p:cNvPicPr>
          <p:nvPr/>
        </p:nvPicPr>
        <p:blipFill>
          <a:blip r:embed="rId2"/>
          <a:stretch>
            <a:fillRect/>
          </a:stretch>
        </p:blipFill>
        <p:spPr>
          <a:xfrm>
            <a:off x="1371600" y="1845734"/>
            <a:ext cx="6553200" cy="4402666"/>
          </a:xfrm>
          <a:prstGeom prst="rect">
            <a:avLst/>
          </a:prstGeom>
        </p:spPr>
      </p:pic>
    </p:spTree>
    <p:extLst>
      <p:ext uri="{BB962C8B-B14F-4D97-AF65-F5344CB8AC3E}">
        <p14:creationId xmlns:p14="http://schemas.microsoft.com/office/powerpoint/2010/main" val="9577283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00B050"/>
                </a:solidFill>
              </a:rPr>
              <a:t>Examples</a:t>
            </a:r>
            <a:endParaRPr lang="ar-IQ" dirty="0">
              <a:solidFill>
                <a:srgbClr val="00B050"/>
              </a:solidFill>
            </a:endParaRPr>
          </a:p>
        </p:txBody>
      </p:sp>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p:txBody>
              <a:bodyPr>
                <a:normAutofit/>
              </a:bodyPr>
              <a:lstStyle/>
              <a:p>
                <a:pPr algn="just" rtl="0"/>
                <a:r>
                  <a:rPr lang="en-US" sz="2800" dirty="0" smtClean="0"/>
                  <a:t>Example 12. </a:t>
                </a:r>
                <a:r>
                  <a:rPr lang="en-US" sz="2800" dirty="0"/>
                  <a:t>Copper pipe carrying refrigerant at (-25oC)of (0.01m)radius is exposed to convection at (</a:t>
                </a:r>
                <a:r>
                  <a:rPr lang="en-US" sz="2800" dirty="0" smtClean="0"/>
                  <a:t>30W/</a:t>
                </a:r>
                <a14:m>
                  <m:oMath xmlns:m="http://schemas.openxmlformats.org/officeDocument/2006/math">
                    <m:sSup>
                      <m:sSupPr>
                        <m:ctrlPr>
                          <a:rPr lang="en-US" sz="2800" i="1" smtClean="0">
                            <a:latin typeface="Cambria Math"/>
                          </a:rPr>
                        </m:ctrlPr>
                      </m:sSupPr>
                      <m:e>
                        <m:r>
                          <a:rPr lang="en-US" sz="2800" b="0" i="1" smtClean="0">
                            <a:latin typeface="Cambria Math" panose="02040503050406030204" pitchFamily="18" charset="0"/>
                          </a:rPr>
                          <m:t>𝑚</m:t>
                        </m:r>
                      </m:e>
                      <m:sup>
                        <m:r>
                          <a:rPr lang="en-US" sz="2800" b="0" i="1" smtClean="0">
                            <a:latin typeface="Cambria Math" panose="02040503050406030204" pitchFamily="18" charset="0"/>
                          </a:rPr>
                          <m:t>2</m:t>
                        </m:r>
                      </m:sup>
                    </m:sSup>
                    <m:sSup>
                      <m:sSupPr>
                        <m:ctrlPr>
                          <a:rPr lang="en-US" sz="2800" i="1" smtClean="0">
                            <a:latin typeface="Cambria Math"/>
                          </a:rPr>
                        </m:ctrlPr>
                      </m:sSupPr>
                      <m:e>
                        <m:r>
                          <a:rPr lang="en-US" sz="2800" b="0" i="1" smtClean="0">
                            <a:latin typeface="Cambria Math" panose="02040503050406030204" pitchFamily="18" charset="0"/>
                          </a:rPr>
                          <m:t>.</m:t>
                        </m:r>
                      </m:e>
                      <m:sup>
                        <m:r>
                          <a:rPr lang="en-US" sz="2800" b="0" i="1" smtClean="0">
                            <a:latin typeface="Cambria Math" panose="02040503050406030204" pitchFamily="18" charset="0"/>
                          </a:rPr>
                          <m:t>𝑜</m:t>
                        </m:r>
                      </m:sup>
                    </m:sSup>
                    <m:r>
                      <a:rPr lang="en-US" sz="2800" b="0" i="1" smtClean="0">
                        <a:latin typeface="Cambria Math" panose="02040503050406030204" pitchFamily="18" charset="0"/>
                      </a:rPr>
                      <m:t>𝐶</m:t>
                    </m:r>
                  </m:oMath>
                </a14:m>
                <a:r>
                  <a:rPr lang="en-US" sz="2800" dirty="0"/>
                  <a:t>) and air temperature of </a:t>
                </a:r>
                <a:r>
                  <a:rPr lang="en-US" sz="2800" dirty="0" smtClean="0"/>
                  <a:t>(</a:t>
                </a:r>
                <a14:m>
                  <m:oMath xmlns:m="http://schemas.openxmlformats.org/officeDocument/2006/math">
                    <m:sSup>
                      <m:sSupPr>
                        <m:ctrlPr>
                          <a:rPr lang="en-US" sz="2800" i="1" smtClean="0">
                            <a:latin typeface="Cambria Math"/>
                          </a:rPr>
                        </m:ctrlPr>
                      </m:sSupPr>
                      <m:e>
                        <m:r>
                          <a:rPr lang="en-US" sz="2800" b="0" i="1" smtClean="0">
                            <a:latin typeface="Cambria Math" panose="02040503050406030204" pitchFamily="18" charset="0"/>
                          </a:rPr>
                          <m:t>25</m:t>
                        </m:r>
                      </m:e>
                      <m:sup>
                        <m:r>
                          <a:rPr lang="en-US" sz="2800" b="0" i="1" smtClean="0">
                            <a:latin typeface="Cambria Math" panose="02040503050406030204" pitchFamily="18" charset="0"/>
                          </a:rPr>
                          <m:t>𝑜</m:t>
                        </m:r>
                      </m:sup>
                    </m:sSup>
                    <m:r>
                      <a:rPr lang="en-US" sz="2800" b="0" i="1" smtClean="0">
                        <a:latin typeface="Cambria Math" panose="02040503050406030204" pitchFamily="18" charset="0"/>
                      </a:rPr>
                      <m:t>𝐶</m:t>
                    </m:r>
                  </m:oMath>
                </a14:m>
                <a:r>
                  <a:rPr lang="en-US" sz="2800" dirty="0"/>
                  <a:t>). An insulation of thermal conductivity (</a:t>
                </a:r>
                <a:r>
                  <a:rPr lang="en-US" sz="2800" dirty="0" smtClean="0"/>
                  <a:t>0.6W/m</a:t>
                </a:r>
                <a14:m>
                  <m:oMath xmlns:m="http://schemas.openxmlformats.org/officeDocument/2006/math">
                    <m:sSup>
                      <m:sSupPr>
                        <m:ctrlPr>
                          <a:rPr lang="en-US" sz="2800" i="1" smtClean="0">
                            <a:latin typeface="Cambria Math"/>
                          </a:rPr>
                        </m:ctrlPr>
                      </m:sSupPr>
                      <m:e>
                        <m:r>
                          <a:rPr lang="en-US" sz="2800" b="0" i="1" smtClean="0">
                            <a:latin typeface="Cambria Math" panose="02040503050406030204" pitchFamily="18" charset="0"/>
                          </a:rPr>
                          <m:t>.</m:t>
                        </m:r>
                      </m:e>
                      <m:sup>
                        <m:r>
                          <a:rPr lang="en-US" sz="2800" b="0" i="1" smtClean="0">
                            <a:latin typeface="Cambria Math" panose="02040503050406030204" pitchFamily="18" charset="0"/>
                          </a:rPr>
                          <m:t>𝑜</m:t>
                        </m:r>
                      </m:sup>
                    </m:sSup>
                    <m:r>
                      <a:rPr lang="en-US" sz="2800" b="0" i="1" smtClean="0">
                        <a:latin typeface="Cambria Math" panose="02040503050406030204" pitchFamily="18" charset="0"/>
                      </a:rPr>
                      <m:t>𝐶</m:t>
                    </m:r>
                  </m:oMath>
                </a14:m>
                <a:r>
                  <a:rPr lang="en-US" sz="2800" dirty="0"/>
                  <a:t>). Find the critical radius of the insulation. Find also the heat transfer rate at different thickness of the insulation from (0.0cm) to (2.0cm) by (0.2cm) step. Draw the result of the relation between heat transfer and the insulation radius. </a:t>
                </a:r>
                <a:endParaRPr lang="ar-IQ" sz="2800" dirty="0"/>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blipFill>
                <a:blip r:embed="rId2"/>
                <a:stretch>
                  <a:fillRect l="-1616" t="-2576" r="-2827"/>
                </a:stretch>
              </a:blipFill>
            </p:spPr>
            <p:txBody>
              <a:bodyPr/>
              <a:lstStyle/>
              <a:p>
                <a:r>
                  <a:rPr lang="ar-IQ">
                    <a:noFill/>
                  </a:rPr>
                  <a:t> </a:t>
                </a:r>
              </a:p>
            </p:txBody>
          </p:sp>
        </mc:Fallback>
      </mc:AlternateContent>
      <p:sp>
        <p:nvSpPr>
          <p:cNvPr id="4" name="عنصر نائب لرقم الشريحة 3"/>
          <p:cNvSpPr>
            <a:spLocks noGrp="1"/>
          </p:cNvSpPr>
          <p:nvPr>
            <p:ph type="sldNum" sz="quarter" idx="12"/>
          </p:nvPr>
        </p:nvSpPr>
        <p:spPr/>
        <p:txBody>
          <a:bodyPr/>
          <a:lstStyle/>
          <a:p>
            <a:fld id="{B6F15528-21DE-4FAA-801E-634DDDAF4B2B}" type="slidenum">
              <a:rPr lang="en-US" smtClean="0"/>
              <a:pPr/>
              <a:t>20</a:t>
            </a:fld>
            <a:endParaRPr lang="en-US"/>
          </a:p>
        </p:txBody>
      </p:sp>
    </p:spTree>
    <p:extLst>
      <p:ext uri="{BB962C8B-B14F-4D97-AF65-F5344CB8AC3E}">
        <p14:creationId xmlns:p14="http://schemas.microsoft.com/office/powerpoint/2010/main" val="20008037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rgbClr val="00B050"/>
                </a:solidFill>
              </a:rPr>
              <a:t>Example</a:t>
            </a:r>
            <a:endParaRPr lang="ar-IQ" b="1" dirty="0">
              <a:solidFill>
                <a:srgbClr val="00B050"/>
              </a:solidFill>
            </a:endParaRPr>
          </a:p>
        </p:txBody>
      </p:sp>
      <p:pic>
        <p:nvPicPr>
          <p:cNvPr id="5" name="عنصر نائب للمحتوى 4"/>
          <p:cNvPicPr>
            <a:picLocks noGrp="1" noChangeAspect="1"/>
          </p:cNvPicPr>
          <p:nvPr>
            <p:ph idx="1"/>
          </p:nvPr>
        </p:nvPicPr>
        <p:blipFill>
          <a:blip r:embed="rId2"/>
          <a:stretch>
            <a:fillRect/>
          </a:stretch>
        </p:blipFill>
        <p:spPr>
          <a:xfrm>
            <a:off x="914399" y="2057400"/>
            <a:ext cx="7494963" cy="3733800"/>
          </a:xfrm>
          <a:prstGeom prst="rect">
            <a:avLst/>
          </a:prstGeom>
        </p:spPr>
      </p:pic>
      <p:sp>
        <p:nvSpPr>
          <p:cNvPr id="4" name="عنصر نائب لرقم الشريحة 3"/>
          <p:cNvSpPr>
            <a:spLocks noGrp="1"/>
          </p:cNvSpPr>
          <p:nvPr>
            <p:ph type="sldNum" sz="quarter" idx="12"/>
          </p:nvPr>
        </p:nvSpPr>
        <p:spPr/>
        <p:txBody>
          <a:bodyPr/>
          <a:lstStyle/>
          <a:p>
            <a:fld id="{B6F15528-21DE-4FAA-801E-634DDDAF4B2B}" type="slidenum">
              <a:rPr lang="en-US" smtClean="0"/>
              <a:pPr/>
              <a:t>21</a:t>
            </a:fld>
            <a:endParaRPr lang="en-US"/>
          </a:p>
        </p:txBody>
      </p:sp>
    </p:spTree>
    <p:extLst>
      <p:ext uri="{BB962C8B-B14F-4D97-AF65-F5344CB8AC3E}">
        <p14:creationId xmlns:p14="http://schemas.microsoft.com/office/powerpoint/2010/main" val="23163251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rgbClr val="00B050"/>
                </a:solidFill>
              </a:rPr>
              <a:t>Examples</a:t>
            </a:r>
            <a:endParaRPr lang="ar-IQ" b="1" dirty="0">
              <a:solidFill>
                <a:srgbClr val="00B050"/>
              </a:solidFill>
            </a:endParaRPr>
          </a:p>
        </p:txBody>
      </p:sp>
      <p:pic>
        <p:nvPicPr>
          <p:cNvPr id="5" name="عنصر نائب للمحتوى 4"/>
          <p:cNvPicPr>
            <a:picLocks noGrp="1" noChangeAspect="1"/>
          </p:cNvPicPr>
          <p:nvPr>
            <p:ph idx="1"/>
          </p:nvPr>
        </p:nvPicPr>
        <p:blipFill>
          <a:blip r:embed="rId2"/>
          <a:stretch>
            <a:fillRect/>
          </a:stretch>
        </p:blipFill>
        <p:spPr>
          <a:xfrm>
            <a:off x="1371600" y="1905000"/>
            <a:ext cx="5895975" cy="2286000"/>
          </a:xfrm>
          <a:prstGeom prst="rect">
            <a:avLst/>
          </a:prstGeom>
        </p:spPr>
      </p:pic>
      <p:sp>
        <p:nvSpPr>
          <p:cNvPr id="4" name="عنصر نائب لرقم الشريحة 3"/>
          <p:cNvSpPr>
            <a:spLocks noGrp="1"/>
          </p:cNvSpPr>
          <p:nvPr>
            <p:ph type="sldNum" sz="quarter" idx="12"/>
          </p:nvPr>
        </p:nvSpPr>
        <p:spPr/>
        <p:txBody>
          <a:bodyPr/>
          <a:lstStyle/>
          <a:p>
            <a:fld id="{B6F15528-21DE-4FAA-801E-634DDDAF4B2B}" type="slidenum">
              <a:rPr lang="en-US" smtClean="0"/>
              <a:pPr/>
              <a:t>22</a:t>
            </a:fld>
            <a:endParaRPr lang="en-US"/>
          </a:p>
        </p:txBody>
      </p:sp>
      <p:pic>
        <p:nvPicPr>
          <p:cNvPr id="6" name="صورة 5"/>
          <p:cNvPicPr>
            <a:picLocks noChangeAspect="1"/>
          </p:cNvPicPr>
          <p:nvPr/>
        </p:nvPicPr>
        <p:blipFill>
          <a:blip r:embed="rId3"/>
          <a:stretch>
            <a:fillRect/>
          </a:stretch>
        </p:blipFill>
        <p:spPr>
          <a:xfrm>
            <a:off x="2362200" y="4204855"/>
            <a:ext cx="3700463" cy="2114550"/>
          </a:xfrm>
          <a:prstGeom prst="rect">
            <a:avLst/>
          </a:prstGeom>
        </p:spPr>
      </p:pic>
    </p:spTree>
    <p:extLst>
      <p:ext uri="{BB962C8B-B14F-4D97-AF65-F5344CB8AC3E}">
        <p14:creationId xmlns:p14="http://schemas.microsoft.com/office/powerpoint/2010/main" val="22327390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rgbClr val="FF0000"/>
                </a:solidFill>
              </a:rPr>
              <a:t>Conduction in Spheres</a:t>
            </a:r>
            <a:endParaRPr lang="ar-IQ" b="1" dirty="0">
              <a:solidFill>
                <a:srgbClr val="FF0000"/>
              </a:solidFill>
            </a:endParaRPr>
          </a:p>
        </p:txBody>
      </p:sp>
      <p:pic>
        <p:nvPicPr>
          <p:cNvPr id="7" name="عنصر نائب للمحتوى 6"/>
          <p:cNvPicPr>
            <a:picLocks noGrp="1" noChangeAspect="1"/>
          </p:cNvPicPr>
          <p:nvPr>
            <p:ph idx="1"/>
          </p:nvPr>
        </p:nvPicPr>
        <p:blipFill>
          <a:blip r:embed="rId2"/>
          <a:stretch>
            <a:fillRect/>
          </a:stretch>
        </p:blipFill>
        <p:spPr>
          <a:xfrm>
            <a:off x="1155700" y="1914525"/>
            <a:ext cx="6877050" cy="3886200"/>
          </a:xfrm>
          <a:prstGeom prst="rect">
            <a:avLst/>
          </a:prstGeom>
        </p:spPr>
      </p:pic>
      <p:sp>
        <p:nvSpPr>
          <p:cNvPr id="4" name="عنصر نائب لرقم الشريحة 3"/>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22881153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Conduction in Spheres</a:t>
            </a:r>
            <a:endParaRPr lang="ar-IQ" dirty="0"/>
          </a:p>
        </p:txBody>
      </p:sp>
      <p:pic>
        <p:nvPicPr>
          <p:cNvPr id="5" name="عنصر نائب للمحتوى 4"/>
          <p:cNvPicPr>
            <a:picLocks noGrp="1" noChangeAspect="1"/>
          </p:cNvPicPr>
          <p:nvPr>
            <p:ph idx="1"/>
          </p:nvPr>
        </p:nvPicPr>
        <p:blipFill>
          <a:blip r:embed="rId2"/>
          <a:stretch>
            <a:fillRect/>
          </a:stretch>
        </p:blipFill>
        <p:spPr>
          <a:xfrm>
            <a:off x="822960" y="2209800"/>
            <a:ext cx="6976427" cy="3581400"/>
          </a:xfrm>
          <a:prstGeom prst="rect">
            <a:avLst/>
          </a:prstGeom>
        </p:spPr>
      </p:pic>
      <p:sp>
        <p:nvSpPr>
          <p:cNvPr id="4" name="عنصر نائب لرقم الشريحة 3"/>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4959751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solidFill>
                  <a:srgbClr val="FF0000"/>
                </a:solidFill>
              </a:rPr>
              <a:t>Conduction in Spheres</a:t>
            </a:r>
            <a:endParaRPr lang="ar-IQ" b="1" i="1" dirty="0">
              <a:solidFill>
                <a:srgbClr val="FF0000"/>
              </a:solidFill>
            </a:endParaRPr>
          </a:p>
        </p:txBody>
      </p:sp>
      <p:pic>
        <p:nvPicPr>
          <p:cNvPr id="5" name="عنصر نائب للمحتوى 4"/>
          <p:cNvPicPr>
            <a:picLocks noGrp="1" noChangeAspect="1"/>
          </p:cNvPicPr>
          <p:nvPr>
            <p:ph idx="1"/>
          </p:nvPr>
        </p:nvPicPr>
        <p:blipFill>
          <a:blip r:embed="rId2"/>
          <a:stretch>
            <a:fillRect/>
          </a:stretch>
        </p:blipFill>
        <p:spPr>
          <a:xfrm>
            <a:off x="1295400" y="1846263"/>
            <a:ext cx="6165343" cy="4022725"/>
          </a:xfrm>
          <a:prstGeom prst="rect">
            <a:avLst/>
          </a:prstGeom>
        </p:spPr>
      </p:pic>
      <p:sp>
        <p:nvSpPr>
          <p:cNvPr id="4" name="عنصر نائب لرقم الشريحة 3"/>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14228281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rgbClr val="00B050"/>
                </a:solidFill>
              </a:rPr>
              <a:t>Examples</a:t>
            </a:r>
            <a:endParaRPr lang="ar-IQ" b="1" dirty="0">
              <a:solidFill>
                <a:srgbClr val="00B050"/>
              </a:solidFill>
            </a:endParaRPr>
          </a:p>
        </p:txBody>
      </p:sp>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a:xfrm>
                <a:off x="433026" y="1884656"/>
                <a:ext cx="7851617" cy="3161752"/>
              </a:xfrm>
            </p:spPr>
            <p:txBody>
              <a:bodyPr>
                <a:normAutofit/>
              </a:bodyPr>
              <a:lstStyle/>
              <a:p>
                <a:pPr algn="just" rtl="0"/>
                <a:r>
                  <a:rPr lang="en-US" sz="2400" b="1" u="sng" dirty="0" smtClean="0">
                    <a:solidFill>
                      <a:srgbClr val="FF0000"/>
                    </a:solidFill>
                  </a:rPr>
                  <a:t>Example 10</a:t>
                </a:r>
                <a:r>
                  <a:rPr lang="en-US" sz="2400" dirty="0" smtClean="0"/>
                  <a:t>. A </a:t>
                </a:r>
                <a:r>
                  <a:rPr lang="en-US" sz="2400" dirty="0"/>
                  <a:t>spherical tank is of a internal and external diameter (4m) and (</a:t>
                </a:r>
                <a:r>
                  <a:rPr lang="en-US" sz="2400" dirty="0" smtClean="0"/>
                  <a:t>4.04m)respectively. The </a:t>
                </a:r>
                <a:r>
                  <a:rPr lang="en-US" sz="2400" dirty="0"/>
                  <a:t>tank material is stainless steel of thermal conductivity (</a:t>
                </a:r>
                <a:r>
                  <a:rPr lang="en-US" sz="2400" dirty="0" smtClean="0"/>
                  <a:t>16W/m</a:t>
                </a:r>
                <a14:m>
                  <m:oMath xmlns:m="http://schemas.openxmlformats.org/officeDocument/2006/math">
                    <m:sSup>
                      <m:sSupPr>
                        <m:ctrlPr>
                          <a:rPr lang="en-US" sz="2400" i="1" smtClean="0">
                            <a:latin typeface="Cambria Math"/>
                          </a:rPr>
                        </m:ctrlPr>
                      </m:sSupPr>
                      <m:e>
                        <m:r>
                          <a:rPr lang="en-US" sz="2400" b="0" i="1" smtClean="0">
                            <a:latin typeface="Cambria Math" panose="02040503050406030204" pitchFamily="18" charset="0"/>
                          </a:rPr>
                          <m:t>.</m:t>
                        </m:r>
                      </m:e>
                      <m:sup>
                        <m:r>
                          <a:rPr lang="en-US" sz="2400" b="0" i="1" smtClean="0">
                            <a:latin typeface="Cambria Math" panose="02040503050406030204" pitchFamily="18" charset="0"/>
                          </a:rPr>
                          <m:t>𝑜</m:t>
                        </m:r>
                      </m:sup>
                    </m:sSup>
                    <m:r>
                      <a:rPr lang="en-US" sz="2400" b="0" i="1" smtClean="0">
                        <a:latin typeface="Cambria Math" panose="02040503050406030204" pitchFamily="18" charset="0"/>
                      </a:rPr>
                      <m:t>𝐶</m:t>
                    </m:r>
                  </m:oMath>
                </a14:m>
                <a:r>
                  <a:rPr lang="en-US" sz="2400" dirty="0" smtClean="0"/>
                  <a:t>)</a:t>
                </a:r>
                <a:r>
                  <a:rPr lang="en-US" sz="2400" dirty="0"/>
                  <a:t>. The </a:t>
                </a:r>
                <a:r>
                  <a:rPr lang="en-US" sz="2400" dirty="0" smtClean="0"/>
                  <a:t>tank contains </a:t>
                </a:r>
                <a:r>
                  <a:rPr lang="en-US" sz="2400" dirty="0"/>
                  <a:t>iced water at </a:t>
                </a:r>
                <a:r>
                  <a:rPr lang="en-US" sz="2400" dirty="0" smtClean="0"/>
                  <a:t>(</a:t>
                </a:r>
                <a14:m>
                  <m:oMath xmlns:m="http://schemas.openxmlformats.org/officeDocument/2006/math">
                    <m:sSup>
                      <m:sSupPr>
                        <m:ctrlPr>
                          <a:rPr lang="en-US" sz="2400" i="1" smtClean="0">
                            <a:latin typeface="Cambria Math"/>
                          </a:rPr>
                        </m:ctrlPr>
                      </m:sSupPr>
                      <m:e>
                        <m:r>
                          <a:rPr lang="en-US" sz="2400" b="0" i="1" smtClean="0">
                            <a:latin typeface="Cambria Math" panose="02040503050406030204" pitchFamily="18" charset="0"/>
                          </a:rPr>
                          <m:t>0</m:t>
                        </m:r>
                      </m:e>
                      <m:sup>
                        <m:r>
                          <a:rPr lang="en-US" sz="2400" b="0" i="1" smtClean="0">
                            <a:latin typeface="Cambria Math" panose="02040503050406030204" pitchFamily="18" charset="0"/>
                          </a:rPr>
                          <m:t>𝑜</m:t>
                        </m:r>
                      </m:sup>
                    </m:sSup>
                    <m:r>
                      <a:rPr lang="en-US" sz="2400" b="0" i="1" smtClean="0">
                        <a:latin typeface="Cambria Math" panose="02040503050406030204" pitchFamily="18" charset="0"/>
                      </a:rPr>
                      <m:t>𝐶</m:t>
                    </m:r>
                  </m:oMath>
                </a14:m>
                <a:r>
                  <a:rPr lang="en-US" sz="2400" dirty="0"/>
                  <a:t>) and located in a room of temperature </a:t>
                </a:r>
                <a:r>
                  <a:rPr lang="en-US" sz="2400" dirty="0" smtClean="0"/>
                  <a:t>(</a:t>
                </a:r>
                <a14:m>
                  <m:oMath xmlns:m="http://schemas.openxmlformats.org/officeDocument/2006/math">
                    <m:sSup>
                      <m:sSupPr>
                        <m:ctrlPr>
                          <a:rPr lang="en-US" sz="2400" i="1" smtClean="0">
                            <a:latin typeface="Cambria Math"/>
                          </a:rPr>
                        </m:ctrlPr>
                      </m:sSupPr>
                      <m:e>
                        <m:r>
                          <a:rPr lang="en-US" sz="2400" b="0" i="1" smtClean="0">
                            <a:latin typeface="Cambria Math" panose="02040503050406030204" pitchFamily="18" charset="0"/>
                          </a:rPr>
                          <m:t>23</m:t>
                        </m:r>
                      </m:e>
                      <m:sup>
                        <m:r>
                          <a:rPr lang="en-US" sz="2400" b="0" i="1" smtClean="0">
                            <a:latin typeface="Cambria Math" panose="02040503050406030204" pitchFamily="18" charset="0"/>
                          </a:rPr>
                          <m:t>𝑜</m:t>
                        </m:r>
                      </m:sup>
                    </m:sSup>
                    <m:r>
                      <a:rPr lang="en-US" sz="2400" b="0" i="1" smtClean="0">
                        <a:latin typeface="Cambria Math" panose="02040503050406030204" pitchFamily="18" charset="0"/>
                      </a:rPr>
                      <m:t>𝐶</m:t>
                    </m:r>
                  </m:oMath>
                </a14:m>
                <a:r>
                  <a:rPr lang="en-US" sz="2400" dirty="0"/>
                  <a:t>). The </a:t>
                </a:r>
                <a:r>
                  <a:rPr lang="en-US" sz="2400" dirty="0" smtClean="0"/>
                  <a:t>heat transfer </a:t>
                </a:r>
                <a:r>
                  <a:rPr lang="en-US" sz="2400" dirty="0"/>
                  <a:t>coefficient in and out the sphere are (</a:t>
                </a:r>
                <a:r>
                  <a:rPr lang="en-US" sz="2400" dirty="0" smtClean="0"/>
                  <a:t>90W/</a:t>
                </a:r>
                <a14:m>
                  <m:oMath xmlns:m="http://schemas.openxmlformats.org/officeDocument/2006/math">
                    <m:sSup>
                      <m:sSupPr>
                        <m:ctrlPr>
                          <a:rPr lang="en-US" sz="2400" i="1" smtClean="0">
                            <a:latin typeface="Cambria Math"/>
                          </a:rPr>
                        </m:ctrlPr>
                      </m:sSupPr>
                      <m:e>
                        <m:r>
                          <a:rPr lang="en-US" sz="2400" b="0" i="1" smtClean="0">
                            <a:latin typeface="Cambria Math" panose="02040503050406030204" pitchFamily="18" charset="0"/>
                          </a:rPr>
                          <m:t>𝑚</m:t>
                        </m:r>
                      </m:e>
                      <m:sup>
                        <m:r>
                          <a:rPr lang="en-US" sz="2400" b="0" i="1" smtClean="0">
                            <a:latin typeface="Cambria Math" panose="02040503050406030204" pitchFamily="18" charset="0"/>
                          </a:rPr>
                          <m:t>2</m:t>
                        </m:r>
                      </m:sup>
                    </m:sSup>
                    <m:sSup>
                      <m:sSupPr>
                        <m:ctrlPr>
                          <a:rPr lang="en-US" sz="2400" i="1" smtClean="0">
                            <a:latin typeface="Cambria Math"/>
                          </a:rPr>
                        </m:ctrlPr>
                      </m:sSupPr>
                      <m:e>
                        <m:r>
                          <a:rPr lang="en-US" sz="2400" b="0" i="1" smtClean="0">
                            <a:latin typeface="Cambria Math" panose="02040503050406030204" pitchFamily="18" charset="0"/>
                          </a:rPr>
                          <m:t>.</m:t>
                        </m:r>
                      </m:e>
                      <m:sup>
                        <m:r>
                          <a:rPr lang="en-US" sz="2400" b="0" i="1" smtClean="0">
                            <a:latin typeface="Cambria Math" panose="02040503050406030204" pitchFamily="18" charset="0"/>
                          </a:rPr>
                          <m:t>𝑜</m:t>
                        </m:r>
                      </m:sup>
                    </m:sSup>
                    <m:r>
                      <a:rPr lang="en-US" sz="2400" b="0" i="1" smtClean="0">
                        <a:latin typeface="Cambria Math" panose="02040503050406030204" pitchFamily="18" charset="0"/>
                      </a:rPr>
                      <m:t>𝐶</m:t>
                    </m:r>
                  </m:oMath>
                </a14:m>
                <a:r>
                  <a:rPr lang="en-US" sz="2400" dirty="0"/>
                  <a:t>) and (</a:t>
                </a:r>
                <a:r>
                  <a:rPr lang="en-US" sz="2400" dirty="0" smtClean="0"/>
                  <a:t>8W/</a:t>
                </a:r>
                <a14:m>
                  <m:oMath xmlns:m="http://schemas.openxmlformats.org/officeDocument/2006/math">
                    <m:sSup>
                      <m:sSupPr>
                        <m:ctrlPr>
                          <a:rPr lang="en-US" sz="2400" i="1" smtClean="0">
                            <a:latin typeface="Cambria Math"/>
                          </a:rPr>
                        </m:ctrlPr>
                      </m:sSupPr>
                      <m:e>
                        <m:r>
                          <a:rPr lang="en-US" sz="2400" b="0" i="1" smtClean="0">
                            <a:latin typeface="Cambria Math" panose="02040503050406030204" pitchFamily="18" charset="0"/>
                          </a:rPr>
                          <m:t>𝑚</m:t>
                        </m:r>
                      </m:e>
                      <m:sup>
                        <m:r>
                          <a:rPr lang="en-US" sz="2400" b="0" i="1" smtClean="0">
                            <a:latin typeface="Cambria Math" panose="02040503050406030204" pitchFamily="18" charset="0"/>
                          </a:rPr>
                          <m:t>2</m:t>
                        </m:r>
                      </m:sup>
                    </m:sSup>
                    <m:sSup>
                      <m:sSupPr>
                        <m:ctrlPr>
                          <a:rPr lang="en-US" sz="2400" i="1" smtClean="0">
                            <a:latin typeface="Cambria Math"/>
                          </a:rPr>
                        </m:ctrlPr>
                      </m:sSupPr>
                      <m:e>
                        <m:r>
                          <a:rPr lang="en-US" sz="2400" b="0" i="1" smtClean="0">
                            <a:latin typeface="Cambria Math" panose="02040503050406030204" pitchFamily="18" charset="0"/>
                          </a:rPr>
                          <m:t>.</m:t>
                        </m:r>
                      </m:e>
                      <m:sup>
                        <m:r>
                          <a:rPr lang="en-US" sz="2400" b="0" i="1" smtClean="0">
                            <a:latin typeface="Cambria Math" panose="02040503050406030204" pitchFamily="18" charset="0"/>
                          </a:rPr>
                          <m:t>𝑜</m:t>
                        </m:r>
                      </m:sup>
                    </m:sSup>
                    <m:r>
                      <a:rPr lang="en-US" sz="2400" b="0" i="1" smtClean="0">
                        <a:latin typeface="Cambria Math" panose="02040503050406030204" pitchFamily="18" charset="0"/>
                      </a:rPr>
                      <m:t>𝐶</m:t>
                    </m:r>
                  </m:oMath>
                </a14:m>
                <a:r>
                  <a:rPr lang="en-US" sz="2400" dirty="0" smtClean="0"/>
                  <a:t>)respectively. </a:t>
                </a:r>
                <a:r>
                  <a:rPr lang="en-US" sz="2400" dirty="0"/>
                  <a:t>Determine the heat transfer rate to the iced water in the tank and the ice mass that </a:t>
                </a:r>
                <a:r>
                  <a:rPr lang="en-US" sz="2400" dirty="0" smtClean="0"/>
                  <a:t>melts at (</a:t>
                </a:r>
                <a14:m>
                  <m:oMath xmlns:m="http://schemas.openxmlformats.org/officeDocument/2006/math">
                    <m:sSup>
                      <m:sSupPr>
                        <m:ctrlPr>
                          <a:rPr lang="en-US" sz="2400" i="1" smtClean="0">
                            <a:latin typeface="Cambria Math"/>
                          </a:rPr>
                        </m:ctrlPr>
                      </m:sSupPr>
                      <m:e>
                        <m:r>
                          <a:rPr lang="en-US" sz="2400" b="0" i="1" smtClean="0">
                            <a:latin typeface="Cambria Math" panose="02040503050406030204" pitchFamily="18" charset="0"/>
                          </a:rPr>
                          <m:t>0</m:t>
                        </m:r>
                      </m:e>
                      <m:sup>
                        <m:r>
                          <a:rPr lang="en-US" sz="2400" b="0" i="1" smtClean="0">
                            <a:latin typeface="Cambria Math" panose="02040503050406030204" pitchFamily="18" charset="0"/>
                          </a:rPr>
                          <m:t>𝑜</m:t>
                        </m:r>
                      </m:sup>
                    </m:sSup>
                    <m:r>
                      <a:rPr lang="en-US" sz="2400" b="0" i="1" smtClean="0">
                        <a:latin typeface="Cambria Math" panose="02040503050406030204" pitchFamily="18" charset="0"/>
                      </a:rPr>
                      <m:t>𝐶</m:t>
                    </m:r>
                  </m:oMath>
                </a14:m>
                <a:r>
                  <a:rPr lang="en-US" sz="2400" dirty="0"/>
                  <a:t>). the latent heat for ice water melting is (333.7kJ/kg)</a:t>
                </a:r>
                <a:endParaRPr lang="ar-IQ" sz="2400" dirty="0"/>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xfrm>
                <a:off x="433026" y="1884656"/>
                <a:ext cx="7851617" cy="3161752"/>
              </a:xfrm>
              <a:blipFill>
                <a:blip r:embed="rId2"/>
                <a:stretch>
                  <a:fillRect l="-1165" t="-2697" r="-2407" b="-963"/>
                </a:stretch>
              </a:blipFill>
            </p:spPr>
            <p:txBody>
              <a:bodyPr/>
              <a:lstStyle/>
              <a:p>
                <a:r>
                  <a:rPr lang="ar-IQ">
                    <a:noFill/>
                  </a:rPr>
                  <a:t> </a:t>
                </a:r>
              </a:p>
            </p:txBody>
          </p:sp>
        </mc:Fallback>
      </mc:AlternateContent>
      <p:sp>
        <p:nvSpPr>
          <p:cNvPr id="4" name="عنصر نائب لرقم الشريحة 3"/>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18411426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solidFill>
                  <a:srgbClr val="00B050"/>
                </a:solidFill>
              </a:rPr>
              <a:t>Examples</a:t>
            </a:r>
            <a:endParaRPr lang="ar-IQ" b="1" i="1" dirty="0">
              <a:solidFill>
                <a:srgbClr val="00B050"/>
              </a:solidFill>
            </a:endParaRPr>
          </a:p>
        </p:txBody>
      </p:sp>
      <p:pic>
        <p:nvPicPr>
          <p:cNvPr id="5" name="عنصر نائب للمحتوى 4"/>
          <p:cNvPicPr>
            <a:picLocks noGrp="1" noChangeAspect="1"/>
          </p:cNvPicPr>
          <p:nvPr>
            <p:ph idx="1"/>
          </p:nvPr>
        </p:nvPicPr>
        <p:blipFill>
          <a:blip r:embed="rId2"/>
          <a:stretch>
            <a:fillRect/>
          </a:stretch>
        </p:blipFill>
        <p:spPr>
          <a:xfrm>
            <a:off x="822960" y="1981200"/>
            <a:ext cx="7787639" cy="4038600"/>
          </a:xfrm>
          <a:prstGeom prst="rect">
            <a:avLst/>
          </a:prstGeom>
        </p:spPr>
      </p:pic>
      <p:sp>
        <p:nvSpPr>
          <p:cNvPr id="4" name="عنصر نائب لرقم الشريحة 3"/>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14760474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rgbClr val="00B050"/>
                </a:solidFill>
              </a:rPr>
              <a:t>Examples</a:t>
            </a:r>
            <a:endParaRPr lang="ar-IQ" b="1" dirty="0">
              <a:solidFill>
                <a:srgbClr val="00B050"/>
              </a:solidFill>
            </a:endParaRPr>
          </a:p>
        </p:txBody>
      </p:sp>
      <p:pic>
        <p:nvPicPr>
          <p:cNvPr id="5" name="عنصر نائب للمحتوى 4"/>
          <p:cNvPicPr>
            <a:picLocks noGrp="1" noChangeAspect="1"/>
          </p:cNvPicPr>
          <p:nvPr>
            <p:ph idx="1"/>
          </p:nvPr>
        </p:nvPicPr>
        <p:blipFill>
          <a:blip r:embed="rId2"/>
          <a:stretch>
            <a:fillRect/>
          </a:stretch>
        </p:blipFill>
        <p:spPr>
          <a:xfrm>
            <a:off x="1103312" y="2819401"/>
            <a:ext cx="6981825" cy="1538288"/>
          </a:xfrm>
          <a:prstGeom prst="rect">
            <a:avLst/>
          </a:prstGeom>
        </p:spPr>
      </p:pic>
      <p:sp>
        <p:nvSpPr>
          <p:cNvPr id="4" name="عنصر نائب لرقم الشريحة 3"/>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40687821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FF0000"/>
                </a:solidFill>
              </a:rPr>
              <a:t>Conduction in Multi Sphere</a:t>
            </a:r>
            <a:endParaRPr lang="ar-IQ" dirty="0">
              <a:solidFill>
                <a:srgbClr val="FF0000"/>
              </a:solidFill>
            </a:endParaRPr>
          </a:p>
        </p:txBody>
      </p:sp>
      <p:sp>
        <p:nvSpPr>
          <p:cNvPr id="3" name="عنصر نائب للمحتوى 2"/>
          <p:cNvSpPr>
            <a:spLocks noGrp="1"/>
          </p:cNvSpPr>
          <p:nvPr>
            <p:ph idx="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B6F15528-21DE-4FAA-801E-634DDDAF4B2B}" type="slidenum">
              <a:rPr lang="en-US" smtClean="0"/>
              <a:pPr/>
              <a:t>9</a:t>
            </a:fld>
            <a:endParaRPr lang="en-US"/>
          </a:p>
        </p:txBody>
      </p:sp>
      <p:pic>
        <p:nvPicPr>
          <p:cNvPr id="5" name="صورة 4"/>
          <p:cNvPicPr>
            <a:picLocks noChangeAspect="1"/>
          </p:cNvPicPr>
          <p:nvPr/>
        </p:nvPicPr>
        <p:blipFill>
          <a:blip r:embed="rId2"/>
          <a:stretch>
            <a:fillRect/>
          </a:stretch>
        </p:blipFill>
        <p:spPr>
          <a:xfrm>
            <a:off x="1218246" y="1845734"/>
            <a:ext cx="6753225" cy="3735705"/>
          </a:xfrm>
          <a:prstGeom prst="rect">
            <a:avLst/>
          </a:prstGeom>
        </p:spPr>
      </p:pic>
    </p:spTree>
    <p:extLst>
      <p:ext uri="{BB962C8B-B14F-4D97-AF65-F5344CB8AC3E}">
        <p14:creationId xmlns:p14="http://schemas.microsoft.com/office/powerpoint/2010/main" val="3506643882"/>
      </p:ext>
    </p:extLst>
  </p:cSld>
  <p:clrMapOvr>
    <a:masterClrMapping/>
  </p:clrMapOvr>
  <p:timing>
    <p:tnLst>
      <p:par>
        <p:cTn id="1" dur="indefinite" restart="never" nodeType="tmRoot"/>
      </p:par>
    </p:tnLst>
  </p:timing>
</p:sld>
</file>

<file path=ppt/theme/theme1.xml><?xml version="1.0" encoding="utf-8"?>
<a:theme xmlns:a="http://schemas.openxmlformats.org/drawingml/2006/main" name="أثر رجعي">
  <a:themeElements>
    <a:clrScheme name="أثر رجعي">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أثر رجعي">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أثر رجعي">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583</TotalTime>
  <Words>499</Words>
  <Application>Microsoft Office PowerPoint</Application>
  <PresentationFormat>On-screen Show (4:3)</PresentationFormat>
  <Paragraphs>47</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أثر رجعي</vt:lpstr>
      <vt:lpstr>Conduction in Sphere</vt:lpstr>
      <vt:lpstr>Conduction in Sphere</vt:lpstr>
      <vt:lpstr>Conduction in Spheres</vt:lpstr>
      <vt:lpstr>Conduction in Spheres</vt:lpstr>
      <vt:lpstr>Conduction in Spheres</vt:lpstr>
      <vt:lpstr>Examples</vt:lpstr>
      <vt:lpstr>Examples</vt:lpstr>
      <vt:lpstr>Examples</vt:lpstr>
      <vt:lpstr>Conduction in Multi Sphere</vt:lpstr>
      <vt:lpstr>Conduction in Multi Sphere</vt:lpstr>
      <vt:lpstr>Examples </vt:lpstr>
      <vt:lpstr>Examples</vt:lpstr>
      <vt:lpstr>Examples</vt:lpstr>
      <vt:lpstr>Examples</vt:lpstr>
      <vt:lpstr>Examples</vt:lpstr>
      <vt:lpstr>Critical Thickness of Insulation</vt:lpstr>
      <vt:lpstr>Critical thickness of insulation</vt:lpstr>
      <vt:lpstr>Critical Thickness of Insulation</vt:lpstr>
      <vt:lpstr>Critical thickness of insulation</vt:lpstr>
      <vt:lpstr>Examples</vt:lpstr>
      <vt:lpstr>Example</vt:lpstr>
      <vt:lpstr>Examples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Heat conduction through wall</dc:title>
  <dc:creator>User</dc:creator>
  <cp:lastModifiedBy>khms</cp:lastModifiedBy>
  <cp:revision>66</cp:revision>
  <dcterms:created xsi:type="dcterms:W3CDTF">2006-08-16T00:00:00Z</dcterms:created>
  <dcterms:modified xsi:type="dcterms:W3CDTF">2024-11-15T07:02:44Z</dcterms:modified>
</cp:coreProperties>
</file>