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7" r:id="rId2"/>
    <p:sldId id="282" r:id="rId3"/>
    <p:sldId id="257" r:id="rId4"/>
    <p:sldId id="267" r:id="rId5"/>
    <p:sldId id="268" r:id="rId6"/>
    <p:sldId id="269" r:id="rId7"/>
    <p:sldId id="270" r:id="rId8"/>
    <p:sldId id="279" r:id="rId9"/>
    <p:sldId id="281" r:id="rId10"/>
    <p:sldId id="271" r:id="rId11"/>
    <p:sldId id="27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812"/>
    <a:srgbClr val="430908"/>
    <a:srgbClr val="2C0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6" d="100"/>
          <a:sy n="96" d="100"/>
        </p:scale>
        <p:origin x="178" y="62"/>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11/18/2024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11/18/2024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11/18/2024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11/18/2024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11/18/2024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11/18/2024</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11/18/2024</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11/18/2024</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11/18/2024</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11/18/2024</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1"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r" defTabSz="914400" rtl="1"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r" defTabSz="914400" rtl="1"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r" defTabSz="914400" rtl="1"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r" defTabSz="914400" rtl="1"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r" defTabSz="914400" rtl="1"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r" defTabSz="914400" rtl="1"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r" defTabSz="914400" rtl="1"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r" defTabSz="914400" rtl="1"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r" defTabSz="914400" rtl="1"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FE23BCC-9789-0AC8-E1CE-0DB740113CD4}"/>
              </a:ext>
            </a:extLst>
          </p:cNvPr>
          <p:cNvSpPr txBox="1"/>
          <p:nvPr/>
        </p:nvSpPr>
        <p:spPr>
          <a:xfrm>
            <a:off x="3047338" y="590338"/>
            <a:ext cx="6094674" cy="5673348"/>
          </a:xfrm>
          <a:prstGeom prst="rect">
            <a:avLst/>
          </a:prstGeom>
          <a:noFill/>
        </p:spPr>
        <p:txBody>
          <a:bodyPr wrap="square">
            <a:spAutoFit/>
          </a:bodyPr>
          <a:lstStyle/>
          <a:p>
            <a:pPr marL="107314" marR="0" lvl="0" indent="0" algn="ctr" defTabSz="914400" rtl="1" eaLnBrk="1" fontAlgn="auto" latinLnBrk="0" hangingPunct="1">
              <a:lnSpc>
                <a:spcPct val="100000"/>
              </a:lnSpc>
              <a:spcBef>
                <a:spcPts val="360"/>
              </a:spcBef>
              <a:spcAft>
                <a:spcPts val="0"/>
              </a:spcAft>
              <a:buClrTx/>
              <a:buSzTx/>
              <a:buFontTx/>
              <a:buNone/>
              <a:tabLst/>
              <a:defRPr/>
            </a:pPr>
            <a:endParaRPr kumimoji="0" lang="ar-IQ" sz="2000" b="1" i="0" u="none" strike="noStrike" kern="0" cap="none" spc="0" normalizeH="0" baseline="0" noProof="0" dirty="0">
              <a:ln>
                <a:noFill/>
              </a:ln>
              <a:solidFill>
                <a:srgbClr val="0F243E"/>
              </a:solidFill>
              <a:effectLst/>
              <a:uLnTx/>
              <a:uFillTx/>
              <a:latin typeface="Arial"/>
              <a:ea typeface="+mn-ea"/>
              <a:cs typeface="Arial"/>
            </a:endParaRPr>
          </a:p>
          <a:p>
            <a:pPr marL="107314" marR="0" lvl="0" indent="0" algn="ctr" defTabSz="914400" rtl="1" eaLnBrk="1" fontAlgn="auto" latinLnBrk="0" hangingPunct="1">
              <a:lnSpc>
                <a:spcPct val="100000"/>
              </a:lnSpc>
              <a:spcBef>
                <a:spcPts val="360"/>
              </a:spcBef>
              <a:spcAft>
                <a:spcPts val="0"/>
              </a:spcAft>
              <a:buClrTx/>
              <a:buSzTx/>
              <a:buFontTx/>
              <a:buNone/>
              <a:tabLst/>
              <a:defRPr/>
            </a:pPr>
            <a:endParaRPr lang="ar-IQ"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marL="107314" marR="0" lvl="0" indent="0" algn="ctr" defTabSz="914400" rtl="1" eaLnBrk="1" fontAlgn="auto" latinLnBrk="0" hangingPunct="1">
              <a:lnSpc>
                <a:spcPct val="100000"/>
              </a:lnSpc>
              <a:spcBef>
                <a:spcPts val="360"/>
              </a:spcBef>
              <a:spcAft>
                <a:spcPts val="0"/>
              </a:spcAft>
              <a:buClrTx/>
              <a:buSzTx/>
              <a:buFontTx/>
              <a:buNone/>
              <a:tabLst/>
              <a:defRPr/>
            </a:pPr>
            <a:endParaRPr kumimoji="0" lang="ar-IQ"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Lecture# </a:t>
            </a:r>
            <a:r>
              <a:rPr kumimoji="0" lang="ar-IQ"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a:t>
            </a:r>
            <a:b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br>
            <a:r>
              <a:rPr kumimoji="0" lang="en-US"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ea typeface="+mn-ea"/>
                <a:cs typeface="+mn-cs"/>
              </a:rPr>
              <a:t>semester# 1</a:t>
            </a:r>
            <a:endParaRPr kumimoji="0" lang="ar-IQ" sz="2000" b="1" i="0" u="none" strike="noStrike" kern="0" cap="none" spc="0" normalizeH="0" baseline="0" noProof="0" dirty="0">
              <a:ln>
                <a:noFill/>
              </a:ln>
              <a:solidFill>
                <a:srgbClr val="0F243E"/>
              </a:solidFill>
              <a:effectLst/>
              <a:uLnTx/>
              <a:uFillTx/>
              <a:latin typeface="Arial"/>
              <a:ea typeface="+mn-ea"/>
              <a:cs typeface="Times New Roman" panose="02020603050405020304" pitchFamily="18" charset="0"/>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Arial"/>
                <a:ea typeface="+mn-ea"/>
                <a:cs typeface="+mn-cs"/>
              </a:rPr>
              <a:t>Chest Tube </a:t>
            </a:r>
            <a:endParaRPr kumimoji="0" lang="ar-IQ" sz="2800" b="1" i="0" u="none" strike="noStrike" kern="0" cap="none" spc="0" normalizeH="0" baseline="0" noProof="0" dirty="0">
              <a:ln>
                <a:noFill/>
              </a:ln>
              <a:solidFill>
                <a:srgbClr val="FF0000"/>
              </a:solidFill>
              <a:effectLst/>
              <a:uLnTx/>
              <a:uFillTx/>
              <a:latin typeface="Arial"/>
              <a:ea typeface="+mn-ea"/>
              <a:cs typeface="+mn-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000" b="1" i="0" u="none" strike="noStrike" kern="0" cap="none" spc="0" normalizeH="0" baseline="0" noProof="0" dirty="0">
                <a:ln>
                  <a:noFill/>
                </a:ln>
                <a:solidFill>
                  <a:srgbClr val="0F243E"/>
                </a:solidFill>
                <a:effectLst/>
                <a:uLnTx/>
                <a:uFillTx/>
                <a:latin typeface="Arial"/>
                <a:ea typeface="+mn-ea"/>
                <a:cs typeface="+mn-cs"/>
              </a:rPr>
              <a:t>:</a:t>
            </a:r>
            <a:r>
              <a:rPr kumimoji="0" lang="en-US" sz="1800" b="1" i="0" u="none" strike="noStrike" kern="0" cap="none" spc="0" normalizeH="0" baseline="0" noProof="0" dirty="0">
                <a:ln>
                  <a:noFill/>
                </a:ln>
                <a:solidFill>
                  <a:srgbClr val="0F243E"/>
                </a:solidFill>
                <a:effectLst/>
                <a:uLnTx/>
                <a:uFillTx/>
                <a:latin typeface="Arial"/>
                <a:ea typeface="+mn-ea"/>
                <a:cs typeface="+mn-cs"/>
              </a:rPr>
              <a:t>by</a:t>
            </a: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rial"/>
                <a:ea typeface="+mn-ea"/>
                <a:cs typeface="+mn-cs"/>
              </a:rPr>
              <a:t>lecturer</a:t>
            </a:r>
            <a:endParaRPr kumimoji="0" lang="en-US" sz="2000" b="1" i="0" u="none" strike="noStrike" kern="0" cap="none" spc="0" normalizeH="0" baseline="0" noProof="0" dirty="0">
              <a:ln>
                <a:noFill/>
              </a:ln>
              <a:solidFill>
                <a:srgbClr val="0E2841">
                  <a:lumMod val="75000"/>
                  <a:lumOff val="25000"/>
                </a:srgbClr>
              </a:solidFill>
              <a:effectLst/>
              <a:uLnTx/>
              <a:uFillTx/>
              <a:latin typeface="Arial"/>
              <a:ea typeface="+mn-ea"/>
              <a:cs typeface="+mn-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400" b="1" i="0" u="none" strike="noStrike" kern="0" cap="none" spc="0" normalizeH="0" baseline="0" noProof="0" dirty="0" err="1">
                <a:ln>
                  <a:noFill/>
                </a:ln>
                <a:solidFill>
                  <a:srgbClr val="0E2841">
                    <a:lumMod val="75000"/>
                    <a:lumOff val="25000"/>
                  </a:srgbClr>
                </a:solidFill>
                <a:effectLst/>
                <a:uLnTx/>
                <a:uFillTx/>
                <a:latin typeface="Arial"/>
                <a:ea typeface="+mn-ea"/>
                <a:cs typeface="+mn-cs"/>
              </a:rPr>
              <a:t>M.Sc.N</a:t>
            </a:r>
            <a:r>
              <a:rPr kumimoji="0" lang="en-US" sz="2400" b="1" i="0" u="none" strike="noStrike" kern="0" cap="none" spc="0" normalizeH="0" baseline="0" noProof="0" dirty="0">
                <a:ln>
                  <a:noFill/>
                </a:ln>
                <a:solidFill>
                  <a:srgbClr val="0E2841">
                    <a:lumMod val="75000"/>
                    <a:lumOff val="25000"/>
                  </a:srgbClr>
                </a:solidFill>
                <a:effectLst/>
                <a:uLnTx/>
                <a:uFillTx/>
                <a:latin typeface="Arial"/>
                <a:ea typeface="+mn-ea"/>
                <a:cs typeface="+mn-cs"/>
              </a:rPr>
              <a:t>: Ali J. Mohammed</a:t>
            </a:r>
          </a:p>
          <a:p>
            <a:pPr marL="107314" marR="0" lvl="0" indent="0" algn="ctr" defTabSz="914400" rtl="1" eaLnBrk="1" fontAlgn="auto" latinLnBrk="0" hangingPunct="1">
              <a:lnSpc>
                <a:spcPct val="100000"/>
              </a:lnSpc>
              <a:spcBef>
                <a:spcPts val="360"/>
              </a:spcBef>
              <a:spcAft>
                <a:spcPts val="0"/>
              </a:spcAft>
              <a:buClrTx/>
              <a:buSzTx/>
              <a:buFontTx/>
              <a:buNone/>
              <a:tabLst/>
              <a:defRPr/>
            </a:pPr>
            <a:endParaRPr kumimoji="0" lang="ar-IQ" sz="2400" b="1" i="0" u="none" strike="noStrike" kern="0" cap="none" spc="0" normalizeH="0" baseline="0" noProof="0" dirty="0">
              <a:ln>
                <a:noFill/>
              </a:ln>
              <a:solidFill>
                <a:srgbClr val="FF0000"/>
              </a:solidFill>
              <a:effectLst/>
              <a:uLnTx/>
              <a:uFillTx/>
              <a:latin typeface="Arial"/>
              <a:ea typeface="+mn-ea"/>
              <a:cs typeface="Times New Roman" panose="02020603050405020304" pitchFamily="18"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mn-cs"/>
              </a:rPr>
              <a:t>Al-</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mn-cs"/>
              </a:rPr>
              <a:t>Mustaqbal</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mn-cs"/>
              </a:rPr>
              <a:t>  University</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mn-cs"/>
              </a:rPr>
              <a:t>College of Nursing</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mn-cs"/>
              </a:rPr>
              <a:t>4</a:t>
            </a:r>
            <a:r>
              <a:rPr kumimoji="0" lang="en-US" sz="2800" b="1" i="0" u="none" strike="noStrike" kern="0" cap="none" spc="0" normalizeH="0" baseline="3000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mn-cs"/>
              </a:rPr>
              <a:t>th </a:t>
            </a:r>
            <a:r>
              <a:rPr kumimoji="0" lang="en-US" sz="2800" b="1" i="0" u="none" strike="noStrike" kern="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mn-cs"/>
              </a:rPr>
              <a:t> Class</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The Clinical Part of Critical Care Nursing </a:t>
            </a:r>
          </a:p>
        </p:txBody>
      </p:sp>
    </p:spTree>
    <p:extLst>
      <p:ext uri="{BB962C8B-B14F-4D97-AF65-F5344CB8AC3E}">
        <p14:creationId xmlns:p14="http://schemas.microsoft.com/office/powerpoint/2010/main" val="229187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CAD3-3A71-46CE-A831-58143288A13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Complications</a:t>
            </a:r>
            <a:endParaRPr lang="ar-IQ"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AB35A7C-A658-4FEF-9F59-05D869866AA8}"/>
              </a:ext>
            </a:extLst>
          </p:cNvPr>
          <p:cNvSpPr/>
          <p:nvPr/>
        </p:nvSpPr>
        <p:spPr>
          <a:xfrm>
            <a:off x="533400" y="1828800"/>
            <a:ext cx="10363200" cy="5565947"/>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IQ"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Pain during insertion and after placement of chest tube: Although pain during insertion and mild discomfort after placement are common, your healthcare provider can help minimize these effects with pain medicines.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IQ"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Infection.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IQ"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Improper placement.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IQ"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Dislodged chest tube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excessive bleeding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perforation (puncturing) of the diaphragm</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cardiac shock, if the tube punctures an area of the heart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ar-IQ"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10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AA1B-56B5-498F-AF65-FD980C12C86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Removal of a chest tube</a:t>
            </a:r>
            <a:endParaRPr lang="ar-IQ"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8867747-ECCB-443C-8619-1759835ADDA8}"/>
              </a:ext>
            </a:extLst>
          </p:cNvPr>
          <p:cNvSpPr/>
          <p:nvPr/>
        </p:nvSpPr>
        <p:spPr>
          <a:xfrm>
            <a:off x="685800" y="1833242"/>
            <a:ext cx="9601200" cy="3026791"/>
          </a:xfrm>
          <a:prstGeom prst="rect">
            <a:avLst/>
          </a:prstGeom>
        </p:spPr>
        <p:txBody>
          <a:bodyPr wrap="square">
            <a:spAutoFit/>
          </a:bodyPr>
          <a:lstStyle/>
          <a:p>
            <a:pPr marL="508000" indent="-457200">
              <a:lnSpc>
                <a:spcPct val="150000"/>
              </a:lnSpc>
              <a:spcBef>
                <a:spcPts val="925"/>
              </a:spcBef>
              <a:buClrTx/>
              <a:buSzPct val="81000"/>
              <a:buFont typeface="+mj-lt"/>
              <a:buAutoNum type="arabicPeriod"/>
              <a:tabLst>
                <a:tab pos="213995" algn="l"/>
              </a:tabLst>
            </a:pPr>
            <a:r>
              <a:rPr lang="en-US" sz="2400" dirty="0">
                <a:solidFill>
                  <a:schemeClr val="tx1"/>
                </a:solidFill>
                <a:latin typeface="Times New Roman" panose="02020603050405020304" pitchFamily="18" charset="0"/>
                <a:cs typeface="Times New Roman" panose="02020603050405020304" pitchFamily="18" charset="0"/>
              </a:rPr>
              <a:t>Explain procedure to patient and place in a position of comfort.</a:t>
            </a:r>
          </a:p>
          <a:p>
            <a:pPr marL="508000" indent="-457200">
              <a:lnSpc>
                <a:spcPct val="150000"/>
              </a:lnSpc>
              <a:spcBef>
                <a:spcPts val="925"/>
              </a:spcBef>
              <a:buClrTx/>
              <a:buSzPct val="81000"/>
              <a:buFont typeface="+mj-lt"/>
              <a:buAutoNum type="arabicPeriod"/>
              <a:tabLst>
                <a:tab pos="213995" algn="l"/>
              </a:tabLst>
            </a:pPr>
            <a:r>
              <a:rPr lang="en-US" sz="2400" dirty="0">
                <a:solidFill>
                  <a:schemeClr val="tx1"/>
                </a:solidFill>
                <a:latin typeface="Times New Roman" panose="02020603050405020304" pitchFamily="18" charset="0"/>
                <a:cs typeface="Times New Roman" panose="02020603050405020304" pitchFamily="18" charset="0"/>
              </a:rPr>
              <a:t>Remove sterile dressing.</a:t>
            </a:r>
          </a:p>
          <a:p>
            <a:pPr marL="508000" indent="-457200">
              <a:lnSpc>
                <a:spcPct val="150000"/>
              </a:lnSpc>
              <a:spcBef>
                <a:spcPts val="925"/>
              </a:spcBef>
              <a:buClrTx/>
              <a:buSzPct val="81000"/>
              <a:buFont typeface="+mj-lt"/>
              <a:buAutoNum type="arabicPeriod"/>
              <a:tabLst>
                <a:tab pos="213995" algn="l"/>
              </a:tabLst>
            </a:pPr>
            <a:r>
              <a:rPr lang="en-US" sz="2400" dirty="0">
                <a:solidFill>
                  <a:schemeClr val="tx1"/>
                </a:solidFill>
                <a:latin typeface="Times New Roman" panose="02020603050405020304" pitchFamily="18" charset="0"/>
                <a:cs typeface="Times New Roman" panose="02020603050405020304" pitchFamily="18" charset="0"/>
              </a:rPr>
              <a:t>Cut suture and …. Ask patient to take a deep breath and hold it - then remove the tube and place a sterile piece of gauze and airtight over the site</a:t>
            </a:r>
          </a:p>
        </p:txBody>
      </p:sp>
    </p:spTree>
    <p:extLst>
      <p:ext uri="{BB962C8B-B14F-4D97-AF65-F5344CB8AC3E}">
        <p14:creationId xmlns:p14="http://schemas.microsoft.com/office/powerpoint/2010/main" val="300538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6A8032C-3383-45C2-9D78-BFCCED391228}"/>
              </a:ext>
            </a:extLst>
          </p:cNvPr>
          <p:cNvSpPr>
            <a:spLocks noGrp="1"/>
          </p:cNvSpPr>
          <p:nvPr>
            <p:ph type="title"/>
          </p:nvPr>
        </p:nvSpPr>
        <p:spPr>
          <a:xfrm>
            <a:off x="1066800" y="100013"/>
            <a:ext cx="10058400" cy="1325562"/>
          </a:xfrm>
        </p:spPr>
        <p:txBody>
          <a:bodyPr/>
          <a:lstStyle/>
          <a:p>
            <a:r>
              <a:rPr lang="en-US" dirty="0"/>
              <a:t>Nursing care for Chest tube </a:t>
            </a:r>
            <a:endParaRPr lang="ar-IQ" dirty="0"/>
          </a:p>
        </p:txBody>
      </p:sp>
      <p:sp>
        <p:nvSpPr>
          <p:cNvPr id="4" name="Rectangle 3">
            <a:extLst>
              <a:ext uri="{FF2B5EF4-FFF2-40B4-BE49-F238E27FC236}">
                <a16:creationId xmlns:a16="http://schemas.microsoft.com/office/drawing/2014/main" id="{5FB66702-7A3A-4182-9478-353FE77222BF}"/>
              </a:ext>
            </a:extLst>
          </p:cNvPr>
          <p:cNvSpPr/>
          <p:nvPr/>
        </p:nvSpPr>
        <p:spPr>
          <a:xfrm>
            <a:off x="762000" y="1905000"/>
            <a:ext cx="10972800" cy="3903954"/>
          </a:xfrm>
          <a:prstGeom prst="rect">
            <a:avLst/>
          </a:prstGeom>
        </p:spPr>
        <p:txBody>
          <a:bodyPr wrap="square">
            <a:spAutoFit/>
          </a:bodyPr>
          <a:lstStyle/>
          <a:p>
            <a:pPr marL="342900" indent="-342900">
              <a:lnSpc>
                <a:spcPct val="150000"/>
              </a:lnSpc>
              <a:buFont typeface="+mj-lt"/>
              <a:buAutoNum type="arabicPeriod"/>
            </a:pPr>
            <a:r>
              <a:rPr lang="ar-IQ" sz="2400" dirty="0">
                <a:latin typeface="Times New Roman" panose="02020603050405020304" pitchFamily="18" charset="0"/>
                <a:cs typeface="Times New Roman" panose="02020603050405020304" pitchFamily="18" charset="0"/>
              </a:rPr>
              <a:t>At least every 2 hours, document a comprehensive pulmonary assessment, including respiratory rate, </a:t>
            </a:r>
            <a:r>
              <a:rPr lang="en-US" sz="2400" dirty="0">
                <a:latin typeface="Times New Roman" panose="02020603050405020304" pitchFamily="18" charset="0"/>
                <a:cs typeface="Times New Roman" panose="02020603050405020304" pitchFamily="18" charset="0"/>
              </a:rPr>
              <a:t>breathing, breathing  sounds, and arterial oxyhemoglobin saturation measured by pulse oximetry (SpO2)</a:t>
            </a:r>
          </a:p>
          <a:p>
            <a:pPr marL="342900" indent="-3429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Inspect the dressing and note any drainage.</a:t>
            </a:r>
          </a:p>
          <a:p>
            <a:pPr marL="342900" indent="-3429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Assess the insertion site for subcutaneous emphysema and tube</a:t>
            </a:r>
          </a:p>
          <a:p>
            <a:pPr marL="342900" indent="-3429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Chest Tube Care basics: Keep all tubing free of kinks and occlusions; for instance, check for tubing beneath the patient or pinched between bed rails.</a:t>
            </a:r>
            <a:endParaRPr lang="ar-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03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9793C-98DB-0FF9-ACCE-237EEE605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31D95-E6BA-E0D0-00EA-317E274057A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DEFINITION</a:t>
            </a:r>
            <a:endParaRPr lang="ar-IQ"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C8062D9-5CCB-4871-E861-600912D4680D}"/>
              </a:ext>
            </a:extLst>
          </p:cNvPr>
          <p:cNvSpPr/>
          <p:nvPr/>
        </p:nvSpPr>
        <p:spPr>
          <a:xfrm>
            <a:off x="609600" y="2551837"/>
            <a:ext cx="7162800" cy="2806987"/>
          </a:xfrm>
          <a:prstGeom prst="rect">
            <a:avLst/>
          </a:prstGeom>
        </p:spPr>
        <p:txBody>
          <a:bodyPr wrap="square">
            <a:spAutoFit/>
          </a:bodyPr>
          <a:lstStyle/>
          <a:p>
            <a:pPr algn="just">
              <a:lnSpc>
                <a:spcPct val="150000"/>
              </a:lnSpc>
            </a:pPr>
            <a:r>
              <a:rPr lang="ar-IQ" sz="2000" b="1" dirty="0">
                <a:solidFill>
                  <a:srgbClr val="FF0000"/>
                </a:solidFill>
                <a:latin typeface="Times New Roman" panose="02020603050405020304" pitchFamily="18" charset="0"/>
                <a:cs typeface="Times New Roman" panose="02020603050405020304" pitchFamily="18" charset="0"/>
              </a:rPr>
              <a:t>Chest Tube Insertion: </a:t>
            </a:r>
            <a:r>
              <a:rPr lang="ar-IQ" sz="2000" dirty="0">
                <a:latin typeface="Times New Roman" panose="02020603050405020304" pitchFamily="18" charset="0"/>
                <a:cs typeface="Times New Roman" panose="02020603050405020304" pitchFamily="18" charset="0"/>
              </a:rPr>
              <a:t>This procedure involves the insertion of a flexible tube into the chest cavity to drain excess fluid (such as blood or pleural effusion) or air (such as in cases of pneumothorax) from around the lungs or heart. The chest tube is typically inserted through a small incision between the ribs and connected to a drainage system.</a:t>
            </a:r>
          </a:p>
        </p:txBody>
      </p:sp>
      <p:pic>
        <p:nvPicPr>
          <p:cNvPr id="1026" name="Picture 2" descr="D1 Chest Tube Insertion | SpringerLink">
            <a:extLst>
              <a:ext uri="{FF2B5EF4-FFF2-40B4-BE49-F238E27FC236}">
                <a16:creationId xmlns:a16="http://schemas.microsoft.com/office/drawing/2014/main" id="{856CCBFB-BEEC-E8C8-09EF-BF5AC65C4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2209800"/>
            <a:ext cx="3352800" cy="379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056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Sites for chest tube insertion</a:t>
            </a:r>
          </a:p>
        </p:txBody>
      </p:sp>
      <p:sp>
        <p:nvSpPr>
          <p:cNvPr id="3" name="Content Placeholder 2"/>
          <p:cNvSpPr>
            <a:spLocks noGrp="1"/>
          </p:cNvSpPr>
          <p:nvPr>
            <p:ph idx="1"/>
          </p:nvPr>
        </p:nvSpPr>
        <p:spPr>
          <a:xfrm>
            <a:off x="1066800" y="1752600"/>
            <a:ext cx="9144000" cy="4572001"/>
          </a:xfrm>
        </p:spPr>
        <p:txBody>
          <a:bodyPr/>
          <a:lstStyle/>
          <a:p>
            <a:pPr marL="285750" indent="-285750" algn="l" rtl="0">
              <a:lnSpc>
                <a:spcPct val="150000"/>
              </a:lnSpc>
              <a:buFont typeface="Arial" panose="020B0604020202020204" pitchFamily="34" charset="0"/>
              <a:buChar char="•"/>
            </a:pPr>
            <a:r>
              <a:rPr lang="ar-IQ" dirty="0">
                <a:solidFill>
                  <a:schemeClr val="tx1"/>
                </a:solidFill>
                <a:latin typeface="Times New Roman" panose="02020603050405020304" pitchFamily="18" charset="0"/>
                <a:cs typeface="Times New Roman" panose="02020603050405020304" pitchFamily="18" charset="0"/>
              </a:rPr>
              <a:t>In the lung apex at the second </a:t>
            </a:r>
            <a:r>
              <a:rPr lang="ar-IQ" dirty="0" err="1">
                <a:solidFill>
                  <a:schemeClr val="tx1"/>
                </a:solidFill>
                <a:latin typeface="Times New Roman" panose="02020603050405020304" pitchFamily="18" charset="0"/>
                <a:cs typeface="Times New Roman" panose="02020603050405020304" pitchFamily="18" charset="0"/>
              </a:rPr>
              <a:t>or</a:t>
            </a:r>
            <a:r>
              <a:rPr lang="ar-IQ"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fourth</a:t>
            </a:r>
            <a:r>
              <a:rPr lang="ar-IQ" dirty="0">
                <a:solidFill>
                  <a:schemeClr val="tx1"/>
                </a:solidFill>
                <a:latin typeface="Times New Roman" panose="02020603050405020304" pitchFamily="18" charset="0"/>
                <a:cs typeface="Times New Roman" panose="02020603050405020304" pitchFamily="18" charset="0"/>
              </a:rPr>
              <a:t> inter-costal space, mid-clavicular line to drain air.</a:t>
            </a:r>
          </a:p>
          <a:p>
            <a:pPr marL="285750" indent="-285750" algn="l" rtl="0">
              <a:lnSpc>
                <a:spcPct val="150000"/>
              </a:lnSpc>
              <a:buFont typeface="Arial" panose="020B0604020202020204" pitchFamily="34" charset="0"/>
              <a:buChar char="•"/>
            </a:pPr>
            <a:r>
              <a:rPr lang="ar-IQ" dirty="0">
                <a:solidFill>
                  <a:schemeClr val="tx1"/>
                </a:solidFill>
                <a:latin typeface="Times New Roman" panose="02020603050405020304" pitchFamily="18" charset="0"/>
                <a:cs typeface="Times New Roman" panose="02020603050405020304" pitchFamily="18" charset="0"/>
              </a:rPr>
              <a:t>In the lateral chest area at the lower site, usually </a:t>
            </a:r>
            <a:r>
              <a:rPr lang="ar-IQ" dirty="0" err="1">
                <a:solidFill>
                  <a:schemeClr val="tx1"/>
                </a:solidFill>
                <a:latin typeface="Times New Roman" panose="02020603050405020304" pitchFamily="18" charset="0"/>
                <a:cs typeface="Times New Roman" panose="02020603050405020304" pitchFamily="18" charset="0"/>
              </a:rPr>
              <a:t>the</a:t>
            </a:r>
            <a:r>
              <a:rPr lang="ar-IQ"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5th or 6th intercostal space at the mid-axillary line </a:t>
            </a:r>
            <a:r>
              <a:rPr lang="ar-IQ" dirty="0" err="1">
                <a:solidFill>
                  <a:schemeClr val="tx1"/>
                </a:solidFill>
                <a:latin typeface="Times New Roman" panose="02020603050405020304" pitchFamily="18" charset="0"/>
                <a:cs typeface="Times New Roman" panose="02020603050405020304" pitchFamily="18" charset="0"/>
              </a:rPr>
              <a:t>inter-costal</a:t>
            </a:r>
            <a:r>
              <a:rPr lang="ar-IQ" dirty="0">
                <a:solidFill>
                  <a:schemeClr val="tx1"/>
                </a:solidFill>
                <a:latin typeface="Times New Roman" panose="02020603050405020304" pitchFamily="18" charset="0"/>
                <a:cs typeface="Times New Roman" panose="02020603050405020304" pitchFamily="18" charset="0"/>
              </a:rPr>
              <a:t> space to drain blood or fluid.</a:t>
            </a:r>
          </a:p>
          <a:p>
            <a:pPr marL="285750" indent="-285750" algn="l" rtl="0">
              <a:lnSpc>
                <a:spcPct val="150000"/>
              </a:lnSpc>
              <a:buFont typeface="Arial" panose="020B0604020202020204" pitchFamily="34" charset="0"/>
              <a:buChar char="•"/>
            </a:pPr>
            <a:r>
              <a:rPr lang="ar-IQ" dirty="0">
                <a:solidFill>
                  <a:schemeClr val="tx1"/>
                </a:solidFill>
                <a:latin typeface="Times New Roman" panose="02020603050405020304" pitchFamily="18" charset="0"/>
                <a:cs typeface="Times New Roman" panose="02020603050405020304" pitchFamily="18" charset="0"/>
              </a:rPr>
              <a:t>In the anterior media-stinal beneath the sternum, which called retro-sternal tube in case of cardiac surgery.</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446D-4183-4D8E-BDB3-2D79AE96C8A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INDICATION</a:t>
            </a:r>
            <a:endParaRPr lang="ar-IQ"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9ADA9C-9F0C-5C12-D2A0-9AB28937C0B7}"/>
              </a:ext>
            </a:extLst>
          </p:cNvPr>
          <p:cNvSpPr txBox="1"/>
          <p:nvPr/>
        </p:nvSpPr>
        <p:spPr>
          <a:xfrm>
            <a:off x="609600" y="1395236"/>
            <a:ext cx="11277600" cy="4653646"/>
          </a:xfrm>
          <a:prstGeom prst="rect">
            <a:avLst/>
          </a:prstGeom>
          <a:noFill/>
        </p:spPr>
        <p:txBody>
          <a:bodyPr wrap="square">
            <a:spAutoFit/>
          </a:bodyPr>
          <a:lstStyle/>
          <a:p>
            <a:pPr>
              <a:lnSpc>
                <a:spcPct val="150000"/>
              </a:lnSpc>
              <a:buFont typeface="+mj-lt"/>
              <a:buAutoNum type="arabicPeriod"/>
            </a:pPr>
            <a:r>
              <a:rPr lang="en-US" sz="2000" b="1" dirty="0">
                <a:latin typeface="Times New Roman" panose="02020603050405020304" pitchFamily="18" charset="0"/>
                <a:cs typeface="Times New Roman" panose="02020603050405020304" pitchFamily="18" charset="0"/>
              </a:rPr>
              <a:t>Pneumothorax (Collapsed Lung)</a:t>
            </a:r>
          </a:p>
          <a:p>
            <a:pPr>
              <a:lnSpc>
                <a:spcPct val="150000"/>
              </a:lnSpc>
            </a:pPr>
            <a:r>
              <a:rPr lang="en-US" sz="2000" dirty="0">
                <a:latin typeface="Times New Roman" panose="02020603050405020304" pitchFamily="18" charset="0"/>
                <a:cs typeface="Times New Roman" panose="02020603050405020304" pitchFamily="18" charset="0"/>
              </a:rPr>
              <a:t>       Air leaks into the pleural space, preventing lung expansion.</a:t>
            </a:r>
          </a:p>
          <a:p>
            <a:pPr>
              <a:lnSpc>
                <a:spcPct val="150000"/>
              </a:lnSpc>
            </a:pPr>
            <a:r>
              <a:rPr lang="en-US" sz="2000" b="1" dirty="0">
                <a:latin typeface="Times New Roman" panose="02020603050405020304" pitchFamily="18" charset="0"/>
                <a:cs typeface="Times New Roman" panose="02020603050405020304" pitchFamily="18" charset="0"/>
              </a:rPr>
              <a:t>2.Hemothorax</a:t>
            </a:r>
            <a:endParaRPr lang="en-US" sz="2000" dirty="0">
              <a:latin typeface="Times New Roman" panose="02020603050405020304" pitchFamily="18" charset="0"/>
              <a:cs typeface="Times New Roman" panose="02020603050405020304" pitchFamily="18" charset="0"/>
            </a:endParaRPr>
          </a:p>
          <a:p>
            <a:pPr lvl="1">
              <a:lnSpc>
                <a:spcPct val="150000"/>
              </a:lnSpc>
            </a:pPr>
            <a:r>
              <a:rPr lang="en-US" sz="2000" dirty="0">
                <a:latin typeface="Times New Roman" panose="02020603050405020304" pitchFamily="18" charset="0"/>
                <a:cs typeface="Times New Roman" panose="02020603050405020304" pitchFamily="18" charset="0"/>
              </a:rPr>
              <a:t>Blood accumulates in the pleural space, often due to trauma or surgery.</a:t>
            </a:r>
          </a:p>
          <a:p>
            <a:pPr>
              <a:lnSpc>
                <a:spcPct val="150000"/>
              </a:lnSpc>
            </a:pPr>
            <a:r>
              <a:rPr lang="en-US" sz="2000" b="1" dirty="0">
                <a:latin typeface="Times New Roman" panose="02020603050405020304" pitchFamily="18" charset="0"/>
                <a:cs typeface="Times New Roman" panose="02020603050405020304" pitchFamily="18" charset="0"/>
              </a:rPr>
              <a:t>3.Pleural Effusion</a:t>
            </a:r>
          </a:p>
          <a:p>
            <a:pPr>
              <a:lnSpc>
                <a:spcPct val="150000"/>
              </a:lnSpc>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Excess fluid builds up in the pleural space, caused by infections, heart failure, or cancer.</a:t>
            </a:r>
          </a:p>
          <a:p>
            <a:pPr>
              <a:lnSpc>
                <a:spcPct val="150000"/>
              </a:lnSpc>
            </a:pPr>
            <a:r>
              <a:rPr lang="en-US" sz="2000" b="1" dirty="0">
                <a:latin typeface="Times New Roman" panose="02020603050405020304" pitchFamily="18" charset="0"/>
                <a:cs typeface="Times New Roman" panose="02020603050405020304" pitchFamily="18" charset="0"/>
              </a:rPr>
              <a:t>4.Empyema</a:t>
            </a:r>
            <a:endParaRPr lang="en-US" sz="2000" dirty="0">
              <a:latin typeface="Times New Roman" panose="02020603050405020304" pitchFamily="18" charset="0"/>
              <a:cs typeface="Times New Roman" panose="02020603050405020304" pitchFamily="18" charset="0"/>
            </a:endParaRPr>
          </a:p>
          <a:p>
            <a:pPr lvl="1">
              <a:lnSpc>
                <a:spcPct val="150000"/>
              </a:lnSpc>
            </a:pPr>
            <a:r>
              <a:rPr lang="en-US" sz="2000" dirty="0">
                <a:latin typeface="Times New Roman" panose="02020603050405020304" pitchFamily="18" charset="0"/>
                <a:cs typeface="Times New Roman" panose="02020603050405020304" pitchFamily="18" charset="0"/>
              </a:rPr>
              <a:t>Pus accumulates in the pleural space, often due to a bacterial infection.</a:t>
            </a:r>
          </a:p>
          <a:p>
            <a:pPr>
              <a:lnSpc>
                <a:spcPct val="150000"/>
              </a:lnSpc>
            </a:pPr>
            <a:r>
              <a:rPr lang="en-US" sz="2000" b="1" dirty="0">
                <a:latin typeface="Times New Roman" panose="02020603050405020304" pitchFamily="18" charset="0"/>
                <a:cs typeface="Times New Roman" panose="02020603050405020304" pitchFamily="18" charset="0"/>
              </a:rPr>
              <a:t>5.Postoperative</a:t>
            </a:r>
            <a:endParaRPr lang="en-US" sz="2000" dirty="0">
              <a:latin typeface="Times New Roman" panose="02020603050405020304" pitchFamily="18" charset="0"/>
              <a:cs typeface="Times New Roman" panose="02020603050405020304" pitchFamily="18" charset="0"/>
            </a:endParaRPr>
          </a:p>
          <a:p>
            <a:pPr lvl="1">
              <a:lnSpc>
                <a:spcPct val="150000"/>
              </a:lnSpc>
            </a:pPr>
            <a:r>
              <a:rPr lang="en-US" sz="2000" dirty="0">
                <a:latin typeface="Times New Roman" panose="02020603050405020304" pitchFamily="18" charset="0"/>
                <a:cs typeface="Times New Roman" panose="02020603050405020304" pitchFamily="18" charset="0"/>
              </a:rPr>
              <a:t>Used after thoracic surgery or trauma to prevent fluid or air accumulation.</a:t>
            </a:r>
          </a:p>
        </p:txBody>
      </p:sp>
    </p:spTree>
    <p:extLst>
      <p:ext uri="{BB962C8B-B14F-4D97-AF65-F5344CB8AC3E}">
        <p14:creationId xmlns:p14="http://schemas.microsoft.com/office/powerpoint/2010/main" val="318493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A0C3-527D-4F2A-9769-49160807956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PNEUMOTHORAX</a:t>
            </a:r>
            <a:endParaRPr lang="ar-IQ"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FF0D5E5-89A9-477F-B839-33EFD475CA79}"/>
              </a:ext>
            </a:extLst>
          </p:cNvPr>
          <p:cNvSpPr/>
          <p:nvPr/>
        </p:nvSpPr>
        <p:spPr>
          <a:xfrm>
            <a:off x="271268" y="2228671"/>
            <a:ext cx="7348732" cy="347787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1. For Pneumothorax (Air Removal)</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Insertion Site:</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2nd to 4th intercostal space at the midclavicular line or</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4th to 6th intercostal space at the mid-axillary line.</a:t>
            </a:r>
          </a:p>
          <a:p>
            <a:pPr lvl="1"/>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Reason: Air rises to the upper part of the pleural cavity, so the tube is placed higher.</a:t>
            </a:r>
          </a:p>
          <a:p>
            <a:pPr lvl="0"/>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3598303-1C83-4052-A0EF-FFC59A3CDFD8}"/>
              </a:ext>
            </a:extLst>
          </p:cNvPr>
          <p:cNvPicPr>
            <a:picLocks noChangeAspect="1"/>
          </p:cNvPicPr>
          <p:nvPr/>
        </p:nvPicPr>
        <p:blipFill rotWithShape="1">
          <a:blip r:embed="rId2"/>
          <a:srcRect b="6244"/>
          <a:stretch/>
        </p:blipFill>
        <p:spPr>
          <a:xfrm>
            <a:off x="7620000" y="2354721"/>
            <a:ext cx="4300732" cy="3225773"/>
          </a:xfrm>
          <a:prstGeom prst="rect">
            <a:avLst/>
          </a:prstGeom>
        </p:spPr>
      </p:pic>
    </p:spTree>
    <p:extLst>
      <p:ext uri="{BB962C8B-B14F-4D97-AF65-F5344CB8AC3E}">
        <p14:creationId xmlns:p14="http://schemas.microsoft.com/office/powerpoint/2010/main" val="308993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97FD-F611-444A-B392-ABE7924C391D}"/>
              </a:ext>
            </a:extLst>
          </p:cNvPr>
          <p:cNvSpPr>
            <a:spLocks noGrp="1"/>
          </p:cNvSpPr>
          <p:nvPr>
            <p:ph type="title"/>
          </p:nvPr>
        </p:nvSpPr>
        <p:spPr/>
        <p:txBody>
          <a:bodyPr/>
          <a:lstStyle/>
          <a:p>
            <a:r>
              <a:rPr lang="en-US" sz="3600" b="1" dirty="0">
                <a:latin typeface="Times New Roman" panose="02020603050405020304" pitchFamily="18" charset="0"/>
                <a:cs typeface="Times New Roman" panose="02020603050405020304" pitchFamily="18" charset="0"/>
              </a:rPr>
              <a:t>Pleural Effusion, Hemothorax, or Empyema</a:t>
            </a:r>
            <a:endParaRPr lang="ar-IQ" dirty="0">
              <a:latin typeface="Times New Roman" panose="02020603050405020304" pitchFamily="18" charset="0"/>
              <a:cs typeface="Times New Roman" panose="02020603050405020304" pitchFamily="18" charset="0"/>
            </a:endParaRPr>
          </a:p>
        </p:txBody>
      </p:sp>
      <p:pic>
        <p:nvPicPr>
          <p:cNvPr id="6" name="Picture 4" descr="Chest tube insertion - series—Procedure: MedlinePlus Medical Encyclopedia">
            <a:extLst>
              <a:ext uri="{FF2B5EF4-FFF2-40B4-BE49-F238E27FC236}">
                <a16:creationId xmlns:a16="http://schemas.microsoft.com/office/drawing/2014/main" id="{07351206-7238-4445-88A9-2B14BAAAFB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9"/>
          <a:stretch/>
        </p:blipFill>
        <p:spPr bwMode="auto">
          <a:xfrm>
            <a:off x="7543800" y="1600200"/>
            <a:ext cx="4358796" cy="3179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8579B1-B2B8-0133-7564-DF4B2498C930}"/>
              </a:ext>
            </a:extLst>
          </p:cNvPr>
          <p:cNvSpPr txBox="1"/>
          <p:nvPr/>
        </p:nvSpPr>
        <p:spPr>
          <a:xfrm>
            <a:off x="152400" y="1905000"/>
            <a:ext cx="7467600" cy="4457952"/>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2. For Pleural Effusion, Hemothorax, or Empyema (Fluid, Blood or pus Removal)</a:t>
            </a:r>
          </a:p>
          <a:p>
            <a:pPr>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Insertion Site</a:t>
            </a:r>
            <a:r>
              <a:rPr lang="en-US" sz="2400" dirty="0">
                <a:latin typeface="Times New Roman" panose="02020603050405020304" pitchFamily="18" charset="0"/>
                <a:cs typeface="Times New Roman" panose="02020603050405020304" pitchFamily="18" charset="0"/>
              </a:rPr>
              <a:t>:</a:t>
            </a:r>
          </a:p>
          <a:p>
            <a:pPr marL="742950" lvl="1" indent="-285750">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4th to 6th intercostal space</a:t>
            </a:r>
            <a:r>
              <a:rPr lang="en-US" sz="2400" dirty="0">
                <a:latin typeface="Times New Roman" panose="02020603050405020304" pitchFamily="18" charset="0"/>
                <a:cs typeface="Times New Roman" panose="02020603050405020304" pitchFamily="18" charset="0"/>
              </a:rPr>
              <a:t> at the </a:t>
            </a:r>
            <a:r>
              <a:rPr lang="en-US" sz="2400" b="1" dirty="0">
                <a:latin typeface="Times New Roman" panose="02020603050405020304" pitchFamily="18" charset="0"/>
                <a:cs typeface="Times New Roman" panose="02020603050405020304" pitchFamily="18" charset="0"/>
              </a:rPr>
              <a:t>mid-axillary line</a:t>
            </a:r>
            <a:r>
              <a:rPr lang="en-US" sz="2400" dirty="0">
                <a:latin typeface="Times New Roman" panose="02020603050405020304" pitchFamily="18" charset="0"/>
                <a:cs typeface="Times New Roman" panose="02020603050405020304" pitchFamily="18" charset="0"/>
              </a:rPr>
              <a:t>.</a:t>
            </a:r>
          </a:p>
          <a:p>
            <a:pPr lvl="1">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Reason</a:t>
            </a:r>
            <a:r>
              <a:rPr lang="en-US" sz="2400" dirty="0">
                <a:latin typeface="Times New Roman" panose="02020603050405020304" pitchFamily="18" charset="0"/>
                <a:cs typeface="Times New Roman" panose="02020603050405020304" pitchFamily="18" charset="0"/>
              </a:rPr>
              <a:t>: Fluids collect in the lower parts of the pleural cavity, so the tube is positioned lower to facilitate drainage.</a:t>
            </a: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38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E16B-BD03-4D47-939D-E3D67495C79D}"/>
              </a:ext>
            </a:extLst>
          </p:cNvPr>
          <p:cNvSpPr>
            <a:spLocks noGrp="1"/>
          </p:cNvSpPr>
          <p:nvPr>
            <p:ph type="title"/>
          </p:nvPr>
        </p:nvSpPr>
        <p:spPr/>
        <p:txBody>
          <a:bodyPr/>
          <a:lstStyle/>
          <a:p>
            <a:r>
              <a:rPr lang="en-US" dirty="0"/>
              <a:t>Postoperative Conditions</a:t>
            </a:r>
            <a:endParaRPr lang="ar-IQ" dirty="0"/>
          </a:p>
        </p:txBody>
      </p:sp>
      <p:sp>
        <p:nvSpPr>
          <p:cNvPr id="6" name="TextBox 5">
            <a:extLst>
              <a:ext uri="{FF2B5EF4-FFF2-40B4-BE49-F238E27FC236}">
                <a16:creationId xmlns:a16="http://schemas.microsoft.com/office/drawing/2014/main" id="{2515E1AD-036E-9B8C-D10B-3A7370E9A125}"/>
              </a:ext>
            </a:extLst>
          </p:cNvPr>
          <p:cNvSpPr txBox="1"/>
          <p:nvPr/>
        </p:nvSpPr>
        <p:spPr>
          <a:xfrm>
            <a:off x="609600" y="2828836"/>
            <a:ext cx="11353800" cy="1687963"/>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For  Postoperative Conditions</a:t>
            </a:r>
          </a:p>
          <a:p>
            <a:pPr>
              <a:lnSpc>
                <a:spcPct val="150000"/>
              </a:lnSpc>
            </a:pPr>
            <a:r>
              <a:rPr lang="en-US" sz="2400" b="1" dirty="0">
                <a:latin typeface="Times New Roman" panose="02020603050405020304" pitchFamily="18" charset="0"/>
                <a:cs typeface="Times New Roman" panose="02020603050405020304" pitchFamily="18" charset="0"/>
              </a:rPr>
              <a:t>Insertion Site: </a:t>
            </a:r>
            <a:r>
              <a:rPr lang="en-US" sz="2400" dirty="0">
                <a:latin typeface="Times New Roman" panose="02020603050405020304" pitchFamily="18" charset="0"/>
                <a:cs typeface="Times New Roman" panose="02020603050405020304" pitchFamily="18" charset="0"/>
              </a:rPr>
              <a:t>4th or 5th intercostal space at the mid-axillary line is commonly used as it allows for both air and fluid drainage depending on patient positioning.</a:t>
            </a:r>
          </a:p>
        </p:txBody>
      </p:sp>
    </p:spTree>
    <p:extLst>
      <p:ext uri="{BB962C8B-B14F-4D97-AF65-F5344CB8AC3E}">
        <p14:creationId xmlns:p14="http://schemas.microsoft.com/office/powerpoint/2010/main" val="39146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4B79-1544-DFBA-2B25-3AF38EB37DF6}"/>
              </a:ext>
            </a:extLst>
          </p:cNvPr>
          <p:cNvSpPr>
            <a:spLocks noGrp="1"/>
          </p:cNvSpPr>
          <p:nvPr>
            <p:ph type="title"/>
          </p:nvPr>
        </p:nvSpPr>
        <p:spPr>
          <a:xfrm>
            <a:off x="1066800" y="533400"/>
            <a:ext cx="10058400" cy="891383"/>
          </a:xfrm>
        </p:spPr>
        <p:txBody>
          <a:bodyPr/>
          <a:lstStyle/>
          <a:p>
            <a:r>
              <a:rPr lang="en-US" b="1" dirty="0">
                <a:solidFill>
                  <a:schemeClr val="bg2"/>
                </a:solidFill>
                <a:latin typeface="Times New Roman" panose="02020603050405020304" pitchFamily="18" charset="0"/>
                <a:cs typeface="Times New Roman" panose="02020603050405020304" pitchFamily="18" charset="0"/>
              </a:rPr>
              <a:t>Chest Tube Insertion Procedure</a:t>
            </a:r>
          </a:p>
        </p:txBody>
      </p:sp>
      <p:sp>
        <p:nvSpPr>
          <p:cNvPr id="6" name="TextBox 5">
            <a:extLst>
              <a:ext uri="{FF2B5EF4-FFF2-40B4-BE49-F238E27FC236}">
                <a16:creationId xmlns:a16="http://schemas.microsoft.com/office/drawing/2014/main" id="{9A772BE7-F629-DACC-B58A-68035FA26520}"/>
              </a:ext>
            </a:extLst>
          </p:cNvPr>
          <p:cNvSpPr txBox="1"/>
          <p:nvPr/>
        </p:nvSpPr>
        <p:spPr>
          <a:xfrm>
            <a:off x="304800" y="1798348"/>
            <a:ext cx="11582400" cy="5011949"/>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 The practitioner puts on a cap, a mask, eye protection, a sterile gown, and sterile gloves and prepares a sterile field using sterile drapes.</a:t>
            </a:r>
          </a:p>
          <a:p>
            <a:pPr>
              <a:lnSpc>
                <a:spcPct val="150000"/>
              </a:lnSpc>
            </a:pPr>
            <a:r>
              <a:rPr lang="en-US" sz="2400" dirty="0">
                <a:latin typeface="Times New Roman" panose="02020603050405020304" pitchFamily="18" charset="0"/>
                <a:cs typeface="Times New Roman" panose="02020603050405020304" pitchFamily="18" charset="0"/>
              </a:rPr>
              <a:t>■ The practitioner prepares the insertion site using chlorhexidine-based antiseptic swabs.</a:t>
            </a:r>
          </a:p>
          <a:p>
            <a:pPr>
              <a:lnSpc>
                <a:spcPct val="150000"/>
              </a:lnSpc>
            </a:pPr>
            <a:r>
              <a:rPr lang="en-US" sz="2400" dirty="0">
                <a:latin typeface="Times New Roman" panose="02020603050405020304" pitchFamily="18" charset="0"/>
                <a:cs typeface="Times New Roman" panose="02020603050405020304" pitchFamily="18" charset="0"/>
              </a:rPr>
              <a:t>■ After the antiseptic dries completely, the practitioner drapes the patient, leaving the insertion site exposed.</a:t>
            </a:r>
          </a:p>
          <a:p>
            <a:pPr>
              <a:lnSpc>
                <a:spcPct val="150000"/>
              </a:lnSpc>
            </a:pPr>
            <a:r>
              <a:rPr lang="en-US" sz="2400" dirty="0">
                <a:latin typeface="Times New Roman" panose="02020603050405020304" pitchFamily="18" charset="0"/>
                <a:cs typeface="Times New Roman" panose="02020603050405020304" pitchFamily="18" charset="0"/>
              </a:rPr>
              <a:t>■ The nurse disinfects the rubber stopper of the lidocaine vial with an antiseptic pad. The nurse then inverts the bottle and holds it for the practitioner to withdraw the anesthetic.</a:t>
            </a:r>
          </a:p>
          <a:p>
            <a:pPr>
              <a:lnSpc>
                <a:spcPct val="150000"/>
              </a:lnSpc>
            </a:pPr>
            <a:r>
              <a:rPr lang="en-US" sz="2400" dirty="0">
                <a:latin typeface="Times New Roman" panose="02020603050405020304" pitchFamily="18" charset="0"/>
                <a:cs typeface="Times New Roman" panose="02020603050405020304" pitchFamily="18" charset="0"/>
              </a:rPr>
              <a:t>■ The practitioner injects a local anesthetic at the site to reduce the pain of the procedure and waits for the anesthetic to take effect. </a:t>
            </a:r>
          </a:p>
        </p:txBody>
      </p:sp>
    </p:spTree>
    <p:extLst>
      <p:ext uri="{BB962C8B-B14F-4D97-AF65-F5344CB8AC3E}">
        <p14:creationId xmlns:p14="http://schemas.microsoft.com/office/powerpoint/2010/main" val="182256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23489-E5A8-960B-70C3-FDB3716F7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BF151-AEF0-92A7-C62A-6BA2766A1F1E}"/>
              </a:ext>
            </a:extLst>
          </p:cNvPr>
          <p:cNvSpPr>
            <a:spLocks noGrp="1"/>
          </p:cNvSpPr>
          <p:nvPr>
            <p:ph type="title"/>
          </p:nvPr>
        </p:nvSpPr>
        <p:spPr>
          <a:xfrm>
            <a:off x="1066800" y="533400"/>
            <a:ext cx="10058400" cy="891383"/>
          </a:xfrm>
        </p:spPr>
        <p:txBody>
          <a:bodyPr/>
          <a:lstStyle/>
          <a:p>
            <a:r>
              <a:rPr lang="en-US" b="1" dirty="0">
                <a:solidFill>
                  <a:schemeClr val="bg2"/>
                </a:solidFill>
                <a:latin typeface="Times New Roman" panose="02020603050405020304" pitchFamily="18" charset="0"/>
                <a:cs typeface="Times New Roman" panose="02020603050405020304" pitchFamily="18" charset="0"/>
              </a:rPr>
              <a:t>Chest Tube Insertion Procedure Continue…</a:t>
            </a:r>
          </a:p>
        </p:txBody>
      </p:sp>
      <p:sp>
        <p:nvSpPr>
          <p:cNvPr id="6" name="TextBox 5">
            <a:extLst>
              <a:ext uri="{FF2B5EF4-FFF2-40B4-BE49-F238E27FC236}">
                <a16:creationId xmlns:a16="http://schemas.microsoft.com/office/drawing/2014/main" id="{7F62BE1D-2C73-0F45-161C-406544B0F991}"/>
              </a:ext>
            </a:extLst>
          </p:cNvPr>
          <p:cNvSpPr txBox="1"/>
          <p:nvPr/>
        </p:nvSpPr>
        <p:spPr>
          <a:xfrm>
            <a:off x="152400" y="1424783"/>
            <a:ext cx="11582400" cy="5565947"/>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 The practitioner makes a skin incision about 1″ (2.5 cm) long and then inserts a hemostat through the opening to enter the pleural space. Typically, when the pleural space is entered, you’ll see a return of pleural contents, confirming penetration.</a:t>
            </a:r>
          </a:p>
          <a:p>
            <a:pPr algn="just">
              <a:lnSpc>
                <a:spcPct val="150000"/>
              </a:lnSpc>
            </a:pPr>
            <a:r>
              <a:rPr lang="en-US" sz="2400" dirty="0">
                <a:latin typeface="Times New Roman" panose="02020603050405020304" pitchFamily="18" charset="0"/>
                <a:cs typeface="Times New Roman" panose="02020603050405020304" pitchFamily="18" charset="0"/>
              </a:rPr>
              <a:t>■ The practitioner spreads the hemostat open slightly to enlarge the opening enough to accommodate the chest tube.</a:t>
            </a:r>
          </a:p>
          <a:p>
            <a:pPr algn="just">
              <a:lnSpc>
                <a:spcPct val="150000"/>
              </a:lnSpc>
            </a:pPr>
            <a:r>
              <a:rPr lang="en-US" sz="2400" dirty="0">
                <a:latin typeface="Times New Roman" panose="02020603050405020304" pitchFamily="18" charset="0"/>
                <a:cs typeface="Times New Roman" panose="02020603050405020304" pitchFamily="18" charset="0"/>
              </a:rPr>
              <a:t>■ Using a finger, the practitioner creates a track for the chest tube and then clamps the chest tube with the hemostat and inserts them through the incision, guiding the hemostat and tube along the inserted finger.</a:t>
            </a:r>
          </a:p>
          <a:p>
            <a:pPr algn="just">
              <a:lnSpc>
                <a:spcPct val="150000"/>
              </a:lnSpc>
            </a:pPr>
            <a:r>
              <a:rPr lang="en-US" sz="2400" dirty="0">
                <a:latin typeface="Times New Roman" panose="02020603050405020304" pitchFamily="18" charset="0"/>
                <a:cs typeface="Times New Roman" panose="02020603050405020304" pitchFamily="18" charset="0"/>
              </a:rPr>
              <a:t>■ The practitioner removes the hemostat and immediately connects the chest tube to the drainage system.</a:t>
            </a:r>
          </a:p>
        </p:txBody>
      </p:sp>
    </p:spTree>
    <p:extLst>
      <p:ext uri="{BB962C8B-B14F-4D97-AF65-F5344CB8AC3E}">
        <p14:creationId xmlns:p14="http://schemas.microsoft.com/office/powerpoint/2010/main" val="96220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250</TotalTime>
  <Words>867</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Franklin Gothic Medium</vt:lpstr>
      <vt:lpstr>Times New Roman</vt:lpstr>
      <vt:lpstr>Wingdings</vt:lpstr>
      <vt:lpstr>Medical Design 16x9</vt:lpstr>
      <vt:lpstr>PowerPoint Presentation</vt:lpstr>
      <vt:lpstr>DEFINITION</vt:lpstr>
      <vt:lpstr>Sites for chest tube insertion</vt:lpstr>
      <vt:lpstr>INDICATION</vt:lpstr>
      <vt:lpstr>PNEUMOTHORAX</vt:lpstr>
      <vt:lpstr>Pleural Effusion, Hemothorax, or Empyema</vt:lpstr>
      <vt:lpstr>Postoperative Conditions</vt:lpstr>
      <vt:lpstr>Chest Tube Insertion Procedure</vt:lpstr>
      <vt:lpstr>Chest Tube Insertion Procedure Continue…</vt:lpstr>
      <vt:lpstr>Complications</vt:lpstr>
      <vt:lpstr>Removal of a chest tube</vt:lpstr>
      <vt:lpstr>Nursing care for Chest tube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Earthlink</dc:creator>
  <cp:lastModifiedBy>ALI ALIALI</cp:lastModifiedBy>
  <cp:revision>14</cp:revision>
  <dcterms:created xsi:type="dcterms:W3CDTF">2023-11-05T13:39:11Z</dcterms:created>
  <dcterms:modified xsi:type="dcterms:W3CDTF">2024-11-18T19:56:40Z</dcterms:modified>
</cp:coreProperties>
</file>