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76" r:id="rId9"/>
    <p:sldId id="262" r:id="rId10"/>
    <p:sldId id="277" r:id="rId11"/>
    <p:sldId id="274" r:id="rId12"/>
    <p:sldId id="263" r:id="rId13"/>
    <p:sldId id="264" r:id="rId14"/>
    <p:sldId id="265" r:id="rId15"/>
    <p:sldId id="273" r:id="rId16"/>
    <p:sldId id="266" r:id="rId17"/>
    <p:sldId id="272" r:id="rId18"/>
    <p:sldId id="267" r:id="rId19"/>
    <p:sldId id="268" r:id="rId20"/>
    <p:sldId id="269" r:id="rId21"/>
    <p:sldId id="270" r:id="rId22"/>
    <p:sldId id="271" r:id="rId23"/>
    <p:sldId id="275" r:id="rId2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1800199"/>
          </a:xfrm>
        </p:spPr>
        <p:txBody>
          <a:bodyPr/>
          <a:lstStyle/>
          <a:p>
            <a:r>
              <a:rPr lang="en-US" b="1" dirty="0" smtClean="0"/>
              <a:t>Vitamins </a:t>
            </a:r>
            <a:endParaRPr lang="en-US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/>
              <a:t>Lecture</a:t>
            </a:r>
            <a:r>
              <a:rPr lang="en-US" dirty="0" smtClean="0"/>
              <a:t>. 6</a:t>
            </a:r>
            <a:endParaRPr lang="en-US" dirty="0"/>
          </a:p>
          <a:p>
            <a:pPr rtl="0"/>
            <a:r>
              <a:rPr lang="en-US" dirty="0"/>
              <a:t>Prof. Dr. </a:t>
            </a:r>
            <a:r>
              <a:rPr lang="en-US" dirty="0" err="1"/>
              <a:t>Fakhria</a:t>
            </a:r>
            <a:r>
              <a:rPr lang="en-US" dirty="0"/>
              <a:t> </a:t>
            </a:r>
            <a:r>
              <a:rPr lang="en-US" dirty="0" err="1"/>
              <a:t>Jaber</a:t>
            </a:r>
            <a:r>
              <a:rPr lang="en-US" dirty="0"/>
              <a:t>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just" rtl="0">
              <a:buNone/>
            </a:pPr>
            <a:r>
              <a:rPr lang="en-US" sz="2400" b="1" dirty="0" smtClean="0">
                <a:cs typeface="+mj-cs"/>
              </a:rPr>
              <a:t>Excess </a:t>
            </a:r>
            <a:r>
              <a:rPr lang="en-US" sz="2400" b="1" dirty="0">
                <a:cs typeface="+mj-cs"/>
              </a:rPr>
              <a:t>of </a:t>
            </a:r>
            <a:r>
              <a:rPr lang="en-US" sz="2400" b="1" dirty="0" err="1">
                <a:cs typeface="+mj-cs"/>
              </a:rPr>
              <a:t>Vit</a:t>
            </a:r>
            <a:r>
              <a:rPr lang="en-US" sz="2400" b="1" dirty="0">
                <a:cs typeface="+mj-cs"/>
              </a:rPr>
              <a:t> D </a:t>
            </a:r>
            <a:r>
              <a:rPr lang="en-US" sz="2400" b="1" dirty="0"/>
              <a:t>(</a:t>
            </a:r>
            <a:r>
              <a:rPr lang="en-US" sz="2400" b="1" dirty="0" smtClean="0"/>
              <a:t>toxicity) </a:t>
            </a:r>
            <a:r>
              <a:rPr lang="en-US" sz="2400" b="1" dirty="0" smtClean="0">
                <a:cs typeface="+mj-cs"/>
              </a:rPr>
              <a:t>causes:</a:t>
            </a:r>
            <a:endParaRPr lang="en-US" sz="2400" b="1" dirty="0" smtClean="0">
              <a:cs typeface="+mj-cs"/>
            </a:endParaRPr>
          </a:p>
          <a:p>
            <a:pPr marL="0" indent="0" algn="just" rtl="0">
              <a:buNone/>
            </a:pPr>
            <a:endParaRPr lang="en-US" sz="2400" b="1" dirty="0" smtClean="0">
              <a:cs typeface="+mj-cs"/>
            </a:endParaRPr>
          </a:p>
          <a:p>
            <a:pPr algn="just" rtl="0">
              <a:buFont typeface="Wingdings" panose="05000000000000000000" pitchFamily="2" charset="2"/>
              <a:buChar char="Ø"/>
            </a:pPr>
            <a:r>
              <a:rPr lang="en-US" sz="2400" dirty="0" smtClean="0">
                <a:cs typeface="+mj-cs"/>
              </a:rPr>
              <a:t>loss </a:t>
            </a:r>
            <a:r>
              <a:rPr lang="en-US" sz="2400" dirty="0">
                <a:cs typeface="+mj-cs"/>
              </a:rPr>
              <a:t>of </a:t>
            </a:r>
            <a:r>
              <a:rPr lang="en-US" sz="2400" dirty="0" smtClean="0">
                <a:cs typeface="+mj-cs"/>
              </a:rPr>
              <a:t>appetite</a:t>
            </a:r>
            <a:endParaRPr lang="en-US" sz="2400" dirty="0" smtClean="0">
              <a:cs typeface="+mj-cs"/>
            </a:endParaRPr>
          </a:p>
          <a:p>
            <a:pPr algn="just" rtl="0">
              <a:buFont typeface="Wingdings" panose="05000000000000000000" pitchFamily="2" charset="2"/>
              <a:buChar char="Ø"/>
            </a:pPr>
            <a:r>
              <a:rPr lang="en-US" sz="2400" dirty="0" smtClean="0">
                <a:cs typeface="+mj-cs"/>
              </a:rPr>
              <a:t>Vomiting</a:t>
            </a:r>
            <a:endParaRPr lang="en-US" sz="2400" dirty="0" smtClean="0">
              <a:cs typeface="+mj-cs"/>
            </a:endParaRPr>
          </a:p>
          <a:p>
            <a:pPr algn="just" rtl="0">
              <a:buFont typeface="Wingdings" panose="05000000000000000000" pitchFamily="2" charset="2"/>
              <a:buChar char="Ø"/>
            </a:pPr>
            <a:r>
              <a:rPr lang="en-US" sz="2400" dirty="0" smtClean="0">
                <a:cs typeface="+mj-cs"/>
              </a:rPr>
              <a:t>Growth failure </a:t>
            </a:r>
            <a:endParaRPr lang="en-US" sz="2400" dirty="0" smtClean="0">
              <a:cs typeface="+mj-cs"/>
            </a:endParaRPr>
          </a:p>
          <a:p>
            <a:pPr algn="just" rtl="0">
              <a:buFont typeface="Wingdings" panose="05000000000000000000" pitchFamily="2" charset="2"/>
              <a:buChar char="Ø"/>
            </a:pPr>
            <a:r>
              <a:rPr lang="en-US" sz="2400" dirty="0" smtClean="0">
                <a:cs typeface="+mj-cs"/>
              </a:rPr>
              <a:t>weight loss</a:t>
            </a:r>
            <a:endParaRPr lang="en-US" sz="2400" dirty="0" smtClean="0">
              <a:cs typeface="+mj-cs"/>
            </a:endParaRPr>
          </a:p>
          <a:p>
            <a:pPr algn="just" rtl="0">
              <a:buFont typeface="Wingdings" panose="05000000000000000000" pitchFamily="2" charset="2"/>
              <a:buChar char="Ø"/>
            </a:pPr>
            <a:r>
              <a:rPr lang="en-US" sz="2400" dirty="0" smtClean="0">
                <a:cs typeface="+mj-cs"/>
              </a:rPr>
              <a:t> </a:t>
            </a:r>
            <a:r>
              <a:rPr lang="en-US" sz="2400" dirty="0" err="1">
                <a:cs typeface="+mj-cs"/>
              </a:rPr>
              <a:t>Ca</a:t>
            </a:r>
            <a:r>
              <a:rPr lang="en-US" sz="2400" dirty="0">
                <a:cs typeface="+mj-cs"/>
              </a:rPr>
              <a:t> deposit in blood vessels </a:t>
            </a:r>
            <a:r>
              <a:rPr lang="en-US" sz="2400" dirty="0" smtClean="0">
                <a:cs typeface="+mj-cs"/>
              </a:rPr>
              <a:t>and kidneys</a:t>
            </a:r>
            <a:r>
              <a:rPr lang="en-US" sz="2400" dirty="0">
                <a:cs typeface="+mj-cs"/>
              </a:rPr>
              <a:t>.</a:t>
            </a:r>
            <a:endParaRPr lang="en-US" sz="2400" dirty="0">
              <a:cs typeface="+mj-cs"/>
            </a:endParaRPr>
          </a:p>
          <a:p>
            <a:pPr marL="0" indent="0" algn="just" rtl="0">
              <a:buNone/>
            </a:pPr>
            <a:r>
              <a:rPr lang="en-US" sz="2400" dirty="0">
                <a:cs typeface="+mj-cs"/>
              </a:rPr>
              <a:t>Vitamin D toxicity is usually caused by </a:t>
            </a:r>
            <a:r>
              <a:rPr lang="en-US" sz="2400" b="1" dirty="0" smtClean="0">
                <a:cs typeface="+mj-cs"/>
              </a:rPr>
              <a:t>extra-large doses </a:t>
            </a:r>
            <a:r>
              <a:rPr lang="en-US" sz="2400" dirty="0">
                <a:cs typeface="+mj-cs"/>
              </a:rPr>
              <a:t>of vitamin D supplements — </a:t>
            </a:r>
            <a:r>
              <a:rPr lang="en-US" sz="2400" b="1" dirty="0">
                <a:cs typeface="+mj-cs"/>
              </a:rPr>
              <a:t>not </a:t>
            </a:r>
            <a:r>
              <a:rPr lang="en-US" sz="2400" b="1" dirty="0" smtClean="0">
                <a:cs typeface="+mj-cs"/>
              </a:rPr>
              <a:t>by diet </a:t>
            </a:r>
            <a:r>
              <a:rPr lang="en-US" sz="2400" b="1" dirty="0">
                <a:cs typeface="+mj-cs"/>
              </a:rPr>
              <a:t>or sun exposure</a:t>
            </a:r>
            <a:r>
              <a:rPr lang="en-US" sz="2400" dirty="0">
                <a:cs typeface="+mj-cs"/>
              </a:rPr>
              <a:t>. </a:t>
            </a:r>
            <a:endParaRPr lang="en-US" sz="2400" dirty="0"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832648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70000"/>
              </a:lnSpc>
              <a:buNone/>
            </a:pPr>
            <a:r>
              <a:rPr lang="en-US" sz="2400" b="1" dirty="0"/>
              <a:t>Vitamin E (</a:t>
            </a:r>
            <a:r>
              <a:rPr lang="en-US" sz="2400" b="1" dirty="0" smtClean="0"/>
              <a:t>Antifertility):</a:t>
            </a:r>
            <a:endParaRPr lang="en-US" sz="2400" b="1" dirty="0"/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Functions</a:t>
            </a:r>
            <a:r>
              <a:rPr lang="en-US" sz="2400" b="1" dirty="0"/>
              <a:t>: </a:t>
            </a:r>
            <a:endParaRPr lang="en-US" sz="2400" b="1" dirty="0" smtClean="0"/>
          </a:p>
          <a:p>
            <a:pPr marL="0" indent="0" algn="l" rtl="0">
              <a:lnSpc>
                <a:spcPct val="170000"/>
              </a:lnSpc>
              <a:buNone/>
            </a:pPr>
            <a:r>
              <a:rPr lang="en-US" sz="2400" b="1" dirty="0" smtClean="0"/>
              <a:t>      1</a:t>
            </a:r>
            <a:r>
              <a:rPr lang="en-US" sz="2400" b="1" dirty="0"/>
              <a:t>. </a:t>
            </a:r>
            <a:r>
              <a:rPr lang="en-US" sz="2400" dirty="0" smtClean="0"/>
              <a:t>antioxidant</a:t>
            </a:r>
            <a:br>
              <a:rPr lang="en-US" sz="2400" dirty="0"/>
            </a:br>
            <a:r>
              <a:rPr lang="en-US" sz="2400" dirty="0" smtClean="0"/>
              <a:t>      </a:t>
            </a:r>
            <a:r>
              <a:rPr lang="en-US" sz="2400" b="1" dirty="0" smtClean="0"/>
              <a:t>2</a:t>
            </a:r>
            <a:r>
              <a:rPr lang="en-US" sz="2400" b="1" dirty="0"/>
              <a:t>. </a:t>
            </a:r>
            <a:r>
              <a:rPr lang="en-US" sz="2400" dirty="0"/>
              <a:t>Protects erythrocytes. </a:t>
            </a:r>
            <a:endParaRPr lang="en-US" sz="2400" dirty="0"/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Deficiency</a:t>
            </a:r>
            <a:r>
              <a:rPr lang="en-US" sz="2400" b="1" dirty="0"/>
              <a:t>: </a:t>
            </a:r>
            <a:endParaRPr lang="en-US" sz="2400" b="1" dirty="0" smtClean="0"/>
          </a:p>
          <a:p>
            <a:pPr marL="0" indent="0" algn="l" rtl="0">
              <a:lnSpc>
                <a:spcPct val="170000"/>
              </a:lnSpc>
              <a:buNone/>
            </a:pPr>
            <a:r>
              <a:rPr lang="en-US" sz="2400" b="1" dirty="0" smtClean="0"/>
              <a:t>1</a:t>
            </a:r>
            <a:r>
              <a:rPr lang="en-US" sz="2400" b="1" dirty="0"/>
              <a:t>. </a:t>
            </a:r>
            <a:r>
              <a:rPr lang="en-US" sz="2400" dirty="0" smtClean="0"/>
              <a:t>Reduced </a:t>
            </a:r>
            <a:r>
              <a:rPr lang="en-US" sz="2400" dirty="0"/>
              <a:t>activity of certain enzymes </a:t>
            </a:r>
            <a:br>
              <a:rPr lang="en-US" sz="2400" dirty="0"/>
            </a:br>
            <a:r>
              <a:rPr lang="en-US" sz="2400" b="1" dirty="0"/>
              <a:t>2. </a:t>
            </a:r>
            <a:r>
              <a:rPr lang="en-US" sz="2400" dirty="0"/>
              <a:t>Hemolysis of RBC</a:t>
            </a:r>
            <a:br>
              <a:rPr lang="en-US" sz="2400" dirty="0"/>
            </a:br>
            <a:r>
              <a:rPr lang="en-US" sz="2400" b="1" dirty="0"/>
              <a:t>3. </a:t>
            </a:r>
            <a:r>
              <a:rPr lang="en-US" sz="2400" dirty="0"/>
              <a:t>Muscular weakness.</a:t>
            </a:r>
            <a:br>
              <a:rPr lang="en-US" sz="2400" dirty="0"/>
            </a:br>
            <a:r>
              <a:rPr lang="en-US" sz="2400" b="1" dirty="0"/>
              <a:t>4. </a:t>
            </a:r>
            <a:r>
              <a:rPr lang="en-US" sz="2400" dirty="0"/>
              <a:t>Anemia. </a:t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800" b="1" i="1" dirty="0"/>
              <a:t>Vitamin </a:t>
            </a:r>
            <a:r>
              <a:rPr lang="en-US" sz="2800" b="1" i="1" dirty="0" smtClean="0"/>
              <a:t>K (Coagulation):</a:t>
            </a:r>
            <a:endParaRPr lang="en-US" sz="2800" b="1" i="1" dirty="0" smtClean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/>
              <a:t>are essential to blood </a:t>
            </a:r>
            <a:r>
              <a:rPr lang="en-US" sz="2400" dirty="0" smtClean="0"/>
              <a:t>clotting.</a:t>
            </a:r>
            <a:endParaRPr lang="en-US" sz="2400" dirty="0" smtClean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Sources: </a:t>
            </a:r>
            <a:r>
              <a:rPr lang="en-US" sz="2400" dirty="0" smtClean="0"/>
              <a:t>broccoli, spinach, dairy </a:t>
            </a:r>
            <a:r>
              <a:rPr lang="en-US" sz="2400" dirty="0"/>
              <a:t>products, eggs, meats, </a:t>
            </a:r>
            <a:r>
              <a:rPr lang="en-US" sz="2400" dirty="0" smtClean="0"/>
              <a:t>fruits.</a:t>
            </a:r>
            <a:endParaRPr lang="en-US" sz="2400" dirty="0" smtClean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Deficiency</a:t>
            </a:r>
            <a:r>
              <a:rPr lang="en-US" sz="2400" b="1" dirty="0"/>
              <a:t>: </a:t>
            </a:r>
            <a:endParaRPr lang="en-US" sz="2400" b="1" dirty="0" smtClean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 smtClean="0"/>
              <a:t>1. Delayed </a:t>
            </a:r>
            <a:r>
              <a:rPr lang="en-US" sz="2400" dirty="0"/>
              <a:t>blood clotting by increases clotting time.</a:t>
            </a:r>
            <a:endParaRPr lang="en-US" sz="2400" dirty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/>
              <a:t>2. </a:t>
            </a:r>
            <a:r>
              <a:rPr lang="en-US" sz="2400" dirty="0" smtClean="0"/>
              <a:t>Faulty </a:t>
            </a:r>
            <a:r>
              <a:rPr lang="en-US" sz="2400" dirty="0"/>
              <a:t>fat metabolism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579296" cy="5832648"/>
          </a:xfrm>
        </p:spPr>
        <p:txBody>
          <a:bodyPr>
            <a:normAutofit/>
          </a:bodyPr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sz="2400" b="1" dirty="0">
                <a:latin typeface="TimesNewRomanPS-BoldMT"/>
                <a:cs typeface="+mj-cs"/>
              </a:rPr>
              <a:t>Water-Soluble </a:t>
            </a:r>
            <a:r>
              <a:rPr lang="en-US" sz="2400" b="1" dirty="0" smtClean="0">
                <a:latin typeface="TimesNewRomanPS-BoldMT"/>
                <a:cs typeface="+mj-cs"/>
              </a:rPr>
              <a:t>Vitamins:</a:t>
            </a:r>
            <a:r>
              <a:rPr lang="en-US" sz="2400" b="1" dirty="0">
                <a:latin typeface="TimesNewRomanPS-BoldMT"/>
                <a:cs typeface="+mj-cs"/>
              </a:rPr>
              <a:t> </a:t>
            </a:r>
            <a:endParaRPr lang="en-US" sz="2400" b="1" dirty="0" smtClean="0">
              <a:latin typeface="TimesNewRomanPS-BoldMT"/>
              <a:cs typeface="+mj-cs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TimesNewRomanPS-BoldMT"/>
                <a:cs typeface="+mj-cs"/>
              </a:rPr>
              <a:t> Include </a:t>
            </a:r>
            <a:r>
              <a:rPr lang="en-US" sz="2400" b="1" dirty="0">
                <a:latin typeface="TimesNewRomanPS-BoldMT"/>
                <a:cs typeface="+mj-cs"/>
              </a:rPr>
              <a:t>Vitamin B complex and C</a:t>
            </a:r>
            <a:r>
              <a:rPr lang="en-US" sz="2400" dirty="0">
                <a:latin typeface="TimesNewRomanPSMT"/>
                <a:cs typeface="+mj-cs"/>
              </a:rPr>
              <a:t>.</a:t>
            </a:r>
            <a:br>
              <a:rPr lang="en-US" sz="2400" dirty="0">
                <a:latin typeface="TimesNewRomanPSMT"/>
                <a:cs typeface="+mj-cs"/>
              </a:rPr>
            </a:br>
            <a:r>
              <a:rPr lang="en-US" sz="2400" b="1" dirty="0">
                <a:latin typeface="TimesNewRomanPS-BoldMT"/>
                <a:cs typeface="+mj-cs"/>
              </a:rPr>
              <a:t>1. </a:t>
            </a:r>
            <a:r>
              <a:rPr lang="en-US" sz="2400" dirty="0">
                <a:latin typeface="TimesNewRomanPSMT"/>
                <a:cs typeface="+mj-cs"/>
              </a:rPr>
              <a:t>D</a:t>
            </a:r>
            <a:r>
              <a:rPr lang="en-US" sz="2400" dirty="0" smtClean="0">
                <a:latin typeface="TimesNewRomanPSMT"/>
                <a:cs typeface="+mj-cs"/>
              </a:rPr>
              <a:t>issolve </a:t>
            </a:r>
            <a:r>
              <a:rPr lang="en-US" sz="2400" dirty="0">
                <a:latin typeface="TimesNewRomanPSMT"/>
                <a:cs typeface="+mj-cs"/>
              </a:rPr>
              <a:t>in </a:t>
            </a:r>
            <a:r>
              <a:rPr lang="en-US" sz="2400" dirty="0" smtClean="0">
                <a:latin typeface="TimesNewRomanPSMT"/>
                <a:cs typeface="+mj-cs"/>
              </a:rPr>
              <a:t>water</a:t>
            </a:r>
            <a:br>
              <a:rPr lang="en-US" sz="2400" dirty="0">
                <a:latin typeface="TimesNewRomanPSMT"/>
                <a:cs typeface="+mj-cs"/>
              </a:rPr>
            </a:br>
            <a:r>
              <a:rPr lang="en-US" sz="2400" b="1" dirty="0">
                <a:latin typeface="TimesNewRomanPS-BoldMT"/>
                <a:cs typeface="+mj-cs"/>
              </a:rPr>
              <a:t>2. </a:t>
            </a:r>
            <a:r>
              <a:rPr lang="en-US" sz="2400" dirty="0" smtClean="0">
                <a:latin typeface="TimesNewRomanPSMT"/>
                <a:cs typeface="+mj-cs"/>
              </a:rPr>
              <a:t>Not </a:t>
            </a:r>
            <a:r>
              <a:rPr lang="en-US" sz="2400" dirty="0">
                <a:latin typeface="TimesNewRomanPSMT"/>
                <a:cs typeface="+mj-cs"/>
              </a:rPr>
              <a:t>stored in the </a:t>
            </a:r>
            <a:r>
              <a:rPr lang="en-US" sz="2400" dirty="0" smtClean="0">
                <a:latin typeface="TimesNewRomanPSMT"/>
                <a:cs typeface="+mj-cs"/>
              </a:rPr>
              <a:t>body.</a:t>
            </a:r>
            <a:endParaRPr lang="en-US" sz="2400" dirty="0">
              <a:latin typeface="TimesNewRomanPSMT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>
            <a:normAutofit fontScale="92500" lnSpcReduction="20000"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TimesNewRomanPS-BoldMT"/>
              </a:rPr>
              <a:t> </a:t>
            </a:r>
            <a:r>
              <a:rPr lang="en-US" sz="3300" b="1" i="1" dirty="0" smtClean="0">
                <a:latin typeface="TimesNewRomanPS-BoldMT"/>
              </a:rPr>
              <a:t>Vitamin C</a:t>
            </a:r>
            <a:r>
              <a:rPr lang="en-US" sz="3300" i="1" dirty="0" smtClean="0">
                <a:latin typeface="TimesNewRomanPSMT"/>
              </a:rPr>
              <a:t>:</a:t>
            </a:r>
            <a:endParaRPr lang="en-US" sz="2400" b="1" i="1" dirty="0">
              <a:latin typeface="TimesNewRomanPS-Bold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231F20"/>
                </a:solidFill>
                <a:latin typeface="TimesNewRomanPSMT"/>
              </a:rPr>
              <a:t>Important </a:t>
            </a:r>
            <a:r>
              <a:rPr lang="en-US" sz="2400" dirty="0">
                <a:solidFill>
                  <a:srgbClr val="231F20"/>
                </a:solidFill>
                <a:latin typeface="TimesNewRomanPSMT"/>
              </a:rPr>
              <a:t>role in the formation </a:t>
            </a:r>
            <a:r>
              <a:rPr lang="en-US" sz="2400" dirty="0">
                <a:solidFill>
                  <a:srgbClr val="000000"/>
                </a:solidFill>
                <a:latin typeface="TimesNewRomanPSMT"/>
              </a:rPr>
              <a:t>of </a:t>
            </a:r>
            <a:r>
              <a:rPr lang="en-US" sz="2400" b="1" dirty="0">
                <a:solidFill>
                  <a:srgbClr val="000000"/>
                </a:solidFill>
                <a:latin typeface="TimesNewRomanPS-BoldMT"/>
              </a:rPr>
              <a:t>collagen, </a:t>
            </a:r>
            <a:endParaRPr lang="en-US" sz="2400" dirty="0" smtClean="0">
              <a:solidFill>
                <a:srgbClr val="000000"/>
              </a:solidFill>
              <a:latin typeface="TimesNewRomanPS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231F20"/>
                </a:solidFill>
                <a:latin typeface="TimesNewRomanPSMT"/>
              </a:rPr>
              <a:t>During </a:t>
            </a:r>
            <a:r>
              <a:rPr lang="en-US" sz="2400" dirty="0">
                <a:solidFill>
                  <a:srgbClr val="231F20"/>
                </a:solidFill>
                <a:latin typeface="TimesNewRomanPSMT"/>
              </a:rPr>
              <a:t>trauma, </a:t>
            </a:r>
            <a:r>
              <a:rPr lang="en-US" sz="2400" dirty="0" smtClean="0">
                <a:solidFill>
                  <a:srgbClr val="231F20"/>
                </a:solidFill>
                <a:latin typeface="TimesNewRomanPSMT"/>
              </a:rPr>
              <a:t>fever need </a:t>
            </a:r>
            <a:r>
              <a:rPr lang="en-US" sz="2400" dirty="0">
                <a:solidFill>
                  <a:srgbClr val="231F20"/>
                </a:solidFill>
                <a:latin typeface="TimesNewRomanPSMT"/>
              </a:rPr>
              <a:t>more amount of </a:t>
            </a:r>
            <a:r>
              <a:rPr lang="en-US" sz="2400" dirty="0" err="1">
                <a:solidFill>
                  <a:srgbClr val="231F20"/>
                </a:solidFill>
                <a:latin typeface="TimesNewRomanPSMT"/>
              </a:rPr>
              <a:t>vit</a:t>
            </a:r>
            <a:r>
              <a:rPr lang="en-US" sz="2400" dirty="0">
                <a:solidFill>
                  <a:srgbClr val="231F20"/>
                </a:solidFill>
                <a:latin typeface="TimesNewRomanPSMT"/>
              </a:rPr>
              <a:t>. C</a:t>
            </a:r>
            <a:r>
              <a:rPr lang="en-US" sz="2400" dirty="0" smtClean="0">
                <a:solidFill>
                  <a:srgbClr val="000000"/>
                </a:solidFill>
                <a:latin typeface="TimesNewRomanPSMT"/>
              </a:rPr>
              <a:t>.</a:t>
            </a:r>
            <a:endParaRPr lang="en-US" sz="2400" dirty="0">
              <a:solidFill>
                <a:srgbClr val="000000"/>
              </a:solidFill>
              <a:latin typeface="TimesNewRomanPS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Sources: </a:t>
            </a:r>
            <a:r>
              <a:rPr lang="en-US" sz="2400" dirty="0"/>
              <a:t>citrus fruits, melon, tomatoes, potatoes.</a:t>
            </a:r>
            <a:endParaRPr lang="en-US" sz="2400" dirty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Excess of vitamin C causes: </a:t>
            </a:r>
            <a:endParaRPr lang="en-US" sz="2400" b="1" dirty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/>
              <a:t>1. kidney stones</a:t>
            </a:r>
            <a:endParaRPr lang="en-US" sz="2400" dirty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/>
              <a:t>2. Headache, weakness, irritability and </a:t>
            </a:r>
            <a:r>
              <a:rPr lang="en-US" sz="2400" dirty="0" smtClean="0"/>
              <a:t>insomnia.</a:t>
            </a:r>
            <a:endParaRPr lang="en-US" sz="2400" dirty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0000"/>
                </a:solidFill>
                <a:latin typeface="TimesNewRomanPS-BoldMT"/>
                <a:cs typeface="+mj-cs"/>
              </a:rPr>
              <a:t>Deficiency:</a:t>
            </a:r>
            <a:endParaRPr lang="en-US" sz="2400" dirty="0">
              <a:solidFill>
                <a:srgbClr val="000000"/>
              </a:solidFill>
              <a:latin typeface="TimesNewRomanPSMT"/>
              <a:cs typeface="+mj-cs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NewRomanPSMT"/>
                <a:cs typeface="+mj-cs"/>
              </a:rPr>
              <a:t>1. Bleeding </a:t>
            </a:r>
            <a:r>
              <a:rPr lang="en-US" sz="2400" dirty="0">
                <a:solidFill>
                  <a:srgbClr val="000000"/>
                </a:solidFill>
                <a:latin typeface="TimesNewRomanPSMT"/>
                <a:cs typeface="+mj-cs"/>
              </a:rPr>
              <a:t>gums</a:t>
            </a:r>
            <a:br>
              <a:rPr lang="en-US" sz="2400" dirty="0">
                <a:solidFill>
                  <a:srgbClr val="000000"/>
                </a:solidFill>
                <a:latin typeface="TimesNewRomanPSMT"/>
                <a:cs typeface="+mj-cs"/>
              </a:rPr>
            </a:br>
            <a:r>
              <a:rPr lang="en-US" sz="2400" b="1" dirty="0" smtClean="0">
                <a:solidFill>
                  <a:srgbClr val="000000"/>
                </a:solidFill>
                <a:latin typeface="TimesNewRomanPS-BoldMT"/>
                <a:cs typeface="+mj-cs"/>
              </a:rPr>
              <a:t>2. </a:t>
            </a:r>
            <a:r>
              <a:rPr lang="en-US" sz="2400" dirty="0">
                <a:solidFill>
                  <a:srgbClr val="000000"/>
                </a:solidFill>
                <a:latin typeface="TimesNewRomanPSMT"/>
                <a:cs typeface="+mj-cs"/>
              </a:rPr>
              <a:t>Loose teeth.</a:t>
            </a:r>
            <a:br>
              <a:rPr lang="en-US" sz="2400" dirty="0">
                <a:solidFill>
                  <a:srgbClr val="000000"/>
                </a:solidFill>
                <a:latin typeface="TimesNewRomanPSMT"/>
                <a:cs typeface="+mj-cs"/>
              </a:rPr>
            </a:br>
            <a:r>
              <a:rPr lang="en-US" sz="2400" b="1" dirty="0" smtClean="0">
                <a:solidFill>
                  <a:srgbClr val="000000"/>
                </a:solidFill>
                <a:latin typeface="TimesNewRomanPS-BoldMT"/>
                <a:cs typeface="+mj-cs"/>
              </a:rPr>
              <a:t>3. </a:t>
            </a:r>
            <a: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  <a:t>Poor wound healing</a:t>
            </a:r>
            <a:r>
              <a:rPr lang="en-US" sz="2400" dirty="0">
                <a:cs typeface="+mj-cs"/>
              </a:rPr>
              <a:t> </a:t>
            </a:r>
            <a:br>
              <a:rPr lang="en-US" sz="2400" dirty="0">
                <a:cs typeface="+mj-cs"/>
              </a:rPr>
            </a:br>
            <a:endParaRPr lang="en-US" sz="2400" dirty="0"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800" b="1" i="1" dirty="0">
                <a:latin typeface="TimesNewRomanPS-BoldMT"/>
                <a:cs typeface="+mj-cs"/>
              </a:rPr>
              <a:t>Vitamin B </a:t>
            </a:r>
            <a:r>
              <a:rPr lang="en-US" sz="2800" b="1" i="1" dirty="0" smtClean="0">
                <a:latin typeface="TimesNewRomanPS-BoldMT"/>
                <a:cs typeface="+mj-cs"/>
              </a:rPr>
              <a:t>Complex</a:t>
            </a:r>
            <a:endParaRPr lang="en-US" sz="2800" b="1" i="1" dirty="0" smtClean="0">
              <a:latin typeface="TimesNewRomanPS-BoldMT"/>
              <a:cs typeface="+mj-cs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i="1" dirty="0" smtClean="0">
                <a:latin typeface="TimesNewRomanPSMT"/>
                <a:cs typeface="+mj-cs"/>
              </a:rPr>
              <a:t>Vitamin </a:t>
            </a:r>
            <a:r>
              <a:rPr lang="en-US" sz="2400" b="1" i="1" dirty="0">
                <a:latin typeface="TimesNewRomanPSMT"/>
                <a:cs typeface="+mj-cs"/>
              </a:rPr>
              <a:t>B1 (Thiamine</a:t>
            </a:r>
            <a:r>
              <a:rPr lang="en-US" sz="2400" dirty="0" smtClean="0">
                <a:latin typeface="TimesNewRomanPSMT"/>
                <a:cs typeface="+mj-cs"/>
              </a:rPr>
              <a:t>):</a:t>
            </a:r>
            <a:endParaRPr lang="en-US" sz="2400" dirty="0">
              <a:latin typeface="TimesNewRomanPSMT"/>
              <a:cs typeface="+mj-cs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TimesNewRomanPS-BoldMT"/>
                <a:cs typeface="+mj-cs"/>
              </a:rPr>
              <a:t>Function</a:t>
            </a:r>
            <a:r>
              <a:rPr lang="en-US" sz="2400" b="1" dirty="0">
                <a:latin typeface="TimesNewRomanPS-BoldMT"/>
                <a:cs typeface="+mj-cs"/>
              </a:rPr>
              <a:t>: </a:t>
            </a:r>
            <a:endParaRPr lang="en-US" sz="2400" b="1" dirty="0" smtClean="0">
              <a:latin typeface="TimesNewRomanPS-BoldMT"/>
              <a:cs typeface="+mj-cs"/>
            </a:endParaRPr>
          </a:p>
          <a:p>
            <a:pPr marL="457200" indent="-457200" algn="l" rtl="0">
              <a:lnSpc>
                <a:spcPct val="150000"/>
              </a:lnSpc>
              <a:buAutoNum type="arabicPeriod"/>
            </a:pPr>
            <a:r>
              <a:rPr lang="en-US" sz="2400" dirty="0" smtClean="0">
                <a:latin typeface="TimesNewRomanPSMT"/>
                <a:cs typeface="+mj-cs"/>
              </a:rPr>
              <a:t>Protein </a:t>
            </a:r>
            <a:r>
              <a:rPr lang="en-US" sz="2400" dirty="0">
                <a:latin typeface="TimesNewRomanPSMT"/>
                <a:cs typeface="+mj-cs"/>
              </a:rPr>
              <a:t>metabolism as (coenzyme).</a:t>
            </a:r>
            <a:br>
              <a:rPr lang="en-US" sz="2400" dirty="0">
                <a:latin typeface="TimesNewRomanPSMT"/>
                <a:cs typeface="+mj-cs"/>
              </a:rPr>
            </a:br>
            <a:r>
              <a:rPr lang="en-US" sz="2400" b="1" dirty="0">
                <a:latin typeface="TimesNewRomanPS-BoldMT"/>
                <a:cs typeface="+mj-cs"/>
              </a:rPr>
              <a:t>2. </a:t>
            </a:r>
            <a:r>
              <a:rPr lang="en-US" sz="2400" dirty="0">
                <a:latin typeface="TimesNewRomanPSMT"/>
                <a:cs typeface="+mj-cs"/>
              </a:rPr>
              <a:t>Needed for healthy </a:t>
            </a:r>
            <a:r>
              <a:rPr lang="en-US" sz="2400" dirty="0" smtClean="0">
                <a:latin typeface="TimesNewRomanPSMT"/>
                <a:cs typeface="+mj-cs"/>
              </a:rPr>
              <a:t>nerve.</a:t>
            </a:r>
            <a:endParaRPr lang="en-US" sz="2400" b="1" dirty="0">
              <a:latin typeface="TimesNewRomanPSMT"/>
              <a:cs typeface="+mj-cs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TimesNewRomanPS-BoldMT"/>
                <a:cs typeface="+mj-cs"/>
              </a:rPr>
              <a:t>Deficiency</a:t>
            </a:r>
            <a:r>
              <a:rPr lang="en-US" sz="2400" b="1" dirty="0">
                <a:latin typeface="TimesNewRomanPS-BoldMT"/>
                <a:cs typeface="+mj-cs"/>
              </a:rPr>
              <a:t>: </a:t>
            </a:r>
            <a:r>
              <a:rPr lang="en-US" sz="2400" b="1" dirty="0" err="1">
                <a:latin typeface="TimesNewRomanPS-BoldMT"/>
                <a:cs typeface="+mj-cs"/>
              </a:rPr>
              <a:t>Beri</a:t>
            </a:r>
            <a:r>
              <a:rPr lang="en-US" sz="2400" b="1" dirty="0">
                <a:latin typeface="TimesNewRomanPS-BoldMT"/>
                <a:cs typeface="+mj-cs"/>
              </a:rPr>
              <a:t> – </a:t>
            </a:r>
            <a:r>
              <a:rPr lang="en-US" sz="2400" b="1" dirty="0" err="1">
                <a:latin typeface="TimesNewRomanPS-BoldMT"/>
                <a:cs typeface="+mj-cs"/>
              </a:rPr>
              <a:t>Beri</a:t>
            </a:r>
            <a:r>
              <a:rPr lang="en-US" sz="2400" b="1" dirty="0">
                <a:latin typeface="TimesNewRomanPS-BoldMT"/>
                <a:cs typeface="+mj-cs"/>
              </a:rPr>
              <a:t> </a:t>
            </a:r>
            <a:r>
              <a:rPr lang="en-US" sz="2400" dirty="0">
                <a:latin typeface="TimesNewRomanPSMT"/>
                <a:cs typeface="+mj-cs"/>
              </a:rPr>
              <a:t>(disorder of nerve system).</a:t>
            </a:r>
            <a:br>
              <a:rPr lang="en-US" sz="2400" dirty="0">
                <a:latin typeface="TimesNewRomanPSMT"/>
                <a:cs typeface="+mj-cs"/>
              </a:rPr>
            </a:br>
            <a:r>
              <a:rPr lang="en-US" sz="2400" b="1" dirty="0">
                <a:latin typeface="TimesNewRomanPS-BoldMT"/>
                <a:cs typeface="+mj-cs"/>
              </a:rPr>
              <a:t>Beriberi </a:t>
            </a:r>
            <a:r>
              <a:rPr lang="en-US" sz="2400" dirty="0">
                <a:latin typeface="TimesNewRomanPSMT"/>
                <a:cs typeface="+mj-cs"/>
              </a:rPr>
              <a:t>is a disease that affects the nervous, cardiovascular, and </a:t>
            </a:r>
            <a:r>
              <a:rPr lang="en-US" sz="2400" dirty="0" smtClean="0">
                <a:latin typeface="TimesNewRomanPSMT"/>
                <a:cs typeface="+mj-cs"/>
              </a:rPr>
              <a:t>gastrointestinal</a:t>
            </a:r>
            <a:r>
              <a:rPr lang="en-US" sz="2400" dirty="0">
                <a:latin typeface="TimesNewRomanPSMT"/>
                <a:cs typeface="+mj-cs"/>
              </a:rPr>
              <a:t> </a:t>
            </a:r>
            <a:r>
              <a:rPr lang="en-US" sz="2400" dirty="0" smtClean="0">
                <a:latin typeface="TimesNewRomanPSMT"/>
                <a:cs typeface="+mj-cs"/>
              </a:rPr>
              <a:t>y stems</a:t>
            </a:r>
            <a:r>
              <a:rPr lang="en-US" sz="2400" dirty="0">
                <a:latin typeface="TimesNewRomanPSMT"/>
                <a:cs typeface="+mj-cs"/>
              </a:rPr>
              <a:t>. </a:t>
            </a:r>
            <a:endParaRPr lang="en-US" sz="2400" dirty="0"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400" b="1" i="1" dirty="0" smtClean="0">
                <a:latin typeface="TimesNewRomanPS-BoldMT"/>
              </a:rPr>
              <a:t> Vitamin B2</a:t>
            </a:r>
            <a:endParaRPr lang="en-US" sz="2400" b="1" i="1" dirty="0">
              <a:latin typeface="TimesNewRomanPS-Bold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TimesNewRomanPS-BoldMT"/>
              </a:rPr>
              <a:t>Sources</a:t>
            </a:r>
            <a:r>
              <a:rPr lang="en-US" sz="2400" b="1" dirty="0">
                <a:latin typeface="TimesNewRomanPS-BoldMT"/>
              </a:rPr>
              <a:t>: </a:t>
            </a:r>
            <a:r>
              <a:rPr lang="en-US" sz="2400" dirty="0">
                <a:latin typeface="TimesNewRomanPSMT"/>
              </a:rPr>
              <a:t>liver, eggs, milk, fish, green </a:t>
            </a:r>
            <a:r>
              <a:rPr lang="en-US" sz="2400" dirty="0" smtClean="0">
                <a:latin typeface="TimesNewRomanPSMT"/>
              </a:rPr>
              <a:t>vegetables.</a:t>
            </a:r>
            <a:endParaRPr lang="en-US" sz="2400" dirty="0" smtClean="0">
              <a:latin typeface="TimesNewRomanPS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TimesNewRomanPS-BoldMT"/>
              </a:rPr>
              <a:t>Deficiency causes:</a:t>
            </a:r>
            <a:endParaRPr lang="en-US" sz="2400" b="1" dirty="0" smtClean="0">
              <a:latin typeface="TimesNewRomanPS-BoldMT"/>
            </a:endParaRPr>
          </a:p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>
                <a:latin typeface="TimesNewRomanPS-BoldMT"/>
              </a:rPr>
              <a:t> </a:t>
            </a:r>
            <a:r>
              <a:rPr lang="en-US" sz="2400" dirty="0" smtClean="0">
                <a:latin typeface="TimesNewRomanPSMT"/>
              </a:rPr>
              <a:t>Inflammation </a:t>
            </a:r>
            <a:r>
              <a:rPr lang="en-US" sz="2400" dirty="0">
                <a:latin typeface="TimesNewRomanPSMT"/>
              </a:rPr>
              <a:t>and break down of tissue around the </a:t>
            </a:r>
            <a:r>
              <a:rPr lang="en-US" sz="2400" dirty="0" smtClean="0">
                <a:latin typeface="TimesNewRomanPSMT"/>
              </a:rPr>
              <a:t>mouth, tongue</a:t>
            </a:r>
            <a:r>
              <a:rPr lang="en-US" sz="2400" dirty="0">
                <a:latin typeface="TimesNewRomanPSMT"/>
              </a:rPr>
              <a:t>, </a:t>
            </a:r>
            <a:r>
              <a:rPr lang="en-US" sz="2400" dirty="0" smtClean="0">
                <a:latin typeface="TimesNewRomanPSMT"/>
              </a:rPr>
              <a:t>nose.</a:t>
            </a:r>
            <a:endParaRPr lang="en-US" sz="2400" dirty="0">
              <a:latin typeface="TimesNewRomanPSMT"/>
            </a:endParaRPr>
          </a:p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NewRomanPSMT"/>
              </a:rPr>
              <a:t>Dermatitis</a:t>
            </a:r>
            <a:endParaRPr lang="en-US" sz="2400" dirty="0">
              <a:latin typeface="TimesNewRomanPSMT"/>
            </a:endParaRPr>
          </a:p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NewRomanPSMT"/>
              </a:rPr>
              <a:t>impaired wound healing</a:t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400" b="1" i="1" dirty="0">
                <a:latin typeface="TimesNewRomanPS-BoldMT"/>
              </a:rPr>
              <a:t>Vitamin B3 (Niacin</a:t>
            </a:r>
            <a:r>
              <a:rPr lang="en-US" sz="2400" b="1" i="1" dirty="0" smtClean="0">
                <a:latin typeface="TimesNewRomanPS-BoldMT"/>
              </a:rPr>
              <a:t>) </a:t>
            </a:r>
            <a:endParaRPr lang="en-US" sz="2400" b="1" i="1" dirty="0" smtClean="0">
              <a:latin typeface="TimesNewRomanPS-BoldMT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b="1" dirty="0" smtClean="0">
                <a:latin typeface="TimesNewRomanPS-BoldMT"/>
              </a:rPr>
              <a:t>Sources</a:t>
            </a:r>
            <a:r>
              <a:rPr lang="en-US" sz="2400" b="1" dirty="0">
                <a:latin typeface="TimesNewRomanPS-BoldMT"/>
              </a:rPr>
              <a:t>: </a:t>
            </a:r>
            <a:r>
              <a:rPr lang="en-US" sz="2400" dirty="0">
                <a:latin typeface="TimesNewRomanPSMT"/>
              </a:rPr>
              <a:t>liver, </a:t>
            </a:r>
            <a:r>
              <a:rPr lang="en-US" sz="2400" dirty="0" smtClean="0">
                <a:latin typeface="TimesNewRomanPSMT"/>
              </a:rPr>
              <a:t>kidney.</a:t>
            </a:r>
            <a:endParaRPr lang="en-US" sz="2400" dirty="0">
              <a:latin typeface="TimesNewRomanPS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TimesNewRomanPS-BoldMT"/>
              </a:rPr>
              <a:t>Deficiency</a:t>
            </a:r>
            <a:endParaRPr lang="en-US" sz="2400" dirty="0" smtClean="0">
              <a:latin typeface="TimesNewRomanPSMT"/>
            </a:endParaRPr>
          </a:p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latin typeface="TimesNewRomanPSMT"/>
              </a:rPr>
              <a:t>Glossitis</a:t>
            </a:r>
            <a:r>
              <a:rPr lang="en-US" sz="2400" dirty="0">
                <a:latin typeface="TimesNewRomanPSMT"/>
              </a:rPr>
              <a:t>.</a:t>
            </a:r>
            <a:endParaRPr lang="en-US" sz="2400" dirty="0" smtClean="0">
              <a:latin typeface="TimesNewRomanPSMT"/>
            </a:endParaRPr>
          </a:p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TimesNewRomanPSMT"/>
              </a:rPr>
              <a:t>Skin rashes.</a:t>
            </a:r>
            <a:r>
              <a:rPr lang="en-US" sz="2400" dirty="0" smtClean="0"/>
              <a:t> </a:t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507288" cy="6048672"/>
          </a:xfrm>
        </p:spPr>
        <p:txBody>
          <a:bodyPr>
            <a:normAutofit fontScale="85000" lnSpcReduction="10000"/>
          </a:bodyPr>
          <a:lstStyle/>
          <a:p>
            <a:pPr marL="0" indent="0" algn="l" rtl="0">
              <a:lnSpc>
                <a:spcPct val="160000"/>
              </a:lnSpc>
              <a:buNone/>
            </a:pPr>
            <a:r>
              <a:rPr lang="en-US" sz="2400" b="1" dirty="0" err="1">
                <a:solidFill>
                  <a:srgbClr val="00B050"/>
                </a:solidFill>
                <a:latin typeface="TimesNewRomanPS-BoldMT"/>
                <a:cs typeface="+mj-cs"/>
              </a:rPr>
              <a:t>Folate</a:t>
            </a:r>
            <a:r>
              <a:rPr lang="en-US" sz="2400" b="1" dirty="0">
                <a:solidFill>
                  <a:srgbClr val="00B050"/>
                </a:solidFill>
                <a:latin typeface="TimesNewRomanPS-BoldMT"/>
                <a:cs typeface="+mj-cs"/>
              </a:rPr>
              <a:t> (Folic Acid</a:t>
            </a:r>
            <a:r>
              <a:rPr lang="en-US" sz="2400" b="1" dirty="0" smtClean="0">
                <a:solidFill>
                  <a:srgbClr val="00B050"/>
                </a:solidFill>
                <a:latin typeface="TimesNewRomanPS-BoldMT"/>
                <a:cs typeface="+mj-cs"/>
              </a:rPr>
              <a:t>):</a:t>
            </a:r>
            <a:endParaRPr lang="en-US" sz="2400" b="1" dirty="0">
              <a:solidFill>
                <a:srgbClr val="00B050"/>
              </a:solidFill>
              <a:latin typeface="TimesNewRomanPS-BoldMT"/>
              <a:cs typeface="+mj-cs"/>
            </a:endParaRPr>
          </a:p>
          <a:p>
            <a:pPr algn="l" rtl="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231F20"/>
                </a:solidFill>
                <a:latin typeface="TimesNewRomanPSMT"/>
                <a:cs typeface="+mj-cs"/>
              </a:rPr>
              <a:t>50</a:t>
            </a:r>
            <a: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  <a:t>% to 90% of </a:t>
            </a:r>
            <a:r>
              <a:rPr lang="en-US" sz="2400" dirty="0" err="1">
                <a:solidFill>
                  <a:srgbClr val="231F20"/>
                </a:solidFill>
                <a:latin typeface="TimesNewRomanPSMT"/>
                <a:cs typeface="+mj-cs"/>
              </a:rPr>
              <a:t>folate</a:t>
            </a:r>
            <a: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  <a:t> may be destroyed during food processing and </a:t>
            </a:r>
            <a:r>
              <a:rPr lang="en-US" sz="2400" dirty="0" smtClean="0">
                <a:solidFill>
                  <a:srgbClr val="231F20"/>
                </a:solidFill>
                <a:latin typeface="TimesNewRomanPSMT"/>
                <a:cs typeface="+mj-cs"/>
              </a:rPr>
              <a:t>preparation</a:t>
            </a:r>
            <a:r>
              <a:rPr lang="en-US" sz="2400" b="1" dirty="0" smtClean="0">
                <a:solidFill>
                  <a:srgbClr val="231F20"/>
                </a:solidFill>
                <a:latin typeface="TimesNewRomanPS-BoldMT"/>
                <a:cs typeface="+mj-cs"/>
              </a:rPr>
              <a:t>.</a:t>
            </a:r>
            <a:endParaRPr lang="en-US" sz="2400" b="1" dirty="0">
              <a:solidFill>
                <a:srgbClr val="231F20"/>
              </a:solidFill>
              <a:latin typeface="TimesNewRomanPS-BoldMT"/>
              <a:cs typeface="+mj-cs"/>
            </a:endParaRPr>
          </a:p>
          <a:p>
            <a:pPr algn="l" rtl="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231F20"/>
                </a:solidFill>
                <a:latin typeface="TimesNewRomanPS-BoldMT"/>
                <a:cs typeface="+mj-cs"/>
              </a:rPr>
              <a:t>Requirements</a:t>
            </a:r>
            <a:r>
              <a:rPr lang="en-US" sz="2400" b="1" dirty="0">
                <a:solidFill>
                  <a:srgbClr val="231F20"/>
                </a:solidFill>
                <a:latin typeface="TimesNewRomanPS-BoldMT"/>
                <a:cs typeface="+mj-cs"/>
              </a:rPr>
              <a:t>: </a:t>
            </a:r>
            <a:r>
              <a:rPr lang="en-US" sz="2400" b="1" dirty="0" smtClean="0">
                <a:solidFill>
                  <a:srgbClr val="231F20"/>
                </a:solidFill>
                <a:latin typeface="TimesNewRomanPS-BoldMT"/>
                <a:cs typeface="+mj-cs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NewRomanPSMT"/>
                <a:cs typeface="+mj-cs"/>
              </a:rPr>
              <a:t>400 </a:t>
            </a:r>
            <a:r>
              <a:rPr lang="en-US" sz="2400" dirty="0" err="1" smtClean="0">
                <a:solidFill>
                  <a:srgbClr val="231F20"/>
                </a:solidFill>
                <a:latin typeface="TimesNewRomanPSMT"/>
                <a:cs typeface="+mj-cs"/>
              </a:rPr>
              <a:t>gm</a:t>
            </a:r>
            <a:r>
              <a:rPr lang="en-US" sz="2400" dirty="0" smtClean="0">
                <a:solidFill>
                  <a:srgbClr val="231F20"/>
                </a:solidFill>
                <a:latin typeface="TimesNewRomanPSMT"/>
                <a:cs typeface="+mj-cs"/>
              </a:rPr>
              <a:t> for female and male.</a:t>
            </a:r>
            <a:endParaRPr lang="en-US" sz="2400" dirty="0">
              <a:solidFill>
                <a:srgbClr val="231F20"/>
              </a:solidFill>
              <a:latin typeface="TimesNewRomanPSMT"/>
              <a:cs typeface="+mj-cs"/>
            </a:endParaRPr>
          </a:p>
          <a:p>
            <a:pPr algn="l" rtl="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231F20"/>
                </a:solidFill>
                <a:latin typeface="TimesNewRomanPS-BoldMT"/>
                <a:cs typeface="+mj-cs"/>
              </a:rPr>
              <a:t>The </a:t>
            </a:r>
            <a:r>
              <a:rPr lang="en-US" sz="2400" b="1" dirty="0">
                <a:solidFill>
                  <a:srgbClr val="231F20"/>
                </a:solidFill>
                <a:latin typeface="TimesNewRomanPS-BoldMT"/>
                <a:cs typeface="+mj-cs"/>
              </a:rPr>
              <a:t>recommended </a:t>
            </a:r>
            <a: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  <a:t>amount for a woman 1 month before conception and through </a:t>
            </a:r>
            <a:r>
              <a:rPr lang="en-US" sz="2400" dirty="0" smtClean="0">
                <a:solidFill>
                  <a:srgbClr val="231F20"/>
                </a:solidFill>
                <a:latin typeface="TimesNewRomanPSMT"/>
                <a:cs typeface="+mj-cs"/>
              </a:rPr>
              <a:t>the first </a:t>
            </a:r>
            <a: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  <a:t>6 weeks of pregnancy is 600 </a:t>
            </a:r>
            <a:r>
              <a:rPr lang="en-US" sz="2400" dirty="0">
                <a:solidFill>
                  <a:srgbClr val="000000"/>
                </a:solidFill>
                <a:latin typeface="TimesNewRomanPSMT"/>
                <a:cs typeface="+mj-cs"/>
              </a:rPr>
              <a:t>µg / </a:t>
            </a:r>
            <a:r>
              <a:rPr lang="en-US" sz="2400" dirty="0" smtClean="0">
                <a:solidFill>
                  <a:srgbClr val="000000"/>
                </a:solidFill>
                <a:latin typeface="TimesNewRomanPSMT"/>
                <a:cs typeface="+mj-cs"/>
              </a:rPr>
              <a:t>day</a:t>
            </a:r>
            <a:r>
              <a:rPr lang="en-US" sz="2400" dirty="0" smtClean="0">
                <a:solidFill>
                  <a:srgbClr val="231F20"/>
                </a:solidFill>
                <a:latin typeface="TimesNewRomanPSMT"/>
                <a:cs typeface="+mj-cs"/>
              </a:rPr>
              <a:t>.</a:t>
            </a:r>
            <a:endParaRPr lang="en-US" sz="2400" dirty="0">
              <a:solidFill>
                <a:srgbClr val="231F20"/>
              </a:solidFill>
              <a:latin typeface="TimesNewRomanPSMT"/>
              <a:cs typeface="+mj-cs"/>
            </a:endParaRPr>
          </a:p>
          <a:p>
            <a:pPr algn="l" rtl="0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231F20"/>
                </a:solidFill>
                <a:latin typeface="TimesNewRomanPS-BoldMT"/>
                <a:cs typeface="+mj-cs"/>
              </a:rPr>
              <a:t>Function</a:t>
            </a:r>
            <a:r>
              <a:rPr lang="en-US" sz="2400" b="1" dirty="0">
                <a:solidFill>
                  <a:srgbClr val="231F20"/>
                </a:solidFill>
                <a:latin typeface="TimesNewRomanPS-BoldMT"/>
                <a:cs typeface="+mj-cs"/>
              </a:rPr>
              <a:t>: </a:t>
            </a:r>
            <a:endParaRPr lang="en-US" sz="2400" b="1" dirty="0" smtClean="0">
              <a:solidFill>
                <a:srgbClr val="231F20"/>
              </a:solidFill>
              <a:latin typeface="TimesNewRomanPS-BoldMT"/>
              <a:cs typeface="+mj-cs"/>
            </a:endParaRPr>
          </a:p>
          <a:p>
            <a:pPr marL="0" indent="0" algn="l" rtl="0">
              <a:lnSpc>
                <a:spcPct val="160000"/>
              </a:lnSpc>
              <a:buNone/>
            </a:pPr>
            <a:r>
              <a:rPr lang="en-US" sz="2400" b="1" dirty="0" smtClean="0">
                <a:solidFill>
                  <a:srgbClr val="231F20"/>
                </a:solidFill>
                <a:latin typeface="TimesNewRomanPS-BoldMT"/>
                <a:cs typeface="+mj-cs"/>
              </a:rPr>
              <a:t>1</a:t>
            </a:r>
            <a:r>
              <a:rPr lang="en-US" sz="2400" b="1" dirty="0">
                <a:solidFill>
                  <a:srgbClr val="231F20"/>
                </a:solidFill>
                <a:latin typeface="TimesNewRomanPS-BoldMT"/>
                <a:cs typeface="+mj-cs"/>
              </a:rPr>
              <a:t>. </a:t>
            </a:r>
            <a: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  <a:t>Play important role in synthesis of hemoglobin.</a:t>
            </a:r>
            <a:b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</a:br>
            <a:r>
              <a:rPr lang="en-US" sz="2400" b="1" dirty="0">
                <a:solidFill>
                  <a:srgbClr val="231F20"/>
                </a:solidFill>
                <a:latin typeface="TimesNewRomanPS-BoldMT"/>
                <a:cs typeface="+mj-cs"/>
              </a:rPr>
              <a:t>2</a:t>
            </a:r>
            <a: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  <a:t>. Play important role in synthesis of nucleic acid.</a:t>
            </a:r>
            <a:b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</a:br>
            <a:r>
              <a:rPr lang="en-US" sz="2400" b="1" dirty="0">
                <a:solidFill>
                  <a:srgbClr val="231F20"/>
                </a:solidFill>
                <a:latin typeface="TimesNewRomanPS-BoldMT"/>
                <a:cs typeface="+mj-cs"/>
              </a:rPr>
              <a:t>3. </a:t>
            </a:r>
            <a: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  <a:t>Play important role in synthesis of methionine</a:t>
            </a:r>
            <a:r>
              <a:rPr lang="en-US" sz="2400" dirty="0" smtClean="0">
                <a:solidFill>
                  <a:srgbClr val="231F20"/>
                </a:solidFill>
                <a:latin typeface="TimesNewRomanPSMT"/>
                <a:cs typeface="+mj-cs"/>
              </a:rPr>
              <a:t>.( amino acid  in protein)</a:t>
            </a:r>
            <a:br>
              <a:rPr lang="en-US" sz="2400" dirty="0">
                <a:solidFill>
                  <a:srgbClr val="231F20"/>
                </a:solidFill>
                <a:latin typeface="TimesNewRomanPSMT"/>
                <a:cs typeface="+mj-cs"/>
              </a:rPr>
            </a:br>
            <a:r>
              <a:rPr lang="en-US" sz="2400" b="1" dirty="0">
                <a:solidFill>
                  <a:srgbClr val="231F20"/>
                </a:solidFill>
                <a:latin typeface="TimesNewRomanPS-BoldMT"/>
                <a:cs typeface="+mj-cs"/>
              </a:rPr>
              <a:t>4. Deficiency: </a:t>
            </a:r>
            <a:r>
              <a:rPr lang="en-US" sz="2400" b="1" dirty="0" smtClean="0">
                <a:solidFill>
                  <a:srgbClr val="231F20"/>
                </a:solidFill>
                <a:latin typeface="TimesNewRomanPS-BoldMT"/>
                <a:cs typeface="+mj-cs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NewRomanPSMT"/>
                <a:cs typeface="+mj-cs"/>
              </a:rPr>
              <a:t>anemia</a:t>
            </a:r>
            <a:r>
              <a:rPr lang="en-US" sz="2400" dirty="0" smtClean="0">
                <a:cs typeface="+mj-cs"/>
              </a:rPr>
              <a:t> </a:t>
            </a:r>
            <a:br>
              <a:rPr lang="en-US" sz="2400" dirty="0">
                <a:cs typeface="+mj-cs"/>
              </a:rPr>
            </a:br>
            <a:endParaRPr lang="en-US" sz="2400" dirty="0"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395536" y="889844"/>
            <a:ext cx="8280920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2400" b="1" dirty="0"/>
              <a:t>Vitamin B6 : (Pyridoxine</a:t>
            </a:r>
            <a:r>
              <a:rPr lang="en-US" sz="2400" b="1" dirty="0" smtClean="0"/>
              <a:t>):</a:t>
            </a:r>
            <a:endParaRPr lang="en-US" sz="2400" b="1" dirty="0" smtClean="0"/>
          </a:p>
          <a:p>
            <a:pPr algn="l" rtl="0">
              <a:lnSpc>
                <a:spcPct val="150000"/>
              </a:lnSpc>
            </a:pPr>
            <a:endParaRPr lang="en-US" sz="2400" b="1" dirty="0" smtClean="0"/>
          </a:p>
          <a:p>
            <a:pPr marL="28575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Vitamin </a:t>
            </a:r>
            <a:r>
              <a:rPr lang="en-US" sz="2400" dirty="0"/>
              <a:t>B6 is essential for protein metabolism and </a:t>
            </a:r>
            <a:r>
              <a:rPr lang="en-US" sz="2400" dirty="0" smtClean="0"/>
              <a:t>absorption.</a:t>
            </a:r>
            <a:endParaRPr lang="en-US" sz="2400" dirty="0" smtClean="0"/>
          </a:p>
          <a:p>
            <a:pPr algn="l" rtl="0">
              <a:lnSpc>
                <a:spcPct val="150000"/>
              </a:lnSpc>
            </a:pPr>
            <a:r>
              <a:rPr lang="en-US" sz="2400" b="1" dirty="0" smtClean="0"/>
              <a:t>Deficiency causes: </a:t>
            </a:r>
            <a:endParaRPr lang="en-US" sz="2400" b="1" dirty="0" smtClean="0"/>
          </a:p>
          <a:p>
            <a:pPr marL="28575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irritability </a:t>
            </a:r>
            <a:endParaRPr lang="en-US" sz="2400" dirty="0" smtClean="0"/>
          </a:p>
          <a:p>
            <a:pPr marL="28575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depression</a:t>
            </a:r>
            <a:endParaRPr lang="en-US" sz="2400" dirty="0" smtClean="0"/>
          </a:p>
          <a:p>
            <a:pPr marL="28575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dermatitis</a:t>
            </a:r>
            <a:endParaRPr lang="en-US" sz="2400" dirty="0" smtClean="0"/>
          </a:p>
          <a:p>
            <a:pPr marL="28575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In </a:t>
            </a:r>
            <a:r>
              <a:rPr lang="en-US" sz="2400" b="1" dirty="0"/>
              <a:t>infants: </a:t>
            </a:r>
            <a:r>
              <a:rPr lang="en-US" sz="2400" dirty="0"/>
              <a:t>its deficiency can </a:t>
            </a:r>
            <a:r>
              <a:rPr lang="en-US" sz="2400" b="1" dirty="0"/>
              <a:t>cause various neurological symptoms and </a:t>
            </a:r>
            <a:r>
              <a:rPr lang="en-US" sz="2400" b="1" dirty="0" smtClean="0"/>
              <a:t>abdominal problems</a:t>
            </a:r>
            <a:r>
              <a:rPr lang="en-US" sz="2400" dirty="0"/>
              <a:t>.</a:t>
            </a:r>
            <a:br>
              <a:rPr lang="en-US" sz="2400" dirty="0"/>
            </a:br>
            <a:br>
              <a:rPr lang="en-US" sz="2400" dirty="0"/>
            </a:br>
            <a:endParaRPr lang="en-US" sz="2400" dirty="0" smtClean="0"/>
          </a:p>
          <a:p>
            <a:pPr algn="l" rtl="0">
              <a:lnSpc>
                <a:spcPct val="150000"/>
              </a:lnSpc>
            </a:pPr>
            <a:endParaRPr lang="en-US" sz="2400" dirty="0"/>
          </a:p>
          <a:p>
            <a:pPr algn="l" rtl="0">
              <a:lnSpc>
                <a:spcPct val="150000"/>
              </a:lnSpc>
            </a:pPr>
            <a:endParaRPr lang="en-US" sz="2400" dirty="0" smtClean="0"/>
          </a:p>
          <a:p>
            <a:pPr algn="l" rtl="0">
              <a:lnSpc>
                <a:spcPct val="150000"/>
              </a:lnSpc>
            </a:pPr>
            <a:endParaRPr lang="en-US" sz="2400" dirty="0"/>
          </a:p>
          <a:p>
            <a:pPr algn="l" rtl="0">
              <a:lnSpc>
                <a:spcPct val="150000"/>
              </a:lnSpc>
            </a:pPr>
            <a:endParaRPr lang="en-US" sz="2400" dirty="0" smtClean="0"/>
          </a:p>
          <a:p>
            <a:pPr algn="l" rtl="0">
              <a:lnSpc>
                <a:spcPct val="150000"/>
              </a:lnSpc>
            </a:pPr>
            <a:endParaRPr lang="en-US" sz="2400" dirty="0"/>
          </a:p>
          <a:p>
            <a:pPr algn="l" rtl="0">
              <a:lnSpc>
                <a:spcPct val="150000"/>
              </a:lnSpc>
            </a:pPr>
            <a:endParaRPr lang="en-US" sz="2400" dirty="0" smtClean="0"/>
          </a:p>
          <a:p>
            <a:pPr algn="l" rtl="0"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just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Vitamins: </a:t>
            </a:r>
            <a:r>
              <a:rPr lang="en-US" sz="2400" dirty="0"/>
              <a:t>are organic nutrients that are required in </a:t>
            </a:r>
            <a:r>
              <a:rPr lang="en-US" sz="2400" dirty="0" smtClean="0"/>
              <a:t>small amounts to perform biochemical functions </a:t>
            </a:r>
            <a:r>
              <a:rPr lang="en-US" sz="2400" dirty="0"/>
              <a:t>of normal growth </a:t>
            </a:r>
            <a:r>
              <a:rPr lang="en-US" sz="2400" dirty="0" smtClean="0"/>
              <a:t>and health </a:t>
            </a:r>
            <a:r>
              <a:rPr lang="en-US" sz="2400" dirty="0"/>
              <a:t>of human body. </a:t>
            </a:r>
            <a:endParaRPr lang="en-US" sz="2400" dirty="0"/>
          </a:p>
          <a:p>
            <a:pPr algn="just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Vitamins</a:t>
            </a:r>
            <a:r>
              <a:rPr lang="en-US" sz="2400" dirty="0" smtClean="0"/>
              <a:t> generally cannot </a:t>
            </a:r>
            <a:r>
              <a:rPr lang="en-US" sz="2400" dirty="0"/>
              <a:t>be synthesized by </a:t>
            </a:r>
            <a:r>
              <a:rPr lang="en-US" sz="2400" dirty="0" smtClean="0"/>
              <a:t>the body </a:t>
            </a:r>
            <a:r>
              <a:rPr lang="en-US" sz="2400" dirty="0"/>
              <a:t>and </a:t>
            </a:r>
            <a:r>
              <a:rPr lang="en-US" sz="2400" dirty="0" smtClean="0"/>
              <a:t>must therefore </a:t>
            </a:r>
            <a:r>
              <a:rPr lang="en-US" sz="2400" dirty="0"/>
              <a:t>be supplied by the diet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0" indent="0" algn="just" rtl="0">
              <a:lnSpc>
                <a:spcPct val="150000"/>
              </a:lnSpc>
              <a:buNone/>
            </a:pPr>
            <a:r>
              <a:rPr lang="en-US" sz="2400" dirty="0" smtClean="0"/>
              <a:t> </a:t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B050"/>
                </a:solidFill>
                <a:latin typeface="TimesNewRomanPS-BoldMT"/>
              </a:rPr>
              <a:t>Vitamin </a:t>
            </a:r>
            <a:r>
              <a:rPr lang="en-US" sz="2400" b="1" dirty="0" smtClean="0">
                <a:solidFill>
                  <a:srgbClr val="00B050"/>
                </a:solidFill>
                <a:latin typeface="TimesNewRomanPS-BoldMT"/>
              </a:rPr>
              <a:t>B7 (Biotin)</a:t>
            </a:r>
            <a:endParaRPr lang="en-US" sz="2400" b="1" dirty="0">
              <a:solidFill>
                <a:srgbClr val="00B050"/>
              </a:solidFill>
              <a:latin typeface="TimesNewRomanPS-Bold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0000"/>
                </a:solidFill>
                <a:latin typeface="TimesNewRomanPS-BoldMT"/>
              </a:rPr>
              <a:t>Sources</a:t>
            </a:r>
            <a:r>
              <a:rPr lang="en-US" sz="2400" b="1" dirty="0">
                <a:solidFill>
                  <a:srgbClr val="000000"/>
                </a:solidFill>
                <a:latin typeface="TimesNewRomanPS-BoldMT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TimesNewRomanPS-BoldMT"/>
              </a:rPr>
              <a:t>egg </a:t>
            </a:r>
            <a:r>
              <a:rPr lang="en-US" sz="2400" dirty="0">
                <a:solidFill>
                  <a:srgbClr val="000000"/>
                </a:solidFill>
                <a:latin typeface="TimesNewRomanPS-BoldMT"/>
              </a:rPr>
              <a:t>yolks, milk, poultry, fish</a:t>
            </a:r>
            <a:r>
              <a:rPr lang="en-US" sz="2400" dirty="0" smtClean="0">
                <a:solidFill>
                  <a:srgbClr val="000000"/>
                </a:solidFill>
                <a:latin typeface="TimesNewRomanPS-BoldMT"/>
              </a:rPr>
              <a:t>, spinach.</a:t>
            </a:r>
            <a:endParaRPr lang="en-US" sz="2400" b="1" dirty="0">
              <a:solidFill>
                <a:srgbClr val="000000"/>
              </a:solidFill>
              <a:latin typeface="TimesNewRomanPS-Bold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0000"/>
                </a:solidFill>
                <a:latin typeface="TimesNewRomanPS-BoldMT"/>
              </a:rPr>
              <a:t>Deficiency can causes </a:t>
            </a:r>
            <a:r>
              <a:rPr lang="en-US" sz="2400" dirty="0" smtClean="0">
                <a:solidFill>
                  <a:srgbClr val="000000"/>
                </a:solidFill>
                <a:latin typeface="TimesNewRomanPSMT"/>
              </a:rPr>
              <a:t>: </a:t>
            </a:r>
            <a:endParaRPr lang="en-US" sz="2400" dirty="0" smtClean="0">
              <a:solidFill>
                <a:srgbClr val="000000"/>
              </a:solidFill>
              <a:latin typeface="TimesNewRomanPSMT"/>
            </a:endParaRPr>
          </a:p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0000"/>
                </a:solidFill>
                <a:latin typeface="TimesNewRomanPS-BoldMT"/>
              </a:rPr>
              <a:t>Nausea</a:t>
            </a:r>
            <a:endParaRPr lang="en-US" sz="2400" dirty="0" smtClean="0">
              <a:solidFill>
                <a:srgbClr val="000000"/>
              </a:solidFill>
              <a:latin typeface="TimesNewRomanPS-BoldMT"/>
            </a:endParaRPr>
          </a:p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0000"/>
                </a:solidFill>
                <a:latin typeface="TimesNewRomanPS-BoldMT"/>
              </a:rPr>
              <a:t>Anorexia</a:t>
            </a:r>
            <a:endParaRPr lang="en-US" sz="2400" dirty="0" smtClean="0">
              <a:solidFill>
                <a:srgbClr val="000000"/>
              </a:solidFill>
              <a:latin typeface="TimesNewRomanPS-BoldMT"/>
            </a:endParaRPr>
          </a:p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0000"/>
                </a:solidFill>
                <a:latin typeface="TimesNewRomanPS-BoldMT"/>
              </a:rPr>
              <a:t>Depression</a:t>
            </a:r>
            <a:endParaRPr lang="en-US" sz="2400" dirty="0" smtClean="0">
              <a:solidFill>
                <a:srgbClr val="000000"/>
              </a:solidFill>
              <a:latin typeface="TimesNewRomanPS-BoldMT"/>
            </a:endParaRPr>
          </a:p>
          <a:p>
            <a:pPr marL="457200" indent="-45720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0000"/>
                </a:solidFill>
                <a:latin typeface="TimesNewRomanPS-BoldMT"/>
              </a:rPr>
              <a:t>Dermatitis</a:t>
            </a:r>
            <a:br>
              <a:rPr lang="en-US" sz="2400" b="1" dirty="0">
                <a:solidFill>
                  <a:srgbClr val="000000"/>
                </a:solidFill>
                <a:latin typeface="TimesNewRomanPS-BoldMT"/>
              </a:rPr>
            </a:b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507288" cy="5544616"/>
          </a:xfrm>
        </p:spPr>
        <p:txBody>
          <a:bodyPr>
            <a:no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400" b="1" i="1" dirty="0">
                <a:latin typeface="TimesNewRomanPS-BoldMT"/>
              </a:rPr>
              <a:t>Vitamin </a:t>
            </a:r>
            <a:r>
              <a:rPr lang="en-US" sz="2400" b="1" i="1" dirty="0" smtClean="0">
                <a:latin typeface="TimesNewRomanPS-BoldMT"/>
              </a:rPr>
              <a:t>B12:</a:t>
            </a:r>
            <a:endParaRPr lang="en-US" sz="2400" i="1" dirty="0">
              <a:latin typeface="TimesNewRomanPS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NewRomanPSMT"/>
              </a:rPr>
              <a:t>It </a:t>
            </a:r>
            <a:r>
              <a:rPr lang="en-US" sz="2400" dirty="0">
                <a:latin typeface="TimesNewRomanPSMT"/>
              </a:rPr>
              <a:t>can be stored in the human body for 3 to 5 </a:t>
            </a:r>
            <a:r>
              <a:rPr lang="en-US" sz="2400" dirty="0" smtClean="0">
                <a:latin typeface="TimesNewRomanPSMT"/>
              </a:rPr>
              <a:t>years.</a:t>
            </a:r>
            <a:endParaRPr lang="en-US" sz="2400" dirty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TimesNewRomanPS-BoldMT"/>
              </a:rPr>
              <a:t>Sources</a:t>
            </a:r>
            <a:r>
              <a:rPr lang="en-US" sz="2400" b="1" dirty="0">
                <a:latin typeface="TimesNewRomanPS-BoldMT"/>
              </a:rPr>
              <a:t>: </a:t>
            </a:r>
            <a:r>
              <a:rPr lang="en-US" sz="2400" dirty="0">
                <a:latin typeface="TimesNewRomanPSMT"/>
              </a:rPr>
              <a:t>The best food sources of B12 are </a:t>
            </a:r>
            <a:r>
              <a:rPr lang="en-US" sz="2400" dirty="0">
                <a:latin typeface="TimesNewRomanPS-BoldMT"/>
              </a:rPr>
              <a:t>animal </a:t>
            </a:r>
            <a:r>
              <a:rPr lang="en-US" sz="2400" dirty="0" smtClean="0">
                <a:latin typeface="TimesNewRomanPS-BoldMT"/>
              </a:rPr>
              <a:t>foods</a:t>
            </a:r>
            <a:r>
              <a:rPr lang="en-US" sz="2400" b="1" dirty="0" smtClean="0">
                <a:latin typeface="TimesNewRomanPS-BoldMT"/>
              </a:rPr>
              <a:t>.</a:t>
            </a:r>
            <a:endParaRPr lang="en-US" sz="2400" b="1" dirty="0">
              <a:latin typeface="TimesNewRomanPS-BoldMT"/>
            </a:endParaRPr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TimesNewRomanPS-BoldMT"/>
              </a:rPr>
              <a:t>Functions</a:t>
            </a:r>
            <a:r>
              <a:rPr lang="en-US" sz="2400" b="1" dirty="0">
                <a:latin typeface="TimesNewRomanPS-BoldMT"/>
              </a:rPr>
              <a:t>:</a:t>
            </a:r>
            <a:br>
              <a:rPr lang="en-US" sz="2400" b="1" dirty="0">
                <a:latin typeface="TimesNewRomanPS-BoldMT"/>
              </a:rPr>
            </a:br>
            <a:r>
              <a:rPr lang="en-US" sz="2400" b="1" dirty="0">
                <a:latin typeface="TimesNewRomanPS-BoldMT"/>
              </a:rPr>
              <a:t>1. </a:t>
            </a:r>
            <a:r>
              <a:rPr lang="en-US" sz="2400" dirty="0">
                <a:latin typeface="TimesNewRomanPSMT"/>
              </a:rPr>
              <a:t>Maintenance of the myelin sheath, and healthy red blood cells.</a:t>
            </a:r>
            <a:br>
              <a:rPr lang="en-US" sz="2400" dirty="0">
                <a:latin typeface="TimesNewRomanPSMT"/>
              </a:rPr>
            </a:br>
            <a:r>
              <a:rPr lang="en-US" sz="2400" b="1" dirty="0">
                <a:latin typeface="TimesNewRomanPS-BoldMT"/>
              </a:rPr>
              <a:t>2. </a:t>
            </a:r>
            <a:r>
              <a:rPr lang="en-US" sz="2400" dirty="0">
                <a:latin typeface="TimesNewRomanPSMT"/>
              </a:rPr>
              <a:t>Synthesis of nucleic acid.</a:t>
            </a:r>
            <a:br>
              <a:rPr lang="en-US" sz="2400" dirty="0">
                <a:latin typeface="TimesNewRomanPSMT"/>
              </a:rPr>
            </a:b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7200" b="1" i="1" dirty="0" smtClean="0"/>
              <a:t>Thank you </a:t>
            </a:r>
            <a:endParaRPr lang="en-US" sz="72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 marL="0" indent="0" algn="l" rtl="0">
              <a:buNone/>
            </a:pPr>
            <a:r>
              <a:rPr lang="en-US" b="1" dirty="0"/>
              <a:t>Classification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of vitamins:</a:t>
            </a:r>
            <a:endParaRPr lang="en-US" b="1" dirty="0" smtClean="0"/>
          </a:p>
          <a:p>
            <a:pPr marL="0" indent="0" algn="l" rtl="0">
              <a:buNone/>
            </a:pPr>
            <a:endParaRPr lang="en-US" b="1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Fat </a:t>
            </a:r>
            <a:r>
              <a:rPr lang="en-US" b="1" dirty="0"/>
              <a:t>soluble vitamins </a:t>
            </a:r>
            <a:r>
              <a:rPr lang="en-US" dirty="0"/>
              <a:t>which include vitamin </a:t>
            </a:r>
            <a:r>
              <a:rPr lang="en-US" dirty="0" smtClean="0"/>
              <a:t>A, vitamin D, </a:t>
            </a:r>
            <a:r>
              <a:rPr lang="en-US" dirty="0"/>
              <a:t>vitamin E </a:t>
            </a:r>
            <a:r>
              <a:rPr lang="en-US" dirty="0" smtClean="0"/>
              <a:t>and </a:t>
            </a:r>
            <a:r>
              <a:rPr lang="en-US" dirty="0"/>
              <a:t>vitamin </a:t>
            </a:r>
            <a:r>
              <a:rPr lang="en-US" dirty="0" smtClean="0"/>
              <a:t>K.</a:t>
            </a: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Water </a:t>
            </a:r>
            <a:r>
              <a:rPr lang="en-US" b="1" dirty="0"/>
              <a:t>soluble vitamins </a:t>
            </a:r>
            <a:r>
              <a:rPr lang="en-US" dirty="0"/>
              <a:t>include vitamin </a:t>
            </a:r>
            <a:r>
              <a:rPr lang="en-US" b="1" dirty="0" smtClean="0"/>
              <a:t>C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vitamin </a:t>
            </a:r>
            <a:r>
              <a:rPr lang="en-US" b="1" dirty="0" smtClean="0"/>
              <a:t>B complex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b="1" dirty="0" smtClean="0"/>
              <a:t>Vitamin </a:t>
            </a:r>
            <a:r>
              <a:rPr lang="en-US" b="1" dirty="0"/>
              <a:t>B </a:t>
            </a:r>
            <a:r>
              <a:rPr lang="en-US" b="1" dirty="0" smtClean="0"/>
              <a:t>complex includes:</a:t>
            </a:r>
            <a:endParaRPr lang="en-US" b="1" dirty="0" smtClean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thiamine (B1)</a:t>
            </a:r>
            <a:endParaRPr lang="en-US" dirty="0" smtClean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riboflavin </a:t>
            </a:r>
            <a:r>
              <a:rPr lang="en-US" dirty="0"/>
              <a:t>(B2</a:t>
            </a:r>
            <a:r>
              <a:rPr lang="en-US" dirty="0" smtClean="0"/>
              <a:t>) </a:t>
            </a:r>
            <a:endParaRPr lang="en-US" dirty="0" smtClean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niacin </a:t>
            </a:r>
            <a:r>
              <a:rPr lang="en-US" dirty="0"/>
              <a:t>(B3</a:t>
            </a:r>
            <a:r>
              <a:rPr lang="en-US" dirty="0" smtClean="0"/>
              <a:t>)</a:t>
            </a:r>
            <a:endParaRPr lang="en-US" dirty="0" smtClean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pantothenic </a:t>
            </a:r>
            <a:r>
              <a:rPr lang="en-US" dirty="0"/>
              <a:t>acid(B5</a:t>
            </a:r>
            <a:r>
              <a:rPr lang="en-US" dirty="0" smtClean="0"/>
              <a:t>)</a:t>
            </a:r>
            <a:endParaRPr lang="en-US" dirty="0" smtClean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pyridoxine </a:t>
            </a:r>
            <a:r>
              <a:rPr lang="en-US" dirty="0"/>
              <a:t>(B6</a:t>
            </a:r>
            <a:r>
              <a:rPr lang="en-US" dirty="0" smtClean="0"/>
              <a:t>) </a:t>
            </a:r>
            <a:endParaRPr lang="en-US" dirty="0" smtClean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biotin (B7)</a:t>
            </a:r>
            <a:endParaRPr lang="en-US" dirty="0" smtClean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Folic </a:t>
            </a:r>
            <a:r>
              <a:rPr lang="en-US" dirty="0"/>
              <a:t>acid and </a:t>
            </a:r>
            <a:r>
              <a:rPr lang="en-US" dirty="0" smtClean="0"/>
              <a:t>(</a:t>
            </a:r>
            <a:r>
              <a:rPr lang="en-US" dirty="0"/>
              <a:t>B12).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66057"/>
            <a:ext cx="8229600" cy="990735"/>
          </a:xfrm>
        </p:spPr>
        <p:txBody>
          <a:bodyPr>
            <a:noAutofit/>
          </a:bodyPr>
          <a:lstStyle/>
          <a:p>
            <a:pPr marL="0" indent="0" algn="l" rtl="0"/>
            <a:r>
              <a:rPr lang="en-US" sz="2400" b="1" dirty="0"/>
              <a:t>Differences between water soluble and fat soluble vitamins</a:t>
            </a:r>
            <a:br>
              <a:rPr lang="en-US" sz="2400" b="1" dirty="0"/>
            </a:br>
            <a:br>
              <a:rPr lang="en-US" sz="2400" b="1" dirty="0"/>
            </a:br>
            <a:endParaRPr lang="en-US" sz="2400" dirty="0"/>
          </a:p>
        </p:txBody>
      </p:sp>
      <p:sp>
        <p:nvSpPr>
          <p:cNvPr id="5" name="AutoShape 4" descr="Vitamin A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8280920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/>
          </a:bodyPr>
          <a:lstStyle/>
          <a:p>
            <a:pPr marL="0" indent="0" algn="l" rtl="0">
              <a:lnSpc>
                <a:spcPct val="170000"/>
              </a:lnSpc>
              <a:buNone/>
            </a:pPr>
            <a:r>
              <a:rPr lang="en-US" sz="2800" b="1" i="1" dirty="0"/>
              <a:t>Fat soluble </a:t>
            </a:r>
            <a:r>
              <a:rPr lang="en-US" sz="2800" b="1" i="1" dirty="0" smtClean="0"/>
              <a:t>vitamins(A,D,E,K):</a:t>
            </a:r>
            <a:endParaRPr lang="en-US" sz="2800" b="1" i="1" dirty="0" smtClean="0"/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Transported </a:t>
            </a:r>
            <a:r>
              <a:rPr lang="en-US" sz="2400" dirty="0"/>
              <a:t>through the blood </a:t>
            </a:r>
            <a:r>
              <a:rPr lang="en-US" sz="2400" dirty="0" smtClean="0"/>
              <a:t>by lipoproteins.</a:t>
            </a:r>
            <a:endParaRPr lang="en-US" sz="2400" dirty="0"/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Stored </a:t>
            </a:r>
            <a:r>
              <a:rPr lang="en-US" sz="2400" dirty="0"/>
              <a:t>in the </a:t>
            </a:r>
            <a:r>
              <a:rPr lang="en-US" sz="2400" dirty="0" smtClean="0"/>
              <a:t>liver.</a:t>
            </a:r>
            <a:endParaRPr lang="en-US" sz="2400" dirty="0" smtClean="0"/>
          </a:p>
          <a:p>
            <a:pPr algn="l" rtl="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High </a:t>
            </a:r>
            <a:r>
              <a:rPr lang="en-US" sz="2400" dirty="0"/>
              <a:t>doses </a:t>
            </a:r>
            <a:r>
              <a:rPr lang="en-US" sz="2400" dirty="0" smtClean="0"/>
              <a:t>consider </a:t>
            </a:r>
            <a:r>
              <a:rPr lang="en-US" sz="2400" dirty="0"/>
              <a:t>toxic.</a:t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800" b="1" i="1" dirty="0" smtClean="0"/>
              <a:t>Vitamin A</a:t>
            </a:r>
            <a:endParaRPr lang="en-US" sz="2800" i="1" dirty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Sources:</a:t>
            </a:r>
            <a:r>
              <a:rPr lang="en-US" sz="2400" dirty="0"/>
              <a:t> </a:t>
            </a:r>
            <a:r>
              <a:rPr lang="en-US" sz="2400" b="1" dirty="0" smtClean="0"/>
              <a:t>Animals</a:t>
            </a:r>
            <a:r>
              <a:rPr lang="en-US" sz="2400" b="1" dirty="0"/>
              <a:t>:</a:t>
            </a:r>
            <a:r>
              <a:rPr lang="en-US" sz="2400" dirty="0"/>
              <a:t> liver, whole milk</a:t>
            </a:r>
            <a:r>
              <a:rPr lang="en-US" sz="2400" dirty="0" smtClean="0"/>
              <a:t>, cream.</a:t>
            </a:r>
            <a:endParaRPr lang="en-US" sz="2400" dirty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Plants</a:t>
            </a:r>
            <a:r>
              <a:rPr lang="en-US" sz="2400" b="1" dirty="0"/>
              <a:t>: </a:t>
            </a:r>
            <a:r>
              <a:rPr lang="en-US" sz="2400" dirty="0" smtClean="0"/>
              <a:t>(</a:t>
            </a:r>
            <a:r>
              <a:rPr lang="en-US" sz="2400" dirty="0"/>
              <a:t>carrots, tomato, apricot</a:t>
            </a:r>
            <a:r>
              <a:rPr lang="en-US" sz="2400" dirty="0" smtClean="0"/>
              <a:t>), etc.</a:t>
            </a:r>
            <a:endParaRPr lang="en-US" sz="2400" dirty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Functions</a:t>
            </a:r>
            <a:r>
              <a:rPr lang="en-US" sz="2400" b="1" dirty="0"/>
              <a:t>: </a:t>
            </a:r>
            <a:endParaRPr lang="en-US" sz="2400" b="1" dirty="0" smtClean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 smtClean="0"/>
              <a:t>1</a:t>
            </a:r>
            <a:r>
              <a:rPr lang="en-US" sz="2400" dirty="0"/>
              <a:t>. Maintenance of vision </a:t>
            </a:r>
            <a:endParaRPr lang="en-US" sz="2400" dirty="0" smtClean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 smtClean="0"/>
              <a:t>2</a:t>
            </a:r>
            <a:r>
              <a:rPr lang="en-US" sz="2400" dirty="0"/>
              <a:t>. Increase release of </a:t>
            </a:r>
            <a:r>
              <a:rPr lang="en-US" sz="2400" b="1" dirty="0" smtClean="0"/>
              <a:t>calcium, phosphate  </a:t>
            </a:r>
            <a:r>
              <a:rPr lang="en-US" sz="2400" dirty="0"/>
              <a:t>in the bone</a:t>
            </a:r>
            <a:br>
              <a:rPr lang="en-US" sz="2400" dirty="0"/>
            </a:br>
            <a:r>
              <a:rPr lang="en-US" sz="2400" dirty="0"/>
              <a:t>3. Maintenance of mucous membranes and healthy skin .</a:t>
            </a:r>
            <a:br>
              <a:rPr lang="en-US" sz="2400" dirty="0"/>
            </a:br>
            <a:r>
              <a:rPr lang="en-US" sz="2400" dirty="0"/>
              <a:t>4. Growth and development of bones.</a:t>
            </a:r>
            <a:br>
              <a:rPr lang="en-US" sz="2400" dirty="0"/>
            </a:br>
            <a:r>
              <a:rPr lang="en-US" sz="2400" dirty="0"/>
              <a:t>5. Healthy immune </a:t>
            </a:r>
            <a:r>
              <a:rPr lang="en-US" sz="2400" dirty="0" smtClean="0"/>
              <a:t>system</a:t>
            </a:r>
            <a:endParaRPr lang="en-US" sz="2400" dirty="0"/>
          </a:p>
          <a:p>
            <a:pPr marL="0" indent="0" algn="l" rtl="0">
              <a:lnSpc>
                <a:spcPct val="150000"/>
              </a:lnSpc>
              <a:buNone/>
            </a:pP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/>
              <a:t>Deficiency Vitamin A </a:t>
            </a:r>
            <a:r>
              <a:rPr lang="en-US" sz="2400" b="1" dirty="0" smtClean="0"/>
              <a:t> causes</a:t>
            </a:r>
            <a:r>
              <a:rPr lang="en-US" sz="2400" dirty="0" smtClean="0"/>
              <a:t>: </a:t>
            </a:r>
            <a:endParaRPr lang="en-US" sz="2400" dirty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/>
              <a:t>1. Night </a:t>
            </a:r>
            <a:r>
              <a:rPr lang="en-US" sz="2400" dirty="0" smtClean="0"/>
              <a:t>blindness. </a:t>
            </a:r>
            <a:br>
              <a:rPr lang="en-US" sz="2400" dirty="0"/>
            </a:br>
            <a:r>
              <a:rPr lang="en-US" sz="2400" dirty="0"/>
              <a:t>2. </a:t>
            </a:r>
            <a:r>
              <a:rPr lang="en-US" sz="2400" dirty="0" smtClean="0"/>
              <a:t>Respiratory </a:t>
            </a:r>
            <a:r>
              <a:rPr lang="en-US" sz="2400" dirty="0"/>
              <a:t>infections.</a:t>
            </a:r>
            <a:br>
              <a:rPr lang="en-US" sz="2400" dirty="0"/>
            </a:br>
            <a:r>
              <a:rPr lang="en-US" sz="2400" dirty="0" smtClean="0"/>
              <a:t>3. </a:t>
            </a:r>
            <a:r>
              <a:rPr lang="en-US" sz="2400" dirty="0"/>
              <a:t>Bone growth </a:t>
            </a:r>
            <a:r>
              <a:rPr lang="en-US" sz="2400" dirty="0" smtClean="0"/>
              <a:t>ends.</a:t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5649491"/>
          </a:xfrm>
        </p:spPr>
        <p:txBody>
          <a:bodyPr>
            <a:no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800" b="1" i="1" dirty="0"/>
              <a:t>Vitamin D (anti rickets</a:t>
            </a:r>
            <a:r>
              <a:rPr lang="en-US" sz="2800" b="1" i="1" dirty="0" smtClean="0"/>
              <a:t>) </a:t>
            </a:r>
            <a:endParaRPr lang="en-US" sz="2800" i="1" dirty="0" smtClean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b="1" dirty="0" smtClean="0"/>
              <a:t>Vitamin D3:</a:t>
            </a:r>
            <a:endParaRPr lang="en-US" sz="2400" b="1" dirty="0" smtClean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Sources: </a:t>
            </a:r>
            <a:r>
              <a:rPr lang="en-US" sz="2400" dirty="0" smtClean="0"/>
              <a:t>eggs</a:t>
            </a:r>
            <a:r>
              <a:rPr lang="en-US" sz="2400" dirty="0"/>
              <a:t>, butter, liver, fatty </a:t>
            </a:r>
            <a:r>
              <a:rPr lang="en-US" sz="2400" dirty="0" smtClean="0"/>
              <a:t>fish, sun exposure.</a:t>
            </a:r>
            <a:endParaRPr lang="en-US" sz="2400" dirty="0"/>
          </a:p>
          <a:p>
            <a:pPr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/>
              <a:t>Functions</a:t>
            </a:r>
            <a:r>
              <a:rPr lang="en-US" sz="2400" b="1" dirty="0"/>
              <a:t>: </a:t>
            </a:r>
            <a:endParaRPr lang="en-US" sz="2400" b="1" dirty="0" smtClean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 smtClean="0"/>
              <a:t>1</a:t>
            </a:r>
            <a:r>
              <a:rPr lang="en-US" sz="2400" dirty="0"/>
              <a:t>. Regulation of absorption of </a:t>
            </a:r>
            <a:r>
              <a:rPr lang="en-US" sz="2400" dirty="0" err="1"/>
              <a:t>Ca</a:t>
            </a:r>
            <a:r>
              <a:rPr lang="en-US" sz="2400" dirty="0"/>
              <a:t> and phosphors from </a:t>
            </a:r>
            <a:r>
              <a:rPr lang="en-US" sz="2400" dirty="0" smtClean="0"/>
              <a:t>small intestine</a:t>
            </a:r>
            <a:endParaRPr lang="en-US" sz="2400" dirty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/>
              <a:t>2. Building and maintenance of normal bone and teeth.</a:t>
            </a:r>
            <a:endParaRPr lang="en-US" sz="2400" dirty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400" dirty="0"/>
              <a:t>3. Necessary for growth and development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b="1" dirty="0"/>
              <a:t>Deficiency Vitamin D : </a:t>
            </a:r>
            <a:endParaRPr lang="en-US" sz="2400" b="1" dirty="0"/>
          </a:p>
          <a:p>
            <a:pPr marL="0" indent="0" algn="l" rtl="0">
              <a:buNone/>
            </a:pPr>
            <a:r>
              <a:rPr lang="en-US" sz="2400" dirty="0"/>
              <a:t>1. Cause </a:t>
            </a:r>
            <a:r>
              <a:rPr lang="en-US" sz="2400" dirty="0" err="1"/>
              <a:t>hypocalcemia</a:t>
            </a:r>
            <a:r>
              <a:rPr lang="en-US" sz="2400" dirty="0"/>
              <a:t> and hypophosphatemia.</a:t>
            </a:r>
            <a:endParaRPr lang="en-US" sz="2400" dirty="0"/>
          </a:p>
          <a:p>
            <a:pPr marL="0" indent="0" algn="l" rtl="0">
              <a:buNone/>
            </a:pPr>
            <a:r>
              <a:rPr lang="en-US" sz="2400" dirty="0"/>
              <a:t>2. Rickets in children.</a:t>
            </a:r>
            <a:endParaRPr lang="en-US" sz="2400" dirty="0"/>
          </a:p>
          <a:p>
            <a:pPr marL="0" indent="0" algn="l" rtl="0">
              <a:buNone/>
            </a:pPr>
            <a:r>
              <a:rPr lang="en-US" sz="2400" dirty="0"/>
              <a:t>3. </a:t>
            </a:r>
            <a:r>
              <a:rPr lang="en-US" sz="2400" dirty="0" smtClean="0"/>
              <a:t>Osteoporosis.</a:t>
            </a:r>
            <a:endParaRPr lang="en-US" sz="2400" dirty="0"/>
          </a:p>
          <a:p>
            <a:pPr marL="0" indent="0" algn="l" rtl="0">
              <a:buNone/>
            </a:pPr>
            <a:r>
              <a:rPr lang="en-US" sz="2400" dirty="0"/>
              <a:t>5. Poorly developed teeth and bones.</a:t>
            </a:r>
            <a:endParaRPr lang="en-US" sz="2400" dirty="0"/>
          </a:p>
          <a:p>
            <a:pPr marL="0" indent="0" algn="l" rtl="0">
              <a:buNone/>
            </a:pPr>
            <a:r>
              <a:rPr lang="en-US" sz="2400" dirty="0"/>
              <a:t>6. Muscle spasms.</a:t>
            </a:r>
            <a:endParaRPr lang="en-US" sz="2400" dirty="0"/>
          </a:p>
          <a:p>
            <a:pPr marL="0" indent="0" algn="l" rtl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4245</Words>
  <Application>WPS Presentation</Application>
  <PresentationFormat>On-screen Show (4:3)</PresentationFormat>
  <Paragraphs>149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3" baseType="lpstr">
      <vt:lpstr>Arial</vt:lpstr>
      <vt:lpstr>SimSun</vt:lpstr>
      <vt:lpstr>Wingdings</vt:lpstr>
      <vt:lpstr>Calibri</vt:lpstr>
      <vt:lpstr>Microsoft YaHei</vt:lpstr>
      <vt:lpstr>Arial Unicode MS</vt:lpstr>
      <vt:lpstr>Times New Roman</vt:lpstr>
      <vt:lpstr>TimesNewRomanPS-BoldMT</vt:lpstr>
      <vt:lpstr>Segoe Print</vt:lpstr>
      <vt:lpstr>TimesNewRomanPSMT</vt:lpstr>
      <vt:lpstr>سمة Office</vt:lpstr>
      <vt:lpstr>Vitamins </vt:lpstr>
      <vt:lpstr>PowerPoint 演示文稿</vt:lpstr>
      <vt:lpstr>PowerPoint 演示文稿</vt:lpstr>
      <vt:lpstr>Differences between water soluble and fat soluble vitamins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STARS</cp:lastModifiedBy>
  <cp:revision>36</cp:revision>
  <dcterms:created xsi:type="dcterms:W3CDTF">2023-04-09T08:27:00Z</dcterms:created>
  <dcterms:modified xsi:type="dcterms:W3CDTF">2024-11-18T18:40:02Z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DA61A8F63D0E443491EEB3D2D619AA7A_12</vt:lpwstr>
  </property>
  <property fmtid="{D5CDD505-2E9C-101B-9397-08002B2CF9AE}" pid="3" name="KSOProductBuildVer">
    <vt:lpwstr>1033-12.2.0.16731</vt:lpwstr>
  </property>
</Properties>
</file>