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6" r:id="rId3"/>
    <p:sldId id="274" r:id="rId4"/>
    <p:sldId id="277" r:id="rId5"/>
    <p:sldId id="275" r:id="rId6"/>
    <p:sldId id="273"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9" autoAdjust="0"/>
  </p:normalViewPr>
  <p:slideViewPr>
    <p:cSldViewPr snapToGrid="0">
      <p:cViewPr varScale="1">
        <p:scale>
          <a:sx n="78" d="100"/>
          <a:sy n="78" d="100"/>
        </p:scale>
        <p:origin x="850"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21:25:42.353"/>
    </inkml:context>
    <inkml:brush xml:id="br0">
      <inkml:brushProperty name="width" value="0.2" units="cm"/>
      <inkml:brushProperty name="height" value="0.2" units="cm"/>
      <inkml:brushProperty name="color" value="#004F8B"/>
    </inkml:brush>
  </inkml:definitions>
  <inkml:trace contextRef="#ctx0" brushRef="#br0">0 143 24575,'0'2732'0,"1"-2714"0,1-1 0,1 0 0,5 20 0,-4-17 0,5 36 0,-7-34 0,9 36 0,-6-36 0,4 39 0,-5-24 0,13 53 0,-10-58 0,-7-31 0,1 1 0,-1-1 0,1 1 0,-1-1 0,1 1 0,-1-1 0,1 0 0,0 1 0,0-1 0,0 0 0,0 1 0,0-1 0,0 0 0,0 0 0,0 0 0,0 0 0,1 0 0,-1 0 0,0 0 0,1 0 0,-1-1 0,0 1 0,1 0 0,-1-1 0,1 1 0,-1-1 0,1 0 0,-1 1 0,1-1 0,0 0 0,-1 0 0,1 0 0,1 0 0,8-1 0,-1-1 0,0 1 0,1-2 0,12-3 0,9-3 0,14 3 0,56-10 0,-59 9 0,1 3 0,-1 1 0,79 5 0,-30 0 0,2497-2 0,-2589 0 0,1 0 0,0 0 0,0 0 0,0 0 0,-1-1 0,1 1 0,0 0 0,0 0 0,0-1 0,-1 1 0,1 0 0,0-1 0,-1 1 0,1-1 0,0 1 0,-1-1 0,1 1 0,-1-1 0,1 0 0,-1 1 0,1-1 0,-1 0 0,1 1 0,-1-1 0,0 0 0,1 1 0,-1-1 0,0 0 0,1 0 0,-1 1 0,0-1 0,0 0 0,0 0 0,0 0 0,0 1 0,0-1 0,0-1 0,-5-39 0,2 24 0,-13-68 0,11 62 0,0-1 0,-2-39 0,6 47 0,1-14 0,-1-1 0,-2 1 0,-9-38 0,2 25 0,1 15 0,3-1 0,0 0 0,-2-49 0,10-30 0,-4-57 0,-10 99 0,7 49 0,2-1 0,-2-19 0,3-184 0,3 115 0,1 85 0,0 1 0,1 0 0,1 0 0,13-38 0,-10 37 0,-1 0 0,-1 0 0,-1 0 0,2-30 0,-6-421 0,-2 207 0,2-608 0,1 871 0,-1 0 0,0-1 0,0 1 0,0 0 0,-1 0 0,1-1 0,0 1 0,-1 0 0,1 0 0,-1 0 0,0 0 0,0 0 0,0 0 0,0 0 0,0 0 0,0 0 0,0 0 0,-1 0 0,1 0 0,-1 1 0,1-1 0,-1 1 0,-2-3 0,-1 3 0,1-1 0,-1 0 0,0 1 0,0 0 0,0 0 0,0 0 0,0 1 0,0 0 0,-8 0 0,-674 6 0,666-5 0,0 1 0,-35 8 0,33-5 0,1-1 0,-26 1 0,42-5 0,-14 0 0,0 1 0,1 0 0,-1 2 0,1 0 0,-1 1 0,-27 10 0,26-7 0,-1-1 0,0-1 0,0-1 0,-31 2 0,37-4 0,-46 10 0,43-8 0,-39 5 0,33-7 0,-40 10 0,42-7 0,0-1 0,-30 2 0,-540-5 0,283-3 0,-317 2-1365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3CEF3-A35C-47B5-A862-2AE68470A1F9}"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93932-CF4C-48D0-91CD-B5C12445E338}" type="slidenum">
              <a:rPr lang="en-US" smtClean="0"/>
              <a:t>‹#›</a:t>
            </a:fld>
            <a:endParaRPr lang="en-US"/>
          </a:p>
        </p:txBody>
      </p:sp>
    </p:spTree>
    <p:extLst>
      <p:ext uri="{BB962C8B-B14F-4D97-AF65-F5344CB8AC3E}">
        <p14:creationId xmlns:p14="http://schemas.microsoft.com/office/powerpoint/2010/main" val="3416803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9F33-E4FB-AA24-29D0-FC55CA3CEC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4EAFB6-B7F4-4FD7-9DAE-7352E5B4C4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C06DD6-878B-4CCB-0046-C3DCB7228B46}"/>
              </a:ext>
            </a:extLst>
          </p:cNvPr>
          <p:cNvSpPr>
            <a:spLocks noGrp="1"/>
          </p:cNvSpPr>
          <p:nvPr>
            <p:ph type="dt" sz="half" idx="10"/>
          </p:nvPr>
        </p:nvSpPr>
        <p:spPr/>
        <p:txBody>
          <a:bodyPr/>
          <a:lstStyle/>
          <a:p>
            <a:fld id="{F149E9CA-2E3F-4B68-9C23-F44E6C0C6C2C}" type="datetimeFigureOut">
              <a:rPr lang="en-US" smtClean="0"/>
              <a:t>10/16/2024</a:t>
            </a:fld>
            <a:endParaRPr lang="en-US"/>
          </a:p>
        </p:txBody>
      </p:sp>
      <p:sp>
        <p:nvSpPr>
          <p:cNvPr id="5" name="Footer Placeholder 4">
            <a:extLst>
              <a:ext uri="{FF2B5EF4-FFF2-40B4-BE49-F238E27FC236}">
                <a16:creationId xmlns:a16="http://schemas.microsoft.com/office/drawing/2014/main" id="{1F67D725-0EAC-C1FC-4C50-1198ADC26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775C9-48AA-04FC-6D31-CC818E228AD0}"/>
              </a:ext>
            </a:extLst>
          </p:cNvPr>
          <p:cNvSpPr>
            <a:spLocks noGrp="1"/>
          </p:cNvSpPr>
          <p:nvPr>
            <p:ph type="sldNum" sz="quarter" idx="12"/>
          </p:nvPr>
        </p:nvSpPr>
        <p:spPr/>
        <p:txBody>
          <a:bodyPr/>
          <a:lstStyle/>
          <a:p>
            <a:fld id="{A62DA3EB-76D9-4E36-90F3-8F6671DAEB64}" type="slidenum">
              <a:rPr lang="en-US" smtClean="0"/>
              <a:t>‹#›</a:t>
            </a:fld>
            <a:endParaRPr lang="en-US"/>
          </a:p>
        </p:txBody>
      </p:sp>
    </p:spTree>
    <p:extLst>
      <p:ext uri="{BB962C8B-B14F-4D97-AF65-F5344CB8AC3E}">
        <p14:creationId xmlns:p14="http://schemas.microsoft.com/office/powerpoint/2010/main" val="3409338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1D39-33E3-981A-257C-5B607DC4A7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36F48F-7362-ED6A-B03C-49BAF4F3BC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E924A-8D79-4F10-1055-9324BBD8AB77}"/>
              </a:ext>
            </a:extLst>
          </p:cNvPr>
          <p:cNvSpPr>
            <a:spLocks noGrp="1"/>
          </p:cNvSpPr>
          <p:nvPr>
            <p:ph type="dt" sz="half" idx="10"/>
          </p:nvPr>
        </p:nvSpPr>
        <p:spPr/>
        <p:txBody>
          <a:bodyPr/>
          <a:lstStyle/>
          <a:p>
            <a:fld id="{F149E9CA-2E3F-4B68-9C23-F44E6C0C6C2C}" type="datetimeFigureOut">
              <a:rPr lang="en-US" smtClean="0"/>
              <a:t>10/16/2024</a:t>
            </a:fld>
            <a:endParaRPr lang="en-US"/>
          </a:p>
        </p:txBody>
      </p:sp>
      <p:sp>
        <p:nvSpPr>
          <p:cNvPr id="5" name="Footer Placeholder 4">
            <a:extLst>
              <a:ext uri="{FF2B5EF4-FFF2-40B4-BE49-F238E27FC236}">
                <a16:creationId xmlns:a16="http://schemas.microsoft.com/office/drawing/2014/main" id="{BA11EF8D-4ACF-46C2-4A13-A51EE1BEB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8D20A-AF48-D53E-B85A-4FA95D28342D}"/>
              </a:ext>
            </a:extLst>
          </p:cNvPr>
          <p:cNvSpPr>
            <a:spLocks noGrp="1"/>
          </p:cNvSpPr>
          <p:nvPr>
            <p:ph type="sldNum" sz="quarter" idx="12"/>
          </p:nvPr>
        </p:nvSpPr>
        <p:spPr/>
        <p:txBody>
          <a:bodyPr/>
          <a:lstStyle/>
          <a:p>
            <a:fld id="{A62DA3EB-76D9-4E36-90F3-8F6671DAEB64}" type="slidenum">
              <a:rPr lang="en-US" smtClean="0"/>
              <a:t>‹#›</a:t>
            </a:fld>
            <a:endParaRPr lang="en-US"/>
          </a:p>
        </p:txBody>
      </p:sp>
    </p:spTree>
    <p:extLst>
      <p:ext uri="{BB962C8B-B14F-4D97-AF65-F5344CB8AC3E}">
        <p14:creationId xmlns:p14="http://schemas.microsoft.com/office/powerpoint/2010/main" val="151328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FD5C99-E672-4BC2-7BCC-7F6F13F0F9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63A32E-2315-54F4-1A1F-99B702C339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E5CEEC-AA70-7835-48FD-DC976B423874}"/>
              </a:ext>
            </a:extLst>
          </p:cNvPr>
          <p:cNvSpPr>
            <a:spLocks noGrp="1"/>
          </p:cNvSpPr>
          <p:nvPr>
            <p:ph type="dt" sz="half" idx="10"/>
          </p:nvPr>
        </p:nvSpPr>
        <p:spPr/>
        <p:txBody>
          <a:bodyPr/>
          <a:lstStyle/>
          <a:p>
            <a:fld id="{F149E9CA-2E3F-4B68-9C23-F44E6C0C6C2C}" type="datetimeFigureOut">
              <a:rPr lang="en-US" smtClean="0"/>
              <a:t>10/16/2024</a:t>
            </a:fld>
            <a:endParaRPr lang="en-US"/>
          </a:p>
        </p:txBody>
      </p:sp>
      <p:sp>
        <p:nvSpPr>
          <p:cNvPr id="5" name="Footer Placeholder 4">
            <a:extLst>
              <a:ext uri="{FF2B5EF4-FFF2-40B4-BE49-F238E27FC236}">
                <a16:creationId xmlns:a16="http://schemas.microsoft.com/office/drawing/2014/main" id="{39521E22-8EB3-6469-5194-4B2ADFD7E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F1BD09-6712-ADE6-8B6E-23F4B7E40A00}"/>
              </a:ext>
            </a:extLst>
          </p:cNvPr>
          <p:cNvSpPr>
            <a:spLocks noGrp="1"/>
          </p:cNvSpPr>
          <p:nvPr>
            <p:ph type="sldNum" sz="quarter" idx="12"/>
          </p:nvPr>
        </p:nvSpPr>
        <p:spPr/>
        <p:txBody>
          <a:bodyPr/>
          <a:lstStyle/>
          <a:p>
            <a:fld id="{A62DA3EB-76D9-4E36-90F3-8F6671DAEB64}" type="slidenum">
              <a:rPr lang="en-US" smtClean="0"/>
              <a:t>‹#›</a:t>
            </a:fld>
            <a:endParaRPr lang="en-US"/>
          </a:p>
        </p:txBody>
      </p:sp>
    </p:spTree>
    <p:extLst>
      <p:ext uri="{BB962C8B-B14F-4D97-AF65-F5344CB8AC3E}">
        <p14:creationId xmlns:p14="http://schemas.microsoft.com/office/powerpoint/2010/main" val="174052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8D418-957C-D40A-E645-1466B04CA9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568ED3-2110-03F2-92B2-A62DDB29E6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7C87B-89D9-E6E2-8B6B-E22D1A5D6447}"/>
              </a:ext>
            </a:extLst>
          </p:cNvPr>
          <p:cNvSpPr>
            <a:spLocks noGrp="1"/>
          </p:cNvSpPr>
          <p:nvPr>
            <p:ph type="dt" sz="half" idx="10"/>
          </p:nvPr>
        </p:nvSpPr>
        <p:spPr/>
        <p:txBody>
          <a:bodyPr/>
          <a:lstStyle/>
          <a:p>
            <a:fld id="{F149E9CA-2E3F-4B68-9C23-F44E6C0C6C2C}" type="datetimeFigureOut">
              <a:rPr lang="en-US" smtClean="0"/>
              <a:t>10/16/2024</a:t>
            </a:fld>
            <a:endParaRPr lang="en-US"/>
          </a:p>
        </p:txBody>
      </p:sp>
      <p:sp>
        <p:nvSpPr>
          <p:cNvPr id="5" name="Footer Placeholder 4">
            <a:extLst>
              <a:ext uri="{FF2B5EF4-FFF2-40B4-BE49-F238E27FC236}">
                <a16:creationId xmlns:a16="http://schemas.microsoft.com/office/drawing/2014/main" id="{2012B9BE-1AE7-ABC4-6218-27B7E896F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96848-A390-126B-E735-613DB346C031}"/>
              </a:ext>
            </a:extLst>
          </p:cNvPr>
          <p:cNvSpPr>
            <a:spLocks noGrp="1"/>
          </p:cNvSpPr>
          <p:nvPr>
            <p:ph type="sldNum" sz="quarter" idx="12"/>
          </p:nvPr>
        </p:nvSpPr>
        <p:spPr/>
        <p:txBody>
          <a:bodyPr/>
          <a:lstStyle/>
          <a:p>
            <a:fld id="{A62DA3EB-76D9-4E36-90F3-8F6671DAEB64}" type="slidenum">
              <a:rPr lang="en-US" smtClean="0"/>
              <a:t>‹#›</a:t>
            </a:fld>
            <a:endParaRPr lang="en-US"/>
          </a:p>
        </p:txBody>
      </p:sp>
    </p:spTree>
    <p:extLst>
      <p:ext uri="{BB962C8B-B14F-4D97-AF65-F5344CB8AC3E}">
        <p14:creationId xmlns:p14="http://schemas.microsoft.com/office/powerpoint/2010/main" val="3059873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CA0A-CE91-7182-9C97-89A9958E01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8AB909-8708-7C0E-6A49-30871BAE10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A1CE14-0485-2D1D-8B5C-7A7E84B1D79C}"/>
              </a:ext>
            </a:extLst>
          </p:cNvPr>
          <p:cNvSpPr>
            <a:spLocks noGrp="1"/>
          </p:cNvSpPr>
          <p:nvPr>
            <p:ph type="dt" sz="half" idx="10"/>
          </p:nvPr>
        </p:nvSpPr>
        <p:spPr/>
        <p:txBody>
          <a:bodyPr/>
          <a:lstStyle/>
          <a:p>
            <a:fld id="{F149E9CA-2E3F-4B68-9C23-F44E6C0C6C2C}" type="datetimeFigureOut">
              <a:rPr lang="en-US" smtClean="0"/>
              <a:t>10/16/2024</a:t>
            </a:fld>
            <a:endParaRPr lang="en-US"/>
          </a:p>
        </p:txBody>
      </p:sp>
      <p:sp>
        <p:nvSpPr>
          <p:cNvPr id="5" name="Footer Placeholder 4">
            <a:extLst>
              <a:ext uri="{FF2B5EF4-FFF2-40B4-BE49-F238E27FC236}">
                <a16:creationId xmlns:a16="http://schemas.microsoft.com/office/drawing/2014/main" id="{10F844BB-DC0D-E4EE-AC83-A52AEC96A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CBEE7-458B-4F2D-D159-DCAEEB62FE74}"/>
              </a:ext>
            </a:extLst>
          </p:cNvPr>
          <p:cNvSpPr>
            <a:spLocks noGrp="1"/>
          </p:cNvSpPr>
          <p:nvPr>
            <p:ph type="sldNum" sz="quarter" idx="12"/>
          </p:nvPr>
        </p:nvSpPr>
        <p:spPr/>
        <p:txBody>
          <a:bodyPr/>
          <a:lstStyle/>
          <a:p>
            <a:fld id="{A62DA3EB-76D9-4E36-90F3-8F6671DAEB64}" type="slidenum">
              <a:rPr lang="en-US" smtClean="0"/>
              <a:t>‹#›</a:t>
            </a:fld>
            <a:endParaRPr lang="en-US"/>
          </a:p>
        </p:txBody>
      </p:sp>
    </p:spTree>
    <p:extLst>
      <p:ext uri="{BB962C8B-B14F-4D97-AF65-F5344CB8AC3E}">
        <p14:creationId xmlns:p14="http://schemas.microsoft.com/office/powerpoint/2010/main" val="205363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8F603-45CB-AC74-076C-5BD6B5AE06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125BE-6C3C-1692-06EF-D221BF0A7A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105E74-3D27-CE33-4F2B-FA28B73DB8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A14021-2ED2-7702-11D9-3A5D3901B8C0}"/>
              </a:ext>
            </a:extLst>
          </p:cNvPr>
          <p:cNvSpPr>
            <a:spLocks noGrp="1"/>
          </p:cNvSpPr>
          <p:nvPr>
            <p:ph type="dt" sz="half" idx="10"/>
          </p:nvPr>
        </p:nvSpPr>
        <p:spPr/>
        <p:txBody>
          <a:bodyPr/>
          <a:lstStyle/>
          <a:p>
            <a:fld id="{F149E9CA-2E3F-4B68-9C23-F44E6C0C6C2C}" type="datetimeFigureOut">
              <a:rPr lang="en-US" smtClean="0"/>
              <a:t>10/16/2024</a:t>
            </a:fld>
            <a:endParaRPr lang="en-US"/>
          </a:p>
        </p:txBody>
      </p:sp>
      <p:sp>
        <p:nvSpPr>
          <p:cNvPr id="6" name="Footer Placeholder 5">
            <a:extLst>
              <a:ext uri="{FF2B5EF4-FFF2-40B4-BE49-F238E27FC236}">
                <a16:creationId xmlns:a16="http://schemas.microsoft.com/office/drawing/2014/main" id="{89C873FC-3881-D0DA-7F8C-09DC497712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54EE55-AFDE-9EB4-DA8C-F1FB393DA609}"/>
              </a:ext>
            </a:extLst>
          </p:cNvPr>
          <p:cNvSpPr>
            <a:spLocks noGrp="1"/>
          </p:cNvSpPr>
          <p:nvPr>
            <p:ph type="sldNum" sz="quarter" idx="12"/>
          </p:nvPr>
        </p:nvSpPr>
        <p:spPr/>
        <p:txBody>
          <a:bodyPr/>
          <a:lstStyle/>
          <a:p>
            <a:fld id="{A62DA3EB-76D9-4E36-90F3-8F6671DAEB64}" type="slidenum">
              <a:rPr lang="en-US" smtClean="0"/>
              <a:t>‹#›</a:t>
            </a:fld>
            <a:endParaRPr lang="en-US"/>
          </a:p>
        </p:txBody>
      </p:sp>
    </p:spTree>
    <p:extLst>
      <p:ext uri="{BB962C8B-B14F-4D97-AF65-F5344CB8AC3E}">
        <p14:creationId xmlns:p14="http://schemas.microsoft.com/office/powerpoint/2010/main" val="189376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96883-6400-2BFC-A93A-C08F861DE7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2D8C72-28D2-050C-6077-B879C9408D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E0397C-45B6-2955-97AB-243A35DE4E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5FD55F-865C-0B6C-5A4E-35805A8CDA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AD7441-8C0F-0C58-6ABE-079448CB02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A8CFF2-1B18-33A6-FD84-BBB721DB4D68}"/>
              </a:ext>
            </a:extLst>
          </p:cNvPr>
          <p:cNvSpPr>
            <a:spLocks noGrp="1"/>
          </p:cNvSpPr>
          <p:nvPr>
            <p:ph type="dt" sz="half" idx="10"/>
          </p:nvPr>
        </p:nvSpPr>
        <p:spPr/>
        <p:txBody>
          <a:bodyPr/>
          <a:lstStyle/>
          <a:p>
            <a:fld id="{F149E9CA-2E3F-4B68-9C23-F44E6C0C6C2C}" type="datetimeFigureOut">
              <a:rPr lang="en-US" smtClean="0"/>
              <a:t>10/16/2024</a:t>
            </a:fld>
            <a:endParaRPr lang="en-US"/>
          </a:p>
        </p:txBody>
      </p:sp>
      <p:sp>
        <p:nvSpPr>
          <p:cNvPr id="8" name="Footer Placeholder 7">
            <a:extLst>
              <a:ext uri="{FF2B5EF4-FFF2-40B4-BE49-F238E27FC236}">
                <a16:creationId xmlns:a16="http://schemas.microsoft.com/office/drawing/2014/main" id="{7F9BE986-FEDF-88D9-FDD1-0A1AFFFF58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28C25E-0330-0882-673C-319395011DF2}"/>
              </a:ext>
            </a:extLst>
          </p:cNvPr>
          <p:cNvSpPr>
            <a:spLocks noGrp="1"/>
          </p:cNvSpPr>
          <p:nvPr>
            <p:ph type="sldNum" sz="quarter" idx="12"/>
          </p:nvPr>
        </p:nvSpPr>
        <p:spPr/>
        <p:txBody>
          <a:bodyPr/>
          <a:lstStyle/>
          <a:p>
            <a:fld id="{A62DA3EB-76D9-4E36-90F3-8F6671DAEB64}" type="slidenum">
              <a:rPr lang="en-US" smtClean="0"/>
              <a:t>‹#›</a:t>
            </a:fld>
            <a:endParaRPr lang="en-US"/>
          </a:p>
        </p:txBody>
      </p:sp>
    </p:spTree>
    <p:extLst>
      <p:ext uri="{BB962C8B-B14F-4D97-AF65-F5344CB8AC3E}">
        <p14:creationId xmlns:p14="http://schemas.microsoft.com/office/powerpoint/2010/main" val="382821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312B5-8B92-47E2-91A3-3258E7B586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C781FD-42B4-FC12-5AF4-6D563245FA61}"/>
              </a:ext>
            </a:extLst>
          </p:cNvPr>
          <p:cNvSpPr>
            <a:spLocks noGrp="1"/>
          </p:cNvSpPr>
          <p:nvPr>
            <p:ph type="dt" sz="half" idx="10"/>
          </p:nvPr>
        </p:nvSpPr>
        <p:spPr/>
        <p:txBody>
          <a:bodyPr/>
          <a:lstStyle/>
          <a:p>
            <a:fld id="{F149E9CA-2E3F-4B68-9C23-F44E6C0C6C2C}" type="datetimeFigureOut">
              <a:rPr lang="en-US" smtClean="0"/>
              <a:t>10/16/2024</a:t>
            </a:fld>
            <a:endParaRPr lang="en-US"/>
          </a:p>
        </p:txBody>
      </p:sp>
      <p:sp>
        <p:nvSpPr>
          <p:cNvPr id="4" name="Footer Placeholder 3">
            <a:extLst>
              <a:ext uri="{FF2B5EF4-FFF2-40B4-BE49-F238E27FC236}">
                <a16:creationId xmlns:a16="http://schemas.microsoft.com/office/drawing/2014/main" id="{383E39B4-FED7-5DB2-D2C1-D4EA97BE8A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22CFB5-41BC-1083-1C34-04BD4A835BE7}"/>
              </a:ext>
            </a:extLst>
          </p:cNvPr>
          <p:cNvSpPr>
            <a:spLocks noGrp="1"/>
          </p:cNvSpPr>
          <p:nvPr>
            <p:ph type="sldNum" sz="quarter" idx="12"/>
          </p:nvPr>
        </p:nvSpPr>
        <p:spPr/>
        <p:txBody>
          <a:bodyPr/>
          <a:lstStyle/>
          <a:p>
            <a:fld id="{A62DA3EB-76D9-4E36-90F3-8F6671DAEB64}" type="slidenum">
              <a:rPr lang="en-US" smtClean="0"/>
              <a:t>‹#›</a:t>
            </a:fld>
            <a:endParaRPr lang="en-US"/>
          </a:p>
        </p:txBody>
      </p:sp>
    </p:spTree>
    <p:extLst>
      <p:ext uri="{BB962C8B-B14F-4D97-AF65-F5344CB8AC3E}">
        <p14:creationId xmlns:p14="http://schemas.microsoft.com/office/powerpoint/2010/main" val="22268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61F546-BF7E-AC72-B58F-4C38C64D559A}"/>
              </a:ext>
            </a:extLst>
          </p:cNvPr>
          <p:cNvSpPr>
            <a:spLocks noGrp="1"/>
          </p:cNvSpPr>
          <p:nvPr>
            <p:ph type="dt" sz="half" idx="10"/>
          </p:nvPr>
        </p:nvSpPr>
        <p:spPr/>
        <p:txBody>
          <a:bodyPr/>
          <a:lstStyle/>
          <a:p>
            <a:fld id="{F149E9CA-2E3F-4B68-9C23-F44E6C0C6C2C}" type="datetimeFigureOut">
              <a:rPr lang="en-US" smtClean="0"/>
              <a:t>10/16/2024</a:t>
            </a:fld>
            <a:endParaRPr lang="en-US"/>
          </a:p>
        </p:txBody>
      </p:sp>
      <p:sp>
        <p:nvSpPr>
          <p:cNvPr id="3" name="Footer Placeholder 2">
            <a:extLst>
              <a:ext uri="{FF2B5EF4-FFF2-40B4-BE49-F238E27FC236}">
                <a16:creationId xmlns:a16="http://schemas.microsoft.com/office/drawing/2014/main" id="{62186891-7517-09B7-4D5E-BB22CABBDE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F73A22-98AF-5735-1211-A1D864B25E5A}"/>
              </a:ext>
            </a:extLst>
          </p:cNvPr>
          <p:cNvSpPr>
            <a:spLocks noGrp="1"/>
          </p:cNvSpPr>
          <p:nvPr>
            <p:ph type="sldNum" sz="quarter" idx="12"/>
          </p:nvPr>
        </p:nvSpPr>
        <p:spPr/>
        <p:txBody>
          <a:bodyPr/>
          <a:lstStyle/>
          <a:p>
            <a:fld id="{A62DA3EB-76D9-4E36-90F3-8F6671DAEB64}" type="slidenum">
              <a:rPr lang="en-US" smtClean="0"/>
              <a:t>‹#›</a:t>
            </a:fld>
            <a:endParaRPr lang="en-US"/>
          </a:p>
        </p:txBody>
      </p:sp>
    </p:spTree>
    <p:extLst>
      <p:ext uri="{BB962C8B-B14F-4D97-AF65-F5344CB8AC3E}">
        <p14:creationId xmlns:p14="http://schemas.microsoft.com/office/powerpoint/2010/main" val="103430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DC846-8E14-359F-4209-AAF4DED5D8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528F55-E234-BBA9-5323-F6B9A7F02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4B9B85-EE2B-5237-7C5F-94AE8E0CB0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B6828B-D99C-3C08-3924-D2ADC9F7366D}"/>
              </a:ext>
            </a:extLst>
          </p:cNvPr>
          <p:cNvSpPr>
            <a:spLocks noGrp="1"/>
          </p:cNvSpPr>
          <p:nvPr>
            <p:ph type="dt" sz="half" idx="10"/>
          </p:nvPr>
        </p:nvSpPr>
        <p:spPr/>
        <p:txBody>
          <a:bodyPr/>
          <a:lstStyle/>
          <a:p>
            <a:fld id="{F149E9CA-2E3F-4B68-9C23-F44E6C0C6C2C}" type="datetimeFigureOut">
              <a:rPr lang="en-US" smtClean="0"/>
              <a:t>10/16/2024</a:t>
            </a:fld>
            <a:endParaRPr lang="en-US"/>
          </a:p>
        </p:txBody>
      </p:sp>
      <p:sp>
        <p:nvSpPr>
          <p:cNvPr id="6" name="Footer Placeholder 5">
            <a:extLst>
              <a:ext uri="{FF2B5EF4-FFF2-40B4-BE49-F238E27FC236}">
                <a16:creationId xmlns:a16="http://schemas.microsoft.com/office/drawing/2014/main" id="{44F5A03F-C1CA-90AA-D0F2-F7A4E4C20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589A7C-B050-51BD-69D5-01A2A63996B0}"/>
              </a:ext>
            </a:extLst>
          </p:cNvPr>
          <p:cNvSpPr>
            <a:spLocks noGrp="1"/>
          </p:cNvSpPr>
          <p:nvPr>
            <p:ph type="sldNum" sz="quarter" idx="12"/>
          </p:nvPr>
        </p:nvSpPr>
        <p:spPr/>
        <p:txBody>
          <a:bodyPr/>
          <a:lstStyle/>
          <a:p>
            <a:fld id="{A62DA3EB-76D9-4E36-90F3-8F6671DAEB64}" type="slidenum">
              <a:rPr lang="en-US" smtClean="0"/>
              <a:t>‹#›</a:t>
            </a:fld>
            <a:endParaRPr lang="en-US"/>
          </a:p>
        </p:txBody>
      </p:sp>
    </p:spTree>
    <p:extLst>
      <p:ext uri="{BB962C8B-B14F-4D97-AF65-F5344CB8AC3E}">
        <p14:creationId xmlns:p14="http://schemas.microsoft.com/office/powerpoint/2010/main" val="28785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CE702-12A9-583A-29EC-91D8B9063F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732F66-EA77-2F2D-5C44-074E537071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1C4393-EE29-B03F-59B5-D22E49F42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E7A75F-D52A-0BB7-E428-51C9064F4401}"/>
              </a:ext>
            </a:extLst>
          </p:cNvPr>
          <p:cNvSpPr>
            <a:spLocks noGrp="1"/>
          </p:cNvSpPr>
          <p:nvPr>
            <p:ph type="dt" sz="half" idx="10"/>
          </p:nvPr>
        </p:nvSpPr>
        <p:spPr/>
        <p:txBody>
          <a:bodyPr/>
          <a:lstStyle/>
          <a:p>
            <a:fld id="{F149E9CA-2E3F-4B68-9C23-F44E6C0C6C2C}" type="datetimeFigureOut">
              <a:rPr lang="en-US" smtClean="0"/>
              <a:t>10/16/2024</a:t>
            </a:fld>
            <a:endParaRPr lang="en-US"/>
          </a:p>
        </p:txBody>
      </p:sp>
      <p:sp>
        <p:nvSpPr>
          <p:cNvPr id="6" name="Footer Placeholder 5">
            <a:extLst>
              <a:ext uri="{FF2B5EF4-FFF2-40B4-BE49-F238E27FC236}">
                <a16:creationId xmlns:a16="http://schemas.microsoft.com/office/drawing/2014/main" id="{53BA3861-CC4A-9BFC-F629-102CC4DD0D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8D3ED-86B4-8A53-3031-5F68E440B591}"/>
              </a:ext>
            </a:extLst>
          </p:cNvPr>
          <p:cNvSpPr>
            <a:spLocks noGrp="1"/>
          </p:cNvSpPr>
          <p:nvPr>
            <p:ph type="sldNum" sz="quarter" idx="12"/>
          </p:nvPr>
        </p:nvSpPr>
        <p:spPr/>
        <p:txBody>
          <a:bodyPr/>
          <a:lstStyle/>
          <a:p>
            <a:fld id="{A62DA3EB-76D9-4E36-90F3-8F6671DAEB64}" type="slidenum">
              <a:rPr lang="en-US" smtClean="0"/>
              <a:t>‹#›</a:t>
            </a:fld>
            <a:endParaRPr lang="en-US"/>
          </a:p>
        </p:txBody>
      </p:sp>
    </p:spTree>
    <p:extLst>
      <p:ext uri="{BB962C8B-B14F-4D97-AF65-F5344CB8AC3E}">
        <p14:creationId xmlns:p14="http://schemas.microsoft.com/office/powerpoint/2010/main" val="134729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FF8672-B768-3731-71A5-75D77715B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38F2E5-1886-1077-3285-AFB9CDD61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76F20-D3EB-AC29-D2AE-EC22D49616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49E9CA-2E3F-4B68-9C23-F44E6C0C6C2C}" type="datetimeFigureOut">
              <a:rPr lang="en-US" smtClean="0"/>
              <a:t>10/16/2024</a:t>
            </a:fld>
            <a:endParaRPr lang="en-US"/>
          </a:p>
        </p:txBody>
      </p:sp>
      <p:sp>
        <p:nvSpPr>
          <p:cNvPr id="5" name="Footer Placeholder 4">
            <a:extLst>
              <a:ext uri="{FF2B5EF4-FFF2-40B4-BE49-F238E27FC236}">
                <a16:creationId xmlns:a16="http://schemas.microsoft.com/office/drawing/2014/main" id="{A3758966-018C-7EE0-4A1D-52ACD4C9C0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2180969-AFD1-C85A-B7AA-A2ACC9DC3D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2DA3EB-76D9-4E36-90F3-8F6671DAEB64}" type="slidenum">
              <a:rPr lang="en-US" smtClean="0"/>
              <a:t>‹#›</a:t>
            </a:fld>
            <a:endParaRPr lang="en-US"/>
          </a:p>
        </p:txBody>
      </p:sp>
    </p:spTree>
    <p:extLst>
      <p:ext uri="{BB962C8B-B14F-4D97-AF65-F5344CB8AC3E}">
        <p14:creationId xmlns:p14="http://schemas.microsoft.com/office/powerpoint/2010/main" val="1749138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oleObject" Target="../embeddings/oleObject1.bin"/><Relationship Id="rId7"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ustomXml" Target="../ink/ink1.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99DFE4-CF5F-AAD8-C47A-61C987F35F3D}"/>
              </a:ext>
            </a:extLst>
          </p:cNvPr>
          <p:cNvSpPr>
            <a:spLocks noGrp="1"/>
          </p:cNvSpPr>
          <p:nvPr>
            <p:ph type="subTitle" idx="1"/>
          </p:nvPr>
        </p:nvSpPr>
        <p:spPr>
          <a:xfrm>
            <a:off x="471948" y="255639"/>
            <a:ext cx="11267768" cy="6184490"/>
          </a:xfrm>
        </p:spPr>
        <p:txBody>
          <a:bodyPr>
            <a:normAutofit/>
          </a:bodyPr>
          <a:lstStyle/>
          <a:p>
            <a:pPr marL="107314" marR="0" lvl="0" indent="0" algn="ctr" defTabSz="914400" rtl="1" eaLnBrk="1" fontAlgn="auto" latinLnBrk="0" hangingPunct="1">
              <a:lnSpc>
                <a:spcPct val="100000"/>
              </a:lnSpc>
              <a:spcBef>
                <a:spcPts val="360"/>
              </a:spcBef>
              <a:spcAft>
                <a:spcPts val="0"/>
              </a:spcAft>
              <a:buClrTx/>
              <a:buSzTx/>
              <a:buFontTx/>
              <a:buNone/>
              <a:tabLst/>
              <a:defRPr/>
            </a:pPr>
            <a:endParaRPr kumimoji="0" lang="ar-IQ" sz="2000" b="1" i="0" u="none" strike="noStrike" kern="0" cap="none" spc="0" normalizeH="0" baseline="0" noProof="0" dirty="0">
              <a:ln>
                <a:noFill/>
              </a:ln>
              <a:solidFill>
                <a:srgbClr val="0F243E"/>
              </a:solidFill>
              <a:effectLst/>
              <a:uLnTx/>
              <a:uFillTx/>
              <a:latin typeface="Arial"/>
              <a:ea typeface="+mn-ea"/>
              <a:cs typeface="Arial"/>
            </a:endParaRPr>
          </a:p>
          <a:p>
            <a:pPr marL="107314" marR="0" lvl="0" indent="0" algn="ctr" defTabSz="914400" rtl="1" eaLnBrk="1" fontAlgn="auto" latinLnBrk="0" hangingPunct="1">
              <a:lnSpc>
                <a:spcPct val="100000"/>
              </a:lnSpc>
              <a:spcBef>
                <a:spcPts val="360"/>
              </a:spcBef>
              <a:spcAft>
                <a:spcPts val="0"/>
              </a:spcAft>
              <a:buClrTx/>
              <a:buSzTx/>
              <a:buFontTx/>
              <a:buNone/>
              <a:tabLst/>
              <a:defRPr/>
            </a:pPr>
            <a:r>
              <a:rPr lang="en-US" sz="20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rPr>
              <a:t>Lecture# 1</a:t>
            </a:r>
            <a:br>
              <a:rPr lang="en-US" sz="2000" b="1" dirty="0">
                <a:solidFill>
                  <a:prstClr val="black"/>
                </a:solidFill>
                <a:effectLst>
                  <a:outerShdw blurRad="38100" dist="38100" dir="2700000" algn="tl">
                    <a:srgbClr val="000000">
                      <a:alpha val="43137"/>
                    </a:srgbClr>
                  </a:outerShdw>
                </a:effectLst>
                <a:latin typeface="Times New Roman" pitchFamily="18" charset="0"/>
                <a:ea typeface="+mn-ea"/>
                <a:cs typeface="+mj-cs"/>
              </a:rPr>
            </a:br>
            <a:r>
              <a:rPr lang="en-US" sz="2000" b="1" dirty="0">
                <a:solidFill>
                  <a:srgbClr val="0070C0"/>
                </a:solidFill>
                <a:effectLst>
                  <a:outerShdw blurRad="38100" dist="38100" dir="2700000" algn="tl">
                    <a:srgbClr val="000000">
                      <a:alpha val="43137"/>
                    </a:srgbClr>
                  </a:outerShdw>
                </a:effectLst>
                <a:latin typeface="Times New Roman" pitchFamily="18" charset="0"/>
                <a:ea typeface="+mn-ea"/>
                <a:cs typeface="+mj-cs"/>
              </a:rPr>
              <a:t>semester# 1</a:t>
            </a:r>
            <a:endParaRPr lang="ar-IQ" sz="2000" b="1" kern="0" dirty="0">
              <a:solidFill>
                <a:srgbClr val="0F243E"/>
              </a:solidFill>
              <a:latin typeface="Arial"/>
              <a:cs typeface="+mj-cs"/>
            </a:endParaRPr>
          </a:p>
          <a:p>
            <a:pPr marL="107314" marR="0" lvl="0" indent="0" algn="ctr" defTabSz="914400" rtl="1" eaLnBrk="1" fontAlgn="auto" latinLnBrk="0" hangingPunct="1">
              <a:lnSpc>
                <a:spcPct val="100000"/>
              </a:lnSpc>
              <a:spcBef>
                <a:spcPts val="360"/>
              </a:spcBef>
              <a:spcAft>
                <a:spcPts val="0"/>
              </a:spcAft>
              <a:buClrTx/>
              <a:buSzTx/>
              <a:buFontTx/>
              <a:buNone/>
              <a:tabLst/>
              <a:defRPr/>
            </a:pPr>
            <a:endParaRPr kumimoji="0" lang="ar-IQ" sz="2000" b="1" i="0" u="none" strike="noStrike" kern="0" cap="none" spc="0" normalizeH="0" baseline="0" noProof="0" dirty="0">
              <a:ln>
                <a:noFill/>
              </a:ln>
              <a:solidFill>
                <a:srgbClr val="0F243E"/>
              </a:solidFill>
              <a:effectLst/>
              <a:uLnTx/>
              <a:uFillTx/>
              <a:latin typeface="Arial"/>
              <a:ea typeface="+mn-ea"/>
              <a:cs typeface="+mj-cs"/>
            </a:endParaRPr>
          </a:p>
          <a:p>
            <a:pPr marL="107314" marR="0" lvl="0" indent="0" algn="ctr" defTabSz="914400" rtl="1" eaLnBrk="1" fontAlgn="auto" latinLnBrk="0" hangingPunct="1">
              <a:lnSpc>
                <a:spcPct val="100000"/>
              </a:lnSpc>
              <a:spcBef>
                <a:spcPts val="360"/>
              </a:spcBef>
              <a:spcAft>
                <a:spcPts val="0"/>
              </a:spcAft>
              <a:buClrTx/>
              <a:buSzTx/>
              <a:buFontTx/>
              <a:buNone/>
              <a:tabLst/>
              <a:defRPr/>
            </a:pPr>
            <a:endParaRPr lang="ar-IQ" sz="2000" b="1" kern="0" dirty="0">
              <a:solidFill>
                <a:srgbClr val="0F243E"/>
              </a:solidFill>
              <a:latin typeface="Arial"/>
              <a:cs typeface="+mj-cs"/>
            </a:endParaRPr>
          </a:p>
          <a:p>
            <a:pPr marL="107314" marR="0" lvl="0" indent="0" algn="ctr" defTabSz="914400" rtl="1" eaLnBrk="1" fontAlgn="auto" latinLnBrk="0" hangingPunct="1">
              <a:lnSpc>
                <a:spcPct val="100000"/>
              </a:lnSpc>
              <a:spcBef>
                <a:spcPts val="360"/>
              </a:spcBef>
              <a:spcAft>
                <a:spcPts val="0"/>
              </a:spcAft>
              <a:buClrTx/>
              <a:buSzTx/>
              <a:buFontTx/>
              <a:buNone/>
              <a:tabLst/>
              <a:defRPr/>
            </a:pPr>
            <a:r>
              <a:rPr lang="en-US" sz="2800" b="1" kern="0" dirty="0">
                <a:solidFill>
                  <a:srgbClr val="FF0000"/>
                </a:solidFill>
                <a:latin typeface="Arial"/>
                <a:cs typeface="+mj-cs"/>
              </a:rPr>
              <a:t>Basics of ECG Interpretation</a:t>
            </a:r>
            <a:endParaRPr lang="ar-IQ" sz="2000" b="1" kern="0" dirty="0">
              <a:solidFill>
                <a:srgbClr val="0F243E"/>
              </a:solidFill>
              <a:latin typeface="Arial"/>
              <a:cs typeface="+mj-cs"/>
            </a:endParaRPr>
          </a:p>
          <a:p>
            <a:pPr marL="107314" marR="0" lvl="0" indent="0" algn="ctr" defTabSz="914400" rtl="1" eaLnBrk="1" fontAlgn="auto" latinLnBrk="0" hangingPunct="1">
              <a:lnSpc>
                <a:spcPct val="100000"/>
              </a:lnSpc>
              <a:spcBef>
                <a:spcPts val="360"/>
              </a:spcBef>
              <a:spcAft>
                <a:spcPts val="0"/>
              </a:spcAft>
              <a:buClrTx/>
              <a:buSzTx/>
              <a:buFontTx/>
              <a:buNone/>
              <a:tabLst/>
              <a:defRPr/>
            </a:pPr>
            <a:r>
              <a:rPr kumimoji="0" lang="en-US" sz="2000" b="1" i="0" u="none" strike="noStrike" kern="0" cap="none" spc="0" normalizeH="0" baseline="0" noProof="0" dirty="0">
                <a:ln>
                  <a:noFill/>
                </a:ln>
                <a:solidFill>
                  <a:srgbClr val="0F243E"/>
                </a:solidFill>
                <a:effectLst/>
                <a:uLnTx/>
                <a:uFillTx/>
                <a:latin typeface="Arial"/>
                <a:ea typeface="+mn-ea"/>
                <a:cs typeface="+mj-cs"/>
              </a:rPr>
              <a:t>:</a:t>
            </a:r>
            <a:r>
              <a:rPr kumimoji="0" lang="en-US" sz="1800" b="1" i="0" u="none" strike="noStrike" kern="0" cap="none" spc="0" normalizeH="0" baseline="0" noProof="0" dirty="0">
                <a:ln>
                  <a:noFill/>
                </a:ln>
                <a:solidFill>
                  <a:srgbClr val="0F243E"/>
                </a:solidFill>
                <a:effectLst/>
                <a:uLnTx/>
                <a:uFillTx/>
                <a:latin typeface="Arial"/>
                <a:ea typeface="+mn-ea"/>
                <a:cs typeface="+mj-cs"/>
              </a:rPr>
              <a:t>by</a:t>
            </a:r>
          </a:p>
          <a:p>
            <a:pPr marL="107314" marR="0" lvl="0" indent="0" algn="ctr" defTabSz="914400" rtl="1" eaLnBrk="1" fontAlgn="auto" latinLnBrk="0" hangingPunct="1">
              <a:lnSpc>
                <a:spcPct val="100000"/>
              </a:lnSpc>
              <a:spcBef>
                <a:spcPts val="360"/>
              </a:spcBef>
              <a:spcAft>
                <a:spcPts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Arial"/>
                <a:ea typeface="+mn-ea"/>
                <a:cs typeface="+mj-cs"/>
              </a:rPr>
              <a:t>lecturer</a:t>
            </a:r>
            <a:endParaRPr kumimoji="0" lang="en-US" sz="2000" b="1" i="0" u="none" strike="noStrike" kern="0" cap="none" spc="0" normalizeH="0" baseline="0" noProof="0" dirty="0">
              <a:ln>
                <a:noFill/>
              </a:ln>
              <a:solidFill>
                <a:schemeClr val="tx2">
                  <a:lumMod val="75000"/>
                  <a:lumOff val="25000"/>
                </a:schemeClr>
              </a:solidFill>
              <a:effectLst/>
              <a:uLnTx/>
              <a:uFillTx/>
              <a:latin typeface="Arial"/>
              <a:ea typeface="+mn-ea"/>
              <a:cs typeface="+mj-cs"/>
            </a:endParaRPr>
          </a:p>
          <a:p>
            <a:pPr marL="107314" marR="0" lvl="0" indent="0" algn="ctr" defTabSz="914400" rtl="1" eaLnBrk="1" fontAlgn="auto" latinLnBrk="0" hangingPunct="1">
              <a:lnSpc>
                <a:spcPct val="100000"/>
              </a:lnSpc>
              <a:spcBef>
                <a:spcPts val="360"/>
              </a:spcBef>
              <a:spcAft>
                <a:spcPts val="0"/>
              </a:spcAft>
              <a:buClrTx/>
              <a:buSzTx/>
              <a:buFontTx/>
              <a:buNone/>
              <a:tabLst/>
              <a:defRPr/>
            </a:pPr>
            <a:r>
              <a:rPr kumimoji="0" lang="en-US" sz="2400" b="1" i="0" u="none" strike="noStrike" kern="0" cap="none" spc="0" normalizeH="0" baseline="0" noProof="0" dirty="0">
                <a:ln>
                  <a:noFill/>
                </a:ln>
                <a:solidFill>
                  <a:schemeClr val="tx2">
                    <a:lumMod val="75000"/>
                    <a:lumOff val="25000"/>
                  </a:schemeClr>
                </a:solidFill>
                <a:effectLst/>
                <a:uLnTx/>
                <a:uFillTx/>
                <a:latin typeface="Arial"/>
                <a:ea typeface="+mn-ea"/>
                <a:cs typeface="+mj-cs"/>
              </a:rPr>
              <a:t>MSN: Ali J. Mohammed</a:t>
            </a:r>
            <a:endParaRPr lang="en-US" b="1" kern="0" dirty="0">
              <a:solidFill>
                <a:schemeClr val="tx2">
                  <a:lumMod val="75000"/>
                  <a:lumOff val="25000"/>
                </a:schemeClr>
              </a:solidFill>
              <a:latin typeface="Arial"/>
              <a:cs typeface="+mj-cs"/>
            </a:endParaRPr>
          </a:p>
          <a:p>
            <a:pPr marL="107314" marR="0" lvl="0" indent="0" algn="ctr" defTabSz="914400" rtl="1" eaLnBrk="1" fontAlgn="auto" latinLnBrk="0" hangingPunct="1">
              <a:lnSpc>
                <a:spcPct val="100000"/>
              </a:lnSpc>
              <a:spcBef>
                <a:spcPts val="360"/>
              </a:spcBef>
              <a:spcAft>
                <a:spcPts val="0"/>
              </a:spcAft>
              <a:buClrTx/>
              <a:buSzTx/>
              <a:buFontTx/>
              <a:buNone/>
              <a:tabLst/>
              <a:defRPr/>
            </a:pPr>
            <a:endParaRPr lang="ar-IQ" b="1" kern="0" dirty="0">
              <a:solidFill>
                <a:srgbClr val="FF0000"/>
              </a:solidFill>
              <a:latin typeface="Arial"/>
              <a:cs typeface="+mj-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Times New Roman" pitchFamily="18" charset="0"/>
                <a:ea typeface="+mn-ea"/>
                <a:cs typeface="+mj-cs"/>
              </a:rPr>
              <a:t>Al-</a:t>
            </a:r>
            <a:r>
              <a:rPr kumimoji="0" lang="en-US" b="1" i="0" u="none" strike="noStrike" kern="0" cap="none" spc="0" normalizeH="0" baseline="0" noProof="0" dirty="0" err="1">
                <a:ln>
                  <a:noFill/>
                </a:ln>
                <a:solidFill>
                  <a:prstClr val="black"/>
                </a:solidFill>
                <a:effectLst/>
                <a:uLnTx/>
                <a:uFillTx/>
                <a:latin typeface="Times New Roman" pitchFamily="18" charset="0"/>
                <a:ea typeface="+mn-ea"/>
                <a:cs typeface="+mj-cs"/>
              </a:rPr>
              <a:t>Mustaqbal</a:t>
            </a:r>
            <a:r>
              <a:rPr kumimoji="0" lang="en-US" b="1" i="0" u="none" strike="noStrike" kern="0" cap="none" spc="0" normalizeH="0" baseline="0" noProof="0" dirty="0">
                <a:ln>
                  <a:noFill/>
                </a:ln>
                <a:solidFill>
                  <a:prstClr val="black"/>
                </a:solidFill>
                <a:effectLst/>
                <a:uLnTx/>
                <a:uFillTx/>
                <a:latin typeface="Times New Roman" pitchFamily="18" charset="0"/>
                <a:ea typeface="+mn-ea"/>
                <a:cs typeface="+mj-cs"/>
              </a:rPr>
              <a:t>  University</a:t>
            </a:r>
            <a:endParaRPr lang="en-US" b="1" kern="0" dirty="0">
              <a:solidFill>
                <a:prstClr val="black"/>
              </a:solidFill>
              <a:latin typeface="Times New Roman" pitchFamily="18" charset="0"/>
              <a:cs typeface="+mj-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Times New Roman" pitchFamily="18" charset="0"/>
                <a:ea typeface="+mn-ea"/>
                <a:cs typeface="+mj-cs"/>
              </a:rPr>
              <a:t>College of Nursing</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Times New Roman" pitchFamily="18" charset="0"/>
              <a:ea typeface="+mn-ea"/>
              <a:cs typeface="+mj-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outerShdw blurRad="38100" dist="38100" dir="2700000" algn="tl">
                    <a:srgbClr val="000000">
                      <a:alpha val="43137"/>
                    </a:srgbClr>
                  </a:outerShdw>
                </a:effectLst>
                <a:uLnTx/>
                <a:uFillTx/>
                <a:latin typeface="Times New Roman" pitchFamily="18" charset="0"/>
                <a:ea typeface="+mn-ea"/>
                <a:cs typeface="+mj-cs"/>
              </a:rPr>
              <a:t>4</a:t>
            </a:r>
            <a:r>
              <a:rPr kumimoji="0" lang="en-US" sz="2800" b="1" i="0" u="none" strike="noStrike" kern="0" cap="none" spc="0" normalizeH="0" baseline="30000" noProof="0" dirty="0">
                <a:ln>
                  <a:noFill/>
                </a:ln>
                <a:solidFill>
                  <a:srgbClr val="00B0F0"/>
                </a:solidFill>
                <a:effectLst>
                  <a:outerShdw blurRad="38100" dist="38100" dir="2700000" algn="tl">
                    <a:srgbClr val="000000">
                      <a:alpha val="43137"/>
                    </a:srgbClr>
                  </a:outerShdw>
                </a:effectLst>
                <a:uLnTx/>
                <a:uFillTx/>
                <a:latin typeface="Times New Roman" pitchFamily="18" charset="0"/>
                <a:ea typeface="+mn-ea"/>
                <a:cs typeface="+mj-cs"/>
              </a:rPr>
              <a:t>th </a:t>
            </a:r>
            <a:r>
              <a:rPr kumimoji="0" lang="en-US" sz="2800" b="1" i="0" u="none" strike="noStrike" kern="0" cap="none" spc="0" normalizeH="0" baseline="0" noProof="0" dirty="0">
                <a:ln>
                  <a:noFill/>
                </a:ln>
                <a:solidFill>
                  <a:srgbClr val="00B0F0"/>
                </a:solidFill>
                <a:effectLst>
                  <a:outerShdw blurRad="38100" dist="38100" dir="2700000" algn="tl">
                    <a:srgbClr val="000000">
                      <a:alpha val="43137"/>
                    </a:srgbClr>
                  </a:outerShdw>
                </a:effectLst>
                <a:uLnTx/>
                <a:uFillTx/>
                <a:latin typeface="Times New Roman" pitchFamily="18" charset="0"/>
                <a:ea typeface="+mn-ea"/>
                <a:cs typeface="+mj-cs"/>
              </a:rPr>
              <a:t> Class</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j-cs"/>
              </a:rPr>
              <a:t>The Clinical Part of Critical Care Nursing </a:t>
            </a:r>
          </a:p>
          <a:p>
            <a:pPr marL="107314" marR="0" lvl="0" indent="0" algn="ctr" defTabSz="914400" rtl="1" eaLnBrk="1" fontAlgn="auto" latinLnBrk="0" hangingPunct="1">
              <a:lnSpc>
                <a:spcPct val="100000"/>
              </a:lnSpc>
              <a:spcBef>
                <a:spcPts val="360"/>
              </a:spcBef>
              <a:spcAft>
                <a:spcPts val="0"/>
              </a:spcAft>
              <a:buClrTx/>
              <a:buSzTx/>
              <a:buFontTx/>
              <a:buNone/>
              <a:tabLst/>
              <a:defRPr/>
            </a:pPr>
            <a:endParaRPr kumimoji="0" lang="en-US" sz="2400" b="1" i="0" u="none" strike="noStrike" kern="0" cap="none" spc="0" normalizeH="0" baseline="0" noProof="0" dirty="0">
              <a:ln>
                <a:noFill/>
              </a:ln>
              <a:solidFill>
                <a:srgbClr val="FF0000"/>
              </a:solidFill>
              <a:effectLst/>
              <a:uLnTx/>
              <a:uFillTx/>
              <a:latin typeface="Arial"/>
              <a:ea typeface="+mn-ea"/>
              <a:cs typeface="Arial"/>
            </a:endParaRPr>
          </a:p>
          <a:p>
            <a:pPr algn="l"/>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8460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F1B1FD5-C8D3-30C4-DCA7-403CCFDCCD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55639"/>
            <a:ext cx="7600335" cy="5921324"/>
          </a:xfrm>
        </p:spPr>
      </p:pic>
      <p:pic>
        <p:nvPicPr>
          <p:cNvPr id="7" name="Picture 6" descr="A diagram of a heart&#10;&#10;Description automatically generated">
            <a:extLst>
              <a:ext uri="{FF2B5EF4-FFF2-40B4-BE49-F238E27FC236}">
                <a16:creationId xmlns:a16="http://schemas.microsoft.com/office/drawing/2014/main" id="{7E0A073A-13CC-A0C5-FC4E-80EEF08C9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606" y="1416460"/>
            <a:ext cx="2782529" cy="4457700"/>
          </a:xfrm>
          <a:prstGeom prst="rect">
            <a:avLst/>
          </a:prstGeom>
        </p:spPr>
      </p:pic>
      <p:sp>
        <p:nvSpPr>
          <p:cNvPr id="8" name="TextBox 7">
            <a:extLst>
              <a:ext uri="{FF2B5EF4-FFF2-40B4-BE49-F238E27FC236}">
                <a16:creationId xmlns:a16="http://schemas.microsoft.com/office/drawing/2014/main" id="{9540B0DE-BB82-6202-84A7-3AA19376CE90}"/>
              </a:ext>
            </a:extLst>
          </p:cNvPr>
          <p:cNvSpPr txBox="1"/>
          <p:nvPr/>
        </p:nvSpPr>
        <p:spPr>
          <a:xfrm>
            <a:off x="8229600" y="835742"/>
            <a:ext cx="3411794" cy="6217087"/>
          </a:xfrm>
          <a:prstGeom prst="rect">
            <a:avLst/>
          </a:prstGeom>
          <a:noFill/>
        </p:spPr>
        <p:txBody>
          <a:bodyPr wrap="square" rtlCol="0">
            <a:spAutoFit/>
          </a:bodyPr>
          <a:lstStyle/>
          <a:p>
            <a:pPr algn="just"/>
            <a:r>
              <a:rPr lang="en-US" sz="2000" b="1" dirty="0"/>
              <a:t>Atrial depolarization: </a:t>
            </a:r>
            <a:r>
              <a:rPr lang="en-US" sz="2000" dirty="0"/>
              <a:t>is the process by which the electrical impulses in the heart cause the atria to contract. This happens when the sinoatrial (SA) node, generates an electrical signal that spreads across the atria, leading to their contraction and pushing blood into the ventricles . On an (ECG), atrial depolarization is represented by the P wave.</a:t>
            </a:r>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Tree>
    <p:extLst>
      <p:ext uri="{BB962C8B-B14F-4D97-AF65-F5344CB8AC3E}">
        <p14:creationId xmlns:p14="http://schemas.microsoft.com/office/powerpoint/2010/main" val="2473603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heart&#10;&#10;Description automatically generated">
            <a:extLst>
              <a:ext uri="{FF2B5EF4-FFF2-40B4-BE49-F238E27FC236}">
                <a16:creationId xmlns:a16="http://schemas.microsoft.com/office/drawing/2014/main" id="{232248A0-3573-B8CB-8B64-F402ABA77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607" y="1308305"/>
            <a:ext cx="4715490" cy="4457700"/>
          </a:xfrm>
          <a:prstGeom prst="rect">
            <a:avLst/>
          </a:prstGeom>
        </p:spPr>
      </p:pic>
      <p:pic>
        <p:nvPicPr>
          <p:cNvPr id="11" name="Picture 10" descr="A close-up of a sign&#10;&#10;Description automatically generated">
            <a:extLst>
              <a:ext uri="{FF2B5EF4-FFF2-40B4-BE49-F238E27FC236}">
                <a16:creationId xmlns:a16="http://schemas.microsoft.com/office/drawing/2014/main" id="{26F9AA70-0BA4-16D4-C6EE-E5A08F9A0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4128"/>
            <a:ext cx="5068007" cy="1052053"/>
          </a:xfrm>
          <a:prstGeom prst="rect">
            <a:avLst/>
          </a:prstGeom>
        </p:spPr>
      </p:pic>
      <p:pic>
        <p:nvPicPr>
          <p:cNvPr id="14" name="Picture 13" descr="A graph showing a graph of a heart rate&#10;&#10;Description automatically generated with medium confidence">
            <a:extLst>
              <a:ext uri="{FF2B5EF4-FFF2-40B4-BE49-F238E27FC236}">
                <a16:creationId xmlns:a16="http://schemas.microsoft.com/office/drawing/2014/main" id="{4623EC0C-D3E1-F109-70FB-A34891B6D0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0521" y="3097160"/>
            <a:ext cx="4309054" cy="3100027"/>
          </a:xfrm>
          <a:prstGeom prst="rect">
            <a:avLst/>
          </a:prstGeom>
        </p:spPr>
      </p:pic>
      <p:sp>
        <p:nvSpPr>
          <p:cNvPr id="15" name="TextBox 14">
            <a:extLst>
              <a:ext uri="{FF2B5EF4-FFF2-40B4-BE49-F238E27FC236}">
                <a16:creationId xmlns:a16="http://schemas.microsoft.com/office/drawing/2014/main" id="{3925BE30-F533-12B9-A8A5-6CF110A54625}"/>
              </a:ext>
            </a:extLst>
          </p:cNvPr>
          <p:cNvSpPr txBox="1"/>
          <p:nvPr/>
        </p:nvSpPr>
        <p:spPr>
          <a:xfrm>
            <a:off x="5466735" y="660813"/>
            <a:ext cx="6548284" cy="2062103"/>
          </a:xfrm>
          <a:prstGeom prst="rect">
            <a:avLst/>
          </a:prstGeom>
          <a:noFill/>
        </p:spPr>
        <p:txBody>
          <a:bodyPr wrap="square" rtlCol="0">
            <a:spAutoFit/>
          </a:bodyPr>
          <a:lstStyle/>
          <a:p>
            <a:r>
              <a:rPr lang="en-US" sz="2400" dirty="0">
                <a:highlight>
                  <a:srgbClr val="FFFF00"/>
                </a:highlight>
                <a:latin typeface="Times New Roman" panose="02020603050405020304" pitchFamily="18" charset="0"/>
                <a:cs typeface="Times New Roman" panose="02020603050405020304" pitchFamily="18" charset="0"/>
              </a:rPr>
              <a:t>PR Interval : </a:t>
            </a:r>
            <a:r>
              <a:rPr lang="en-US" sz="2000" dirty="0">
                <a:latin typeface="Times New Roman" panose="02020603050405020304" pitchFamily="18" charset="0"/>
                <a:cs typeface="Times New Roman" panose="02020603050405020304" pitchFamily="18" charset="0"/>
              </a:rPr>
              <a:t>It represents the time it takes for the electrical impulse to travel from the atria, through the atrioventricular (AV) node, and down to the ventricles. A normal PR interval lasts about </a:t>
            </a:r>
            <a:r>
              <a:rPr lang="en-US" sz="2000" b="1" dirty="0">
                <a:latin typeface="Times New Roman" panose="02020603050405020304" pitchFamily="18" charset="0"/>
                <a:cs typeface="Times New Roman" panose="02020603050405020304" pitchFamily="18" charset="0"/>
              </a:rPr>
              <a:t>0.12 to 0.20 seconds</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028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heart beat&#10;&#10;Description automatically generated">
            <a:extLst>
              <a:ext uri="{FF2B5EF4-FFF2-40B4-BE49-F238E27FC236}">
                <a16:creationId xmlns:a16="http://schemas.microsoft.com/office/drawing/2014/main" id="{7122C116-973E-D3C1-2D7C-16D41DD50C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097" y="521110"/>
            <a:ext cx="10756489" cy="6213987"/>
          </a:xfrm>
        </p:spPr>
      </p:pic>
      <p:pic>
        <p:nvPicPr>
          <p:cNvPr id="6" name="Picture 5" descr="A diagram of a heart&#10;&#10;Description automatically generated">
            <a:extLst>
              <a:ext uri="{FF2B5EF4-FFF2-40B4-BE49-F238E27FC236}">
                <a16:creationId xmlns:a16="http://schemas.microsoft.com/office/drawing/2014/main" id="{38499EC9-AD4D-6E1E-1603-ABE9273AF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607" y="1995947"/>
            <a:ext cx="3323303" cy="3770057"/>
          </a:xfrm>
          <a:prstGeom prst="rect">
            <a:avLst/>
          </a:prstGeom>
        </p:spPr>
      </p:pic>
      <p:sp>
        <p:nvSpPr>
          <p:cNvPr id="7" name="TextBox 6">
            <a:extLst>
              <a:ext uri="{FF2B5EF4-FFF2-40B4-BE49-F238E27FC236}">
                <a16:creationId xmlns:a16="http://schemas.microsoft.com/office/drawing/2014/main" id="{FC551C72-B525-6C64-99BD-23D7C9FB1C8F}"/>
              </a:ext>
            </a:extLst>
          </p:cNvPr>
          <p:cNvSpPr txBox="1"/>
          <p:nvPr/>
        </p:nvSpPr>
        <p:spPr>
          <a:xfrm>
            <a:off x="8416413" y="2821858"/>
            <a:ext cx="3539613" cy="2677656"/>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 </a:t>
            </a:r>
            <a:r>
              <a:rPr lang="en-US" sz="2800" b="1" dirty="0">
                <a:highlight>
                  <a:srgbClr val="00FFFF"/>
                </a:highlight>
                <a:latin typeface="Times New Roman" panose="02020603050405020304" pitchFamily="18" charset="0"/>
                <a:cs typeface="Times New Roman" panose="02020603050405020304" pitchFamily="18" charset="0"/>
              </a:rPr>
              <a:t>QRS complex:  </a:t>
            </a:r>
            <a:r>
              <a:rPr lang="en-US" sz="2000" dirty="0">
                <a:latin typeface="Times New Roman" panose="02020603050405020304" pitchFamily="18" charset="0"/>
                <a:cs typeface="Times New Roman" panose="02020603050405020304" pitchFamily="18" charset="0"/>
              </a:rPr>
              <a:t>represents ventricular depolarization, which is the electrical activity that causes the ventricles to contract and pump blood out of the heart. It appears as a narrow and typically less than 3 small </a:t>
            </a:r>
            <a:r>
              <a:rPr lang="en-US" sz="2000" dirty="0" err="1">
                <a:latin typeface="Times New Roman" panose="02020603050405020304" pitchFamily="18" charset="0"/>
                <a:cs typeface="Times New Roman" panose="02020603050405020304" pitchFamily="18" charset="0"/>
              </a:rPr>
              <a:t>sequer</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30182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graph&#10;&#10;Description automatically generated">
            <a:extLst>
              <a:ext uri="{FF2B5EF4-FFF2-40B4-BE49-F238E27FC236}">
                <a16:creationId xmlns:a16="http://schemas.microsoft.com/office/drawing/2014/main" id="{0D37DDD1-7B28-9407-954C-2640CE223F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316" y="98324"/>
            <a:ext cx="11267768" cy="6759676"/>
          </a:xfrm>
        </p:spPr>
      </p:pic>
      <p:sp>
        <p:nvSpPr>
          <p:cNvPr id="7" name="TextBox 6">
            <a:extLst>
              <a:ext uri="{FF2B5EF4-FFF2-40B4-BE49-F238E27FC236}">
                <a16:creationId xmlns:a16="http://schemas.microsoft.com/office/drawing/2014/main" id="{7CA364A8-69E5-9C83-71B8-28AB0259644C}"/>
              </a:ext>
            </a:extLst>
          </p:cNvPr>
          <p:cNvSpPr txBox="1"/>
          <p:nvPr/>
        </p:nvSpPr>
        <p:spPr>
          <a:xfrm>
            <a:off x="157316" y="1420762"/>
            <a:ext cx="6449962"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marR="0" indent="-285750">
              <a:spcBef>
                <a:spcPts val="0"/>
              </a:spcBef>
              <a:spcAft>
                <a:spcPts val="0"/>
              </a:spcAft>
              <a:buFont typeface="Wingdings" panose="05000000000000000000" pitchFamily="2" charset="2"/>
              <a:buChar char="q"/>
            </a:pPr>
            <a:r>
              <a:rPr lang="en-US" sz="2000" dirty="0">
                <a:effectLst/>
                <a:latin typeface="Times New Roman" panose="02020603050405020304" pitchFamily="18" charset="0"/>
                <a:ea typeface="Arial" panose="020B0604020202020204" pitchFamily="34" charset="0"/>
              </a:rPr>
              <a:t>The </a:t>
            </a:r>
            <a:r>
              <a:rPr lang="en-US" sz="2000" b="1" dirty="0">
                <a:effectLst/>
                <a:latin typeface="Times New Roman" panose="02020603050405020304" pitchFamily="18" charset="0"/>
                <a:ea typeface="Arial" panose="020B0604020202020204" pitchFamily="34" charset="0"/>
              </a:rPr>
              <a:t>ST segment</a:t>
            </a:r>
            <a:r>
              <a:rPr lang="en-US" sz="2000" dirty="0">
                <a:effectLst/>
                <a:latin typeface="Times New Roman" panose="02020603050405020304" pitchFamily="18" charset="0"/>
                <a:ea typeface="Arial" panose="020B0604020202020204" pitchFamily="34" charset="0"/>
              </a:rPr>
              <a:t> represents the period between the end of ventricular depolarization and the beginning of ventricular repolarization.</a:t>
            </a:r>
            <a:endParaRPr lang="en-US" sz="2000" dirty="0">
              <a:effectLst/>
              <a:latin typeface="Arial" panose="020B0604020202020204" pitchFamily="34" charset="0"/>
              <a:ea typeface="Arial" panose="020B0604020202020204" pitchFamily="34" charset="0"/>
            </a:endParaRPr>
          </a:p>
          <a:p>
            <a:pPr marL="0" marR="0">
              <a:spcBef>
                <a:spcPts val="0"/>
              </a:spcBef>
              <a:spcAft>
                <a:spcPts val="0"/>
              </a:spcAft>
            </a:pPr>
            <a:r>
              <a:rPr lang="en-US" sz="2000" dirty="0">
                <a:effectLst/>
                <a:latin typeface="Times New Roman" panose="02020603050405020304" pitchFamily="18" charset="0"/>
                <a:ea typeface="Arial" panose="020B0604020202020204" pitchFamily="34" charset="0"/>
              </a:rPr>
              <a:t> </a:t>
            </a:r>
            <a:endParaRPr lang="en-US" sz="2000" dirty="0">
              <a:effectLst/>
              <a:latin typeface="Arial" panose="020B0604020202020204" pitchFamily="34" charset="0"/>
              <a:ea typeface="Arial" panose="020B0604020202020204" pitchFamily="34" charset="0"/>
            </a:endParaRPr>
          </a:p>
        </p:txBody>
      </p:sp>
      <p:sp>
        <p:nvSpPr>
          <p:cNvPr id="8" name="TextBox 7">
            <a:extLst>
              <a:ext uri="{FF2B5EF4-FFF2-40B4-BE49-F238E27FC236}">
                <a16:creationId xmlns:a16="http://schemas.microsoft.com/office/drawing/2014/main" id="{9232ABF3-7AE6-125D-6CE2-E6EF56828360}"/>
              </a:ext>
            </a:extLst>
          </p:cNvPr>
          <p:cNvSpPr txBox="1"/>
          <p:nvPr/>
        </p:nvSpPr>
        <p:spPr>
          <a:xfrm>
            <a:off x="245806" y="3429000"/>
            <a:ext cx="4503175"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Changes in the ST segment, such as elevation or depression, can indicate various heart conditions, including </a:t>
            </a:r>
            <a:r>
              <a:rPr lang="en-US" sz="2000" b="1" dirty="0">
                <a:latin typeface="Times New Roman" panose="02020603050405020304" pitchFamily="18" charset="0"/>
                <a:cs typeface="Times New Roman" panose="02020603050405020304" pitchFamily="18" charset="0"/>
              </a:rPr>
              <a:t>myocardial ischemia</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myocardial infarction</a:t>
            </a:r>
            <a:r>
              <a:rPr lang="en-US" sz="2000" dirty="0">
                <a:latin typeface="Times New Roman" panose="02020603050405020304" pitchFamily="18" charset="0"/>
                <a:cs typeface="Times New Roman" panose="02020603050405020304" pitchFamily="18" charset="0"/>
              </a:rPr>
              <a:t>, or other cardiac abnormalities.</a:t>
            </a:r>
          </a:p>
        </p:txBody>
      </p:sp>
    </p:spTree>
    <p:extLst>
      <p:ext uri="{BB962C8B-B14F-4D97-AF65-F5344CB8AC3E}">
        <p14:creationId xmlns:p14="http://schemas.microsoft.com/office/powerpoint/2010/main" val="3125232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heart beat&#10;&#10;Description automatically generated">
            <a:extLst>
              <a:ext uri="{FF2B5EF4-FFF2-40B4-BE49-F238E27FC236}">
                <a16:creationId xmlns:a16="http://schemas.microsoft.com/office/drawing/2014/main" id="{2240019D-0DA1-0C50-0043-6CEF289259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147" y="78658"/>
            <a:ext cx="11818376" cy="6587613"/>
          </a:xfrm>
        </p:spPr>
      </p:pic>
      <p:sp>
        <p:nvSpPr>
          <p:cNvPr id="6" name="TextBox 5">
            <a:extLst>
              <a:ext uri="{FF2B5EF4-FFF2-40B4-BE49-F238E27FC236}">
                <a16:creationId xmlns:a16="http://schemas.microsoft.com/office/drawing/2014/main" id="{E951FB47-E444-9383-CE68-FF9C452C92FD}"/>
              </a:ext>
            </a:extLst>
          </p:cNvPr>
          <p:cNvSpPr txBox="1"/>
          <p:nvPr/>
        </p:nvSpPr>
        <p:spPr>
          <a:xfrm>
            <a:off x="639097" y="1160206"/>
            <a:ext cx="7098890" cy="188365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T wave</a:t>
            </a:r>
            <a:r>
              <a:rPr lang="en-US" sz="2000" dirty="0">
                <a:latin typeface="Times New Roman" panose="02020603050405020304" pitchFamily="18" charset="0"/>
                <a:cs typeface="Times New Roman" panose="02020603050405020304" pitchFamily="18" charset="0"/>
              </a:rPr>
              <a:t> in an ECG represents the </a:t>
            </a:r>
            <a:r>
              <a:rPr lang="en-US" sz="2000" b="1" dirty="0">
                <a:latin typeface="Times New Roman" panose="02020603050405020304" pitchFamily="18" charset="0"/>
                <a:cs typeface="Times New Roman" panose="02020603050405020304" pitchFamily="18" charset="0"/>
              </a:rPr>
              <a:t>repolarization</a:t>
            </a:r>
            <a:r>
              <a:rPr lang="en-US" sz="2000" dirty="0">
                <a:latin typeface="Times New Roman" panose="02020603050405020304" pitchFamily="18" charset="0"/>
                <a:cs typeface="Times New Roman" panose="02020603050405020304" pitchFamily="18" charset="0"/>
              </a:rPr>
              <a:t> (or relaxation) of the heart's ventricles after they have contracted. It appears as a rounded, upward wave following the </a:t>
            </a:r>
            <a:r>
              <a:rPr lang="en-US" sz="2000" b="1" dirty="0">
                <a:latin typeface="Times New Roman" panose="02020603050405020304" pitchFamily="18" charset="0"/>
                <a:cs typeface="Times New Roman" panose="02020603050405020304" pitchFamily="18" charset="0"/>
              </a:rPr>
              <a:t>QRS complex</a:t>
            </a:r>
            <a:r>
              <a:rPr lang="en-US" sz="2000" dirty="0">
                <a:latin typeface="Times New Roman" panose="02020603050405020304" pitchFamily="18" charset="0"/>
                <a:cs typeface="Times New Roman" panose="02020603050405020304" pitchFamily="18" charset="0"/>
              </a:rPr>
              <a:t>.</a:t>
            </a:r>
          </a:p>
          <a:p>
            <a:pPr algn="just">
              <a:lnSpc>
                <a:spcPct val="150000"/>
              </a:lnSpc>
            </a:pPr>
            <a:endParaRPr lang="en-US" dirty="0">
              <a:latin typeface="Times New Roman" panose="02020603050405020304" pitchFamily="18" charset="0"/>
              <a:cs typeface="Times New Roman" panose="02020603050405020304" pitchFamily="18" charset="0"/>
            </a:endParaRPr>
          </a:p>
        </p:txBody>
      </p:sp>
      <p:pic>
        <p:nvPicPr>
          <p:cNvPr id="7" name="Picture 6" descr="A diagram of a heart&#10;&#10;Description automatically generated">
            <a:extLst>
              <a:ext uri="{FF2B5EF4-FFF2-40B4-BE49-F238E27FC236}">
                <a16:creationId xmlns:a16="http://schemas.microsoft.com/office/drawing/2014/main" id="{842A5C0A-B01A-B7F7-CDD1-317D987E9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246" y="3274141"/>
            <a:ext cx="3883741" cy="2550856"/>
          </a:xfrm>
          <a:prstGeom prst="rect">
            <a:avLst/>
          </a:prstGeom>
        </p:spPr>
      </p:pic>
    </p:spTree>
    <p:extLst>
      <p:ext uri="{BB962C8B-B14F-4D97-AF65-F5344CB8AC3E}">
        <p14:creationId xmlns:p14="http://schemas.microsoft.com/office/powerpoint/2010/main" val="1731471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aph of a heart beat&#10;&#10;Description automatically generated with medium confidence">
            <a:extLst>
              <a:ext uri="{FF2B5EF4-FFF2-40B4-BE49-F238E27FC236}">
                <a16:creationId xmlns:a16="http://schemas.microsoft.com/office/drawing/2014/main" id="{25474EDD-ECF1-B53E-3858-9BCAB0E9DE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567" y="105696"/>
            <a:ext cx="11906865" cy="6646607"/>
          </a:xfrm>
        </p:spPr>
      </p:pic>
      <p:graphicFrame>
        <p:nvGraphicFramePr>
          <p:cNvPr id="14" name="Object 13">
            <a:extLst>
              <a:ext uri="{FF2B5EF4-FFF2-40B4-BE49-F238E27FC236}">
                <a16:creationId xmlns:a16="http://schemas.microsoft.com/office/drawing/2014/main" id="{528A1124-BB06-0217-402A-60E3C20D33AD}"/>
              </a:ext>
            </a:extLst>
          </p:cNvPr>
          <p:cNvGraphicFramePr>
            <a:graphicFrameLocks noChangeAspect="1"/>
          </p:cNvGraphicFramePr>
          <p:nvPr>
            <p:extLst>
              <p:ext uri="{D42A27DB-BD31-4B8C-83A1-F6EECF244321}">
                <p14:modId xmlns:p14="http://schemas.microsoft.com/office/powerpoint/2010/main" val="1747378890"/>
              </p:ext>
            </p:extLst>
          </p:nvPr>
        </p:nvGraphicFramePr>
        <p:xfrm>
          <a:off x="2128838" y="681038"/>
          <a:ext cx="7932737" cy="5494337"/>
        </p:xfrm>
        <a:graphic>
          <a:graphicData uri="http://schemas.openxmlformats.org/presentationml/2006/ole">
            <mc:AlternateContent xmlns:mc="http://schemas.openxmlformats.org/markup-compatibility/2006">
              <mc:Choice xmlns:v="urn:schemas-microsoft-com:vml" Requires="v">
                <p:oleObj name="Worksheet" r:id="rId3" imgW="7932314" imgH="5493894" progId="Excel.Sheet.8">
                  <p:embed/>
                </p:oleObj>
              </mc:Choice>
              <mc:Fallback>
                <p:oleObj name="Worksheet" r:id="rId3" imgW="7932314" imgH="5493894" progId="Excel.Sheet.8">
                  <p:embed/>
                  <p:pic>
                    <p:nvPicPr>
                      <p:cNvPr id="0" name=""/>
                      <p:cNvPicPr/>
                      <p:nvPr/>
                    </p:nvPicPr>
                    <p:blipFill>
                      <a:blip r:embed="rId4"/>
                      <a:stretch>
                        <a:fillRect/>
                      </a:stretch>
                    </p:blipFill>
                    <p:spPr>
                      <a:xfrm>
                        <a:off x="2128838" y="681038"/>
                        <a:ext cx="7932737" cy="5494337"/>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33E2FC6B-0A59-6916-F7AC-807B4A167F26}"/>
                  </a:ext>
                </a:extLst>
              </p14:cNvPr>
              <p14:cNvContentPartPr/>
              <p14:nvPr/>
            </p14:nvContentPartPr>
            <p14:xfrm>
              <a:off x="10038890" y="3321116"/>
              <a:ext cx="1194840" cy="1221120"/>
            </p14:xfrm>
          </p:contentPart>
        </mc:Choice>
        <mc:Fallback xmlns="">
          <p:pic>
            <p:nvPicPr>
              <p:cNvPr id="5" name="Ink 4">
                <a:extLst>
                  <a:ext uri="{FF2B5EF4-FFF2-40B4-BE49-F238E27FC236}">
                    <a16:creationId xmlns:a16="http://schemas.microsoft.com/office/drawing/2014/main" id="{33E2FC6B-0A59-6916-F7AC-807B4A167F26}"/>
                  </a:ext>
                </a:extLst>
              </p:cNvPr>
              <p:cNvPicPr/>
              <p:nvPr/>
            </p:nvPicPr>
            <p:blipFill>
              <a:blip r:embed="rId6"/>
              <a:stretch>
                <a:fillRect/>
              </a:stretch>
            </p:blipFill>
            <p:spPr>
              <a:xfrm>
                <a:off x="10002890" y="3285476"/>
                <a:ext cx="1266480" cy="1292760"/>
              </a:xfrm>
              <a:prstGeom prst="rect">
                <a:avLst/>
              </a:prstGeom>
            </p:spPr>
          </p:pic>
        </mc:Fallback>
      </mc:AlternateContent>
      <p:sp>
        <p:nvSpPr>
          <p:cNvPr id="6" name="Arrow: Left-Right-Up 5">
            <a:extLst>
              <a:ext uri="{FF2B5EF4-FFF2-40B4-BE49-F238E27FC236}">
                <a16:creationId xmlns:a16="http://schemas.microsoft.com/office/drawing/2014/main" id="{BB96BAD5-A862-A171-0EF9-F136051A3A3C}"/>
              </a:ext>
            </a:extLst>
          </p:cNvPr>
          <p:cNvSpPr/>
          <p:nvPr/>
        </p:nvSpPr>
        <p:spPr>
          <a:xfrm>
            <a:off x="7030720" y="2998839"/>
            <a:ext cx="2885440" cy="884903"/>
          </a:xfrm>
          <a:prstGeom prst="leftRigh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aph with a graph showing a graph&#10;&#10;Description automatically generated with medium confidence">
            <a:extLst>
              <a:ext uri="{FF2B5EF4-FFF2-40B4-BE49-F238E27FC236}">
                <a16:creationId xmlns:a16="http://schemas.microsoft.com/office/drawing/2014/main" id="{BAD769AB-D913-EBCC-F665-C704FE6F23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83828" y="465773"/>
            <a:ext cx="2242550" cy="2245395"/>
          </a:xfrm>
          <a:prstGeom prst="rect">
            <a:avLst/>
          </a:prstGeom>
          <a:ln w="228600" cap="sq" cmpd="thickThin">
            <a:solidFill>
              <a:srgbClr val="000000"/>
            </a:solidFill>
            <a:prstDash val="solid"/>
            <a:miter lim="800000"/>
          </a:ln>
          <a:effectLst>
            <a:innerShdw blurRad="76200">
              <a:srgbClr val="000000"/>
            </a:innerShdw>
          </a:effectLst>
        </p:spPr>
      </p:pic>
      <p:pic>
        <p:nvPicPr>
          <p:cNvPr id="10" name="Picture 9" descr="A diagram of a normal sinus rhythm&#10;&#10;Description automatically generated">
            <a:extLst>
              <a:ext uri="{FF2B5EF4-FFF2-40B4-BE49-F238E27FC236}">
                <a16:creationId xmlns:a16="http://schemas.microsoft.com/office/drawing/2014/main" id="{6D085806-4BB4-5E22-9F30-F6A5733EDD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7508" y="2307602"/>
            <a:ext cx="3318550" cy="2770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76789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person's body&#10;&#10;Description automatically generated">
            <a:extLst>
              <a:ext uri="{FF2B5EF4-FFF2-40B4-BE49-F238E27FC236}">
                <a16:creationId xmlns:a16="http://schemas.microsoft.com/office/drawing/2014/main" id="{BA89A3CB-8960-1DD9-415F-B1CFC23F73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6160" y="152400"/>
            <a:ext cx="7843520" cy="6573520"/>
          </a:xfrm>
        </p:spPr>
      </p:pic>
    </p:spTree>
    <p:extLst>
      <p:ext uri="{BB962C8B-B14F-4D97-AF65-F5344CB8AC3E}">
        <p14:creationId xmlns:p14="http://schemas.microsoft.com/office/powerpoint/2010/main" val="3432696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6B9C7-A63C-5DD0-3434-72B7A5F48344}"/>
              </a:ext>
            </a:extLst>
          </p:cNvPr>
          <p:cNvSpPr>
            <a:spLocks noGrp="1"/>
          </p:cNvSpPr>
          <p:nvPr>
            <p:ph type="title"/>
          </p:nvPr>
        </p:nvSpPr>
        <p:spPr/>
        <p:txBody>
          <a:bodyPr/>
          <a:lstStyle/>
          <a:p>
            <a:endParaRPr lang="en-US"/>
          </a:p>
        </p:txBody>
      </p:sp>
      <p:pic>
        <p:nvPicPr>
          <p:cNvPr id="5" name="Content Placeholder 4" descr="A diagram of a human skeleton&#10;&#10;Description automatically generated">
            <a:extLst>
              <a:ext uri="{FF2B5EF4-FFF2-40B4-BE49-F238E27FC236}">
                <a16:creationId xmlns:a16="http://schemas.microsoft.com/office/drawing/2014/main" id="{5404F023-9DDD-34F3-C81F-5139555EF3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520" y="0"/>
            <a:ext cx="11480799" cy="6746240"/>
          </a:xfrm>
        </p:spPr>
      </p:pic>
      <p:sp>
        <p:nvSpPr>
          <p:cNvPr id="6" name="TextBox 5">
            <a:extLst>
              <a:ext uri="{FF2B5EF4-FFF2-40B4-BE49-F238E27FC236}">
                <a16:creationId xmlns:a16="http://schemas.microsoft.com/office/drawing/2014/main" id="{2FDFE29E-E12D-14D2-BFCA-7070F1DFC7E6}"/>
              </a:ext>
            </a:extLst>
          </p:cNvPr>
          <p:cNvSpPr txBox="1"/>
          <p:nvPr/>
        </p:nvSpPr>
        <p:spPr>
          <a:xfrm>
            <a:off x="4079239" y="223519"/>
            <a:ext cx="427736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Chest Leads</a:t>
            </a:r>
          </a:p>
        </p:txBody>
      </p:sp>
    </p:spTree>
    <p:extLst>
      <p:ext uri="{BB962C8B-B14F-4D97-AF65-F5344CB8AC3E}">
        <p14:creationId xmlns:p14="http://schemas.microsoft.com/office/powerpoint/2010/main" val="3754468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symbols with arrows&#10;&#10;Description automatically generated with medium confidence">
            <a:extLst>
              <a:ext uri="{FF2B5EF4-FFF2-40B4-BE49-F238E27FC236}">
                <a16:creationId xmlns:a16="http://schemas.microsoft.com/office/drawing/2014/main" id="{16DB968C-D04B-3BF1-02AE-8EED9F57A3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688" y="0"/>
            <a:ext cx="5806943" cy="6482080"/>
          </a:xfrm>
        </p:spPr>
      </p:pic>
      <p:sp>
        <p:nvSpPr>
          <p:cNvPr id="6" name="TextBox 5">
            <a:extLst>
              <a:ext uri="{FF2B5EF4-FFF2-40B4-BE49-F238E27FC236}">
                <a16:creationId xmlns:a16="http://schemas.microsoft.com/office/drawing/2014/main" id="{AE03F636-F499-72C4-4DF5-970B46CAECB0}"/>
              </a:ext>
            </a:extLst>
          </p:cNvPr>
          <p:cNvSpPr txBox="1"/>
          <p:nvPr/>
        </p:nvSpPr>
        <p:spPr>
          <a:xfrm>
            <a:off x="7477760" y="182880"/>
            <a:ext cx="4305552" cy="3570208"/>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IQ" sz="2800" b="1" u="sng" dirty="0">
                <a:cs typeface="+mj-cs"/>
              </a:rPr>
              <a:t>القاعدة الذهبية في تخطيط القلب </a:t>
            </a:r>
          </a:p>
          <a:p>
            <a:pPr algn="r"/>
            <a:endParaRPr lang="ar-IQ" dirty="0"/>
          </a:p>
          <a:p>
            <a:pPr algn="r"/>
            <a:r>
              <a:rPr lang="ar-IQ" sz="2400" dirty="0">
                <a:solidFill>
                  <a:srgbClr val="FF0000"/>
                </a:solidFill>
                <a:cs typeface="+mj-cs"/>
              </a:rPr>
              <a:t>إذا كان متجه كهربائية القلب يتجه نحو أي</a:t>
            </a:r>
          </a:p>
          <a:p>
            <a:pPr algn="r"/>
            <a:r>
              <a:rPr lang="ar-IQ" sz="2400" dirty="0">
                <a:solidFill>
                  <a:srgbClr val="FF0000"/>
                </a:solidFill>
                <a:cs typeface="+mj-cs"/>
              </a:rPr>
              <a:t>قطب  فانه يرسم موجة موجبة (للأعلى) .... </a:t>
            </a:r>
          </a:p>
          <a:p>
            <a:pPr algn="r"/>
            <a:r>
              <a:rPr lang="ar-IQ" sz="2400" dirty="0">
                <a:solidFill>
                  <a:srgbClr val="FF0000"/>
                </a:solidFill>
                <a:cs typeface="+mj-cs"/>
              </a:rPr>
              <a:t>بينما إذا كان متجه كهربائية القلب يتجه مبتعدا عن أي قطب فانه يرسم موجة سالبة</a:t>
            </a:r>
          </a:p>
          <a:p>
            <a:pPr algn="r"/>
            <a:r>
              <a:rPr lang="ar-IQ" sz="2400" dirty="0">
                <a:solidFill>
                  <a:srgbClr val="FF0000"/>
                </a:solidFill>
                <a:cs typeface="+mj-cs"/>
              </a:rPr>
              <a:t>(للأسفل).. </a:t>
            </a:r>
          </a:p>
          <a:p>
            <a:pPr algn="r"/>
            <a:endParaRPr lang="ar-IQ" dirty="0"/>
          </a:p>
          <a:p>
            <a:pPr algn="r"/>
            <a:r>
              <a:rPr lang="en-US" dirty="0"/>
              <a:t> </a:t>
            </a:r>
          </a:p>
        </p:txBody>
      </p:sp>
    </p:spTree>
    <p:extLst>
      <p:ext uri="{BB962C8B-B14F-4D97-AF65-F5344CB8AC3E}">
        <p14:creationId xmlns:p14="http://schemas.microsoft.com/office/powerpoint/2010/main" val="1365208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heart diagram&#10;&#10;Description automatically generated">
            <a:extLst>
              <a:ext uri="{FF2B5EF4-FFF2-40B4-BE49-F238E27FC236}">
                <a16:creationId xmlns:a16="http://schemas.microsoft.com/office/drawing/2014/main" id="{20EE1F3E-317C-3428-215C-8D64DF6028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6030" y="213360"/>
            <a:ext cx="6678930" cy="604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0629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41388-700B-9DEF-0184-DCDEEC05FFC1}"/>
              </a:ext>
            </a:extLst>
          </p:cNvPr>
          <p:cNvSpPr>
            <a:spLocks noGrp="1"/>
          </p:cNvSpPr>
          <p:nvPr>
            <p:ph idx="1"/>
          </p:nvPr>
        </p:nvSpPr>
        <p:spPr>
          <a:xfrm>
            <a:off x="838200" y="176981"/>
            <a:ext cx="10515600" cy="6499121"/>
          </a:xfrm>
        </p:spPr>
        <p:txBody>
          <a:bodyPr>
            <a:normAutofit/>
          </a:bodyPr>
          <a:lstStyle/>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b="1">
                <a:solidFill>
                  <a:srgbClr val="FF0000"/>
                </a:solidFill>
                <a:latin typeface="Times New Roman" panose="02020603050405020304" pitchFamily="18" charset="0"/>
                <a:cs typeface="Times New Roman" panose="02020603050405020304" pitchFamily="18" charset="0"/>
              </a:rPr>
              <a:t>The Conduction </a:t>
            </a:r>
            <a:r>
              <a:rPr lang="en-US" b="1" dirty="0">
                <a:solidFill>
                  <a:srgbClr val="FF0000"/>
                </a:solidFill>
                <a:latin typeface="Times New Roman" panose="02020603050405020304" pitchFamily="18" charset="0"/>
                <a:cs typeface="Times New Roman" panose="02020603050405020304" pitchFamily="18" charset="0"/>
              </a:rPr>
              <a:t>S</a:t>
            </a:r>
            <a:r>
              <a:rPr lang="en-US" b="1">
                <a:solidFill>
                  <a:srgbClr val="FF0000"/>
                </a:solidFill>
                <a:latin typeface="Times New Roman" panose="02020603050405020304" pitchFamily="18" charset="0"/>
                <a:cs typeface="Times New Roman" panose="02020603050405020304" pitchFamily="18" charset="0"/>
              </a:rPr>
              <a:t>ystem </a:t>
            </a:r>
            <a:endParaRPr lang="en-US" b="1" dirty="0">
              <a:solidFill>
                <a:srgbClr val="FF0000"/>
              </a:solidFill>
              <a:latin typeface="Times New Roman" panose="02020603050405020304" pitchFamily="18" charset="0"/>
              <a:cs typeface="Times New Roman" panose="02020603050405020304" pitchFamily="18" charset="0"/>
            </a:endParaRP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1- Sinoatrial (SA) Node</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Located in the right atrium.</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Acts as the natural pacemaker of the heart.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Generates electrical impulses that initiate each heartbeat.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Causes the atria to contract and push blood into the ventricles.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2- Atrioventricular (AV) Node</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Located at the junction between the atria and ventricles.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Receives the impulse from the SA node.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Delays the impulse briefly to allow the ventricles to fill with blood before they contract.</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6481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of a heart diagram&#10;&#10;Description automatically generated">
            <a:extLst>
              <a:ext uri="{FF2B5EF4-FFF2-40B4-BE49-F238E27FC236}">
                <a16:creationId xmlns:a16="http://schemas.microsoft.com/office/drawing/2014/main" id="{BB2FBA1F-4A55-C0B2-DC01-3D7299F041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5360" y="393055"/>
            <a:ext cx="10007600" cy="5665491"/>
          </a:xfrm>
        </p:spPr>
      </p:pic>
    </p:spTree>
    <p:extLst>
      <p:ext uri="{BB962C8B-B14F-4D97-AF65-F5344CB8AC3E}">
        <p14:creationId xmlns:p14="http://schemas.microsoft.com/office/powerpoint/2010/main" val="1447655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with lines on it&#10;&#10;Description automatically generated">
            <a:extLst>
              <a:ext uri="{FF2B5EF4-FFF2-40B4-BE49-F238E27FC236}">
                <a16:creationId xmlns:a16="http://schemas.microsoft.com/office/drawing/2014/main" id="{A7046614-0FD2-5902-B9B6-7063C6B9D4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200" y="203200"/>
            <a:ext cx="11755120" cy="6512560"/>
          </a:xfrm>
        </p:spPr>
      </p:pic>
      <p:sp>
        <p:nvSpPr>
          <p:cNvPr id="6" name="TextBox 5">
            <a:extLst>
              <a:ext uri="{FF2B5EF4-FFF2-40B4-BE49-F238E27FC236}">
                <a16:creationId xmlns:a16="http://schemas.microsoft.com/office/drawing/2014/main" id="{365193E3-8768-D98A-2C1F-783AFC318E23}"/>
              </a:ext>
            </a:extLst>
          </p:cNvPr>
          <p:cNvSpPr txBox="1"/>
          <p:nvPr/>
        </p:nvSpPr>
        <p:spPr>
          <a:xfrm>
            <a:off x="7487920" y="5902960"/>
            <a:ext cx="399288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solidFill>
                  <a:schemeClr val="accent3">
                    <a:lumMod val="60000"/>
                    <a:lumOff val="40000"/>
                  </a:schemeClr>
                </a:solidFill>
                <a:latin typeface="Times New Roman" panose="02020603050405020304" pitchFamily="18" charset="0"/>
                <a:cs typeface="Times New Roman" panose="02020603050405020304" pitchFamily="18" charset="0"/>
              </a:rPr>
              <a:t>Normal ECG</a:t>
            </a:r>
          </a:p>
        </p:txBody>
      </p:sp>
    </p:spTree>
    <p:extLst>
      <p:ext uri="{BB962C8B-B14F-4D97-AF65-F5344CB8AC3E}">
        <p14:creationId xmlns:p14="http://schemas.microsoft.com/office/powerpoint/2010/main" val="2397977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person's chest&#10;&#10;Description automatically generated">
            <a:extLst>
              <a:ext uri="{FF2B5EF4-FFF2-40B4-BE49-F238E27FC236}">
                <a16:creationId xmlns:a16="http://schemas.microsoft.com/office/drawing/2014/main" id="{A06F832A-79D9-4992-ADC9-78F6CE1B07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560" y="0"/>
            <a:ext cx="11480800" cy="6176963"/>
          </a:xfrm>
        </p:spPr>
      </p:pic>
      <p:sp>
        <p:nvSpPr>
          <p:cNvPr id="6" name="TextBox 5">
            <a:extLst>
              <a:ext uri="{FF2B5EF4-FFF2-40B4-BE49-F238E27FC236}">
                <a16:creationId xmlns:a16="http://schemas.microsoft.com/office/drawing/2014/main" id="{AD6AAD70-6F6A-EA84-6F46-EB64EFB16F61}"/>
              </a:ext>
            </a:extLst>
          </p:cNvPr>
          <p:cNvSpPr txBox="1"/>
          <p:nvPr/>
        </p:nvSpPr>
        <p:spPr>
          <a:xfrm>
            <a:off x="7406640" y="5567680"/>
            <a:ext cx="344424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Abnormal ECG </a:t>
            </a:r>
          </a:p>
        </p:txBody>
      </p:sp>
    </p:spTree>
    <p:extLst>
      <p:ext uri="{BB962C8B-B14F-4D97-AF65-F5344CB8AC3E}">
        <p14:creationId xmlns:p14="http://schemas.microsoft.com/office/powerpoint/2010/main" val="3706544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agnifying glass with a graph and arrows&#10;&#10;Description automatically generated">
            <a:extLst>
              <a:ext uri="{FF2B5EF4-FFF2-40B4-BE49-F238E27FC236}">
                <a16:creationId xmlns:a16="http://schemas.microsoft.com/office/drawing/2014/main" id="{7D11A815-1A0F-455B-037D-C320727218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632" y="285135"/>
            <a:ext cx="11356258" cy="6223820"/>
          </a:xfrm>
        </p:spPr>
      </p:pic>
    </p:spTree>
    <p:extLst>
      <p:ext uri="{BB962C8B-B14F-4D97-AF65-F5344CB8AC3E}">
        <p14:creationId xmlns:p14="http://schemas.microsoft.com/office/powerpoint/2010/main" val="3809380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F1E23C7C-9C01-84A6-B80D-F72B3B5BE6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442452"/>
            <a:ext cx="2884140" cy="5673213"/>
          </a:xfrm>
          <a:prstGeom prst="rect">
            <a:avLst/>
          </a:prstGeom>
        </p:spPr>
      </p:pic>
      <p:cxnSp>
        <p:nvCxnSpPr>
          <p:cNvPr id="22" name="Straight Connector 21">
            <a:extLst>
              <a:ext uri="{FF2B5EF4-FFF2-40B4-BE49-F238E27FC236}">
                <a16:creationId xmlns:a16="http://schemas.microsoft.com/office/drawing/2014/main" id="{1C6AAE25-BD23-41B5-AAE4-1DA5898C2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FE1111"/>
            </a:solidFill>
          </a:ln>
        </p:spPr>
        <p:style>
          <a:lnRef idx="1">
            <a:schemeClr val="accent1"/>
          </a:lnRef>
          <a:fillRef idx="0">
            <a:schemeClr val="accent1"/>
          </a:fillRef>
          <a:effectRef idx="0">
            <a:schemeClr val="accent1"/>
          </a:effectRef>
          <a:fontRef idx="minor">
            <a:schemeClr val="tx1"/>
          </a:fontRef>
        </p:style>
      </p:cxnSp>
      <p:pic>
        <p:nvPicPr>
          <p:cNvPr id="7" name="Picture 6" descr="A graph with a line on it&#10;&#10;Description automatically generated">
            <a:extLst>
              <a:ext uri="{FF2B5EF4-FFF2-40B4-BE49-F238E27FC236}">
                <a16:creationId xmlns:a16="http://schemas.microsoft.com/office/drawing/2014/main" id="{03F87D10-0A8C-A44C-7EF9-377877DA0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6676" y="2335895"/>
            <a:ext cx="6184580" cy="2180064"/>
          </a:xfrm>
          <a:prstGeom prst="rect">
            <a:avLst/>
          </a:prstGeom>
        </p:spPr>
      </p:pic>
    </p:spTree>
    <p:extLst>
      <p:ext uri="{BB962C8B-B14F-4D97-AF65-F5344CB8AC3E}">
        <p14:creationId xmlns:p14="http://schemas.microsoft.com/office/powerpoint/2010/main" val="2026078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red and white card with a heart and a heartbeat line&#10;&#10;Description automatically generated">
            <a:extLst>
              <a:ext uri="{FF2B5EF4-FFF2-40B4-BE49-F238E27FC236}">
                <a16:creationId xmlns:a16="http://schemas.microsoft.com/office/drawing/2014/main" id="{AFC59A96-ED57-75EB-C1C3-E26EC3F390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452" y="235068"/>
            <a:ext cx="11130115" cy="6431203"/>
          </a:xfrm>
        </p:spPr>
      </p:pic>
    </p:spTree>
    <p:extLst>
      <p:ext uri="{BB962C8B-B14F-4D97-AF65-F5344CB8AC3E}">
        <p14:creationId xmlns:p14="http://schemas.microsoft.com/office/powerpoint/2010/main" val="2009681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D3A785D-5CD0-46D1-1486-ED05EBD53323}"/>
              </a:ext>
            </a:extLst>
          </p:cNvPr>
          <p:cNvSpPr>
            <a:spLocks noGrp="1" noChangeArrowheads="1"/>
          </p:cNvSpPr>
          <p:nvPr>
            <p:ph idx="1"/>
          </p:nvPr>
        </p:nvSpPr>
        <p:spPr bwMode="auto">
          <a:xfrm>
            <a:off x="324466" y="579909"/>
            <a:ext cx="11405418"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lang="en-US" altLang="en-US" sz="2400" b="1" dirty="0">
                <a:latin typeface="Times New Roman" panose="02020603050405020304" pitchFamily="18" charset="0"/>
                <a:cs typeface="Times New Roman" panose="02020603050405020304" pitchFamily="18" charset="0"/>
              </a:rPr>
              <a:t>3-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Bundle of His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Located in the septum between the ventricles.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Transmits the electrical impulse from the AV node to the ventricles.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Divides into two branches (right and left bundle branches).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 Right and Left Bundle Branches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Carry the impulse down the interventricular septum.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Direct the impulse towards the apex of the heart.</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 Purkinje Fibers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Spread throughout the ventricles.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Conduct the impulse rapidly to the ventricular muscle, causing it to contract.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Ensures that the ventricles contract from the bottom up, pushing blood out of the heart.</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4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829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diagram of the heart&#10;&#10;Description automatically generated">
            <a:extLst>
              <a:ext uri="{FF2B5EF4-FFF2-40B4-BE49-F238E27FC236}">
                <a16:creationId xmlns:a16="http://schemas.microsoft.com/office/drawing/2014/main" id="{0E06C4DE-0C65-BF29-226A-F9DDFE0052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5613" y="373626"/>
            <a:ext cx="8082116" cy="6243484"/>
          </a:xfrm>
        </p:spPr>
      </p:pic>
    </p:spTree>
    <p:extLst>
      <p:ext uri="{BB962C8B-B14F-4D97-AF65-F5344CB8AC3E}">
        <p14:creationId xmlns:p14="http://schemas.microsoft.com/office/powerpoint/2010/main" val="6302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5A77D-B677-C5F9-F8E0-645CD2EB5E1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23EF097-4EA3-EE23-6B03-711144284F41}"/>
              </a:ext>
            </a:extLst>
          </p:cNvPr>
          <p:cNvSpPr>
            <a:spLocks noGrp="1"/>
          </p:cNvSpPr>
          <p:nvPr>
            <p:ph type="subTitle" idx="1"/>
          </p:nvPr>
        </p:nvSpPr>
        <p:spPr>
          <a:xfrm>
            <a:off x="471948" y="255639"/>
            <a:ext cx="11267768" cy="6184490"/>
          </a:xfrm>
        </p:spPr>
        <p:txBody>
          <a:bodyPr/>
          <a:lstStyle/>
          <a:p>
            <a:pPr algn="l"/>
            <a:endParaRPr lang="en-US"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History</a:t>
            </a:r>
            <a:endParaRPr lang="en-US" dirty="0">
              <a:latin typeface="Times New Roman" panose="02020603050405020304" pitchFamily="18" charset="0"/>
              <a:cs typeface="Times New Roman" panose="02020603050405020304" pitchFamily="18" charset="0"/>
            </a:endParaRPr>
          </a:p>
          <a:p>
            <a:pPr algn="l"/>
            <a:r>
              <a:rPr lang="en-US" b="1" dirty="0">
                <a:solidFill>
                  <a:srgbClr val="C00000"/>
                </a:solidFill>
                <a:latin typeface="Times New Roman" panose="02020603050405020304" pitchFamily="18" charset="0"/>
                <a:cs typeface="Times New Roman" panose="02020603050405020304" pitchFamily="18" charset="0"/>
              </a:rPr>
              <a:t>Willem Einthoven (1860-1927): </a:t>
            </a:r>
          </a:p>
          <a:p>
            <a:pPr algn="l"/>
            <a:endParaRPr lang="en-US"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A Dutch physiologist who invented the first practical electrocardiograph in 1903.</a:t>
            </a:r>
          </a:p>
          <a:p>
            <a:pPr algn="l"/>
            <a:endParaRPr lang="en-US"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He is considered the father of electrocardiography because he developed a device that could record the electrical activity of the heart using a string galvanometer.</a:t>
            </a:r>
          </a:p>
          <a:p>
            <a:pPr algn="l"/>
            <a:endParaRPr lang="en-US"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Einthoven introduced the standard ECG waveforms (P, Q, R, S, T) that are still in use today.</a:t>
            </a:r>
          </a:p>
          <a:p>
            <a:pPr marL="342900" indent="-342900" algn="l">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He won the Nobel Prize in Physiology or Medicine in 1924 for his pioneering work.</a:t>
            </a:r>
          </a:p>
        </p:txBody>
      </p:sp>
    </p:spTree>
    <p:extLst>
      <p:ext uri="{BB962C8B-B14F-4D97-AF65-F5344CB8AC3E}">
        <p14:creationId xmlns:p14="http://schemas.microsoft.com/office/powerpoint/2010/main" val="3515872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person&#10;&#10;Description automatically generated">
            <a:extLst>
              <a:ext uri="{FF2B5EF4-FFF2-40B4-BE49-F238E27FC236}">
                <a16:creationId xmlns:a16="http://schemas.microsoft.com/office/drawing/2014/main" id="{372EDCED-A074-F7AC-5833-FEC2DE5ABE1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8444"/>
          <a:stretch/>
        </p:blipFill>
        <p:spPr>
          <a:xfrm>
            <a:off x="2612853" y="560389"/>
            <a:ext cx="6966294" cy="5142322"/>
          </a:xfrm>
        </p:spPr>
      </p:pic>
      <p:sp>
        <p:nvSpPr>
          <p:cNvPr id="6" name="TextBox 5">
            <a:extLst>
              <a:ext uri="{FF2B5EF4-FFF2-40B4-BE49-F238E27FC236}">
                <a16:creationId xmlns:a16="http://schemas.microsoft.com/office/drawing/2014/main" id="{BECF6EEB-4CDF-713E-0653-1135DCA67D2E}"/>
              </a:ext>
            </a:extLst>
          </p:cNvPr>
          <p:cNvSpPr txBox="1"/>
          <p:nvPr/>
        </p:nvSpPr>
        <p:spPr>
          <a:xfrm>
            <a:off x="3795252" y="5791200"/>
            <a:ext cx="4021393"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latin typeface="Times New Roman" panose="02020603050405020304" pitchFamily="18" charset="0"/>
                <a:cs typeface="Times New Roman" panose="02020603050405020304" pitchFamily="18" charset="0"/>
              </a:rPr>
              <a:t>Einthoven’s Triangle</a:t>
            </a:r>
          </a:p>
        </p:txBody>
      </p:sp>
    </p:spTree>
    <p:extLst>
      <p:ext uri="{BB962C8B-B14F-4D97-AF65-F5344CB8AC3E}">
        <p14:creationId xmlns:p14="http://schemas.microsoft.com/office/powerpoint/2010/main" val="2222340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74BDB1DD-0B10-F278-D8F7-8F1F9A961E64}"/>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458" y="0"/>
            <a:ext cx="11690555" cy="6784258"/>
          </a:xfrm>
        </p:spPr>
      </p:pic>
      <p:sp>
        <p:nvSpPr>
          <p:cNvPr id="15" name="TextBox 14">
            <a:extLst>
              <a:ext uri="{FF2B5EF4-FFF2-40B4-BE49-F238E27FC236}">
                <a16:creationId xmlns:a16="http://schemas.microsoft.com/office/drawing/2014/main" id="{5B336CFA-F784-4537-00E2-E87376EBE4E3}"/>
              </a:ext>
            </a:extLst>
          </p:cNvPr>
          <p:cNvSpPr txBox="1"/>
          <p:nvPr/>
        </p:nvSpPr>
        <p:spPr>
          <a:xfrm>
            <a:off x="1720645" y="5850194"/>
            <a:ext cx="5555226"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IQ" sz="2400" b="1" dirty="0">
                <a:solidFill>
                  <a:schemeClr val="tx1"/>
                </a:solidFill>
              </a:rPr>
              <a:t>كل مربع </a:t>
            </a:r>
            <a:r>
              <a:rPr lang="ar-IQ" sz="2400" b="1" dirty="0">
                <a:solidFill>
                  <a:schemeClr val="tx1"/>
                </a:solidFill>
                <a:cs typeface="+mj-cs"/>
              </a:rPr>
              <a:t>كبير</a:t>
            </a:r>
            <a:r>
              <a:rPr lang="ar-IQ" sz="2400" b="1" dirty="0">
                <a:solidFill>
                  <a:schemeClr val="tx1"/>
                </a:solidFill>
              </a:rPr>
              <a:t> يحتوي على 25 مربع صغير بداخله </a:t>
            </a:r>
            <a:endParaRPr lang="en-US" sz="2400" b="1" dirty="0">
              <a:solidFill>
                <a:schemeClr val="tx1"/>
              </a:solidFill>
            </a:endParaRPr>
          </a:p>
        </p:txBody>
      </p:sp>
    </p:spTree>
    <p:extLst>
      <p:ext uri="{BB962C8B-B14F-4D97-AF65-F5344CB8AC3E}">
        <p14:creationId xmlns:p14="http://schemas.microsoft.com/office/powerpoint/2010/main" val="1964404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4499B3E-782A-EF8C-A60B-80BEC82300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4902" y="147484"/>
            <a:ext cx="11071123" cy="6469626"/>
          </a:xfrm>
        </p:spPr>
      </p:pic>
    </p:spTree>
    <p:extLst>
      <p:ext uri="{BB962C8B-B14F-4D97-AF65-F5344CB8AC3E}">
        <p14:creationId xmlns:p14="http://schemas.microsoft.com/office/powerpoint/2010/main" val="846888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4C80C08-D68C-1B7A-F817-B5FC0D33D5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755" y="383458"/>
            <a:ext cx="5466735" cy="5793505"/>
          </a:xfrm>
        </p:spPr>
      </p:pic>
      <p:pic>
        <p:nvPicPr>
          <p:cNvPr id="9" name="Picture 8" descr="A diagram of a heart beat&#10;&#10;Description automatically generated">
            <a:extLst>
              <a:ext uri="{FF2B5EF4-FFF2-40B4-BE49-F238E27FC236}">
                <a16:creationId xmlns:a16="http://schemas.microsoft.com/office/drawing/2014/main" id="{13DA9EF1-8156-C9E7-43B3-6617B2A0A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1909" y="383458"/>
            <a:ext cx="4125553" cy="4634374"/>
          </a:xfrm>
          <a:prstGeom prst="rect">
            <a:avLst/>
          </a:prstGeom>
        </p:spPr>
      </p:pic>
    </p:spTree>
    <p:extLst>
      <p:ext uri="{BB962C8B-B14F-4D97-AF65-F5344CB8AC3E}">
        <p14:creationId xmlns:p14="http://schemas.microsoft.com/office/powerpoint/2010/main" val="3037857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404</TotalTime>
  <Words>597</Words>
  <Application>Microsoft Office PowerPoint</Application>
  <PresentationFormat>Widescreen</PresentationFormat>
  <Paragraphs>77</Paragraphs>
  <Slides>25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Aptos</vt:lpstr>
      <vt:lpstr>Aptos Display</vt:lpstr>
      <vt:lpstr>Arial</vt:lpstr>
      <vt:lpstr>Calibri</vt:lpstr>
      <vt:lpstr>Times New Roman</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 ALIALI</dc:creator>
  <cp:lastModifiedBy>ALI ALIALI</cp:lastModifiedBy>
  <cp:revision>24</cp:revision>
  <dcterms:created xsi:type="dcterms:W3CDTF">2024-10-13T06:25:33Z</dcterms:created>
  <dcterms:modified xsi:type="dcterms:W3CDTF">2024-10-15T22:09:05Z</dcterms:modified>
</cp:coreProperties>
</file>