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46" r:id="rId4"/>
    <p:sldId id="349" r:id="rId5"/>
    <p:sldId id="347" r:id="rId6"/>
    <p:sldId id="348" r:id="rId7"/>
    <p:sldId id="343" r:id="rId8"/>
    <p:sldId id="350" r:id="rId9"/>
    <p:sldId id="352" r:id="rId10"/>
    <p:sldId id="351" r:id="rId11"/>
    <p:sldId id="353" r:id="rId12"/>
    <p:sldId id="344" r:id="rId13"/>
    <p:sldId id="345" r:id="rId14"/>
    <p:sldId id="354" r:id="rId15"/>
    <p:sldId id="355" r:id="rId16"/>
    <p:sldId id="360" r:id="rId17"/>
    <p:sldId id="287" r:id="rId18"/>
    <p:sldId id="362" r:id="rId19"/>
    <p:sldId id="357" r:id="rId20"/>
    <p:sldId id="358" r:id="rId21"/>
    <p:sldId id="359" r:id="rId22"/>
    <p:sldId id="356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9" autoAdjust="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CEF3-A35C-47B5-A862-2AE68470A1F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93932-CF4C-48D0-91CD-B5C12445E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3932-CF4C-48D0-91CD-B5C12445E3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3932-CF4C-48D0-91CD-B5C12445E3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3932-CF4C-48D0-91CD-B5C12445E3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9F33-E4FB-AA24-29D0-FC55CA3CE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EAFB6-B7F4-4FD7-9DAE-7352E5B4C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6DD6-878B-4CCB-0046-C3DCB722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7D725-0EAC-C1FC-4C50-1198ADC2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775C9-48AA-04FC-6D31-CC818E2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1D39-33E3-981A-257C-5B607DC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6F48F-7362-ED6A-B03C-49BAF4F3B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924A-8D79-4F10-1055-9324BBD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EF8D-4ACF-46C2-4A13-A51EE1BE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D20A-AF48-D53E-B85A-4FA95D28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D5C99-E672-4BC2-7BCC-7F6F13F0F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3A32E-2315-54F4-1A1F-99B702C33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CEEC-AA70-7835-48FD-DC976B42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1E22-8EB3-6469-5194-4B2ADFD7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BD09-6712-ADE6-8B6E-23F4B7E4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D418-957C-D40A-E645-1466B04C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8ED3-2110-03F2-92B2-A62DDB29E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C87B-89D9-E6E2-8B6B-E22D1A5D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2B9BE-1AE7-ABC4-6218-27B7E896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6848-A390-126B-E735-613DB34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CA0A-CE91-7182-9C97-89A9958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AB909-8708-7C0E-6A49-30871BAE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1CE14-0485-2D1D-8B5C-7A7E84B1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44BB-DC0D-E4EE-AC83-A52AEC96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BEE7-458B-4F2D-D159-DCAEEB62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F603-45CB-AC74-076C-5BD6B5A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25BE-6C3C-1692-06EF-D221BF0A7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05E74-3D27-CE33-4F2B-FA28B73DB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14021-2ED2-7702-11D9-3A5D390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873FC-3881-D0DA-7F8C-09DC4977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EE55-AFDE-9EB4-DA8C-F1FB393D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6883-6400-2BFC-A93A-C08F861D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D8C72-28D2-050C-6077-B879C940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0397C-45B6-2955-97AB-243A35DE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FD55F-865C-0B6C-5A4E-35805A8CD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D7441-8C0F-0C58-6ABE-079448CB0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8CFF2-1B18-33A6-FD84-BBB721DB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BE986-FEDF-88D9-FDD1-0A1AFFFF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8C25E-0330-0882-673C-3193950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12B5-8B92-47E2-91A3-3258E7B5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781FD-42B4-FC12-5AF4-6D563245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E39B4-FED7-5DB2-D2C1-D4EA97B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2CFB5-41BC-1083-1C34-04BD4A83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546-BF7E-AC72-B58F-4C38C64D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86891-7517-09B7-4D5E-BB22CABB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73A22-98AF-5735-1211-A1D864B2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C846-8E14-359F-4209-AAF4DED5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8F55-E234-BBA9-5323-F6B9A7F0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B9B85-EE2B-5237-7C5F-94AE8E0C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6828B-D99C-3C08-3924-D2ADC9F7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A03F-C1CA-90AA-D0F2-F7A4E4C2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89A7C-B050-51BD-69D5-01A2A639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E702-12A9-583A-29EC-91D8B906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32F66-EA77-2F2D-5C44-074E53707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C4393-EE29-B03F-59B5-D22E49F4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A75F-D52A-0BB7-E428-51C9064F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A3861-CC4A-9BFC-F629-102CC4DD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8D3ED-86B4-8A53-3031-5F68E440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F8672-B768-3731-71A5-75D77715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8F2E5-1886-1077-3285-AFB9CDD6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6F20-D3EB-AC29-D2AE-EC22D4961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49E9CA-2E3F-4B68-9C23-F44E6C0C6C2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8966-018C-7EE0-4A1D-52ACD4C9C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0969-AFD1-C85A-B7AA-A2ACC9DC3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99DFE4-CF5F-AAD8-C47A-61C987F3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255639"/>
            <a:ext cx="11267768" cy="6184490"/>
          </a:xfrm>
        </p:spPr>
        <p:txBody>
          <a:bodyPr>
            <a:normAutofit/>
          </a:bodyPr>
          <a:lstStyle/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20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Lecture# 4</a:t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j-cs"/>
              </a:rPr>
            </a:b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j-cs"/>
              </a:rPr>
              <a:t>semester# 1</a:t>
            </a:r>
            <a:endParaRPr lang="ar-IQ" sz="20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20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sz="20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/>
                <a:cs typeface="+mj-cs"/>
              </a:rPr>
              <a:t>Basics of ECG Interpretation</a:t>
            </a:r>
            <a:endParaRPr lang="ar-IQ" sz="20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by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lecturer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M.Sc.N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: Ali J. Mohammed</a:t>
            </a:r>
            <a:endParaRPr lang="en-US" b="1" kern="0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b="1" kern="0" dirty="0">
              <a:solidFill>
                <a:srgbClr val="FF0000"/>
              </a:solidFill>
              <a:latin typeface="Arial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Al-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Mustaqbal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  University</a:t>
            </a:r>
            <a:endParaRPr lang="en-US" b="1" kern="0" dirty="0">
              <a:solidFill>
                <a:prstClr val="black"/>
              </a:solidFill>
              <a:latin typeface="Times New Roman" pitchFamily="18" charset="0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College of Nursing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j-cs"/>
              </a:rPr>
              <a:t>4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j-cs"/>
              </a:rPr>
              <a:t>th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j-cs"/>
              </a:rPr>
              <a:t> Class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j-cs"/>
              </a:rPr>
              <a:t>The Clinical Part of Critical Care Nursing 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6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with lines and letters&#10;&#10;Description automatically generated with medium confidence">
            <a:extLst>
              <a:ext uri="{FF2B5EF4-FFF2-40B4-BE49-F238E27FC236}">
                <a16:creationId xmlns:a16="http://schemas.microsoft.com/office/drawing/2014/main" id="{41838396-FE99-2295-37B7-2BF5C3843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2400"/>
            <a:ext cx="12029440" cy="5964356"/>
          </a:xfr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F5C24EF-2573-2644-3F6A-C9B7197B6A26}"/>
              </a:ext>
            </a:extLst>
          </p:cNvPr>
          <p:cNvSpPr/>
          <p:nvPr/>
        </p:nvSpPr>
        <p:spPr>
          <a:xfrm>
            <a:off x="6241409" y="2550253"/>
            <a:ext cx="176169" cy="3020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6C1AFD-6FA1-0E8E-1D4F-B358BA6CEB3F}"/>
              </a:ext>
            </a:extLst>
          </p:cNvPr>
          <p:cNvSpPr/>
          <p:nvPr/>
        </p:nvSpPr>
        <p:spPr>
          <a:xfrm>
            <a:off x="7006205" y="2550253"/>
            <a:ext cx="176169" cy="3020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0F994E3-E5AF-4ABC-573E-84FA2CA507C1}"/>
              </a:ext>
            </a:extLst>
          </p:cNvPr>
          <p:cNvSpPr/>
          <p:nvPr/>
        </p:nvSpPr>
        <p:spPr>
          <a:xfrm>
            <a:off x="7771001" y="2541864"/>
            <a:ext cx="176169" cy="3020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4DB5D22-DD81-1F3C-3C78-EDA2C2FF8A14}"/>
              </a:ext>
            </a:extLst>
          </p:cNvPr>
          <p:cNvSpPr/>
          <p:nvPr/>
        </p:nvSpPr>
        <p:spPr>
          <a:xfrm>
            <a:off x="6241407" y="580238"/>
            <a:ext cx="176169" cy="3020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3BF714B-7892-2268-7ED0-FF9D2B08BF2D}"/>
              </a:ext>
            </a:extLst>
          </p:cNvPr>
          <p:cNvSpPr/>
          <p:nvPr/>
        </p:nvSpPr>
        <p:spPr>
          <a:xfrm>
            <a:off x="6241407" y="4444767"/>
            <a:ext cx="176169" cy="3020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F02A34D-9B59-B95D-FFC5-344700BF779B}"/>
              </a:ext>
            </a:extLst>
          </p:cNvPr>
          <p:cNvSpPr/>
          <p:nvPr/>
        </p:nvSpPr>
        <p:spPr>
          <a:xfrm>
            <a:off x="6927907" y="4444767"/>
            <a:ext cx="176169" cy="3020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95783-1628-8555-EC15-F2B7AE9B15C2}"/>
              </a:ext>
            </a:extLst>
          </p:cNvPr>
          <p:cNvSpPr txBox="1"/>
          <p:nvPr/>
        </p:nvSpPr>
        <p:spPr>
          <a:xfrm>
            <a:off x="2209474" y="6230116"/>
            <a:ext cx="77933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Depression in V1,V2,V3                                       Anterior cardiac ischemia 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1CA47EA-50D6-5F6F-46AD-F29F7FC04905}"/>
              </a:ext>
            </a:extLst>
          </p:cNvPr>
          <p:cNvSpPr/>
          <p:nvPr/>
        </p:nvSpPr>
        <p:spPr>
          <a:xfrm>
            <a:off x="5090718" y="6343475"/>
            <a:ext cx="1577130" cy="142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5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heart beat&#10;&#10;Description automatically generated">
            <a:extLst>
              <a:ext uri="{FF2B5EF4-FFF2-40B4-BE49-F238E27FC236}">
                <a16:creationId xmlns:a16="http://schemas.microsoft.com/office/drawing/2014/main" id="{28CA20D5-CCE5-1AA7-FE65-7725918D0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1758" cy="596457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DAF2CFC-F1E0-2B17-3EEE-E1D81AC6B18E}"/>
              </a:ext>
            </a:extLst>
          </p:cNvPr>
          <p:cNvSpPr/>
          <p:nvPr/>
        </p:nvSpPr>
        <p:spPr>
          <a:xfrm>
            <a:off x="1258536" y="2728286"/>
            <a:ext cx="172720" cy="508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35DE646-856D-43B9-B40B-7903ECE3BE17}"/>
              </a:ext>
            </a:extLst>
          </p:cNvPr>
          <p:cNvSpPr/>
          <p:nvPr/>
        </p:nvSpPr>
        <p:spPr>
          <a:xfrm>
            <a:off x="2494562" y="2728286"/>
            <a:ext cx="172720" cy="508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95B1E02-F694-F7A3-1574-B4CE2F3E4A7B}"/>
              </a:ext>
            </a:extLst>
          </p:cNvPr>
          <p:cNvSpPr/>
          <p:nvPr/>
        </p:nvSpPr>
        <p:spPr>
          <a:xfrm>
            <a:off x="7283160" y="2676088"/>
            <a:ext cx="172720" cy="508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23E6203-E7FD-E49B-499E-4AF9D1D1D1A6}"/>
              </a:ext>
            </a:extLst>
          </p:cNvPr>
          <p:cNvSpPr/>
          <p:nvPr/>
        </p:nvSpPr>
        <p:spPr>
          <a:xfrm>
            <a:off x="7196800" y="192295"/>
            <a:ext cx="172720" cy="508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190C5-FEBD-17B6-DB19-EC7035762C34}"/>
              </a:ext>
            </a:extLst>
          </p:cNvPr>
          <p:cNvSpPr txBox="1"/>
          <p:nvPr/>
        </p:nvSpPr>
        <p:spPr>
          <a:xfrm>
            <a:off x="2209474" y="6230116"/>
            <a:ext cx="77933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Depression in V1,V2,V3                                       Anterolateral cardiac ischemia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303C442-826D-DC00-4E4B-7BAB81AE2841}"/>
              </a:ext>
            </a:extLst>
          </p:cNvPr>
          <p:cNvSpPr/>
          <p:nvPr/>
        </p:nvSpPr>
        <p:spPr>
          <a:xfrm>
            <a:off x="5090718" y="6343475"/>
            <a:ext cx="1577130" cy="142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1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AF462-D3AC-34D5-6C42-75C560AE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89446E-A94B-FB5D-3BBB-0059EAE88B17}"/>
              </a:ext>
            </a:extLst>
          </p:cNvPr>
          <p:cNvSpPr txBox="1"/>
          <p:nvPr/>
        </p:nvSpPr>
        <p:spPr>
          <a:xfrm>
            <a:off x="148447" y="4190594"/>
            <a:ext cx="655982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Elevation: Elevation of the ST segment above the isoelectric line by at least:&gt;1 mm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small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square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two or more contiguous limb leads,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&gt;2 mm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small squares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two or more contiguous chest leads.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Causes: Acute Myocardial Infarction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3F0A2-B311-C21D-8251-A5864CCB9087}"/>
              </a:ext>
            </a:extLst>
          </p:cNvPr>
          <p:cNvSpPr txBox="1"/>
          <p:nvPr/>
        </p:nvSpPr>
        <p:spPr>
          <a:xfrm>
            <a:off x="8140148" y="4432852"/>
            <a:ext cx="3399182" cy="210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3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5DBAEF-97E7-B782-99B6-1EF1D92ED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9505B5-AE7D-4CBA-9C69-79DB6C1BECEE}"/>
              </a:ext>
            </a:extLst>
          </p:cNvPr>
          <p:cNvSpPr txBox="1"/>
          <p:nvPr/>
        </p:nvSpPr>
        <p:spPr>
          <a:xfrm>
            <a:off x="4712190" y="4338918"/>
            <a:ext cx="6437591" cy="2068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Location of MI according to ST changes in ECG </a:t>
            </a:r>
          </a:p>
          <a:p>
            <a:endParaRPr 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MI: ST elevation in V1,V2,V3,V4 (LAD artery).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MI: ST elevation in II, III,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(RCA artery).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MI: ST elevation in I,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V5-V6 (LCX artery).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46EC906-EEF1-EA77-4E26-CE049518E3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45732" y="2802447"/>
            <a:ext cx="630028" cy="6230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207B9A4-35D7-CBE7-A5A2-7D408ABAA11B}"/>
              </a:ext>
            </a:extLst>
          </p:cNvPr>
          <p:cNvCxnSpPr/>
          <p:nvPr/>
        </p:nvCxnSpPr>
        <p:spPr>
          <a:xfrm rot="5400000">
            <a:off x="6845964" y="2825758"/>
            <a:ext cx="630027" cy="57645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CA7BDA-AB75-8295-331C-980AA4571762}"/>
              </a:ext>
            </a:extLst>
          </p:cNvPr>
          <p:cNvSpPr txBox="1"/>
          <p:nvPr/>
        </p:nvSpPr>
        <p:spPr>
          <a:xfrm>
            <a:off x="6194322" y="3429000"/>
            <a:ext cx="348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Angina          MI (Non-STEMI)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C92ABC-CA9D-07F0-3CB3-52218125CB0A}"/>
              </a:ext>
            </a:extLst>
          </p:cNvPr>
          <p:cNvCxnSpPr/>
          <p:nvPr/>
        </p:nvCxnSpPr>
        <p:spPr>
          <a:xfrm>
            <a:off x="10176387" y="2798973"/>
            <a:ext cx="0" cy="534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47E7C3-36E2-ED13-4CB5-BD978EC731BA}"/>
              </a:ext>
            </a:extLst>
          </p:cNvPr>
          <p:cNvSpPr txBox="1"/>
          <p:nvPr/>
        </p:nvSpPr>
        <p:spPr>
          <a:xfrm>
            <a:off x="9625779" y="3333135"/>
            <a:ext cx="107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82694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heart beat&#10;&#10;Description automatically generated">
            <a:extLst>
              <a:ext uri="{FF2B5EF4-FFF2-40B4-BE49-F238E27FC236}">
                <a16:creationId xmlns:a16="http://schemas.microsoft.com/office/drawing/2014/main" id="{52104440-2F39-C37B-57FF-DC61DB805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1978640" cy="5740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095BC-8925-A404-EC4C-A4255AE1EF56}"/>
              </a:ext>
            </a:extLst>
          </p:cNvPr>
          <p:cNvSpPr txBox="1"/>
          <p:nvPr/>
        </p:nvSpPr>
        <p:spPr>
          <a:xfrm>
            <a:off x="2209474" y="6230116"/>
            <a:ext cx="77933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 Elevation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II,III,avF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Inferior STEMI  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51EF29E-EB12-50FC-D628-12C47B3B71E3}"/>
              </a:ext>
            </a:extLst>
          </p:cNvPr>
          <p:cNvSpPr/>
          <p:nvPr/>
        </p:nvSpPr>
        <p:spPr>
          <a:xfrm>
            <a:off x="5588558" y="6389641"/>
            <a:ext cx="1577130" cy="142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nterior Wall ST Segment Elevation Myocardial Infarction (MI) ECG ...">
            <a:extLst>
              <a:ext uri="{FF2B5EF4-FFF2-40B4-BE49-F238E27FC236}">
                <a16:creationId xmlns:a16="http://schemas.microsoft.com/office/drawing/2014/main" id="{B1260C19-745E-ADBA-7747-5272CB25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64" b="1"/>
          <a:stretch/>
        </p:blipFill>
        <p:spPr bwMode="auto">
          <a:xfrm>
            <a:off x="20" y="1282"/>
            <a:ext cx="12191980" cy="5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ECB09A-DDB5-2606-C347-9630139D00DF}"/>
              </a:ext>
            </a:extLst>
          </p:cNvPr>
          <p:cNvSpPr txBox="1"/>
          <p:nvPr/>
        </p:nvSpPr>
        <p:spPr>
          <a:xfrm>
            <a:off x="1577130" y="5956183"/>
            <a:ext cx="938728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Elevation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I,aVL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v2,v3,v4                                             Anterolateral STEMI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C478039-28FE-99B0-79BD-D85CFB940E3D}"/>
              </a:ext>
            </a:extLst>
          </p:cNvPr>
          <p:cNvSpPr/>
          <p:nvPr/>
        </p:nvSpPr>
        <p:spPr>
          <a:xfrm>
            <a:off x="5436065" y="6016362"/>
            <a:ext cx="1669409" cy="27975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6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92A2-4188-245E-2E5E-EED277C4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1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eciprocal changes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874F-A86F-3B92-EF88-8F82EABE7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ST-Elevation Myocardial Infarction (STEMI)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changes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ST-segment depression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ECG leads opposite those showing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ST-segment elevation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elevation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the area of myocardial injury.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ST depression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appears in leads facing the opposite side, reflecting either a "mirror image" of the injury or true ischemia.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STEMI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 elevation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III,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reciprocal ST depression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STEMI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 elevation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V1-V4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reciprocal ST depression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III,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Confirms STEMI, indicates infarct size and severity.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white character leaning on a question mark&#10;&#10;Description automatically generated">
            <a:extLst>
              <a:ext uri="{FF2B5EF4-FFF2-40B4-BE49-F238E27FC236}">
                <a16:creationId xmlns:a16="http://schemas.microsoft.com/office/drawing/2014/main" id="{CA6C0E09-48CE-027D-D9BE-822FAC947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17" y="1112293"/>
            <a:ext cx="4257196" cy="46334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18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7E76B-3934-33DC-63BE-4C9115B1B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lines on it&#10;&#10;Description automatically generated">
            <a:extLst>
              <a:ext uri="{FF2B5EF4-FFF2-40B4-BE49-F238E27FC236}">
                <a16:creationId xmlns:a16="http://schemas.microsoft.com/office/drawing/2014/main" id="{E03C192F-47DC-3BD2-7FA6-C5D72473A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6"/>
          <a:stretch/>
        </p:blipFill>
        <p:spPr>
          <a:xfrm>
            <a:off x="111760" y="0"/>
            <a:ext cx="12009120" cy="6014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10834F-B531-0210-80B3-9404443B9913}"/>
              </a:ext>
            </a:extLst>
          </p:cNvPr>
          <p:cNvSpPr txBox="1"/>
          <p:nvPr/>
        </p:nvSpPr>
        <p:spPr>
          <a:xfrm>
            <a:off x="235974" y="61752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32BB585-28D4-9092-4A19-31A743024663}"/>
              </a:ext>
            </a:extLst>
          </p:cNvPr>
          <p:cNvSpPr/>
          <p:nvPr/>
        </p:nvSpPr>
        <p:spPr>
          <a:xfrm>
            <a:off x="4050890" y="6310156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F912B-950F-0C84-8CD1-F5EB32039505}"/>
              </a:ext>
            </a:extLst>
          </p:cNvPr>
          <p:cNvSpPr txBox="1"/>
          <p:nvPr/>
        </p:nvSpPr>
        <p:spPr>
          <a:xfrm>
            <a:off x="6853084" y="6068170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0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number of heart beats&#10;&#10;Description automatically generated with medium confidence">
            <a:extLst>
              <a:ext uri="{FF2B5EF4-FFF2-40B4-BE49-F238E27FC236}">
                <a16:creationId xmlns:a16="http://schemas.microsoft.com/office/drawing/2014/main" id="{5569C6C3-801A-0DD1-168B-0CBB4940B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163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30B0B36-EE46-A221-9938-4A6581149B3E}"/>
              </a:ext>
            </a:extLst>
          </p:cNvPr>
          <p:cNvSpPr/>
          <p:nvPr/>
        </p:nvSpPr>
        <p:spPr>
          <a:xfrm>
            <a:off x="4050890" y="6310156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55125-526D-7C13-B1F4-DC8F8D42D4F5}"/>
              </a:ext>
            </a:extLst>
          </p:cNvPr>
          <p:cNvSpPr txBox="1"/>
          <p:nvPr/>
        </p:nvSpPr>
        <p:spPr>
          <a:xfrm>
            <a:off x="235974" y="61752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46D31-5ABC-8849-EED2-0293207B1E2E}"/>
              </a:ext>
            </a:extLst>
          </p:cNvPr>
          <p:cNvSpPr txBox="1"/>
          <p:nvPr/>
        </p:nvSpPr>
        <p:spPr>
          <a:xfrm>
            <a:off x="6853084" y="6068170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1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8EBBE-3C08-14FA-4821-CD317A0F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94" y="0"/>
            <a:ext cx="11956026" cy="67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heart beat&#10;&#10;Description automatically generated">
            <a:extLst>
              <a:ext uri="{FF2B5EF4-FFF2-40B4-BE49-F238E27FC236}">
                <a16:creationId xmlns:a16="http://schemas.microsoft.com/office/drawing/2014/main" id="{4AC28BF7-D37A-DF83-B794-8DDC575A8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58723"/>
            <a:ext cx="11998960" cy="5752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21C4C-C531-1837-25E2-5BD881D33AA6}"/>
              </a:ext>
            </a:extLst>
          </p:cNvPr>
          <p:cNvSpPr txBox="1"/>
          <p:nvPr/>
        </p:nvSpPr>
        <p:spPr>
          <a:xfrm>
            <a:off x="6850136" y="5999699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B7C802A-90ED-A139-2625-1ECBB776FCE8}"/>
              </a:ext>
            </a:extLst>
          </p:cNvPr>
          <p:cNvSpPr/>
          <p:nvPr/>
        </p:nvSpPr>
        <p:spPr>
          <a:xfrm>
            <a:off x="4050890" y="6310156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0446B-99DB-15A3-1EF9-7A15D90E6387}"/>
              </a:ext>
            </a:extLst>
          </p:cNvPr>
          <p:cNvSpPr txBox="1"/>
          <p:nvPr/>
        </p:nvSpPr>
        <p:spPr>
          <a:xfrm>
            <a:off x="235974" y="61752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</p:spTree>
    <p:extLst>
      <p:ext uri="{BB962C8B-B14F-4D97-AF65-F5344CB8AC3E}">
        <p14:creationId xmlns:p14="http://schemas.microsoft.com/office/powerpoint/2010/main" val="3116448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heart rate&#10;&#10;Description automatically generated with medium confidence">
            <a:extLst>
              <a:ext uri="{FF2B5EF4-FFF2-40B4-BE49-F238E27FC236}">
                <a16:creationId xmlns:a16="http://schemas.microsoft.com/office/drawing/2014/main" id="{74786A3B-6233-78DB-BE74-69BB008C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93040"/>
            <a:ext cx="11907520" cy="5669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B950C4-7A3A-107A-868B-0D005CDDF146}"/>
              </a:ext>
            </a:extLst>
          </p:cNvPr>
          <p:cNvSpPr txBox="1"/>
          <p:nvPr/>
        </p:nvSpPr>
        <p:spPr>
          <a:xfrm>
            <a:off x="235974" y="60681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EFFF2-3C4F-C4DC-EA78-31EBF82DABC1}"/>
              </a:ext>
            </a:extLst>
          </p:cNvPr>
          <p:cNvSpPr txBox="1"/>
          <p:nvPr/>
        </p:nvSpPr>
        <p:spPr>
          <a:xfrm>
            <a:off x="6705601" y="5961070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959BAEB-9DF3-550E-81A2-F9FA20815207}"/>
              </a:ext>
            </a:extLst>
          </p:cNvPr>
          <p:cNvSpPr/>
          <p:nvPr/>
        </p:nvSpPr>
        <p:spPr>
          <a:xfrm>
            <a:off x="3949290" y="6198974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heart rate&#10;&#10;Description automatically generated with medium confidence">
            <a:extLst>
              <a:ext uri="{FF2B5EF4-FFF2-40B4-BE49-F238E27FC236}">
                <a16:creationId xmlns:a16="http://schemas.microsoft.com/office/drawing/2014/main" id="{48679006-65B6-43D6-C7ED-760E4D6CB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75501"/>
            <a:ext cx="12071758" cy="5838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7CF5AC-A4FD-11BA-0F60-2B157D005381}"/>
              </a:ext>
            </a:extLst>
          </p:cNvPr>
          <p:cNvSpPr txBox="1"/>
          <p:nvPr/>
        </p:nvSpPr>
        <p:spPr>
          <a:xfrm>
            <a:off x="235974" y="61752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9BEAA-F1E9-B480-7E1B-522912F8D0E4}"/>
              </a:ext>
            </a:extLst>
          </p:cNvPr>
          <p:cNvSpPr txBox="1"/>
          <p:nvPr/>
        </p:nvSpPr>
        <p:spPr>
          <a:xfrm>
            <a:off x="6853084" y="6068170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B54305F-0ACE-8E3E-73A3-5F5137C01D2C}"/>
              </a:ext>
            </a:extLst>
          </p:cNvPr>
          <p:cNvSpPr/>
          <p:nvPr/>
        </p:nvSpPr>
        <p:spPr>
          <a:xfrm>
            <a:off x="4050890" y="6310156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0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7E8AC-24C1-337E-C27B-8D92306EC6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2DBEB-67A1-38A8-5ED8-4D935CB8B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0"/>
            <a:ext cx="12044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EBF6F-8623-AA18-5C72-E00DC623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275303"/>
            <a:ext cx="11769213" cy="6479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4DA74-A6B5-12F6-0358-89F03C0C003D}"/>
              </a:ext>
            </a:extLst>
          </p:cNvPr>
          <p:cNvSpPr txBox="1"/>
          <p:nvPr/>
        </p:nvSpPr>
        <p:spPr>
          <a:xfrm>
            <a:off x="4473677" y="5132439"/>
            <a:ext cx="741352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 segment in an electrocardiogram (ECG) represents the period between ventricular depolarization (end of the QRS complex) and repolarization (start of the T wave).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1448A-A76A-2F03-239E-415537187905}"/>
              </a:ext>
            </a:extLst>
          </p:cNvPr>
          <p:cNvSpPr txBox="1"/>
          <p:nvPr/>
        </p:nvSpPr>
        <p:spPr>
          <a:xfrm>
            <a:off x="3903406" y="147484"/>
            <a:ext cx="40312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ST Segment</a:t>
            </a:r>
          </a:p>
        </p:txBody>
      </p:sp>
    </p:spTree>
    <p:extLst>
      <p:ext uri="{BB962C8B-B14F-4D97-AF65-F5344CB8AC3E}">
        <p14:creationId xmlns:p14="http://schemas.microsoft.com/office/powerpoint/2010/main" val="305352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E57F86-FE13-E9A8-0192-162795552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" y="344129"/>
            <a:ext cx="10884310" cy="6282813"/>
          </a:xfrm>
        </p:spPr>
      </p:pic>
    </p:spTree>
    <p:extLst>
      <p:ext uri="{BB962C8B-B14F-4D97-AF65-F5344CB8AC3E}">
        <p14:creationId xmlns:p14="http://schemas.microsoft.com/office/powerpoint/2010/main" val="55645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2FA89C-4F89-6CF7-8DAE-072C58396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235974"/>
            <a:ext cx="11012129" cy="6233652"/>
          </a:xfrm>
        </p:spPr>
      </p:pic>
    </p:spTree>
    <p:extLst>
      <p:ext uri="{BB962C8B-B14F-4D97-AF65-F5344CB8AC3E}">
        <p14:creationId xmlns:p14="http://schemas.microsoft.com/office/powerpoint/2010/main" val="34896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8A37-2110-06E2-0E9C-3F0A8D1B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37D56-852E-0B71-EDC0-AB67062F2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" y="88490"/>
            <a:ext cx="11857703" cy="655811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24D0E-090F-BED6-428D-3903B33C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222" y="796145"/>
            <a:ext cx="4029805" cy="1627773"/>
          </a:xfrm>
          <a:prstGeom prst="rect">
            <a:avLst/>
          </a:prstGeom>
        </p:spPr>
      </p:pic>
      <p:pic>
        <p:nvPicPr>
          <p:cNvPr id="6" name="Picture 5" descr="A graph of a heart beat&#10;&#10;Description automatically generated">
            <a:extLst>
              <a:ext uri="{FF2B5EF4-FFF2-40B4-BE49-F238E27FC236}">
                <a16:creationId xmlns:a16="http://schemas.microsoft.com/office/drawing/2014/main" id="{9B547F37-6B63-73A2-B019-B450F3903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2680" r="5172" b="5198"/>
          <a:stretch/>
        </p:blipFill>
        <p:spPr>
          <a:xfrm>
            <a:off x="7743341" y="4108863"/>
            <a:ext cx="4212685" cy="19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2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heart attack&#10;&#10;Description automatically generated">
            <a:extLst>
              <a:ext uri="{FF2B5EF4-FFF2-40B4-BE49-F238E27FC236}">
                <a16:creationId xmlns:a16="http://schemas.microsoft.com/office/drawing/2014/main" id="{A01CA8A6-50DF-9B67-1AAE-8918DFEE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>
          <a:xfrm>
            <a:off x="0" y="0"/>
            <a:ext cx="12192000" cy="3991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76632-B00D-1747-5142-B75A10208D78}"/>
              </a:ext>
            </a:extLst>
          </p:cNvPr>
          <p:cNvSpPr txBox="1"/>
          <p:nvPr/>
        </p:nvSpPr>
        <p:spPr>
          <a:xfrm>
            <a:off x="373625" y="3696929"/>
            <a:ext cx="8032955" cy="2806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Depression: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 downward displacement of the ST segment  relative to the baseline. It is defined as a depression of 0.5 mm (less than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small square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more in two or more contiguous ECG leads 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Angina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Causes: Cardiac Ischemia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Non- STEMI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874A153-7492-5D0F-DCD2-D48CDCF62A00}"/>
              </a:ext>
            </a:extLst>
          </p:cNvPr>
          <p:cNvCxnSpPr>
            <a:cxnSpLocks/>
          </p:cNvCxnSpPr>
          <p:nvPr/>
        </p:nvCxnSpPr>
        <p:spPr>
          <a:xfrm>
            <a:off x="4532671" y="5928852"/>
            <a:ext cx="530942" cy="3907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695C64B-AC2C-01CE-56DA-AC9EEAA423D5}"/>
              </a:ext>
            </a:extLst>
          </p:cNvPr>
          <p:cNvCxnSpPr>
            <a:cxnSpLocks/>
          </p:cNvCxnSpPr>
          <p:nvPr/>
        </p:nvCxnSpPr>
        <p:spPr>
          <a:xfrm flipV="1">
            <a:off x="4532671" y="5439758"/>
            <a:ext cx="530942" cy="48909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9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lines on it&#10;&#10;Description automatically generated">
            <a:extLst>
              <a:ext uri="{FF2B5EF4-FFF2-40B4-BE49-F238E27FC236}">
                <a16:creationId xmlns:a16="http://schemas.microsoft.com/office/drawing/2014/main" id="{87928B0A-BAB7-B46F-49B5-5266325CD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6"/>
          <a:stretch/>
        </p:blipFill>
        <p:spPr>
          <a:xfrm>
            <a:off x="111760" y="0"/>
            <a:ext cx="12009120" cy="6014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85085-16CC-6248-C3D8-00B780AB8453}"/>
              </a:ext>
            </a:extLst>
          </p:cNvPr>
          <p:cNvSpPr txBox="1"/>
          <p:nvPr/>
        </p:nvSpPr>
        <p:spPr>
          <a:xfrm>
            <a:off x="3434546" y="6211209"/>
            <a:ext cx="40436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ST Segment </a:t>
            </a:r>
          </a:p>
        </p:txBody>
      </p:sp>
    </p:spTree>
    <p:extLst>
      <p:ext uri="{BB962C8B-B14F-4D97-AF65-F5344CB8AC3E}">
        <p14:creationId xmlns:p14="http://schemas.microsoft.com/office/powerpoint/2010/main" val="93511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422</Words>
  <Application>Microsoft Office PowerPoint</Application>
  <PresentationFormat>Widescreen</PresentationFormat>
  <Paragraphs>53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Reciprocal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ALIALI</dc:creator>
  <cp:lastModifiedBy>ALI ALIALI</cp:lastModifiedBy>
  <cp:revision>56</cp:revision>
  <dcterms:created xsi:type="dcterms:W3CDTF">2024-10-13T06:25:33Z</dcterms:created>
  <dcterms:modified xsi:type="dcterms:W3CDTF">2024-11-11T20:01:24Z</dcterms:modified>
</cp:coreProperties>
</file>