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6" r:id="rId5"/>
    <p:sldId id="258" r:id="rId6"/>
    <p:sldId id="259" r:id="rId7"/>
    <p:sldId id="260" r:id="rId8"/>
    <p:sldId id="261" r:id="rId9"/>
    <p:sldId id="263" r:id="rId10"/>
    <p:sldId id="264" r:id="rId11"/>
    <p:sldId id="265" r:id="rId12"/>
    <p:sldId id="266" r:id="rId13"/>
    <p:sldId id="267" r:id="rId14"/>
    <p:sldId id="268" r:id="rId15"/>
    <p:sldId id="277" r:id="rId16"/>
    <p:sldId id="269" r:id="rId17"/>
    <p:sldId id="275" r:id="rId18"/>
    <p:sldId id="278"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8744FD-7305-4A8A-988A-C11474B39265}">
          <p14:sldIdLst>
            <p14:sldId id="256"/>
            <p14:sldId id="273"/>
            <p14:sldId id="274"/>
            <p14:sldId id="276"/>
            <p14:sldId id="258"/>
            <p14:sldId id="259"/>
            <p14:sldId id="260"/>
            <p14:sldId id="261"/>
            <p14:sldId id="263"/>
            <p14:sldId id="264"/>
            <p14:sldId id="265"/>
            <p14:sldId id="266"/>
            <p14:sldId id="267"/>
            <p14:sldId id="268"/>
            <p14:sldId id="277"/>
            <p14:sldId id="269"/>
            <p14:sldId id="275"/>
            <p14:sldId id="278"/>
            <p14:sldId id="280"/>
            <p14:sldId id="281"/>
            <p14:sldId id="282"/>
            <p14:sldId id="283"/>
            <p14:sldId id="284"/>
            <p14:sldId id="285"/>
            <p14:sldId id="286"/>
            <p14:sldId id="287"/>
            <p14:sldId id="288"/>
            <p14:sldId id="289"/>
            <p14:sldId id="290"/>
            <p14:sldId id="291"/>
            <p14:sldId id="279"/>
          </p14:sldIdLst>
        </p14:section>
        <p14:section name="Untitled Section" id="{6275F83F-5C25-4707-89DB-CA027F42908D}">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2022"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C078F-4CE2-4F29-B36F-37DF137916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C078F-4CE2-4F29-B36F-37DF137916E6}"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2C078F-4CE2-4F29-B36F-37DF137916E6}"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2C078F-4CE2-4F29-B36F-37DF137916E6}"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2C078F-4CE2-4F29-B36F-37DF137916E6}"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C078F-4CE2-4F29-B36F-37DF137916E6}"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C078F-4CE2-4F29-B36F-37DF137916E6}"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62EE-BD39-490A-A853-ECFE7523666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72C078F-4CE2-4F29-B36F-37DF137916E6}" type="datetimeFigureOut">
              <a:rPr lang="en-US" smtClean="0"/>
              <a:t>11/8/2024</a:t>
            </a:fld>
            <a:endParaRPr lang="en-US"/>
          </a:p>
        </p:txBody>
      </p:sp>
      <p:sp>
        <p:nvSpPr>
          <p:cNvPr id="9" name="Slide Number Placeholder 8"/>
          <p:cNvSpPr>
            <a:spLocks noGrp="1"/>
          </p:cNvSpPr>
          <p:nvPr>
            <p:ph type="sldNum" sz="quarter" idx="11"/>
          </p:nvPr>
        </p:nvSpPr>
        <p:spPr/>
        <p:txBody>
          <a:bodyPr/>
          <a:lstStyle/>
          <a:p>
            <a:fld id="{E6EB62EE-BD39-490A-A853-ECFE7523666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6EB62EE-BD39-490A-A853-ECFE7523666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72C078F-4CE2-4F29-B36F-37DF137916E6}" type="datetimeFigureOut">
              <a:rPr lang="en-US" smtClean="0"/>
              <a:t>11/8/2024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56792"/>
            <a:ext cx="7399784" cy="4248472"/>
          </a:xfrm>
        </p:spPr>
        <p:txBody>
          <a:bodyPr>
            <a:normAutofit fontScale="90000"/>
          </a:bodyPr>
          <a:lstStyle/>
          <a:p>
            <a:pPr algn="ct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a:solidFill>
                  <a:srgbClr val="FF0000"/>
                </a:solidFill>
                <a:latin typeface="Calibri"/>
                <a:ea typeface="Calibri"/>
                <a:cs typeface="Arial"/>
              </a:rPr>
              <a:t/>
            </a:r>
            <a:br>
              <a:rPr lang="en-US" sz="5300" b="1" spc="0" dirty="0">
                <a:solidFill>
                  <a:srgbClr val="FF0000"/>
                </a:solidFill>
                <a:latin typeface="Calibri"/>
                <a:ea typeface="Calibri"/>
                <a:cs typeface="Arial"/>
              </a:rPr>
            </a:br>
            <a:r>
              <a:rPr lang="en-US" sz="5300" b="1" spc="0" dirty="0">
                <a:solidFill>
                  <a:srgbClr val="FF0000"/>
                </a:solidFill>
                <a:latin typeface="Calibri"/>
                <a:ea typeface="Calibri"/>
                <a:cs typeface="Arial"/>
              </a:rPr>
              <a:t>Unit 5: Anxiety disorder:</a:t>
            </a:r>
            <a:br>
              <a:rPr lang="en-US" sz="5300" b="1" spc="0" dirty="0">
                <a:solidFill>
                  <a:srgbClr val="FF0000"/>
                </a:solidFill>
                <a:latin typeface="Calibri"/>
                <a:ea typeface="Calibri"/>
                <a:cs typeface="Arial"/>
              </a:rPr>
            </a:b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srgbClr val="0070C0"/>
                </a:solidFill>
                <a:latin typeface="Calibri"/>
                <a:ea typeface="Calibri"/>
                <a:cs typeface="Arial"/>
              </a:rPr>
              <a:t> </a:t>
            </a:r>
            <a:r>
              <a:rPr lang="en-US" sz="3200" b="1" spc="0" dirty="0">
                <a:solidFill>
                  <a:srgbClr val="0070C0"/>
                </a:solidFill>
                <a:latin typeface="Calibri"/>
                <a:ea typeface="Calibri"/>
                <a:cs typeface="Arial"/>
              </a:rPr>
              <a:t>Anxiety as a response to stress.</a:t>
            </a:r>
            <a:br>
              <a:rPr lang="en-US" sz="3200" b="1" spc="0" dirty="0">
                <a:solidFill>
                  <a:srgbClr val="0070C0"/>
                </a:solidFill>
                <a:latin typeface="Calibri"/>
                <a:ea typeface="Calibri"/>
                <a:cs typeface="Arial"/>
              </a:rPr>
            </a:br>
            <a:r>
              <a:rPr lang="en-US" sz="3200" b="1" spc="0" dirty="0">
                <a:solidFill>
                  <a:srgbClr val="0070C0"/>
                </a:solidFill>
                <a:latin typeface="Calibri"/>
                <a:ea typeface="Calibri"/>
                <a:cs typeface="Arial"/>
              </a:rPr>
              <a:t>Types and the levels of anxiety disorder.</a:t>
            </a:r>
            <a:br>
              <a:rPr lang="en-US" sz="3200" b="1" spc="0" dirty="0">
                <a:solidFill>
                  <a:srgbClr val="0070C0"/>
                </a:solidFill>
                <a:latin typeface="Calibri"/>
                <a:ea typeface="Calibri"/>
                <a:cs typeface="Arial"/>
              </a:rPr>
            </a:br>
            <a:r>
              <a:rPr lang="en-US" sz="3200" b="1" spc="0" dirty="0">
                <a:solidFill>
                  <a:srgbClr val="0070C0"/>
                </a:solidFill>
                <a:latin typeface="Calibri"/>
                <a:ea typeface="Calibri"/>
                <a:cs typeface="Arial"/>
              </a:rPr>
              <a:t>Etiology and Treatment Modalities.</a:t>
            </a:r>
            <a:r>
              <a:rPr lang="en-US" sz="3200" b="1" spc="0" dirty="0" smtClean="0">
                <a:solidFill>
                  <a:srgbClr val="FF0000"/>
                </a:solidFill>
                <a:latin typeface="Calibri"/>
                <a:ea typeface="Calibri"/>
                <a:cs typeface="Arial"/>
              </a:rPr>
              <a:t/>
            </a:r>
            <a:br>
              <a:rPr lang="en-US" sz="3200" b="1" spc="0" dirty="0" smtClean="0">
                <a:solidFill>
                  <a:srgbClr val="FF0000"/>
                </a:solidFill>
                <a:latin typeface="Calibri"/>
                <a:ea typeface="Calibri"/>
                <a:cs typeface="Arial"/>
              </a:rPr>
            </a:b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schemeClr val="tx1"/>
                </a:solidFill>
                <a:latin typeface="Calibri"/>
                <a:ea typeface="Calibri"/>
                <a:cs typeface="Arial"/>
              </a:rPr>
              <a:t>Al-</a:t>
            </a:r>
            <a:r>
              <a:rPr lang="en-US" sz="3200" b="1" spc="0" dirty="0" err="1">
                <a:solidFill>
                  <a:schemeClr val="tx1"/>
                </a:solidFill>
                <a:latin typeface="Calibri"/>
                <a:ea typeface="Calibri"/>
                <a:cs typeface="Arial"/>
              </a:rPr>
              <a:t>Mustaqbal</a:t>
            </a:r>
            <a:r>
              <a:rPr lang="en-US" sz="3200" b="1" spc="0" dirty="0">
                <a:solidFill>
                  <a:schemeClr val="tx1"/>
                </a:solidFill>
                <a:latin typeface="Calibri"/>
                <a:ea typeface="Calibri"/>
                <a:cs typeface="Arial"/>
              </a:rPr>
              <a:t> University/ College of Nursing</a:t>
            </a: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prstClr val="black"/>
                </a:solidFill>
                <a:latin typeface="Times New Roman"/>
                <a:ea typeface="Times New Roman"/>
              </a:rPr>
              <a:t/>
            </a:r>
            <a:br>
              <a:rPr lang="en-US" sz="3200" b="1" spc="0" dirty="0">
                <a:solidFill>
                  <a:prstClr val="black"/>
                </a:solidFill>
                <a:latin typeface="Times New Roman"/>
                <a:ea typeface="Times New Roman"/>
              </a:rPr>
            </a:br>
            <a:endParaRPr lang="en-US" sz="3200" b="1" dirty="0"/>
          </a:p>
        </p:txBody>
      </p:sp>
    </p:spTree>
    <p:extLst>
      <p:ext uri="{BB962C8B-B14F-4D97-AF65-F5344CB8AC3E}">
        <p14:creationId xmlns:p14="http://schemas.microsoft.com/office/powerpoint/2010/main" val="805620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620000" cy="6192688"/>
          </a:xfrm>
        </p:spPr>
        <p:txBody>
          <a:bodyPr>
            <a:normAutofit/>
          </a:bodyPr>
          <a:lstStyle/>
          <a:p>
            <a:pPr marL="114300" lvl="0" indent="0" algn="justLow">
              <a:buClr>
                <a:srgbClr val="A9A57C"/>
              </a:buClr>
              <a:buNone/>
            </a:pPr>
            <a:r>
              <a:rPr lang="en-US" sz="3000" b="1" dirty="0">
                <a:solidFill>
                  <a:srgbClr val="FF0000"/>
                </a:solidFill>
              </a:rPr>
              <a:t> </a:t>
            </a:r>
            <a:r>
              <a:rPr lang="en-US" sz="3000" b="1" dirty="0" smtClean="0">
                <a:solidFill>
                  <a:srgbClr val="FF0000"/>
                </a:solidFill>
              </a:rPr>
              <a:t>                Working </a:t>
            </a:r>
            <a:r>
              <a:rPr lang="en-US" sz="3000" b="1" dirty="0">
                <a:solidFill>
                  <a:srgbClr val="FF0000"/>
                </a:solidFill>
              </a:rPr>
              <a:t>with Anxious Clients</a:t>
            </a:r>
          </a:p>
          <a:p>
            <a:pPr marL="114300" lvl="0" indent="0" algn="justLow">
              <a:buClr>
                <a:srgbClr val="A9A57C"/>
              </a:buClr>
              <a:buNone/>
            </a:pPr>
            <a:r>
              <a:rPr lang="en-US" sz="3000" b="1" dirty="0">
                <a:solidFill>
                  <a:srgbClr val="00B0F0"/>
                </a:solidFill>
              </a:rPr>
              <a:t>• Mild anxiety </a:t>
            </a:r>
            <a:r>
              <a:rPr lang="en-US" sz="3000" dirty="0">
                <a:solidFill>
                  <a:srgbClr val="2F2B20"/>
                </a:solidFill>
              </a:rPr>
              <a:t>is an asset to the client and requires no direct intervention.</a:t>
            </a:r>
          </a:p>
          <a:p>
            <a:pPr marL="114300" lvl="0" indent="0" algn="justLow">
              <a:buClr>
                <a:srgbClr val="A9A57C"/>
              </a:buClr>
              <a:buNone/>
            </a:pPr>
            <a:r>
              <a:rPr lang="en-US" sz="3000" dirty="0">
                <a:solidFill>
                  <a:srgbClr val="2F2B20"/>
                </a:solidFill>
              </a:rPr>
              <a:t>People with mild anxiety can learn and solve problems and are even </a:t>
            </a:r>
            <a:r>
              <a:rPr lang="en-US" sz="3000" dirty="0" smtClean="0">
                <a:solidFill>
                  <a:srgbClr val="2F2B20"/>
                </a:solidFill>
              </a:rPr>
              <a:t>eager for </a:t>
            </a:r>
            <a:r>
              <a:rPr lang="en-US" sz="3000" dirty="0">
                <a:solidFill>
                  <a:srgbClr val="2F2B20"/>
                </a:solidFill>
              </a:rPr>
              <a:t>information. Teaching can be effective when the client is mildly anxious</a:t>
            </a:r>
            <a:r>
              <a:rPr lang="en-US" sz="3000" dirty="0" smtClean="0">
                <a:solidFill>
                  <a:srgbClr val="2F2B20"/>
                </a:solidFill>
              </a:rPr>
              <a:t>.  </a:t>
            </a: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501008"/>
            <a:ext cx="5328592" cy="277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66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620000" cy="5780112"/>
          </a:xfrm>
        </p:spPr>
        <p:txBody>
          <a:bodyPr>
            <a:normAutofit/>
          </a:bodyPr>
          <a:lstStyle/>
          <a:p>
            <a:pPr marL="114300" indent="0" algn="justLow">
              <a:buNone/>
            </a:pPr>
            <a:r>
              <a:rPr lang="en-US" sz="2800" b="1" dirty="0" smtClean="0">
                <a:solidFill>
                  <a:srgbClr val="00B0F0"/>
                </a:solidFill>
              </a:rPr>
              <a:t>Moderate </a:t>
            </a:r>
            <a:r>
              <a:rPr lang="en-US" sz="2800" b="1" dirty="0">
                <a:solidFill>
                  <a:srgbClr val="00B0F0"/>
                </a:solidFill>
              </a:rPr>
              <a:t>anxiety </a:t>
            </a:r>
            <a:r>
              <a:rPr lang="en-US" sz="2800" dirty="0"/>
              <a:t>the nurse must be certain that the client is following </a:t>
            </a:r>
            <a:r>
              <a:rPr lang="en-US" sz="2800" dirty="0" smtClean="0"/>
              <a:t>what the </a:t>
            </a:r>
            <a:r>
              <a:rPr lang="en-US" sz="2800" dirty="0"/>
              <a:t>nurse is saying. The client’s attention can wander, and he or she </a:t>
            </a:r>
            <a:r>
              <a:rPr lang="en-US" sz="2800" dirty="0" smtClean="0"/>
              <a:t>may have </a:t>
            </a:r>
            <a:r>
              <a:rPr lang="en-US" sz="2800" dirty="0"/>
              <a:t>some difficulty concentrating over time</a:t>
            </a:r>
            <a:r>
              <a:rPr lang="en-US" sz="2800" dirty="0" smtClean="0"/>
              <a:t>. </a:t>
            </a:r>
          </a:p>
          <a:p>
            <a:pPr marL="114300" indent="0" algn="justLow">
              <a:buNone/>
            </a:pPr>
            <a:r>
              <a:rPr lang="en-US" sz="2800" dirty="0" smtClean="0"/>
              <a:t>Speaking </a:t>
            </a:r>
            <a:r>
              <a:rPr lang="en-US" sz="2800" dirty="0"/>
              <a:t>in short, simple, </a:t>
            </a:r>
            <a:r>
              <a:rPr lang="en-US" sz="2800" dirty="0" smtClean="0"/>
              <a:t>and easy-to-understand </a:t>
            </a:r>
            <a:r>
              <a:rPr lang="en-US" sz="2800" dirty="0"/>
              <a:t>sentences is effective; the nurse must stop to ensure </a:t>
            </a:r>
            <a:r>
              <a:rPr lang="en-US" sz="2800" dirty="0" smtClean="0"/>
              <a:t>that the </a:t>
            </a:r>
            <a:r>
              <a:rPr lang="en-US" sz="2800" dirty="0"/>
              <a:t>client is still taking in the information correctly.</a:t>
            </a:r>
          </a:p>
          <a:p>
            <a:pPr marL="114300" indent="0" algn="justLow">
              <a:buNone/>
            </a:pPr>
            <a:endParaRPr lang="en-US" sz="2800" dirty="0"/>
          </a:p>
        </p:txBody>
      </p:sp>
    </p:spTree>
    <p:extLst>
      <p:ext uri="{BB962C8B-B14F-4D97-AF65-F5344CB8AC3E}">
        <p14:creationId xmlns:p14="http://schemas.microsoft.com/office/powerpoint/2010/main" val="385037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7620000" cy="5996136"/>
          </a:xfrm>
        </p:spPr>
        <p:txBody>
          <a:bodyPr>
            <a:normAutofit/>
          </a:bodyPr>
          <a:lstStyle/>
          <a:p>
            <a:pPr marL="114300" lvl="0" indent="0" algn="justLow">
              <a:buClr>
                <a:srgbClr val="A9A57C"/>
              </a:buClr>
              <a:buNone/>
            </a:pPr>
            <a:r>
              <a:rPr lang="en-US" sz="2800" b="1" dirty="0" smtClean="0">
                <a:solidFill>
                  <a:srgbClr val="00B0F0"/>
                </a:solidFill>
              </a:rPr>
              <a:t>Severe </a:t>
            </a:r>
            <a:r>
              <a:rPr lang="en-US" sz="2800" b="1" dirty="0">
                <a:solidFill>
                  <a:srgbClr val="00B0F0"/>
                </a:solidFill>
              </a:rPr>
              <a:t>anxiety</a:t>
            </a:r>
            <a:r>
              <a:rPr lang="en-US" sz="2800" dirty="0">
                <a:solidFill>
                  <a:srgbClr val="2F2B20"/>
                </a:solidFill>
              </a:rPr>
              <a:t>, the client can no longer pay attention or take in information. The </a:t>
            </a:r>
            <a:r>
              <a:rPr lang="en-US" sz="2800" dirty="0" smtClean="0">
                <a:solidFill>
                  <a:srgbClr val="2F2B20"/>
                </a:solidFill>
              </a:rPr>
              <a:t>nurse’s goal </a:t>
            </a:r>
            <a:r>
              <a:rPr lang="en-US" sz="2800" dirty="0">
                <a:solidFill>
                  <a:srgbClr val="2F2B20"/>
                </a:solidFill>
              </a:rPr>
              <a:t>must be to lower the person’s anxiety level to moderate or mild before </a:t>
            </a:r>
            <a:r>
              <a:rPr lang="en-US" sz="2800" dirty="0" smtClean="0">
                <a:solidFill>
                  <a:srgbClr val="2F2B20"/>
                </a:solidFill>
              </a:rPr>
              <a:t>proceeding with </a:t>
            </a:r>
            <a:r>
              <a:rPr lang="en-US" sz="2800" dirty="0">
                <a:solidFill>
                  <a:srgbClr val="2F2B20"/>
                </a:solidFill>
              </a:rPr>
              <a:t>anything else. It is also essential to remain with the person because anxiety is </a:t>
            </a:r>
            <a:r>
              <a:rPr lang="en-US" sz="2800" dirty="0" smtClean="0">
                <a:solidFill>
                  <a:srgbClr val="2F2B20"/>
                </a:solidFill>
              </a:rPr>
              <a:t>likely to </a:t>
            </a:r>
            <a:r>
              <a:rPr lang="en-US" sz="2800" dirty="0">
                <a:solidFill>
                  <a:srgbClr val="2F2B20"/>
                </a:solidFill>
              </a:rPr>
              <a:t>worsen if he or she is left alone</a:t>
            </a:r>
            <a:r>
              <a:rPr lang="en-US" sz="2800" dirty="0" smtClean="0">
                <a:solidFill>
                  <a:srgbClr val="2F2B20"/>
                </a:solidFill>
              </a:rPr>
              <a:t>.</a:t>
            </a:r>
          </a:p>
          <a:p>
            <a:pPr marL="114300" lvl="0" indent="0" algn="justLow">
              <a:buClr>
                <a:srgbClr val="A9A57C"/>
              </a:buClr>
              <a:buNone/>
            </a:pPr>
            <a:r>
              <a:rPr lang="en-US" sz="2800" dirty="0" smtClean="0">
                <a:solidFill>
                  <a:srgbClr val="2F2B20"/>
                </a:solidFill>
              </a:rPr>
              <a:t> </a:t>
            </a:r>
            <a:r>
              <a:rPr lang="en-US" sz="2800" dirty="0">
                <a:solidFill>
                  <a:srgbClr val="2F2B20"/>
                </a:solidFill>
              </a:rPr>
              <a:t>Talking to the client in a low, calm, and soothing </a:t>
            </a:r>
            <a:r>
              <a:rPr lang="en-US" sz="2800" dirty="0" smtClean="0">
                <a:solidFill>
                  <a:srgbClr val="2F2B20"/>
                </a:solidFill>
              </a:rPr>
              <a:t>voice can </a:t>
            </a:r>
            <a:r>
              <a:rPr lang="en-US" sz="2800" dirty="0">
                <a:solidFill>
                  <a:srgbClr val="2F2B20"/>
                </a:solidFill>
              </a:rPr>
              <a:t>help. If the person cannot sit still, walking with him or her while talking can </a:t>
            </a:r>
            <a:r>
              <a:rPr lang="en-US" sz="2800" dirty="0" smtClean="0">
                <a:solidFill>
                  <a:srgbClr val="2F2B20"/>
                </a:solidFill>
              </a:rPr>
              <a:t>be effective</a:t>
            </a:r>
            <a:r>
              <a:rPr lang="en-US" sz="2800" dirty="0">
                <a:solidFill>
                  <a:srgbClr val="2F2B20"/>
                </a:solidFill>
              </a:rPr>
              <a:t>.</a:t>
            </a:r>
            <a:endParaRPr lang="en-US" sz="2800" dirty="0"/>
          </a:p>
        </p:txBody>
      </p:sp>
    </p:spTree>
    <p:extLst>
      <p:ext uri="{BB962C8B-B14F-4D97-AF65-F5344CB8AC3E}">
        <p14:creationId xmlns:p14="http://schemas.microsoft.com/office/powerpoint/2010/main" val="64386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859216" cy="6741368"/>
          </a:xfrm>
        </p:spPr>
        <p:txBody>
          <a:bodyPr>
            <a:normAutofit/>
          </a:bodyPr>
          <a:lstStyle/>
          <a:p>
            <a:pPr marL="114300" indent="0" algn="justLow">
              <a:lnSpc>
                <a:spcPct val="107000"/>
              </a:lnSpc>
              <a:spcAft>
                <a:spcPts val="800"/>
              </a:spcAft>
              <a:buNone/>
            </a:pPr>
            <a:r>
              <a:rPr lang="en-US" sz="2800" b="1" dirty="0" smtClean="0">
                <a:solidFill>
                  <a:srgbClr val="00B0F0"/>
                </a:solidFill>
              </a:rPr>
              <a:t>Panic </a:t>
            </a:r>
            <a:r>
              <a:rPr lang="en-US" sz="2800" b="1" dirty="0">
                <a:solidFill>
                  <a:srgbClr val="00B0F0"/>
                </a:solidFill>
              </a:rPr>
              <a:t>anxiety</a:t>
            </a:r>
            <a:r>
              <a:rPr lang="en-US" sz="2800" dirty="0"/>
              <a:t>, the person’s safety is the primary concern. He or she cannot </a:t>
            </a:r>
            <a:r>
              <a:rPr lang="en-US" sz="2800" dirty="0" smtClean="0"/>
              <a:t>perceive potential </a:t>
            </a:r>
            <a:r>
              <a:rPr lang="en-US" sz="2800" dirty="0"/>
              <a:t>harm and may have no capacity for rational thought. The nurse must </a:t>
            </a:r>
            <a:r>
              <a:rPr lang="en-US" sz="2800" dirty="0" smtClean="0"/>
              <a:t>keep talking </a:t>
            </a:r>
            <a:r>
              <a:rPr lang="en-US" sz="2800" dirty="0"/>
              <a:t>to the person in a comforting manner, even though the client cannot process </a:t>
            </a:r>
            <a:r>
              <a:rPr lang="en-US" sz="2800" dirty="0" smtClean="0"/>
              <a:t>what the </a:t>
            </a:r>
            <a:r>
              <a:rPr lang="en-US" sz="2800" dirty="0"/>
              <a:t>nurse is saying. Going to a small, quiet, and </a:t>
            </a:r>
            <a:r>
              <a:rPr lang="en-US" sz="2800" dirty="0" smtClean="0"/>
              <a:t>non stimulating </a:t>
            </a:r>
            <a:r>
              <a:rPr lang="en-US" sz="2800" dirty="0"/>
              <a:t>environment may </a:t>
            </a:r>
            <a:r>
              <a:rPr lang="en-US" sz="2800" dirty="0" smtClean="0"/>
              <a:t>help reduce </a:t>
            </a:r>
            <a:r>
              <a:rPr lang="en-US" sz="2800" dirty="0"/>
              <a:t>anxiety. The nurse can reassure the person that this is anxiety, it will pass, and </a:t>
            </a:r>
            <a:r>
              <a:rPr lang="en-US" sz="2800" dirty="0" smtClean="0"/>
              <a:t>he or </a:t>
            </a:r>
            <a:r>
              <a:rPr lang="en-US" sz="2800" dirty="0"/>
              <a:t>she is in a safe place. The nurse should remain with the client until the panic recedes.</a:t>
            </a:r>
          </a:p>
          <a:p>
            <a:pPr marL="114300" indent="0" algn="justLow">
              <a:lnSpc>
                <a:spcPct val="107000"/>
              </a:lnSpc>
              <a:spcAft>
                <a:spcPts val="800"/>
              </a:spcAft>
              <a:buNone/>
            </a:pPr>
            <a:endParaRPr lang="en-US" sz="2400" dirty="0"/>
          </a:p>
        </p:txBody>
      </p:sp>
    </p:spTree>
    <p:extLst>
      <p:ext uri="{BB962C8B-B14F-4D97-AF65-F5344CB8AC3E}">
        <p14:creationId xmlns:p14="http://schemas.microsoft.com/office/powerpoint/2010/main" val="128995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620000" cy="288032"/>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251520" y="332656"/>
            <a:ext cx="8064896" cy="6120680"/>
          </a:xfrm>
        </p:spPr>
        <p:txBody>
          <a:bodyPr>
            <a:normAutofit fontScale="85000" lnSpcReduction="20000"/>
          </a:bodyPr>
          <a:lstStyle/>
          <a:p>
            <a:pPr marL="114300" indent="0" algn="ctr">
              <a:buNone/>
            </a:pPr>
            <a:r>
              <a:rPr lang="en-US" sz="3600" b="1" dirty="0" smtClean="0">
                <a:solidFill>
                  <a:srgbClr val="FF0000"/>
                </a:solidFill>
              </a:rPr>
              <a:t>OVERVIEW </a:t>
            </a:r>
            <a:r>
              <a:rPr lang="en-US" sz="3600" b="1" dirty="0">
                <a:solidFill>
                  <a:srgbClr val="FF0000"/>
                </a:solidFill>
              </a:rPr>
              <a:t>OF ANXIETY DISORDERS</a:t>
            </a:r>
          </a:p>
          <a:p>
            <a:pPr marL="114300" indent="0">
              <a:buNone/>
            </a:pPr>
            <a:r>
              <a:rPr lang="en-US" sz="3600" dirty="0"/>
              <a:t>• Anxiety disorders are diagnosed when anxiety no longer functions as a signal of danger or </a:t>
            </a:r>
            <a:r>
              <a:rPr lang="en-US" sz="3600" dirty="0" smtClean="0"/>
              <a:t>a </a:t>
            </a:r>
            <a:r>
              <a:rPr lang="en-US" sz="3600" dirty="0"/>
              <a:t>motivation for needed change but becomes chronic </a:t>
            </a:r>
            <a:r>
              <a:rPr lang="en-US" sz="3600" dirty="0" smtClean="0"/>
              <a:t>and permeates </a:t>
            </a:r>
            <a:r>
              <a:rPr lang="en-US" sz="3600" dirty="0"/>
              <a:t>major portions of the </a:t>
            </a:r>
            <a:r>
              <a:rPr lang="en-US" sz="3600" dirty="0" smtClean="0"/>
              <a:t> person’s </a:t>
            </a:r>
            <a:r>
              <a:rPr lang="en-US" sz="3600" dirty="0"/>
              <a:t>life, resulting in maladaptive behaviors and emotional disability. </a:t>
            </a:r>
          </a:p>
          <a:p>
            <a:pPr marL="114300" indent="0">
              <a:buNone/>
            </a:pPr>
            <a:r>
              <a:rPr lang="en-US" sz="3600" dirty="0"/>
              <a:t>✓ Types of anxiety disorders include the following:</a:t>
            </a:r>
          </a:p>
          <a:p>
            <a:pPr marL="114300" indent="0">
              <a:buNone/>
            </a:pPr>
            <a:r>
              <a:rPr lang="en-US" sz="3600" dirty="0"/>
              <a:t>• Agoraphobia</a:t>
            </a:r>
          </a:p>
          <a:p>
            <a:pPr marL="114300" indent="0">
              <a:buNone/>
            </a:pPr>
            <a:r>
              <a:rPr lang="en-US" sz="3600" dirty="0"/>
              <a:t>• Panic disorder</a:t>
            </a:r>
          </a:p>
          <a:p>
            <a:pPr marL="114300" indent="0">
              <a:buNone/>
            </a:pPr>
            <a:r>
              <a:rPr lang="en-US" sz="3600" dirty="0"/>
              <a:t>• Specific phobia</a:t>
            </a:r>
          </a:p>
          <a:p>
            <a:pPr marL="114300" indent="0">
              <a:buNone/>
            </a:pPr>
            <a:r>
              <a:rPr lang="en-US" sz="3600" dirty="0"/>
              <a:t>• Social anxiety disorder (social phobia)</a:t>
            </a:r>
          </a:p>
          <a:p>
            <a:pPr marL="114300" indent="0">
              <a:buNone/>
            </a:pPr>
            <a:r>
              <a:rPr lang="en-US" sz="3600" dirty="0"/>
              <a:t>• Generalized anxiety disorder (GAD)</a:t>
            </a:r>
          </a:p>
          <a:p>
            <a:pPr marL="114300" indent="0">
              <a:buNone/>
            </a:pPr>
            <a:endParaRPr lang="en-US" dirty="0"/>
          </a:p>
          <a:p>
            <a:endParaRPr lang="en-US" dirty="0"/>
          </a:p>
        </p:txBody>
      </p:sp>
      <p:sp>
        <p:nvSpPr>
          <p:cNvPr id="5" name="Rectangle 4"/>
          <p:cNvSpPr/>
          <p:nvPr/>
        </p:nvSpPr>
        <p:spPr>
          <a:xfrm>
            <a:off x="179512" y="836712"/>
            <a:ext cx="7776864" cy="1569660"/>
          </a:xfrm>
          <a:prstGeom prst="rect">
            <a:avLst/>
          </a:prstGeom>
        </p:spPr>
        <p:txBody>
          <a:bodyPr wrap="square">
            <a:spAutoFit/>
          </a:bodyPr>
          <a:lstStyle/>
          <a:p>
            <a:endParaRPr lang="en-US" sz="3200" dirty="0"/>
          </a:p>
          <a:p>
            <a:endParaRPr lang="en-US" sz="3200" dirty="0"/>
          </a:p>
          <a:p>
            <a:endParaRPr lang="en-US" sz="3200" dirty="0"/>
          </a:p>
        </p:txBody>
      </p:sp>
    </p:spTree>
    <p:extLst>
      <p:ext uri="{BB962C8B-B14F-4D97-AF65-F5344CB8AC3E}">
        <p14:creationId xmlns:p14="http://schemas.microsoft.com/office/powerpoint/2010/main" val="192582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404664"/>
            <a:ext cx="7620000" cy="5832648"/>
          </a:xfrm>
        </p:spPr>
        <p:txBody>
          <a:bodyPr>
            <a:normAutofit/>
          </a:bodyPr>
          <a:lstStyle/>
          <a:p>
            <a:pPr marL="114300" indent="0" algn="justLow">
              <a:buNone/>
            </a:pPr>
            <a:r>
              <a:rPr lang="en-US" sz="2800" b="1" dirty="0">
                <a:solidFill>
                  <a:srgbClr val="FF0000"/>
                </a:solidFill>
              </a:rPr>
              <a:t> INCIDENCE</a:t>
            </a:r>
            <a:endParaRPr lang="en-US" sz="2800" b="1" dirty="0" smtClean="0">
              <a:solidFill>
                <a:srgbClr val="FF0000"/>
              </a:solidFill>
            </a:endParaRPr>
          </a:p>
          <a:p>
            <a:pPr marL="114300" indent="0" algn="justLow">
              <a:buNone/>
            </a:pPr>
            <a:r>
              <a:rPr lang="en-US" sz="2800" dirty="0" smtClean="0"/>
              <a:t>Anxiety </a:t>
            </a:r>
            <a:r>
              <a:rPr lang="en-US" sz="2800" dirty="0"/>
              <a:t>disorders are more prevalent in women</a:t>
            </a:r>
          </a:p>
          <a:p>
            <a:pPr marL="114300" indent="0" algn="justLow">
              <a:buNone/>
            </a:pPr>
            <a:r>
              <a:rPr lang="en-US" sz="2800" dirty="0"/>
              <a:t>▪ Anxiety disorders are more prevalent in people younger than </a:t>
            </a:r>
            <a:r>
              <a:rPr lang="en-US" sz="2800" dirty="0" smtClean="0"/>
              <a:t>45 years </a:t>
            </a:r>
            <a:r>
              <a:rPr lang="en-US" sz="2800" dirty="0"/>
              <a:t>of age</a:t>
            </a:r>
          </a:p>
          <a:p>
            <a:pPr marL="114300" indent="0" algn="justLow">
              <a:buNone/>
            </a:pPr>
            <a:r>
              <a:rPr lang="en-US" sz="2800" dirty="0"/>
              <a:t>▪ Anxiety disorders are more prevalent in people who are </a:t>
            </a:r>
            <a:r>
              <a:rPr lang="en-US" sz="2800" dirty="0" smtClean="0"/>
              <a:t>divorced or </a:t>
            </a:r>
            <a:r>
              <a:rPr lang="en-US" sz="2800" dirty="0"/>
              <a:t>separated</a:t>
            </a:r>
          </a:p>
          <a:p>
            <a:pPr marL="114300" indent="0" algn="justLow">
              <a:buNone/>
            </a:pPr>
            <a:r>
              <a:rPr lang="en-US" sz="2800" dirty="0"/>
              <a:t>▪ Anxiety disorders are more prevalent in people of </a:t>
            </a:r>
            <a:r>
              <a:rPr lang="en-US" sz="2800" dirty="0" smtClean="0"/>
              <a:t>lower socioeconomic </a:t>
            </a:r>
            <a:r>
              <a:rPr lang="en-US" sz="2800" dirty="0"/>
              <a:t>status</a:t>
            </a:r>
          </a:p>
          <a:p>
            <a:pPr algn="justLow"/>
            <a:endParaRPr lang="ar-IQ" sz="2800" dirty="0"/>
          </a:p>
        </p:txBody>
      </p:sp>
    </p:spTree>
    <p:extLst>
      <p:ext uri="{BB962C8B-B14F-4D97-AF65-F5344CB8AC3E}">
        <p14:creationId xmlns:p14="http://schemas.microsoft.com/office/powerpoint/2010/main" val="37783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a:bodyPr>
          <a:lstStyle/>
          <a:p>
            <a:pPr marL="0" lvl="0" indent="0" algn="just">
              <a:lnSpc>
                <a:spcPct val="107000"/>
              </a:lnSpc>
              <a:spcAft>
                <a:spcPts val="800"/>
              </a:spcAft>
              <a:buNone/>
            </a:pPr>
            <a:r>
              <a:rPr lang="en-US" sz="2800" b="1" dirty="0" smtClean="0">
                <a:solidFill>
                  <a:srgbClr val="FF0000"/>
                </a:solidFill>
              </a:rPr>
              <a:t>Classification</a:t>
            </a:r>
            <a:r>
              <a:rPr lang="en-US" sz="2800" b="1" dirty="0">
                <a:solidFill>
                  <a:srgbClr val="FF0000"/>
                </a:solidFill>
              </a:rPr>
              <a:t>:</a:t>
            </a:r>
          </a:p>
          <a:p>
            <a:pPr marL="0" lvl="0" indent="0" algn="just">
              <a:lnSpc>
                <a:spcPct val="107000"/>
              </a:lnSpc>
              <a:spcAft>
                <a:spcPts val="800"/>
              </a:spcAft>
              <a:buNone/>
            </a:pPr>
            <a:r>
              <a:rPr lang="en-US" sz="2800" dirty="0"/>
              <a:t>1.Generalized anxiety disorder:</a:t>
            </a:r>
          </a:p>
          <a:p>
            <a:pPr marL="0" lvl="0" indent="0" algn="just">
              <a:lnSpc>
                <a:spcPct val="107000"/>
              </a:lnSpc>
              <a:spcAft>
                <a:spcPts val="800"/>
              </a:spcAft>
              <a:buNone/>
            </a:pPr>
            <a:r>
              <a:rPr lang="en-US" sz="2800" dirty="0"/>
              <a:t>✓ Generalized anxiety disorder (GAD) is a common </a:t>
            </a:r>
            <a:r>
              <a:rPr lang="en-US" sz="2800" dirty="0" smtClean="0"/>
              <a:t>chronic disorder </a:t>
            </a:r>
            <a:r>
              <a:rPr lang="en-US" sz="2800" dirty="0"/>
              <a:t>characterized by chronic, unrealistic, </a:t>
            </a:r>
            <a:r>
              <a:rPr lang="en-US" sz="2800" dirty="0" smtClean="0"/>
              <a:t>excessive anxiety</a:t>
            </a:r>
            <a:r>
              <a:rPr lang="en-US" sz="2800" dirty="0"/>
              <a:t>, irritability ,muscle tension, sleep disturbance </a:t>
            </a:r>
            <a:r>
              <a:rPr lang="en-US" sz="2800" dirty="0" smtClean="0"/>
              <a:t>and worry </a:t>
            </a:r>
            <a:r>
              <a:rPr lang="en-US" sz="2800" dirty="0"/>
              <a:t>that is not focused on any one object or situation.</a:t>
            </a:r>
          </a:p>
          <a:p>
            <a:pPr marL="0" lvl="0" indent="0" algn="just">
              <a:lnSpc>
                <a:spcPct val="107000"/>
              </a:lnSpc>
              <a:spcAft>
                <a:spcPts val="800"/>
              </a:spcAft>
              <a:buNone/>
            </a:pPr>
            <a:r>
              <a:rPr lang="en-US" sz="2800" dirty="0"/>
              <a:t>✓ Generalized anxiety disorder is the most common </a:t>
            </a:r>
            <a:r>
              <a:rPr lang="en-US" sz="2800" dirty="0" smtClean="0"/>
              <a:t>anxiety disorder </a:t>
            </a:r>
            <a:r>
              <a:rPr lang="en-US" sz="2800" dirty="0"/>
              <a:t>to affect older adults.</a:t>
            </a:r>
          </a:p>
          <a:p>
            <a:pPr marL="0" lvl="0" indent="0" algn="just">
              <a:lnSpc>
                <a:spcPct val="107000"/>
              </a:lnSpc>
              <a:spcAft>
                <a:spcPts val="800"/>
              </a:spcAft>
              <a:buNone/>
            </a:pPr>
            <a:endParaRPr lang="en-US" sz="2800" dirty="0">
              <a:ea typeface="Calibri"/>
              <a:cs typeface="Arial"/>
            </a:endParaRPr>
          </a:p>
        </p:txBody>
      </p:sp>
    </p:spTree>
    <p:extLst>
      <p:ext uri="{BB962C8B-B14F-4D97-AF65-F5344CB8AC3E}">
        <p14:creationId xmlns:p14="http://schemas.microsoft.com/office/powerpoint/2010/main" val="205243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7931224" cy="6212160"/>
          </a:xfrm>
        </p:spPr>
        <p:txBody>
          <a:bodyPr>
            <a:normAutofit/>
          </a:bodyPr>
          <a:lstStyle/>
          <a:p>
            <a:pPr marL="114300" indent="0" algn="justLow">
              <a:buNone/>
            </a:pPr>
            <a:r>
              <a:rPr lang="en-US" sz="2800" dirty="0" smtClean="0"/>
              <a:t>  </a:t>
            </a:r>
            <a:r>
              <a:rPr lang="en-US" sz="2800" b="1" dirty="0">
                <a:solidFill>
                  <a:srgbClr val="0070C0"/>
                </a:solidFill>
              </a:rPr>
              <a:t>2. Panic disorder:</a:t>
            </a:r>
          </a:p>
          <a:p>
            <a:pPr marL="114300" indent="0" algn="justLow">
              <a:buNone/>
            </a:pPr>
            <a:r>
              <a:rPr lang="en-US" sz="2800" dirty="0"/>
              <a:t>❑ In panic disorder, a person suffers from brief attacks of intense </a:t>
            </a:r>
            <a:r>
              <a:rPr lang="en-US" sz="2800" dirty="0" smtClean="0"/>
              <a:t>terror and </a:t>
            </a:r>
            <a:r>
              <a:rPr lang="en-US" sz="2800" dirty="0"/>
              <a:t>apprehension, often marked by trembling, shaking, </a:t>
            </a:r>
            <a:r>
              <a:rPr lang="en-US" sz="2800" dirty="0" smtClean="0"/>
              <a:t>confusion, dizziness</a:t>
            </a:r>
            <a:r>
              <a:rPr lang="en-US" sz="2800" dirty="0"/>
              <a:t>, nausea, difficulty breathing.</a:t>
            </a:r>
          </a:p>
          <a:p>
            <a:pPr marL="114300" indent="0" algn="justLow">
              <a:buNone/>
            </a:pPr>
            <a:r>
              <a:rPr lang="en-US" sz="2800" dirty="0"/>
              <a:t>❑ These panic attack, defined by the APA as fear or discomfort </a:t>
            </a:r>
            <a:r>
              <a:rPr lang="en-US" sz="2800" dirty="0" smtClean="0"/>
              <a:t>that abruptly </a:t>
            </a:r>
            <a:r>
              <a:rPr lang="en-US" sz="2800" dirty="0"/>
              <a:t>arises and peaks in less than ten minutes, can last for </a:t>
            </a:r>
            <a:r>
              <a:rPr lang="en-US" sz="2800" dirty="0" smtClean="0"/>
              <a:t>several hours </a:t>
            </a:r>
            <a:r>
              <a:rPr lang="en-US" sz="2800" dirty="0"/>
              <a:t>and can be triggered by stress, fear; the specific cause is not</a:t>
            </a:r>
          </a:p>
          <a:p>
            <a:pPr marL="114300" indent="0" algn="justLow">
              <a:buNone/>
            </a:pPr>
            <a:r>
              <a:rPr lang="en-US" sz="2800" dirty="0"/>
              <a:t>always apparent. Discrete episodes of panic attacks, last from 15 to </a:t>
            </a:r>
            <a:r>
              <a:rPr lang="en-US" sz="2800" dirty="0" smtClean="0"/>
              <a:t>30 minutes</a:t>
            </a:r>
            <a:r>
              <a:rPr lang="en-US" sz="2800" dirty="0"/>
              <a:t>.</a:t>
            </a:r>
          </a:p>
          <a:p>
            <a:pPr marL="114300" indent="0" algn="justLow">
              <a:buNone/>
            </a:pPr>
            <a:endParaRPr lang="en-US" sz="2800" dirty="0"/>
          </a:p>
        </p:txBody>
      </p:sp>
    </p:spTree>
    <p:extLst>
      <p:ext uri="{BB962C8B-B14F-4D97-AF65-F5344CB8AC3E}">
        <p14:creationId xmlns:p14="http://schemas.microsoft.com/office/powerpoint/2010/main" val="3341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20688"/>
            <a:ext cx="7825680" cy="5780112"/>
          </a:xfrm>
        </p:spPr>
        <p:txBody>
          <a:bodyPr>
            <a:normAutofit/>
          </a:bodyPr>
          <a:lstStyle/>
          <a:p>
            <a:pPr marL="114300" indent="0" algn="justLow">
              <a:buNone/>
            </a:pPr>
            <a:r>
              <a:rPr lang="en-US" sz="3500" b="1" dirty="0" smtClean="0">
                <a:solidFill>
                  <a:srgbClr val="0070C0"/>
                </a:solidFill>
              </a:rPr>
              <a:t>3</a:t>
            </a:r>
            <a:r>
              <a:rPr lang="en-US" sz="3500" b="1" dirty="0">
                <a:solidFill>
                  <a:srgbClr val="0070C0"/>
                </a:solidFill>
              </a:rPr>
              <a:t>. Phobias – phobic disorder:</a:t>
            </a:r>
          </a:p>
          <a:p>
            <a:pPr marL="114300" indent="0" algn="justLow">
              <a:buNone/>
            </a:pPr>
            <a:r>
              <a:rPr lang="en-US" sz="3500" dirty="0"/>
              <a:t>❑ Phobia is an irrational, present fear of an event, </a:t>
            </a:r>
            <a:r>
              <a:rPr lang="en-US" sz="3500" dirty="0" smtClean="0"/>
              <a:t>situation, activity </a:t>
            </a:r>
            <a:r>
              <a:rPr lang="en-US" sz="3500" dirty="0"/>
              <a:t>or object. The extent recognizes this fear as </a:t>
            </a:r>
            <a:r>
              <a:rPr lang="en-US" sz="3500" dirty="0" smtClean="0"/>
              <a:t>irrational but </a:t>
            </a:r>
            <a:r>
              <a:rPr lang="en-US" sz="3500" dirty="0"/>
              <a:t>is unable to prevent it. Sufferers understand that their </a:t>
            </a:r>
            <a:r>
              <a:rPr lang="en-US" sz="3500" dirty="0" smtClean="0"/>
              <a:t>fear is </a:t>
            </a:r>
            <a:r>
              <a:rPr lang="en-US" sz="3500" dirty="0"/>
              <a:t>not proportional to the actual potential danger but still </a:t>
            </a:r>
            <a:r>
              <a:rPr lang="en-US" sz="3500" dirty="0" smtClean="0"/>
              <a:t>are overwhelmed </a:t>
            </a:r>
            <a:r>
              <a:rPr lang="en-US" sz="3500" dirty="0"/>
              <a:t>by the fear.</a:t>
            </a:r>
          </a:p>
          <a:p>
            <a:pPr marL="114300" indent="0" algn="justLow">
              <a:buNone/>
            </a:pPr>
            <a:endParaRPr lang="en-US" sz="4400" dirty="0"/>
          </a:p>
          <a:p>
            <a:pPr marL="114300" indent="0" algn="justLow">
              <a:buNone/>
            </a:pPr>
            <a:endParaRPr lang="ar-IQ" sz="4400" dirty="0"/>
          </a:p>
        </p:txBody>
      </p:sp>
    </p:spTree>
    <p:extLst>
      <p:ext uri="{BB962C8B-B14F-4D97-AF65-F5344CB8AC3E}">
        <p14:creationId xmlns:p14="http://schemas.microsoft.com/office/powerpoint/2010/main" val="54813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003232" cy="6212160"/>
          </a:xfrm>
        </p:spPr>
        <p:txBody>
          <a:bodyPr>
            <a:noAutofit/>
          </a:bodyPr>
          <a:lstStyle/>
          <a:p>
            <a:pPr marL="114300" indent="0" algn="justLow">
              <a:buNone/>
            </a:pPr>
            <a:r>
              <a:rPr lang="en-US" sz="3200" b="1" dirty="0">
                <a:solidFill>
                  <a:srgbClr val="0070C0"/>
                </a:solidFill>
              </a:rPr>
              <a:t>a. Agoraphobia: </a:t>
            </a:r>
            <a:r>
              <a:rPr lang="en-US" sz="3200" dirty="0"/>
              <a:t>fear of being in places or situations from which escape might </a:t>
            </a:r>
            <a:r>
              <a:rPr lang="en-US" sz="3200" dirty="0" smtClean="0"/>
              <a:t>be difficult </a:t>
            </a:r>
            <a:r>
              <a:rPr lang="en-US" sz="3200" dirty="0"/>
              <a:t>or in which help might not be available in the event of panic attack.</a:t>
            </a:r>
          </a:p>
          <a:p>
            <a:pPr marL="114300" indent="0" algn="justLow">
              <a:buNone/>
            </a:pPr>
            <a:r>
              <a:rPr lang="en-US" sz="3200" b="1" dirty="0">
                <a:solidFill>
                  <a:srgbClr val="0070C0"/>
                </a:solidFill>
              </a:rPr>
              <a:t>b. Social Anxiety Disorder (Social Phobia) :</a:t>
            </a:r>
            <a:r>
              <a:rPr lang="en-US" sz="3200" dirty="0"/>
              <a:t>is an excessive fear of situations </a:t>
            </a:r>
            <a:r>
              <a:rPr lang="en-US" sz="3200" dirty="0" smtClean="0"/>
              <a:t>in which </a:t>
            </a:r>
            <a:r>
              <a:rPr lang="en-US" sz="3200" dirty="0"/>
              <a:t>a person might do something embarrassing or be evaluated negatively </a:t>
            </a:r>
            <a:r>
              <a:rPr lang="en-US" sz="3200" dirty="0" smtClean="0"/>
              <a:t>by others</a:t>
            </a:r>
            <a:r>
              <a:rPr lang="en-US" sz="3200" dirty="0"/>
              <a:t>. Include fear of using a public places ,fear of speaking or eating in a </a:t>
            </a:r>
            <a:r>
              <a:rPr lang="en-US" sz="3200" dirty="0" smtClean="0"/>
              <a:t>public place </a:t>
            </a:r>
            <a:r>
              <a:rPr lang="en-US" sz="3200" dirty="0"/>
              <a:t>, fear of writing in the presence of others .</a:t>
            </a:r>
            <a:endParaRPr lang="ar-IQ" sz="3200" dirty="0"/>
          </a:p>
        </p:txBody>
      </p:sp>
    </p:spTree>
    <p:extLst>
      <p:ext uri="{BB962C8B-B14F-4D97-AF65-F5344CB8AC3E}">
        <p14:creationId xmlns:p14="http://schemas.microsoft.com/office/powerpoint/2010/main" val="285063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136904" cy="5852120"/>
          </a:xfrm>
        </p:spPr>
        <p:txBody>
          <a:bodyPr>
            <a:normAutofit fontScale="92500"/>
          </a:bodyPr>
          <a:lstStyle/>
          <a:p>
            <a:pPr marL="114300" indent="0" algn="justLow">
              <a:lnSpc>
                <a:spcPct val="107000"/>
              </a:lnSpc>
              <a:spcAft>
                <a:spcPts val="800"/>
              </a:spcAft>
              <a:buNone/>
            </a:pPr>
            <a:endParaRPr lang="en-US" sz="3200" b="1" dirty="0" smtClean="0">
              <a:solidFill>
                <a:srgbClr val="FF0000"/>
              </a:solidFill>
            </a:endParaRPr>
          </a:p>
          <a:p>
            <a:pPr marL="114300" indent="0" algn="justLow">
              <a:lnSpc>
                <a:spcPct val="107000"/>
              </a:lnSpc>
              <a:spcAft>
                <a:spcPts val="800"/>
              </a:spcAft>
              <a:buNone/>
            </a:pPr>
            <a:r>
              <a:rPr lang="en-US" sz="3200" dirty="0" smtClean="0"/>
              <a:t>• </a:t>
            </a:r>
            <a:r>
              <a:rPr lang="en-US" sz="3200" dirty="0" smtClean="0"/>
              <a:t>Anxiety </a:t>
            </a:r>
            <a:r>
              <a:rPr lang="en-US" sz="3200" dirty="0"/>
              <a:t>as Stress Response</a:t>
            </a:r>
          </a:p>
          <a:p>
            <a:pPr marL="114300" indent="0" algn="justLow">
              <a:lnSpc>
                <a:spcPct val="107000"/>
              </a:lnSpc>
              <a:spcAft>
                <a:spcPts val="800"/>
              </a:spcAft>
              <a:buNone/>
            </a:pPr>
            <a:r>
              <a:rPr lang="en-US" sz="3200" dirty="0"/>
              <a:t>❖</a:t>
            </a:r>
            <a:r>
              <a:rPr lang="en-US" sz="3200" b="1" dirty="0"/>
              <a:t>Stress:</a:t>
            </a:r>
          </a:p>
          <a:p>
            <a:pPr marL="114300" indent="0" algn="justLow">
              <a:lnSpc>
                <a:spcPct val="107000"/>
              </a:lnSpc>
              <a:spcAft>
                <a:spcPts val="800"/>
              </a:spcAft>
              <a:buNone/>
            </a:pPr>
            <a:r>
              <a:rPr lang="en-US" sz="3200" dirty="0"/>
              <a:t>❖Stress occurs when a person has difficulty dealing with </a:t>
            </a:r>
            <a:r>
              <a:rPr lang="en-US" sz="3200" dirty="0" smtClean="0"/>
              <a:t>life situations</a:t>
            </a:r>
            <a:r>
              <a:rPr lang="en-US" sz="3200" dirty="0"/>
              <a:t>, problems, and goals.</a:t>
            </a:r>
          </a:p>
          <a:p>
            <a:pPr marL="114300" indent="0" algn="justLow">
              <a:lnSpc>
                <a:spcPct val="107000"/>
              </a:lnSpc>
              <a:spcAft>
                <a:spcPts val="800"/>
              </a:spcAft>
              <a:buNone/>
            </a:pPr>
            <a:r>
              <a:rPr lang="en-US" sz="3200" dirty="0"/>
              <a:t>❖People handle stress causing events differently.</a:t>
            </a:r>
          </a:p>
          <a:p>
            <a:pPr marL="114300" indent="0" algn="justLow">
              <a:lnSpc>
                <a:spcPct val="107000"/>
              </a:lnSpc>
              <a:spcAft>
                <a:spcPts val="800"/>
              </a:spcAft>
              <a:buNone/>
            </a:pPr>
            <a:r>
              <a:rPr lang="en-US" sz="3200" dirty="0" smtClean="0"/>
              <a:t> </a:t>
            </a:r>
            <a:r>
              <a:rPr lang="en-US" sz="3200" b="1" dirty="0"/>
              <a:t>Anxiety</a:t>
            </a:r>
            <a:r>
              <a:rPr lang="en-US" sz="3200" dirty="0"/>
              <a:t> can have positive functions such as motivating </a:t>
            </a:r>
            <a:r>
              <a:rPr lang="en-US" sz="3200" dirty="0" smtClean="0"/>
              <a:t>the person </a:t>
            </a:r>
            <a:r>
              <a:rPr lang="en-US" sz="3200" dirty="0"/>
              <a:t>to take action to solve a problem</a:t>
            </a:r>
            <a:endParaRPr lang="en-US" sz="3200" dirty="0"/>
          </a:p>
        </p:txBody>
      </p:sp>
    </p:spTree>
    <p:extLst>
      <p:ext uri="{BB962C8B-B14F-4D97-AF65-F5344CB8AC3E}">
        <p14:creationId xmlns:p14="http://schemas.microsoft.com/office/powerpoint/2010/main" val="1239869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7620000" cy="6140152"/>
          </a:xfrm>
        </p:spPr>
        <p:txBody>
          <a:bodyPr>
            <a:normAutofit/>
          </a:bodyPr>
          <a:lstStyle/>
          <a:p>
            <a:pPr marL="114300" indent="0" algn="justLow">
              <a:buNone/>
            </a:pPr>
            <a:r>
              <a:rPr lang="en-US" sz="3200" b="1" dirty="0">
                <a:solidFill>
                  <a:srgbClr val="0070C0"/>
                </a:solidFill>
              </a:rPr>
              <a:t>c. Specific phobia: </a:t>
            </a:r>
            <a:r>
              <a:rPr lang="en-US" sz="3200" dirty="0"/>
              <a:t>excessive or unreasonable fear when in the presence of, </a:t>
            </a:r>
            <a:r>
              <a:rPr lang="en-US" sz="3200" dirty="0" smtClean="0"/>
              <a:t>or when </a:t>
            </a:r>
            <a:r>
              <a:rPr lang="en-US" sz="3200" dirty="0"/>
              <a:t>anticipating an encounter with a specific </a:t>
            </a:r>
            <a:r>
              <a:rPr lang="en-US" sz="3200" dirty="0" smtClean="0"/>
              <a:t>object </a:t>
            </a:r>
            <a:r>
              <a:rPr lang="en-US" sz="3200" dirty="0"/>
              <a:t>or situation. Identified by </a:t>
            </a:r>
            <a:r>
              <a:rPr lang="en-US" sz="3200" dirty="0" smtClean="0"/>
              <a:t>fear of </a:t>
            </a:r>
            <a:r>
              <a:rPr lang="en-US" sz="3200" dirty="0"/>
              <a:t>specific objects or situations that could conceivably cause harm (e.g., snakes,</a:t>
            </a:r>
          </a:p>
          <a:p>
            <a:pPr marL="114300" indent="0" algn="justLow">
              <a:buNone/>
            </a:pPr>
            <a:r>
              <a:rPr lang="en-US" sz="3200" dirty="0"/>
              <a:t>heights), but the person’s reaction to them is excessive, unreasonable, </a:t>
            </a:r>
            <a:r>
              <a:rPr lang="en-US" sz="3200" dirty="0" err="1" smtClean="0"/>
              <a:t>andinappropriate</a:t>
            </a:r>
            <a:endParaRPr lang="ar-IQ" sz="3200" dirty="0"/>
          </a:p>
        </p:txBody>
      </p:sp>
    </p:spTree>
    <p:extLst>
      <p:ext uri="{BB962C8B-B14F-4D97-AF65-F5344CB8AC3E}">
        <p14:creationId xmlns:p14="http://schemas.microsoft.com/office/powerpoint/2010/main" val="2245571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7620000" cy="6284168"/>
          </a:xfrm>
        </p:spPr>
        <p:txBody>
          <a:bodyPr>
            <a:normAutofit/>
          </a:bodyPr>
          <a:lstStyle/>
          <a:p>
            <a:pPr marL="114300" indent="0" algn="justLow">
              <a:buNone/>
            </a:pPr>
            <a:r>
              <a:rPr lang="en-US" sz="2800" b="1" dirty="0">
                <a:solidFill>
                  <a:srgbClr val="0070C0"/>
                </a:solidFill>
              </a:rPr>
              <a:t>❑Specific phobias are subdivided into the following categories:</a:t>
            </a:r>
          </a:p>
          <a:p>
            <a:pPr marL="114300" indent="0" algn="justLow">
              <a:buNone/>
            </a:pPr>
            <a:r>
              <a:rPr lang="en-US" sz="2800" dirty="0"/>
              <a:t>1. • Natural environmental phobias (Astraphobia, </a:t>
            </a:r>
            <a:r>
              <a:rPr lang="en-US" sz="2800" dirty="0" err="1"/>
              <a:t>Aquaphobia</a:t>
            </a:r>
            <a:r>
              <a:rPr lang="en-US" sz="2800" dirty="0"/>
              <a:t>, acrophobia): fear of </a:t>
            </a:r>
            <a:r>
              <a:rPr lang="en-US" sz="2800" dirty="0" smtClean="0"/>
              <a:t>storms, water</a:t>
            </a:r>
            <a:r>
              <a:rPr lang="en-US" sz="2800" dirty="0"/>
              <a:t>, heights, or other natural phenomena</a:t>
            </a:r>
          </a:p>
          <a:p>
            <a:pPr marL="114300" indent="0" algn="justLow">
              <a:buNone/>
            </a:pPr>
            <a:r>
              <a:rPr lang="en-US" sz="2800" dirty="0"/>
              <a:t>2. • Blood–injection phobias (</a:t>
            </a:r>
            <a:r>
              <a:rPr lang="en-US" sz="2800" dirty="0" err="1"/>
              <a:t>Hemophobia</a:t>
            </a:r>
            <a:r>
              <a:rPr lang="en-US" sz="2800" dirty="0"/>
              <a:t>): fear of seeing one’s own or others’ </a:t>
            </a:r>
            <a:r>
              <a:rPr lang="en-US" sz="2800" dirty="0" smtClean="0"/>
              <a:t>blood, traumatic </a:t>
            </a:r>
            <a:r>
              <a:rPr lang="en-US" sz="2800" dirty="0"/>
              <a:t>injury, or an invasive medical procedure such as an injection</a:t>
            </a:r>
          </a:p>
          <a:p>
            <a:pPr marL="114300" indent="0" algn="justLow">
              <a:buNone/>
            </a:pPr>
            <a:r>
              <a:rPr lang="en-US" sz="2800" dirty="0"/>
              <a:t>3. • Situational phobias (Claustrophobia): fear of being in a specific situation such as on </a:t>
            </a:r>
            <a:r>
              <a:rPr lang="en-US" sz="2800" dirty="0" smtClean="0"/>
              <a:t>a bridge </a:t>
            </a:r>
            <a:r>
              <a:rPr lang="en-US" sz="2800" dirty="0"/>
              <a:t>or in a tunnel, elevator, small room, hospital, </a:t>
            </a:r>
            <a:r>
              <a:rPr lang="en-US" sz="2800" dirty="0" smtClean="0"/>
              <a:t>or airplane</a:t>
            </a:r>
            <a:endParaRPr lang="en-US" sz="2800" dirty="0"/>
          </a:p>
          <a:p>
            <a:endParaRPr lang="ar-IQ" dirty="0"/>
          </a:p>
        </p:txBody>
      </p:sp>
    </p:spTree>
    <p:extLst>
      <p:ext uri="{BB962C8B-B14F-4D97-AF65-F5344CB8AC3E}">
        <p14:creationId xmlns:p14="http://schemas.microsoft.com/office/powerpoint/2010/main" val="181899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7620000" cy="6140152"/>
          </a:xfrm>
        </p:spPr>
        <p:txBody>
          <a:bodyPr>
            <a:normAutofit/>
          </a:bodyPr>
          <a:lstStyle/>
          <a:p>
            <a:pPr algn="justLow"/>
            <a:r>
              <a:rPr lang="en-US" sz="2400" b="1" dirty="0">
                <a:solidFill>
                  <a:srgbClr val="0070C0"/>
                </a:solidFill>
              </a:rPr>
              <a:t>4. Anxiety Disorder Due to Another Medical Condition and Substance/ </a:t>
            </a:r>
            <a:r>
              <a:rPr lang="en-US" sz="2400" b="1" dirty="0" smtClean="0">
                <a:solidFill>
                  <a:srgbClr val="0070C0"/>
                </a:solidFill>
              </a:rPr>
              <a:t> Medication-Induced </a:t>
            </a:r>
            <a:r>
              <a:rPr lang="en-US" sz="2400" b="1" dirty="0">
                <a:solidFill>
                  <a:srgbClr val="0070C0"/>
                </a:solidFill>
              </a:rPr>
              <a:t>Anxiety Disorder:</a:t>
            </a:r>
          </a:p>
          <a:p>
            <a:pPr marL="114300" indent="0" algn="justLow">
              <a:buNone/>
            </a:pPr>
            <a:r>
              <a:rPr lang="en-US" sz="2400" dirty="0"/>
              <a:t>➢ Medical condition-Induced anxiety disorder include</a:t>
            </a:r>
            <a:r>
              <a:rPr lang="en-US" sz="2400" dirty="0" smtClean="0"/>
              <a:t>:</a:t>
            </a:r>
          </a:p>
          <a:p>
            <a:pPr marL="114300" indent="0" algn="justLow">
              <a:buNone/>
            </a:pPr>
            <a:r>
              <a:rPr lang="en-US" sz="2400" dirty="0" smtClean="0"/>
              <a:t> </a:t>
            </a:r>
            <a:r>
              <a:rPr lang="en-US" sz="2400" dirty="0"/>
              <a:t>Cardiac conditions, such as myocardial infarction, congestive heart failure, and </a:t>
            </a:r>
            <a:r>
              <a:rPr lang="en-US" sz="2400" dirty="0" smtClean="0"/>
              <a:t>mitral valve prolapse.</a:t>
            </a:r>
          </a:p>
          <a:p>
            <a:pPr marL="114300" indent="0" algn="justLow">
              <a:buNone/>
            </a:pPr>
            <a:r>
              <a:rPr lang="en-US" sz="2400" dirty="0" smtClean="0"/>
              <a:t>Respiratory </a:t>
            </a:r>
            <a:r>
              <a:rPr lang="en-US" sz="2400" dirty="0"/>
              <a:t>conditions, such as chronic obstructive pulmonary disease </a:t>
            </a:r>
            <a:r>
              <a:rPr lang="en-US" sz="2400" dirty="0" smtClean="0"/>
              <a:t>and hyperventilation.</a:t>
            </a:r>
          </a:p>
          <a:p>
            <a:pPr marL="114300" indent="0" algn="justLow">
              <a:buNone/>
            </a:pPr>
            <a:r>
              <a:rPr lang="en-US" sz="2400" dirty="0" smtClean="0"/>
              <a:t>Neurological </a:t>
            </a:r>
            <a:r>
              <a:rPr lang="en-US" sz="2400" dirty="0"/>
              <a:t>conditions, such as complex partial seizures, neoplasms, and encephalitis.</a:t>
            </a:r>
          </a:p>
          <a:p>
            <a:pPr marL="114300" indent="0" algn="justLow">
              <a:buNone/>
            </a:pPr>
            <a:r>
              <a:rPr lang="en-US" sz="2400" dirty="0"/>
              <a:t>➢ Substance/ Medication-Induced anxiety disorder include: </a:t>
            </a:r>
            <a:r>
              <a:rPr lang="en-US" sz="2400" dirty="0" smtClean="0"/>
              <a:t>  </a:t>
            </a:r>
            <a:r>
              <a:rPr lang="en-US" sz="2400" dirty="0"/>
              <a:t>Alcohol, amphetamines, cocaine, hallucinogens, sedative-hypnotics, caffeine, cannabis, </a:t>
            </a:r>
            <a:r>
              <a:rPr lang="en-US" sz="2400" dirty="0" smtClean="0"/>
              <a:t> or </a:t>
            </a:r>
            <a:r>
              <a:rPr lang="en-US" sz="2400" dirty="0"/>
              <a:t>other substances.</a:t>
            </a:r>
          </a:p>
          <a:p>
            <a:endParaRPr lang="ar-IQ" dirty="0"/>
          </a:p>
        </p:txBody>
      </p:sp>
    </p:spTree>
    <p:extLst>
      <p:ext uri="{BB962C8B-B14F-4D97-AF65-F5344CB8AC3E}">
        <p14:creationId xmlns:p14="http://schemas.microsoft.com/office/powerpoint/2010/main" val="161389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7620000" cy="6212160"/>
          </a:xfrm>
        </p:spPr>
        <p:txBody>
          <a:bodyPr/>
          <a:lstStyle/>
          <a:p>
            <a:pPr marL="114300" indent="0">
              <a:buNone/>
            </a:pPr>
            <a:r>
              <a:rPr lang="en-US" sz="2800" b="1" dirty="0">
                <a:solidFill>
                  <a:srgbClr val="FF0000"/>
                </a:solidFill>
              </a:rPr>
              <a:t>❖ ETIOLOGY</a:t>
            </a:r>
          </a:p>
          <a:p>
            <a:pPr marL="114300" indent="0">
              <a:buNone/>
            </a:pPr>
            <a:r>
              <a:rPr lang="en-US" sz="2800" b="1" dirty="0">
                <a:solidFill>
                  <a:srgbClr val="0070C0"/>
                </a:solidFill>
              </a:rPr>
              <a:t>• Biologic </a:t>
            </a:r>
            <a:r>
              <a:rPr lang="en-US" sz="2800" b="1" dirty="0" smtClean="0">
                <a:solidFill>
                  <a:srgbClr val="0070C0"/>
                </a:solidFill>
              </a:rPr>
              <a:t>Theories:</a:t>
            </a:r>
            <a:endParaRPr lang="en-US" sz="2800" b="1" dirty="0">
              <a:solidFill>
                <a:srgbClr val="0070C0"/>
              </a:solidFill>
            </a:endParaRPr>
          </a:p>
          <a:p>
            <a:pPr marL="114300" indent="0">
              <a:buNone/>
            </a:pPr>
            <a:r>
              <a:rPr lang="en-US" sz="2800" dirty="0"/>
              <a:t>➢ Genetic </a:t>
            </a:r>
            <a:r>
              <a:rPr lang="en-US" sz="2800" dirty="0" smtClean="0"/>
              <a:t>Theories;</a:t>
            </a:r>
          </a:p>
          <a:p>
            <a:pPr marL="114300" indent="0">
              <a:buNone/>
            </a:pPr>
            <a:endParaRPr lang="en-US" dirty="0"/>
          </a:p>
          <a:p>
            <a:pPr marL="114300" indent="0" algn="justLow">
              <a:buNone/>
            </a:pPr>
            <a:r>
              <a:rPr lang="en-US" sz="2800" dirty="0"/>
              <a:t>Anxiety may have an inherited component because first degree relatives of clients with increased </a:t>
            </a:r>
            <a:r>
              <a:rPr lang="en-US" sz="2800" dirty="0" smtClean="0"/>
              <a:t> anxiety </a:t>
            </a:r>
            <a:r>
              <a:rPr lang="en-US" sz="2800" dirty="0"/>
              <a:t>have higher rates of developing anxiety.</a:t>
            </a:r>
          </a:p>
          <a:p>
            <a:endParaRPr lang="ar-IQ" dirty="0"/>
          </a:p>
        </p:txBody>
      </p:sp>
    </p:spTree>
    <p:extLst>
      <p:ext uri="{BB962C8B-B14F-4D97-AF65-F5344CB8AC3E}">
        <p14:creationId xmlns:p14="http://schemas.microsoft.com/office/powerpoint/2010/main" val="283619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7620000" cy="6140152"/>
          </a:xfrm>
        </p:spPr>
        <p:txBody>
          <a:bodyPr/>
          <a:lstStyle/>
          <a:p>
            <a:pPr marL="114300" indent="0">
              <a:buNone/>
            </a:pPr>
            <a:r>
              <a:rPr lang="en-US" sz="2800" b="1" dirty="0">
                <a:solidFill>
                  <a:srgbClr val="0070C0"/>
                </a:solidFill>
              </a:rPr>
              <a:t>➢ Neurochemical Theories</a:t>
            </a:r>
          </a:p>
          <a:p>
            <a:pPr marL="114300" indent="0" algn="justLow">
              <a:buNone/>
            </a:pPr>
            <a:r>
              <a:rPr lang="en-US" sz="2800" dirty="0"/>
              <a:t>• Gamma-</a:t>
            </a:r>
            <a:r>
              <a:rPr lang="en-US" sz="2800" dirty="0" err="1"/>
              <a:t>aminobutyric</a:t>
            </a:r>
            <a:r>
              <a:rPr lang="en-US" sz="2800" dirty="0"/>
              <a:t> acid (-</a:t>
            </a:r>
            <a:r>
              <a:rPr lang="en-US" sz="2800" dirty="0" err="1"/>
              <a:t>aminobutyric</a:t>
            </a:r>
            <a:r>
              <a:rPr lang="en-US" sz="2800" dirty="0"/>
              <a:t> acid [GABA]) is the amino acid neurotransmitter believed to </a:t>
            </a:r>
            <a:r>
              <a:rPr lang="en-US" sz="2800" dirty="0" smtClean="0"/>
              <a:t> be </a:t>
            </a:r>
            <a:r>
              <a:rPr lang="en-US" sz="2800" dirty="0"/>
              <a:t>dysfunctional in anxiety disorders. </a:t>
            </a:r>
          </a:p>
          <a:p>
            <a:pPr marL="114300" indent="0" algn="justLow">
              <a:buNone/>
            </a:pPr>
            <a:r>
              <a:rPr lang="en-US" sz="2800" dirty="0"/>
              <a:t>• 5-Hydroxytryptamine type 1a plays a role in anxiety, and it also affects aggression and mood. </a:t>
            </a:r>
          </a:p>
          <a:p>
            <a:pPr marL="114300" indent="0" algn="justLow">
              <a:buNone/>
            </a:pPr>
            <a:r>
              <a:rPr lang="en-US" sz="2800" dirty="0"/>
              <a:t>• Serotonin excess is believed to play a distinct role in OCD, panic disorder, and GAD. </a:t>
            </a:r>
          </a:p>
          <a:p>
            <a:pPr marL="114300" indent="0" algn="justLow">
              <a:buNone/>
            </a:pPr>
            <a:r>
              <a:rPr lang="en-US" sz="2800" dirty="0"/>
              <a:t>• An excess of norepinephrine is suspected in panic disorder, GAD, and posttraumatic stress disorder</a:t>
            </a:r>
          </a:p>
          <a:p>
            <a:endParaRPr lang="ar-IQ" dirty="0"/>
          </a:p>
        </p:txBody>
      </p:sp>
    </p:spTree>
    <p:extLst>
      <p:ext uri="{BB962C8B-B14F-4D97-AF65-F5344CB8AC3E}">
        <p14:creationId xmlns:p14="http://schemas.microsoft.com/office/powerpoint/2010/main" val="363893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003232" cy="6068144"/>
          </a:xfrm>
        </p:spPr>
        <p:txBody>
          <a:bodyPr>
            <a:normAutofit/>
          </a:bodyPr>
          <a:lstStyle/>
          <a:p>
            <a:pPr marL="114300" indent="0" algn="justLow">
              <a:buNone/>
            </a:pPr>
            <a:r>
              <a:rPr lang="en-US" sz="2400" b="1" dirty="0">
                <a:solidFill>
                  <a:srgbClr val="0070C0"/>
                </a:solidFill>
              </a:rPr>
              <a:t>• Psychodynamic Theories</a:t>
            </a:r>
          </a:p>
          <a:p>
            <a:pPr marL="114300" indent="0" algn="justLow">
              <a:buNone/>
            </a:pPr>
            <a:r>
              <a:rPr lang="en-US" sz="2400" b="1" dirty="0"/>
              <a:t>➢ </a:t>
            </a:r>
            <a:r>
              <a:rPr lang="en-US" sz="2400" b="1" dirty="0" err="1"/>
              <a:t>Intrapsychic</a:t>
            </a:r>
            <a:r>
              <a:rPr lang="en-US" sz="2400" b="1" dirty="0"/>
              <a:t> / Psychoanalytic Theories</a:t>
            </a:r>
          </a:p>
          <a:p>
            <a:pPr marL="114300" indent="0" algn="justLow">
              <a:buNone/>
            </a:pPr>
            <a:r>
              <a:rPr lang="en-US" sz="2400" dirty="0"/>
              <a:t>• Freud (1936) saw a person’s innate anxiety as the stimulus for behavior. He described defense mechanisms as </a:t>
            </a:r>
            <a:r>
              <a:rPr lang="en-US" sz="2400" dirty="0" smtClean="0"/>
              <a:t> the </a:t>
            </a:r>
            <a:r>
              <a:rPr lang="en-US" sz="2400" dirty="0"/>
              <a:t>human’s attempt to control awareness of and to reduce anxiety.</a:t>
            </a:r>
          </a:p>
          <a:p>
            <a:pPr marL="114300" indent="0" algn="justLow">
              <a:buNone/>
            </a:pPr>
            <a:r>
              <a:rPr lang="en-US" sz="2400" b="1" dirty="0"/>
              <a:t>➢ Interpersonal Theory</a:t>
            </a:r>
          </a:p>
          <a:p>
            <a:pPr marL="114300" indent="0" algn="justLow">
              <a:buNone/>
            </a:pPr>
            <a:r>
              <a:rPr lang="en-US" sz="2400" dirty="0"/>
              <a:t>• Harry Stack Sullivan (1952) viewed anxiety as being generated from problems in interpersonal relationships. </a:t>
            </a:r>
          </a:p>
          <a:p>
            <a:pPr marL="114300" indent="0" algn="justLow">
              <a:buNone/>
            </a:pPr>
            <a:r>
              <a:rPr lang="en-US" sz="2400" dirty="0"/>
              <a:t>• Hildegard </a:t>
            </a:r>
            <a:r>
              <a:rPr lang="en-US" sz="2400" dirty="0" err="1"/>
              <a:t>Peplau</a:t>
            </a:r>
            <a:r>
              <a:rPr lang="en-US" sz="2400" dirty="0"/>
              <a:t> (1952) understood that humans exist in interpersonal and physiologic realms; thus, the nurse </a:t>
            </a:r>
            <a:r>
              <a:rPr lang="en-US" sz="2400" dirty="0" smtClean="0"/>
              <a:t> can </a:t>
            </a:r>
            <a:r>
              <a:rPr lang="en-US" sz="2400" dirty="0"/>
              <a:t>better help the client to achieve health by attending to both areas.</a:t>
            </a:r>
            <a:endParaRPr lang="ar-IQ" sz="2400" dirty="0"/>
          </a:p>
        </p:txBody>
      </p:sp>
    </p:spTree>
    <p:extLst>
      <p:ext uri="{BB962C8B-B14F-4D97-AF65-F5344CB8AC3E}">
        <p14:creationId xmlns:p14="http://schemas.microsoft.com/office/powerpoint/2010/main" val="395963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003232" cy="5924128"/>
          </a:xfrm>
        </p:spPr>
        <p:txBody>
          <a:bodyPr>
            <a:normAutofit/>
          </a:bodyPr>
          <a:lstStyle/>
          <a:p>
            <a:pPr marL="114300" indent="0">
              <a:buNone/>
            </a:pPr>
            <a:r>
              <a:rPr lang="en-US" b="1" dirty="0">
                <a:solidFill>
                  <a:srgbClr val="FF0000"/>
                </a:solidFill>
              </a:rPr>
              <a:t>CARE PLAN FOR THE CLIENT WITH ANXIETY</a:t>
            </a:r>
          </a:p>
          <a:p>
            <a:pPr marL="114300" indent="0">
              <a:buNone/>
            </a:pPr>
            <a:r>
              <a:rPr lang="en-US" b="1" dirty="0"/>
              <a:t>• NURSING DIAGNOSIS</a:t>
            </a:r>
            <a:r>
              <a:rPr lang="en-US" dirty="0"/>
              <a:t>: PANIC ANXIETY</a:t>
            </a:r>
          </a:p>
          <a:p>
            <a:pPr marL="114300" indent="0">
              <a:buNone/>
            </a:pPr>
            <a:r>
              <a:rPr lang="en-US" b="1" dirty="0"/>
              <a:t>• RELATED TO</a:t>
            </a:r>
            <a:r>
              <a:rPr lang="en-US" dirty="0"/>
              <a:t>: Real or perceived threat to biological integrity or </a:t>
            </a:r>
            <a:r>
              <a:rPr lang="en-US" dirty="0" smtClean="0"/>
              <a:t>self-concept</a:t>
            </a:r>
          </a:p>
          <a:p>
            <a:pPr marL="114300" indent="0">
              <a:buNone/>
            </a:pPr>
            <a:r>
              <a:rPr lang="en-US" b="1" dirty="0"/>
              <a:t>NURSING INTERVENTIONS</a:t>
            </a:r>
          </a:p>
          <a:p>
            <a:pPr marL="114300" indent="0">
              <a:buNone/>
            </a:pPr>
            <a:r>
              <a:rPr lang="en-US" dirty="0"/>
              <a:t>1. Stay with the client and offer reassurance of safety and security. </a:t>
            </a:r>
          </a:p>
          <a:p>
            <a:pPr marL="114300" indent="0">
              <a:buNone/>
            </a:pPr>
            <a:r>
              <a:rPr lang="en-US" dirty="0"/>
              <a:t>Do not leave the client in panic anxiety alone.</a:t>
            </a:r>
          </a:p>
          <a:p>
            <a:pPr marL="114300" indent="0">
              <a:buNone/>
            </a:pPr>
            <a:r>
              <a:rPr lang="en-US" dirty="0"/>
              <a:t>2. Use simple words and brief messages, spoken calmly and clearly.</a:t>
            </a:r>
          </a:p>
          <a:p>
            <a:pPr marL="114300" indent="0">
              <a:buNone/>
            </a:pPr>
            <a:r>
              <a:rPr lang="en-US" dirty="0"/>
              <a:t>3. Keep immediate surroundings low in stimuli (dim lighting, few </a:t>
            </a:r>
          </a:p>
          <a:p>
            <a:pPr marL="114300" indent="0">
              <a:buNone/>
            </a:pPr>
            <a:r>
              <a:rPr lang="en-US" dirty="0"/>
              <a:t>people, simple decor).</a:t>
            </a:r>
          </a:p>
          <a:p>
            <a:pPr marL="114300" indent="0">
              <a:buNone/>
            </a:pPr>
            <a:r>
              <a:rPr lang="en-US" dirty="0"/>
              <a:t>4. Teach signs and symptoms of escalating anxiety, and ways to </a:t>
            </a:r>
          </a:p>
          <a:p>
            <a:pPr marL="114300" indent="0">
              <a:buNone/>
            </a:pPr>
            <a:r>
              <a:rPr lang="en-US" dirty="0"/>
              <a:t>interrupt its progression (relaxation techniques, such as </a:t>
            </a:r>
            <a:r>
              <a:rPr lang="en-US" dirty="0" smtClean="0"/>
              <a:t>deep breathing </a:t>
            </a:r>
            <a:r>
              <a:rPr lang="en-US" dirty="0"/>
              <a:t>exercises and meditation, or physical exercise, such as </a:t>
            </a:r>
          </a:p>
          <a:p>
            <a:pPr marL="114300" indent="0">
              <a:buNone/>
            </a:pPr>
            <a:r>
              <a:rPr lang="en-US" dirty="0"/>
              <a:t>walks).</a:t>
            </a:r>
            <a:endParaRPr lang="ar-IQ" dirty="0"/>
          </a:p>
        </p:txBody>
      </p:sp>
    </p:spTree>
    <p:extLst>
      <p:ext uri="{BB962C8B-B14F-4D97-AF65-F5344CB8AC3E}">
        <p14:creationId xmlns:p14="http://schemas.microsoft.com/office/powerpoint/2010/main" val="302682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8388424" cy="6284168"/>
          </a:xfrm>
        </p:spPr>
        <p:txBody>
          <a:bodyPr>
            <a:normAutofit/>
          </a:bodyPr>
          <a:lstStyle/>
          <a:p>
            <a:pPr marL="114300" indent="0" algn="justLow">
              <a:buNone/>
            </a:pPr>
            <a:r>
              <a:rPr lang="en-US" b="1" dirty="0" smtClean="0"/>
              <a:t>                                     </a:t>
            </a:r>
            <a:r>
              <a:rPr lang="en-US" b="1" dirty="0" smtClean="0">
                <a:solidFill>
                  <a:srgbClr val="FF0000"/>
                </a:solidFill>
              </a:rPr>
              <a:t>❖ </a:t>
            </a:r>
            <a:r>
              <a:rPr lang="en-US" b="1" dirty="0">
                <a:solidFill>
                  <a:srgbClr val="FF0000"/>
                </a:solidFill>
              </a:rPr>
              <a:t>Treatment </a:t>
            </a:r>
            <a:r>
              <a:rPr lang="en-US" b="1" dirty="0" smtClean="0">
                <a:solidFill>
                  <a:srgbClr val="FF0000"/>
                </a:solidFill>
              </a:rPr>
              <a:t>Modalities</a:t>
            </a:r>
            <a:endParaRPr lang="en-US" b="1" dirty="0" smtClean="0"/>
          </a:p>
          <a:p>
            <a:pPr marL="114300" indent="0" algn="justLow">
              <a:buNone/>
            </a:pPr>
            <a:r>
              <a:rPr lang="en-US" b="1" dirty="0" smtClean="0">
                <a:solidFill>
                  <a:srgbClr val="0070C0"/>
                </a:solidFill>
              </a:rPr>
              <a:t>❑ </a:t>
            </a:r>
            <a:r>
              <a:rPr lang="en-US" b="1" dirty="0">
                <a:solidFill>
                  <a:srgbClr val="0070C0"/>
                </a:solidFill>
              </a:rPr>
              <a:t>Behavior Therapy</a:t>
            </a:r>
          </a:p>
          <a:p>
            <a:pPr marL="114300" indent="0" algn="justLow">
              <a:buNone/>
            </a:pPr>
            <a:r>
              <a:rPr lang="en-US" dirty="0" smtClean="0"/>
              <a:t> </a:t>
            </a:r>
            <a:r>
              <a:rPr lang="en-US" dirty="0"/>
              <a:t>Behavioral therapists initially focus on teaching what anxiety is, helping the </a:t>
            </a:r>
            <a:r>
              <a:rPr lang="en-US" dirty="0" smtClean="0"/>
              <a:t>client identify </a:t>
            </a:r>
            <a:r>
              <a:rPr lang="en-US" dirty="0"/>
              <a:t>anxiety responses, teaching relaxation techniques, setting goals, </a:t>
            </a:r>
            <a:r>
              <a:rPr lang="en-US" dirty="0" smtClean="0"/>
              <a:t>discussing methods </a:t>
            </a:r>
            <a:r>
              <a:rPr lang="en-US" dirty="0"/>
              <a:t>to achieve those goals, and helping the client visualize phobic </a:t>
            </a:r>
            <a:r>
              <a:rPr lang="en-US" dirty="0" smtClean="0"/>
              <a:t>situations. Therapies </a:t>
            </a:r>
            <a:r>
              <a:rPr lang="en-US" dirty="0"/>
              <a:t>that help the client develop self-esteem and self-control are </a:t>
            </a:r>
            <a:r>
              <a:rPr lang="en-US" dirty="0" smtClean="0"/>
              <a:t>common.</a:t>
            </a:r>
          </a:p>
          <a:p>
            <a:pPr marL="114300" indent="0" algn="justLow">
              <a:buNone/>
            </a:pPr>
            <a:r>
              <a:rPr lang="en-US" dirty="0" smtClean="0"/>
              <a:t>One </a:t>
            </a:r>
            <a:r>
              <a:rPr lang="en-US" dirty="0"/>
              <a:t>behavioral therapy often used to treat phobias is </a:t>
            </a:r>
            <a:r>
              <a:rPr lang="en-US" b="1" dirty="0"/>
              <a:t>systematic (</a:t>
            </a:r>
            <a:r>
              <a:rPr lang="en-US" b="1" dirty="0" smtClean="0"/>
              <a:t>serial) desensitization</a:t>
            </a:r>
            <a:r>
              <a:rPr lang="en-US" b="1" dirty="0"/>
              <a:t>,</a:t>
            </a:r>
            <a:r>
              <a:rPr lang="en-US" dirty="0"/>
              <a:t> in which the therapist progressively exposes the client to </a:t>
            </a:r>
            <a:r>
              <a:rPr lang="en-US" dirty="0" smtClean="0"/>
              <a:t>the threatening </a:t>
            </a:r>
            <a:r>
              <a:rPr lang="en-US" dirty="0"/>
              <a:t>object in a safe setting until the client’s anxiety decreases.</a:t>
            </a:r>
          </a:p>
          <a:p>
            <a:pPr marL="114300" indent="0" algn="justLow">
              <a:buNone/>
            </a:pPr>
            <a:r>
              <a:rPr lang="en-US" b="1" dirty="0" smtClean="0"/>
              <a:t>Flooding</a:t>
            </a:r>
            <a:r>
              <a:rPr lang="en-US" dirty="0" smtClean="0"/>
              <a:t> </a:t>
            </a:r>
            <a:r>
              <a:rPr lang="en-US" dirty="0"/>
              <a:t>is a form of rapid desensitization in which a behavioral therapist </a:t>
            </a:r>
            <a:r>
              <a:rPr lang="en-US" dirty="0" smtClean="0"/>
              <a:t>confronts the </a:t>
            </a:r>
            <a:r>
              <a:rPr lang="en-US" dirty="0"/>
              <a:t>client with the phobic object (either a picture or the actual object) until it </a:t>
            </a:r>
            <a:r>
              <a:rPr lang="en-US" dirty="0" smtClean="0"/>
              <a:t>no longer </a:t>
            </a:r>
            <a:r>
              <a:rPr lang="en-US" dirty="0"/>
              <a:t>produces anxiety.</a:t>
            </a:r>
          </a:p>
          <a:p>
            <a:endParaRPr lang="ar-IQ" dirty="0"/>
          </a:p>
        </p:txBody>
      </p:sp>
    </p:spTree>
    <p:extLst>
      <p:ext uri="{BB962C8B-B14F-4D97-AF65-F5344CB8AC3E}">
        <p14:creationId xmlns:p14="http://schemas.microsoft.com/office/powerpoint/2010/main" val="338239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7620000" cy="6284168"/>
          </a:xfrm>
        </p:spPr>
        <p:txBody>
          <a:bodyPr>
            <a:normAutofit lnSpcReduction="10000"/>
          </a:bodyPr>
          <a:lstStyle/>
          <a:p>
            <a:pPr marL="114300" indent="0" algn="justLow">
              <a:buNone/>
            </a:pPr>
            <a:r>
              <a:rPr lang="en-US" sz="2800" b="1" dirty="0" smtClean="0">
                <a:solidFill>
                  <a:srgbClr val="0070C0"/>
                </a:solidFill>
              </a:rPr>
              <a:t>❑</a:t>
            </a:r>
            <a:r>
              <a:rPr lang="en-US" sz="2800" b="1" dirty="0">
                <a:solidFill>
                  <a:srgbClr val="0070C0"/>
                </a:solidFill>
              </a:rPr>
              <a:t>Cognitive Therapy</a:t>
            </a:r>
          </a:p>
          <a:p>
            <a:pPr marL="114300" indent="0" algn="justLow">
              <a:buNone/>
            </a:pPr>
            <a:r>
              <a:rPr lang="en-US" sz="2800" dirty="0"/>
              <a:t>• Cognitive therapy strives to assist the individual to reduce anxiety </a:t>
            </a:r>
            <a:r>
              <a:rPr lang="en-US" sz="2800" dirty="0" smtClean="0"/>
              <a:t>responses </a:t>
            </a:r>
            <a:r>
              <a:rPr lang="en-US" sz="2800" dirty="0"/>
              <a:t>by altering cognitive distortions</a:t>
            </a:r>
            <a:r>
              <a:rPr lang="en-US" sz="2800" dirty="0" smtClean="0"/>
              <a:t>.</a:t>
            </a:r>
          </a:p>
          <a:p>
            <a:pPr marL="114300" indent="0" algn="justLow">
              <a:buNone/>
            </a:pPr>
            <a:r>
              <a:rPr lang="en-US" sz="2800" b="1" dirty="0"/>
              <a:t>❑Positive reframing </a:t>
            </a:r>
          </a:p>
          <a:p>
            <a:pPr marL="114300" indent="0" algn="justLow">
              <a:buNone/>
            </a:pPr>
            <a:r>
              <a:rPr lang="en-US" sz="2800" dirty="0" smtClean="0"/>
              <a:t> </a:t>
            </a:r>
            <a:r>
              <a:rPr lang="en-US" sz="2800" dirty="0"/>
              <a:t>Positive reframing means turning negative messages into positive  messages. The therapist teaches the client to create positive messages for  use during panic episodes. For example, instead of thinking, “My heart is  pounding. I think I’m going to die,” the client thinks, “I can stand this.  This is just anxiety. It will go away.” The client can write down these  messages and keep them readily accessible, such as in an address book, a  calendar, or a wallet.</a:t>
            </a:r>
          </a:p>
          <a:p>
            <a:pPr marL="114300" indent="0">
              <a:buNone/>
            </a:pPr>
            <a:endParaRPr lang="en-US" dirty="0"/>
          </a:p>
          <a:p>
            <a:endParaRPr lang="ar-IQ" dirty="0"/>
          </a:p>
        </p:txBody>
      </p:sp>
    </p:spTree>
    <p:extLst>
      <p:ext uri="{BB962C8B-B14F-4D97-AF65-F5344CB8AC3E}">
        <p14:creationId xmlns:p14="http://schemas.microsoft.com/office/powerpoint/2010/main" val="3733265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388424" cy="6400800"/>
          </a:xfrm>
        </p:spPr>
        <p:txBody>
          <a:bodyPr>
            <a:normAutofit/>
          </a:bodyPr>
          <a:lstStyle/>
          <a:p>
            <a:pPr marL="114300" indent="0" algn="justLow">
              <a:buNone/>
            </a:pPr>
            <a:r>
              <a:rPr lang="en-US" sz="2800" b="1" dirty="0"/>
              <a:t>❑</a:t>
            </a:r>
            <a:r>
              <a:rPr lang="en-US" sz="2800" b="1" dirty="0" err="1"/>
              <a:t>Decatastrophizing</a:t>
            </a:r>
            <a:endParaRPr lang="en-US" sz="2800" b="1" dirty="0"/>
          </a:p>
          <a:p>
            <a:pPr marL="114300" indent="0" algn="justLow">
              <a:buNone/>
            </a:pPr>
            <a:r>
              <a:rPr lang="en-US" sz="2800" dirty="0"/>
              <a:t>• involves the therapist’s use of questions to more realistically appraise the situation. </a:t>
            </a:r>
          </a:p>
          <a:p>
            <a:pPr marL="114300" indent="0" algn="justLow">
              <a:buNone/>
            </a:pPr>
            <a:r>
              <a:rPr lang="en-US" sz="2800" dirty="0"/>
              <a:t>The therapist may ask, “What is the worst thing that could happen? Is that likely? </a:t>
            </a:r>
            <a:r>
              <a:rPr lang="en-US" sz="2800" dirty="0" smtClean="0"/>
              <a:t> Could </a:t>
            </a:r>
            <a:r>
              <a:rPr lang="en-US" sz="2800" dirty="0"/>
              <a:t>you survive that? Is that as bad as you imagine?” The client uses </a:t>
            </a:r>
            <a:r>
              <a:rPr lang="en-US" sz="2800" dirty="0" err="1"/>
              <a:t>thoughtstopping</a:t>
            </a:r>
            <a:r>
              <a:rPr lang="en-US" sz="2800" dirty="0"/>
              <a:t> and distraction techniques to jolt him or herself from focusing on negative </a:t>
            </a:r>
            <a:r>
              <a:rPr lang="en-US" sz="2800" dirty="0" smtClean="0"/>
              <a:t> thoughts</a:t>
            </a:r>
            <a:r>
              <a:rPr lang="en-US" sz="2800" dirty="0"/>
              <a:t>. Splashing the face with cold water, snapping a rubber band worn on the </a:t>
            </a:r>
            <a:r>
              <a:rPr lang="en-US" sz="2800" dirty="0" smtClean="0"/>
              <a:t> wrist</a:t>
            </a:r>
            <a:r>
              <a:rPr lang="en-US" sz="2800" dirty="0"/>
              <a:t>, or shouting are all techniques that can break the cycle of negative thoughts.</a:t>
            </a:r>
            <a:endParaRPr lang="ar-IQ" sz="2800" dirty="0"/>
          </a:p>
        </p:txBody>
      </p:sp>
    </p:spTree>
    <p:extLst>
      <p:ext uri="{BB962C8B-B14F-4D97-AF65-F5344CB8AC3E}">
        <p14:creationId xmlns:p14="http://schemas.microsoft.com/office/powerpoint/2010/main" val="165645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7620000" cy="5492080"/>
          </a:xfrm>
        </p:spPr>
        <p:txBody>
          <a:bodyPr>
            <a:normAutofit/>
          </a:bodyPr>
          <a:lstStyle/>
          <a:p>
            <a:pPr marL="114300" indent="0" algn="justLow">
              <a:buNone/>
            </a:pPr>
            <a:endParaRPr lang="en-US" sz="2600" dirty="0" smtClean="0"/>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6043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617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077200" cy="6400800"/>
          </a:xfrm>
        </p:spPr>
        <p:txBody>
          <a:bodyPr/>
          <a:lstStyle/>
          <a:p>
            <a:pPr marL="114300" indent="0" algn="justLow">
              <a:buNone/>
            </a:pPr>
            <a:r>
              <a:rPr lang="en-US" sz="2800" b="1" dirty="0"/>
              <a:t>Assertiveness training </a:t>
            </a:r>
          </a:p>
          <a:p>
            <a:pPr marL="114300" indent="0" algn="justLow">
              <a:buNone/>
            </a:pPr>
            <a:r>
              <a:rPr lang="en-US" sz="2800" dirty="0"/>
              <a:t>• Assertiveness training helps the person take more control over life situations. These </a:t>
            </a:r>
            <a:r>
              <a:rPr lang="en-US" sz="2800" dirty="0" smtClean="0"/>
              <a:t>techniques </a:t>
            </a:r>
            <a:r>
              <a:rPr lang="en-US" sz="2800" dirty="0"/>
              <a:t>help the person negotiate interpersonal situations and foster self-assurance. </a:t>
            </a:r>
            <a:r>
              <a:rPr lang="en-US" sz="2800" dirty="0" smtClean="0"/>
              <a:t> </a:t>
            </a:r>
          </a:p>
          <a:p>
            <a:pPr marL="114300" indent="0" algn="justLow">
              <a:buNone/>
            </a:pPr>
            <a:r>
              <a:rPr lang="en-US" sz="2800" dirty="0" smtClean="0"/>
              <a:t>• </a:t>
            </a:r>
            <a:r>
              <a:rPr lang="en-US" sz="2800" dirty="0"/>
              <a:t>Examples include “I feel angry when you turn your back while I’m talking,” </a:t>
            </a:r>
          </a:p>
          <a:p>
            <a:pPr marL="114300" indent="0" algn="justLow">
              <a:buNone/>
            </a:pPr>
            <a:r>
              <a:rPr lang="en-US" sz="2800" dirty="0"/>
              <a:t>• “I want to have 5 minutes of your time for an uninterrupted conversation about </a:t>
            </a:r>
            <a:r>
              <a:rPr lang="en-US" sz="2800" dirty="0" smtClean="0"/>
              <a:t> something </a:t>
            </a:r>
            <a:r>
              <a:rPr lang="en-US" sz="2800" dirty="0"/>
              <a:t>important,”</a:t>
            </a:r>
          </a:p>
          <a:p>
            <a:pPr marL="114300" indent="0" algn="justLow">
              <a:buNone/>
            </a:pPr>
            <a:r>
              <a:rPr lang="en-US" sz="2800" dirty="0"/>
              <a:t>• “I would like to have about 30 minutes in the evening to relax without interruption.”</a:t>
            </a:r>
          </a:p>
          <a:p>
            <a:endParaRPr lang="ar-IQ" dirty="0"/>
          </a:p>
        </p:txBody>
      </p:sp>
    </p:spTree>
    <p:extLst>
      <p:ext uri="{BB962C8B-B14F-4D97-AF65-F5344CB8AC3E}">
        <p14:creationId xmlns:p14="http://schemas.microsoft.com/office/powerpoint/2010/main" val="2077055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828092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01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3371" y="404664"/>
            <a:ext cx="7620000" cy="5880720"/>
          </a:xfrm>
        </p:spPr>
        <p:txBody>
          <a:bodyPr>
            <a:normAutofit fontScale="92500" lnSpcReduction="20000"/>
          </a:bodyPr>
          <a:lstStyle/>
          <a:p>
            <a:pPr marL="411480" lvl="1" indent="0" algn="justLow">
              <a:buNone/>
            </a:pPr>
            <a:r>
              <a:rPr lang="en-US" sz="3800" b="1" dirty="0">
                <a:cs typeface="+mj-cs"/>
              </a:rPr>
              <a:t>Anxiety:</a:t>
            </a:r>
            <a:r>
              <a:rPr lang="en-US" sz="3800" dirty="0">
                <a:cs typeface="+mj-cs"/>
              </a:rPr>
              <a:t> Is an uncomfortable feeling that occur in response to </a:t>
            </a:r>
            <a:r>
              <a:rPr lang="en-US" sz="3800" dirty="0" smtClean="0">
                <a:cs typeface="+mj-cs"/>
              </a:rPr>
              <a:t>the fear </a:t>
            </a:r>
            <a:r>
              <a:rPr lang="en-US" sz="3800" dirty="0">
                <a:cs typeface="+mj-cs"/>
              </a:rPr>
              <a:t>of being hurt or losing something valued</a:t>
            </a:r>
            <a:r>
              <a:rPr lang="en-US" sz="3800" dirty="0" smtClean="0">
                <a:cs typeface="+mj-cs"/>
              </a:rPr>
              <a:t>.</a:t>
            </a:r>
          </a:p>
          <a:p>
            <a:pPr marL="411480" lvl="1" indent="0" algn="justLow">
              <a:buNone/>
            </a:pPr>
            <a:endParaRPr lang="en-US" sz="3800" dirty="0">
              <a:cs typeface="+mj-cs"/>
            </a:endParaRPr>
          </a:p>
          <a:p>
            <a:pPr marL="411480" lvl="1" indent="0" algn="justLow">
              <a:buNone/>
            </a:pPr>
            <a:r>
              <a:rPr lang="en-US" sz="3800" b="1" dirty="0" smtClean="0">
                <a:cs typeface="+mj-cs"/>
              </a:rPr>
              <a:t>Stressor</a:t>
            </a:r>
            <a:r>
              <a:rPr lang="en-US" sz="3800" b="1" dirty="0">
                <a:cs typeface="+mj-cs"/>
              </a:rPr>
              <a:t>:</a:t>
            </a:r>
            <a:r>
              <a:rPr lang="en-US" sz="3800" dirty="0">
                <a:cs typeface="+mj-cs"/>
              </a:rPr>
              <a:t> is an external pressure that is brought to bear on </a:t>
            </a:r>
            <a:r>
              <a:rPr lang="en-US" sz="3800" dirty="0" smtClean="0">
                <a:cs typeface="+mj-cs"/>
              </a:rPr>
              <a:t>the individual</a:t>
            </a:r>
            <a:r>
              <a:rPr lang="en-US" sz="3800" dirty="0">
                <a:cs typeface="+mj-cs"/>
              </a:rPr>
              <a:t>.</a:t>
            </a:r>
          </a:p>
          <a:p>
            <a:pPr marL="411480" lvl="1" indent="0" algn="justLow">
              <a:buNone/>
            </a:pPr>
            <a:r>
              <a:rPr lang="en-US" sz="3800" dirty="0" smtClean="0">
                <a:cs typeface="+mj-cs"/>
              </a:rPr>
              <a:t>Anxiety </a:t>
            </a:r>
            <a:r>
              <a:rPr lang="en-US" sz="3800" dirty="0">
                <a:cs typeface="+mj-cs"/>
              </a:rPr>
              <a:t>is the subjective emotional response to that stressor.</a:t>
            </a:r>
          </a:p>
          <a:p>
            <a:pPr marL="411480" lvl="1" indent="0" algn="justLow">
              <a:buNone/>
            </a:pPr>
            <a:r>
              <a:rPr lang="en-US" sz="3800" dirty="0">
                <a:cs typeface="+mj-cs"/>
              </a:rPr>
              <a:t>• Anxiety: apprehension, tension, or uneasiness from anticipation </a:t>
            </a:r>
            <a:r>
              <a:rPr lang="en-US" sz="3800" dirty="0" smtClean="0">
                <a:cs typeface="+mj-cs"/>
              </a:rPr>
              <a:t>of danger</a:t>
            </a:r>
            <a:r>
              <a:rPr lang="en-US" sz="3800" dirty="0">
                <a:cs typeface="+mj-cs"/>
              </a:rPr>
              <a:t>, the source of which is largely unknown</a:t>
            </a:r>
            <a:r>
              <a:rPr lang="en-US" sz="3800" dirty="0" smtClean="0">
                <a:cs typeface="+mj-cs"/>
              </a:rPr>
              <a:t>.</a:t>
            </a:r>
            <a:endParaRPr lang="en-US" sz="3800" dirty="0">
              <a:cs typeface="+mj-cs"/>
            </a:endParaRPr>
          </a:p>
        </p:txBody>
      </p:sp>
    </p:spTree>
    <p:extLst>
      <p:ext uri="{BB962C8B-B14F-4D97-AF65-F5344CB8AC3E}">
        <p14:creationId xmlns:p14="http://schemas.microsoft.com/office/powerpoint/2010/main" val="4193619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7537648" cy="6140152"/>
          </a:xfrm>
        </p:spPr>
        <p:txBody>
          <a:bodyPr>
            <a:noAutofit/>
          </a:bodyPr>
          <a:lstStyle/>
          <a:p>
            <a:pPr marL="114300" indent="0" algn="justLow">
              <a:buNone/>
            </a:pPr>
            <a:r>
              <a:rPr lang="en-US" sz="3200" b="1" dirty="0">
                <a:solidFill>
                  <a:srgbClr val="0070C0"/>
                </a:solidFill>
              </a:rPr>
              <a:t> </a:t>
            </a:r>
            <a:r>
              <a:rPr lang="en-US" sz="3200" b="1" dirty="0" smtClean="0">
                <a:solidFill>
                  <a:srgbClr val="0070C0"/>
                </a:solidFill>
              </a:rPr>
              <a:t>                  </a:t>
            </a:r>
            <a:r>
              <a:rPr lang="en-US" sz="3200" b="1" dirty="0" smtClean="0">
                <a:solidFill>
                  <a:srgbClr val="FF0000"/>
                </a:solidFill>
              </a:rPr>
              <a:t>❖</a:t>
            </a:r>
            <a:r>
              <a:rPr lang="en-US" sz="3200" b="1" dirty="0">
                <a:solidFill>
                  <a:srgbClr val="FF0000"/>
                </a:solidFill>
              </a:rPr>
              <a:t>Levels of Anxiety:</a:t>
            </a:r>
          </a:p>
          <a:p>
            <a:pPr marL="114300" indent="0" algn="justLow">
              <a:buNone/>
            </a:pPr>
            <a:r>
              <a:rPr lang="en-US" sz="3200" b="1" dirty="0" smtClean="0">
                <a:solidFill>
                  <a:srgbClr val="0070C0"/>
                </a:solidFill>
              </a:rPr>
              <a:t>1</a:t>
            </a:r>
            <a:r>
              <a:rPr lang="en-US" sz="3200" b="1" dirty="0">
                <a:solidFill>
                  <a:srgbClr val="0070C0"/>
                </a:solidFill>
              </a:rPr>
              <a:t>. Mild Anxiety</a:t>
            </a:r>
          </a:p>
          <a:p>
            <a:pPr marL="114300" indent="0" algn="justLow">
              <a:buNone/>
            </a:pPr>
            <a:r>
              <a:rPr lang="en-US" sz="3200" dirty="0"/>
              <a:t>• This is the type of anxiety associated with the normal tension of everyday life.</a:t>
            </a:r>
          </a:p>
          <a:p>
            <a:pPr marL="114300" indent="0" algn="justLow">
              <a:buNone/>
            </a:pPr>
            <a:r>
              <a:rPr lang="en-US" sz="3200" dirty="0"/>
              <a:t>• The individual is alert.</a:t>
            </a:r>
          </a:p>
          <a:p>
            <a:pPr marL="114300" indent="0" algn="justLow">
              <a:buNone/>
            </a:pPr>
            <a:r>
              <a:rPr lang="en-US" sz="3200" dirty="0"/>
              <a:t>• Perceptual field is increased</a:t>
            </a:r>
          </a:p>
          <a:p>
            <a:pPr marL="114300" indent="0" algn="justLow">
              <a:buNone/>
            </a:pPr>
            <a:r>
              <a:rPr lang="en-US" sz="3200" dirty="0"/>
              <a:t>• Produce growth and creativity, as e.g. Helps students to focus on studying for </a:t>
            </a:r>
            <a:r>
              <a:rPr lang="en-US" sz="3200" dirty="0" smtClean="0"/>
              <a:t> an </a:t>
            </a:r>
            <a:r>
              <a:rPr lang="en-US" sz="3200" dirty="0"/>
              <a:t>examination.</a:t>
            </a:r>
          </a:p>
          <a:p>
            <a:pPr marL="114300" indent="0" algn="justLow">
              <a:buNone/>
            </a:pPr>
            <a:endParaRPr lang="en-US" sz="3200" dirty="0"/>
          </a:p>
        </p:txBody>
      </p:sp>
    </p:spTree>
    <p:extLst>
      <p:ext uri="{BB962C8B-B14F-4D97-AF65-F5344CB8AC3E}">
        <p14:creationId xmlns:p14="http://schemas.microsoft.com/office/powerpoint/2010/main" val="390455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620000" cy="5780112"/>
          </a:xfrm>
        </p:spPr>
        <p:txBody>
          <a:bodyPr>
            <a:normAutofit fontScale="77500" lnSpcReduction="20000"/>
          </a:bodyPr>
          <a:lstStyle/>
          <a:p>
            <a:pPr marL="114300" indent="0" algn="justLow">
              <a:buNone/>
            </a:pPr>
            <a:r>
              <a:rPr lang="en-US" sz="4000" b="1" dirty="0" smtClean="0">
                <a:solidFill>
                  <a:srgbClr val="0070C0"/>
                </a:solidFill>
              </a:rPr>
              <a:t>2</a:t>
            </a:r>
            <a:r>
              <a:rPr lang="en-US" sz="4000" b="1" dirty="0">
                <a:solidFill>
                  <a:srgbClr val="0070C0"/>
                </a:solidFill>
              </a:rPr>
              <a:t>. Moderate Anxiety: </a:t>
            </a:r>
          </a:p>
          <a:p>
            <a:pPr marL="114300" indent="0" algn="justLow">
              <a:buNone/>
            </a:pPr>
            <a:r>
              <a:rPr lang="en-US" sz="4000" dirty="0"/>
              <a:t>• The response of the body to immediate danger and focus is directed to </a:t>
            </a:r>
            <a:r>
              <a:rPr lang="en-US" sz="4000" dirty="0" smtClean="0"/>
              <a:t> immediate </a:t>
            </a:r>
            <a:r>
              <a:rPr lang="en-US" sz="4000" dirty="0"/>
              <a:t>concerns.</a:t>
            </a:r>
          </a:p>
          <a:p>
            <a:pPr marL="114300" indent="0" algn="justLow">
              <a:buNone/>
            </a:pPr>
            <a:r>
              <a:rPr lang="en-US" sz="4000" dirty="0"/>
              <a:t>• Moderate anxiety include elevated heart rate, increased breathing and </a:t>
            </a:r>
            <a:r>
              <a:rPr lang="en-US" sz="4000" dirty="0" smtClean="0"/>
              <a:t> sweaty </a:t>
            </a:r>
            <a:r>
              <a:rPr lang="en-US" sz="4000" dirty="0"/>
              <a:t>palms.</a:t>
            </a:r>
          </a:p>
          <a:p>
            <a:pPr marL="114300" indent="0" algn="justLow">
              <a:buNone/>
            </a:pPr>
            <a:r>
              <a:rPr lang="en-US" sz="4000" dirty="0" smtClean="0"/>
              <a:t>• Narrows </a:t>
            </a:r>
            <a:r>
              <a:rPr lang="en-US" sz="4000" dirty="0"/>
              <a:t>the perceptual field to pay attention to particular details as the </a:t>
            </a:r>
            <a:r>
              <a:rPr lang="en-US" sz="4000" dirty="0" smtClean="0"/>
              <a:t> person </a:t>
            </a:r>
            <a:r>
              <a:rPr lang="en-US" sz="4000" dirty="0"/>
              <a:t>sees, hears, and grasps less.</a:t>
            </a:r>
          </a:p>
          <a:p>
            <a:pPr marL="114300" indent="0" algn="justLow">
              <a:buNone/>
            </a:pPr>
            <a:r>
              <a:rPr lang="en-US" sz="4000" dirty="0"/>
              <a:t>• Selective in attentiveness occurs.</a:t>
            </a:r>
          </a:p>
          <a:p>
            <a:pPr marL="114300" indent="0" algn="justLow">
              <a:buNone/>
            </a:pPr>
            <a:r>
              <a:rPr lang="en-US" sz="4000" dirty="0"/>
              <a:t>• The increased tension makes this the optimal time for learning</a:t>
            </a:r>
            <a:endParaRPr lang="en-US" sz="4000" dirty="0"/>
          </a:p>
        </p:txBody>
      </p:sp>
    </p:spTree>
    <p:extLst>
      <p:ext uri="{BB962C8B-B14F-4D97-AF65-F5344CB8AC3E}">
        <p14:creationId xmlns:p14="http://schemas.microsoft.com/office/powerpoint/2010/main" val="139914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7681664" cy="6669360"/>
          </a:xfrm>
        </p:spPr>
        <p:txBody>
          <a:bodyPr>
            <a:noAutofit/>
          </a:bodyPr>
          <a:lstStyle/>
          <a:p>
            <a:pPr marL="114300" indent="0" algn="justLow">
              <a:buNone/>
            </a:pPr>
            <a:r>
              <a:rPr lang="en-US" sz="3600" b="1" dirty="0" smtClean="0">
                <a:solidFill>
                  <a:srgbClr val="0070C0"/>
                </a:solidFill>
              </a:rPr>
              <a:t>3</a:t>
            </a:r>
            <a:r>
              <a:rPr lang="en-US" sz="3600" b="1" dirty="0">
                <a:solidFill>
                  <a:srgbClr val="0070C0"/>
                </a:solidFill>
              </a:rPr>
              <a:t>. Severe Anxiety</a:t>
            </a:r>
          </a:p>
          <a:p>
            <a:pPr marL="114300" indent="0" algn="justLow">
              <a:buNone/>
            </a:pPr>
            <a:r>
              <a:rPr lang="en-US" sz="3600" dirty="0"/>
              <a:t>• Creates a feeling that something bad is about to happen, or feeling of an </a:t>
            </a:r>
            <a:r>
              <a:rPr lang="en-US" sz="3600" dirty="0" smtClean="0"/>
              <a:t> impending </a:t>
            </a:r>
            <a:r>
              <a:rPr lang="en-US" sz="3600" dirty="0"/>
              <a:t>doom.</a:t>
            </a:r>
          </a:p>
          <a:p>
            <a:pPr marL="114300" indent="0" algn="justLow">
              <a:buNone/>
            </a:pPr>
            <a:r>
              <a:rPr lang="en-US" sz="3600" dirty="0"/>
              <a:t>• Severe anxiety include a racing heart, shortness of breath, dizziness and </a:t>
            </a:r>
            <a:r>
              <a:rPr lang="en-US" sz="3600" dirty="0" smtClean="0"/>
              <a:t> fear </a:t>
            </a:r>
            <a:r>
              <a:rPr lang="en-US" sz="3600" dirty="0"/>
              <a:t>of losing complete control.</a:t>
            </a:r>
          </a:p>
          <a:p>
            <a:pPr marL="114300" indent="0" algn="justLow">
              <a:buNone/>
            </a:pPr>
            <a:r>
              <a:rPr lang="en-US" sz="3600" dirty="0"/>
              <a:t>• Fight and flight response sets </a:t>
            </a:r>
          </a:p>
          <a:p>
            <a:pPr algn="justLow"/>
            <a:endParaRPr lang="en-US" sz="3600" b="1" dirty="0"/>
          </a:p>
        </p:txBody>
      </p:sp>
    </p:spTree>
    <p:extLst>
      <p:ext uri="{BB962C8B-B14F-4D97-AF65-F5344CB8AC3E}">
        <p14:creationId xmlns:p14="http://schemas.microsoft.com/office/powerpoint/2010/main" val="14333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7620000" cy="5472608"/>
          </a:xfrm>
        </p:spPr>
        <p:txBody>
          <a:bodyPr>
            <a:noAutofit/>
          </a:bodyPr>
          <a:lstStyle/>
          <a:p>
            <a:pPr marL="0" indent="0" algn="justLow">
              <a:lnSpc>
                <a:spcPct val="107000"/>
              </a:lnSpc>
              <a:spcAft>
                <a:spcPts val="800"/>
              </a:spcAft>
              <a:buNone/>
            </a:pPr>
            <a:r>
              <a:rPr lang="en-US" sz="3200" dirty="0" smtClean="0">
                <a:ea typeface="Calibri"/>
                <a:cs typeface="Arial"/>
              </a:rPr>
              <a:t> </a:t>
            </a:r>
            <a:r>
              <a:rPr lang="en-US" sz="3200" dirty="0">
                <a:ea typeface="Calibri"/>
                <a:cs typeface="Arial"/>
              </a:rPr>
              <a:t>Narrow perceptual field occurs and focus is on specific details or scattered </a:t>
            </a:r>
            <a:r>
              <a:rPr lang="en-US" sz="3200" dirty="0" smtClean="0">
                <a:ea typeface="Calibri"/>
                <a:cs typeface="Arial"/>
              </a:rPr>
              <a:t> details </a:t>
            </a:r>
            <a:r>
              <a:rPr lang="en-US" sz="3200" dirty="0">
                <a:ea typeface="Calibri"/>
                <a:cs typeface="Arial"/>
              </a:rPr>
              <a:t>so that learning and problem-solving is not possible.</a:t>
            </a:r>
          </a:p>
          <a:p>
            <a:pPr marL="0" indent="0" algn="justLow">
              <a:lnSpc>
                <a:spcPct val="107000"/>
              </a:lnSpc>
              <a:spcAft>
                <a:spcPts val="800"/>
              </a:spcAft>
              <a:buNone/>
            </a:pPr>
            <a:r>
              <a:rPr lang="en-US" sz="3200" dirty="0">
                <a:ea typeface="Calibri"/>
                <a:cs typeface="Arial"/>
              </a:rPr>
              <a:t>• The individual needs direction to focus.</a:t>
            </a:r>
          </a:p>
          <a:p>
            <a:pPr marL="0" indent="0" algn="justLow">
              <a:lnSpc>
                <a:spcPct val="107000"/>
              </a:lnSpc>
              <a:spcAft>
                <a:spcPts val="800"/>
              </a:spcAft>
              <a:buNone/>
            </a:pPr>
            <a:r>
              <a:rPr lang="en-US" sz="3200" dirty="0">
                <a:ea typeface="Calibri"/>
                <a:cs typeface="Arial"/>
              </a:rPr>
              <a:t>• Dilated pupils, fixed vision.</a:t>
            </a:r>
          </a:p>
          <a:p>
            <a:pPr marL="0" indent="0" algn="justLow">
              <a:lnSpc>
                <a:spcPct val="107000"/>
              </a:lnSpc>
              <a:spcAft>
                <a:spcPts val="800"/>
              </a:spcAft>
              <a:buNone/>
            </a:pPr>
            <a:endParaRPr lang="en-US" sz="3200" dirty="0">
              <a:ea typeface="Calibri"/>
              <a:cs typeface="Arial"/>
            </a:endParaRPr>
          </a:p>
        </p:txBody>
      </p:sp>
    </p:spTree>
    <p:extLst>
      <p:ext uri="{BB962C8B-B14F-4D97-AF65-F5344CB8AC3E}">
        <p14:creationId xmlns:p14="http://schemas.microsoft.com/office/powerpoint/2010/main" val="379278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lnSpcReduction="10000"/>
          </a:bodyPr>
          <a:lstStyle/>
          <a:p>
            <a:pPr marL="114300" indent="0" algn="justLow">
              <a:buNone/>
            </a:pPr>
            <a:r>
              <a:rPr lang="en-US" sz="3200" b="1" dirty="0" smtClean="0">
                <a:solidFill>
                  <a:srgbClr val="0070C0"/>
                </a:solidFill>
              </a:rPr>
              <a:t>4</a:t>
            </a:r>
            <a:r>
              <a:rPr lang="en-US" sz="3200" b="1" dirty="0">
                <a:solidFill>
                  <a:srgbClr val="0070C0"/>
                </a:solidFill>
              </a:rPr>
              <a:t>. Panic Level :( Panic Attack)</a:t>
            </a:r>
          </a:p>
          <a:p>
            <a:pPr marL="114300" indent="0" algn="justLow">
              <a:buNone/>
            </a:pPr>
            <a:r>
              <a:rPr lang="en-US" sz="3200" dirty="0"/>
              <a:t>• There is increased motor activity, decreased ability to relate with </a:t>
            </a:r>
            <a:r>
              <a:rPr lang="en-US" sz="3200" dirty="0" smtClean="0"/>
              <a:t>others, distorted </a:t>
            </a:r>
            <a:r>
              <a:rPr lang="en-US" sz="3200" dirty="0"/>
              <a:t>perceptions, lose of contact with reality may occur and loss </a:t>
            </a:r>
            <a:r>
              <a:rPr lang="en-US" sz="3200" dirty="0" smtClean="0"/>
              <a:t>of rational </a:t>
            </a:r>
            <a:r>
              <a:rPr lang="en-US" sz="3200" dirty="0"/>
              <a:t>thought.</a:t>
            </a:r>
          </a:p>
          <a:p>
            <a:pPr marL="114300" indent="0" algn="justLow">
              <a:buNone/>
            </a:pPr>
            <a:r>
              <a:rPr lang="en-US" sz="3200" dirty="0"/>
              <a:t>• The person in panic is unable to communicate or function effectively.</a:t>
            </a:r>
          </a:p>
          <a:p>
            <a:pPr marL="114300" indent="0" algn="justLow">
              <a:buNone/>
            </a:pPr>
            <a:r>
              <a:rPr lang="en-US" sz="3200" dirty="0"/>
              <a:t>• Feelings of helplessness and terror.</a:t>
            </a:r>
          </a:p>
          <a:p>
            <a:pPr marL="114300" indent="0" algn="justLow">
              <a:buNone/>
            </a:pPr>
            <a:r>
              <a:rPr lang="en-US" sz="3200" dirty="0"/>
              <a:t>• Inability to concentrate.</a:t>
            </a:r>
          </a:p>
          <a:p>
            <a:pPr marL="114300" indent="0" algn="justLow">
              <a:buNone/>
            </a:pPr>
            <a:r>
              <a:rPr lang="en-US" sz="3200" dirty="0"/>
              <a:t>• If prolonged, panic can lead to exhaustion and death</a:t>
            </a:r>
            <a:endParaRPr lang="en-US" sz="3200" dirty="0"/>
          </a:p>
        </p:txBody>
      </p:sp>
    </p:spTree>
    <p:extLst>
      <p:ext uri="{BB962C8B-B14F-4D97-AF65-F5344CB8AC3E}">
        <p14:creationId xmlns:p14="http://schemas.microsoft.com/office/powerpoint/2010/main" val="2021249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545</TotalTime>
  <Words>2161</Words>
  <Application>Microsoft Office PowerPoint</Application>
  <PresentationFormat>عرض على الشاشة (3:4)‏</PresentationFormat>
  <Paragraphs>129</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Adjacency</vt:lpstr>
      <vt:lpstr>  Unit 5: Anxiety disorder:    Anxiety as a response to stress. Types and the levels of anxiety disorder. Etiology and Treatment Modalities.  Al-Mustaqbal University/ College of Nursing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steps in a quantitative study</dc:title>
  <dc:creator>Maher</dc:creator>
  <cp:lastModifiedBy>Maher</cp:lastModifiedBy>
  <cp:revision>44</cp:revision>
  <dcterms:created xsi:type="dcterms:W3CDTF">2023-09-27T20:30:54Z</dcterms:created>
  <dcterms:modified xsi:type="dcterms:W3CDTF">2024-11-08T17:22:52Z</dcterms:modified>
</cp:coreProperties>
</file>