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4" r:id="rId4"/>
    <p:sldId id="276" r:id="rId5"/>
    <p:sldId id="258" r:id="rId6"/>
    <p:sldId id="259" r:id="rId7"/>
    <p:sldId id="260" r:id="rId8"/>
    <p:sldId id="261" r:id="rId9"/>
    <p:sldId id="263" r:id="rId10"/>
    <p:sldId id="264" r:id="rId11"/>
    <p:sldId id="265" r:id="rId12"/>
    <p:sldId id="266" r:id="rId13"/>
    <p:sldId id="267" r:id="rId14"/>
    <p:sldId id="268" r:id="rId15"/>
    <p:sldId id="277" r:id="rId16"/>
    <p:sldId id="269" r:id="rId17"/>
    <p:sldId id="275" r:id="rId18"/>
    <p:sldId id="278"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88744FD-7305-4A8A-988A-C11474B39265}">
          <p14:sldIdLst>
            <p14:sldId id="256"/>
            <p14:sldId id="273"/>
            <p14:sldId id="274"/>
            <p14:sldId id="276"/>
            <p14:sldId id="258"/>
            <p14:sldId id="259"/>
            <p14:sldId id="260"/>
            <p14:sldId id="261"/>
            <p14:sldId id="263"/>
            <p14:sldId id="264"/>
            <p14:sldId id="265"/>
            <p14:sldId id="266"/>
            <p14:sldId id="267"/>
            <p14:sldId id="268"/>
            <p14:sldId id="277"/>
            <p14:sldId id="269"/>
            <p14:sldId id="275"/>
            <p14:sldId id="278"/>
            <p14:sldId id="279"/>
          </p14:sldIdLst>
        </p14:section>
        <p14:section name="Untitled Section" id="{6275F83F-5C25-4707-89DB-CA027F42908D}">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0" d="100"/>
          <a:sy n="70" d="100"/>
        </p:scale>
        <p:origin x="-2022" y="-1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2C078F-4CE2-4F29-B36F-37DF137916E6}"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2C078F-4CE2-4F29-B36F-37DF137916E6}"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2C078F-4CE2-4F29-B36F-37DF137916E6}"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2C078F-4CE2-4F29-B36F-37DF137916E6}"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2C078F-4CE2-4F29-B36F-37DF137916E6}"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2C078F-4CE2-4F29-B36F-37DF137916E6}"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2C078F-4CE2-4F29-B36F-37DF137916E6}" type="datetimeFigureOut">
              <a:rPr lang="en-US" smtClean="0"/>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2C078F-4CE2-4F29-B36F-37DF137916E6}" type="datetimeFigureOut">
              <a:rPr lang="en-US" smtClean="0"/>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C078F-4CE2-4F29-B36F-37DF137916E6}" type="datetimeFigureOut">
              <a:rPr lang="en-US" smtClean="0"/>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2C078F-4CE2-4F29-B36F-37DF137916E6}"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B62EE-BD39-490A-A853-ECFE75236665}"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72C078F-4CE2-4F29-B36F-37DF137916E6}" type="datetimeFigureOut">
              <a:rPr lang="en-US" smtClean="0"/>
              <a:t>10/4/2024</a:t>
            </a:fld>
            <a:endParaRPr lang="en-US"/>
          </a:p>
        </p:txBody>
      </p:sp>
      <p:sp>
        <p:nvSpPr>
          <p:cNvPr id="9" name="Slide Number Placeholder 8"/>
          <p:cNvSpPr>
            <a:spLocks noGrp="1"/>
          </p:cNvSpPr>
          <p:nvPr>
            <p:ph type="sldNum" sz="quarter" idx="11"/>
          </p:nvPr>
        </p:nvSpPr>
        <p:spPr/>
        <p:txBody>
          <a:bodyPr/>
          <a:lstStyle/>
          <a:p>
            <a:fld id="{E6EB62EE-BD39-490A-A853-ECFE7523666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6EB62EE-BD39-490A-A853-ECFE75236665}"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72C078F-4CE2-4F29-B36F-37DF137916E6}" type="datetimeFigureOut">
              <a:rPr lang="en-US" smtClean="0"/>
              <a:t>10/4/2024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556792"/>
            <a:ext cx="7399784" cy="4248472"/>
          </a:xfrm>
        </p:spPr>
        <p:txBody>
          <a:bodyPr>
            <a:normAutofit fontScale="90000"/>
          </a:bodyPr>
          <a:lstStyle/>
          <a:p>
            <a:pPr algn="ctr"/>
            <a:r>
              <a:rPr lang="en-US" sz="5300" b="1" spc="0" dirty="0" smtClean="0">
                <a:solidFill>
                  <a:srgbClr val="FF0000"/>
                </a:solidFill>
                <a:latin typeface="Calibri"/>
                <a:ea typeface="Calibri"/>
                <a:cs typeface="Arial"/>
              </a:rPr>
              <a:t/>
            </a:r>
            <a:br>
              <a:rPr lang="en-US" sz="5300" b="1" spc="0" dirty="0" smtClean="0">
                <a:solidFill>
                  <a:srgbClr val="FF0000"/>
                </a:solidFill>
                <a:latin typeface="Calibri"/>
                <a:ea typeface="Calibri"/>
                <a:cs typeface="Arial"/>
              </a:rPr>
            </a:br>
            <a:r>
              <a:rPr lang="en-US" sz="5300" b="1" spc="0" dirty="0">
                <a:solidFill>
                  <a:srgbClr val="FF0000"/>
                </a:solidFill>
                <a:latin typeface="Calibri"/>
                <a:ea typeface="Calibri"/>
                <a:cs typeface="Arial"/>
              </a:rPr>
              <a:t/>
            </a:r>
            <a:br>
              <a:rPr lang="en-US" sz="5300" b="1" spc="0" dirty="0">
                <a:solidFill>
                  <a:srgbClr val="FF0000"/>
                </a:solidFill>
                <a:latin typeface="Calibri"/>
                <a:ea typeface="Calibri"/>
                <a:cs typeface="Arial"/>
              </a:rPr>
            </a:br>
            <a:r>
              <a:rPr lang="en-US" sz="5300" b="1" spc="0" dirty="0" smtClean="0">
                <a:solidFill>
                  <a:srgbClr val="FF0000"/>
                </a:solidFill>
                <a:latin typeface="Calibri"/>
                <a:ea typeface="Calibri"/>
                <a:cs typeface="Arial"/>
              </a:rPr>
              <a:t>Building </a:t>
            </a:r>
            <a:r>
              <a:rPr lang="en-US" sz="5300" b="1" spc="0" dirty="0">
                <a:solidFill>
                  <a:srgbClr val="FF0000"/>
                </a:solidFill>
                <a:latin typeface="Calibri"/>
                <a:ea typeface="Calibri"/>
                <a:cs typeface="Arial"/>
              </a:rPr>
              <a:t>the Nurse–Client </a:t>
            </a:r>
            <a:r>
              <a:rPr lang="en-US" sz="5300" b="1" spc="0" dirty="0" smtClean="0">
                <a:solidFill>
                  <a:srgbClr val="FF0000"/>
                </a:solidFill>
                <a:latin typeface="Calibri"/>
                <a:ea typeface="Calibri"/>
                <a:cs typeface="Arial"/>
              </a:rPr>
              <a:t>Relationship</a:t>
            </a:r>
            <a:br>
              <a:rPr lang="en-US" sz="5300" b="1" spc="0" dirty="0" smtClean="0">
                <a:solidFill>
                  <a:srgbClr val="FF0000"/>
                </a:solidFill>
                <a:latin typeface="Calibri"/>
                <a:ea typeface="Calibri"/>
                <a:cs typeface="Arial"/>
              </a:rPr>
            </a:br>
            <a:r>
              <a:rPr lang="en-US" sz="3200" b="1" spc="0" dirty="0">
                <a:solidFill>
                  <a:srgbClr val="FF0000"/>
                </a:solidFill>
                <a:latin typeface="Calibri"/>
                <a:ea typeface="Calibri"/>
                <a:cs typeface="Arial"/>
              </a:rPr>
              <a:t/>
            </a:r>
            <a:br>
              <a:rPr lang="en-US" sz="3200" b="1" spc="0" dirty="0">
                <a:solidFill>
                  <a:srgbClr val="FF0000"/>
                </a:solidFill>
                <a:latin typeface="Calibri"/>
                <a:ea typeface="Calibri"/>
                <a:cs typeface="Arial"/>
              </a:rPr>
            </a:br>
            <a:r>
              <a:rPr lang="en-US" sz="3200" b="1" spc="0" dirty="0">
                <a:solidFill>
                  <a:srgbClr val="0070C0"/>
                </a:solidFill>
                <a:latin typeface="Calibri"/>
                <a:ea typeface="Calibri"/>
                <a:cs typeface="Arial"/>
              </a:rPr>
              <a:t> Therapeutic </a:t>
            </a:r>
            <a:r>
              <a:rPr lang="en-US" sz="3200" b="1" spc="0" dirty="0" smtClean="0">
                <a:solidFill>
                  <a:srgbClr val="0070C0"/>
                </a:solidFill>
                <a:latin typeface="Calibri"/>
                <a:ea typeface="Calibri"/>
                <a:cs typeface="Arial"/>
              </a:rPr>
              <a:t>Relationships</a:t>
            </a:r>
            <a:r>
              <a:rPr lang="en-US" sz="3200" b="1" spc="0" dirty="0" smtClean="0">
                <a:solidFill>
                  <a:srgbClr val="FF0000"/>
                </a:solidFill>
                <a:latin typeface="Calibri"/>
                <a:ea typeface="Calibri"/>
                <a:cs typeface="Arial"/>
              </a:rPr>
              <a:t/>
            </a:r>
            <a:br>
              <a:rPr lang="en-US" sz="3200" b="1" spc="0" dirty="0" smtClean="0">
                <a:solidFill>
                  <a:srgbClr val="FF0000"/>
                </a:solidFill>
                <a:latin typeface="Calibri"/>
                <a:ea typeface="Calibri"/>
                <a:cs typeface="Arial"/>
              </a:rPr>
            </a:br>
            <a:r>
              <a:rPr lang="en-US" sz="3200" b="1" spc="0" dirty="0">
                <a:solidFill>
                  <a:srgbClr val="FF0000"/>
                </a:solidFill>
                <a:latin typeface="Calibri"/>
                <a:ea typeface="Calibri"/>
                <a:cs typeface="Arial"/>
              </a:rPr>
              <a:t/>
            </a:r>
            <a:br>
              <a:rPr lang="en-US" sz="3200" b="1" spc="0" dirty="0">
                <a:solidFill>
                  <a:srgbClr val="FF0000"/>
                </a:solidFill>
                <a:latin typeface="Calibri"/>
                <a:ea typeface="Calibri"/>
                <a:cs typeface="Arial"/>
              </a:rPr>
            </a:br>
            <a:r>
              <a:rPr lang="en-US" sz="3200" b="1" spc="0" dirty="0">
                <a:solidFill>
                  <a:srgbClr val="FF0000"/>
                </a:solidFill>
                <a:latin typeface="Calibri"/>
                <a:ea typeface="Calibri"/>
                <a:cs typeface="Arial"/>
              </a:rPr>
              <a:t> </a:t>
            </a:r>
            <a:r>
              <a:rPr lang="en-US" sz="3200" b="1" spc="0" dirty="0">
                <a:solidFill>
                  <a:srgbClr val="0070C0"/>
                </a:solidFill>
                <a:latin typeface="Calibri"/>
                <a:ea typeface="Calibri"/>
                <a:cs typeface="Arial"/>
              </a:rPr>
              <a:t>Components of a therapeutic </a:t>
            </a:r>
            <a:r>
              <a:rPr lang="en-US" sz="3200" b="1" spc="0" dirty="0" smtClean="0">
                <a:solidFill>
                  <a:srgbClr val="0070C0"/>
                </a:solidFill>
                <a:latin typeface="Calibri"/>
                <a:ea typeface="Calibri"/>
                <a:cs typeface="Arial"/>
              </a:rPr>
              <a:t>relationship</a:t>
            </a:r>
            <a:r>
              <a:rPr lang="en-US" sz="3200" b="1" spc="0" dirty="0" smtClean="0">
                <a:solidFill>
                  <a:srgbClr val="FF0000"/>
                </a:solidFill>
                <a:latin typeface="Calibri"/>
                <a:ea typeface="Calibri"/>
                <a:cs typeface="Arial"/>
              </a:rPr>
              <a:t/>
            </a:r>
            <a:br>
              <a:rPr lang="en-US" sz="3200" b="1" spc="0" dirty="0" smtClean="0">
                <a:solidFill>
                  <a:srgbClr val="FF0000"/>
                </a:solidFill>
                <a:latin typeface="Calibri"/>
                <a:ea typeface="Calibri"/>
                <a:cs typeface="Arial"/>
              </a:rPr>
            </a:br>
            <a:r>
              <a:rPr lang="en-US" sz="3200" b="1" spc="0" dirty="0">
                <a:solidFill>
                  <a:srgbClr val="FF0000"/>
                </a:solidFill>
                <a:latin typeface="Calibri"/>
                <a:ea typeface="Calibri"/>
                <a:cs typeface="Arial"/>
              </a:rPr>
              <a:t/>
            </a:r>
            <a:br>
              <a:rPr lang="en-US" sz="3200" b="1" spc="0" dirty="0">
                <a:solidFill>
                  <a:srgbClr val="FF0000"/>
                </a:solidFill>
                <a:latin typeface="Calibri"/>
                <a:ea typeface="Calibri"/>
                <a:cs typeface="Arial"/>
              </a:rPr>
            </a:br>
            <a:r>
              <a:rPr lang="en-US" sz="3200" b="1" spc="0" dirty="0">
                <a:solidFill>
                  <a:schemeClr val="tx1"/>
                </a:solidFill>
                <a:latin typeface="Calibri"/>
                <a:ea typeface="Calibri"/>
                <a:cs typeface="Arial"/>
              </a:rPr>
              <a:t>Al-</a:t>
            </a:r>
            <a:r>
              <a:rPr lang="en-US" sz="3200" b="1" spc="0" dirty="0" err="1">
                <a:solidFill>
                  <a:schemeClr val="tx1"/>
                </a:solidFill>
                <a:latin typeface="Calibri"/>
                <a:ea typeface="Calibri"/>
                <a:cs typeface="Arial"/>
              </a:rPr>
              <a:t>Mustaqbal</a:t>
            </a:r>
            <a:r>
              <a:rPr lang="en-US" sz="3200" b="1" spc="0" dirty="0">
                <a:solidFill>
                  <a:schemeClr val="tx1"/>
                </a:solidFill>
                <a:latin typeface="Calibri"/>
                <a:ea typeface="Calibri"/>
                <a:cs typeface="Arial"/>
              </a:rPr>
              <a:t> University/ College of Nursing</a:t>
            </a:r>
            <a:r>
              <a:rPr lang="en-US" sz="3200" b="1" spc="0" dirty="0">
                <a:solidFill>
                  <a:srgbClr val="FF0000"/>
                </a:solidFill>
                <a:latin typeface="Calibri"/>
                <a:ea typeface="Calibri"/>
                <a:cs typeface="Arial"/>
              </a:rPr>
              <a:t/>
            </a:r>
            <a:br>
              <a:rPr lang="en-US" sz="3200" b="1" spc="0" dirty="0">
                <a:solidFill>
                  <a:srgbClr val="FF0000"/>
                </a:solidFill>
                <a:latin typeface="Calibri"/>
                <a:ea typeface="Calibri"/>
                <a:cs typeface="Arial"/>
              </a:rPr>
            </a:br>
            <a:r>
              <a:rPr lang="en-US" sz="3200" b="1" spc="0" dirty="0">
                <a:solidFill>
                  <a:srgbClr val="FF0000"/>
                </a:solidFill>
                <a:latin typeface="Calibri"/>
                <a:ea typeface="Calibri"/>
                <a:cs typeface="Arial"/>
              </a:rPr>
              <a:t/>
            </a:r>
            <a:br>
              <a:rPr lang="en-US" sz="3200" b="1" spc="0" dirty="0">
                <a:solidFill>
                  <a:srgbClr val="FF0000"/>
                </a:solidFill>
                <a:latin typeface="Calibri"/>
                <a:ea typeface="Calibri"/>
                <a:cs typeface="Arial"/>
              </a:rPr>
            </a:br>
            <a:r>
              <a:rPr lang="en-US" sz="3200" b="1" spc="0" dirty="0">
                <a:solidFill>
                  <a:prstClr val="black"/>
                </a:solidFill>
                <a:latin typeface="Times New Roman"/>
                <a:ea typeface="Times New Roman"/>
              </a:rPr>
              <a:t/>
            </a:r>
            <a:br>
              <a:rPr lang="en-US" sz="3200" b="1" spc="0" dirty="0">
                <a:solidFill>
                  <a:prstClr val="black"/>
                </a:solidFill>
                <a:latin typeface="Times New Roman"/>
                <a:ea typeface="Times New Roman"/>
              </a:rPr>
            </a:br>
            <a:endParaRPr lang="en-US" sz="3200" b="1" dirty="0"/>
          </a:p>
        </p:txBody>
      </p:sp>
    </p:spTree>
    <p:extLst>
      <p:ext uri="{BB962C8B-B14F-4D97-AF65-F5344CB8AC3E}">
        <p14:creationId xmlns:p14="http://schemas.microsoft.com/office/powerpoint/2010/main" val="805620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7620000" cy="6192688"/>
          </a:xfrm>
        </p:spPr>
        <p:txBody>
          <a:bodyPr>
            <a:normAutofit/>
          </a:bodyPr>
          <a:lstStyle/>
          <a:p>
            <a:pPr marL="114300" lvl="0" indent="0" algn="justLow">
              <a:buClr>
                <a:srgbClr val="A9A57C"/>
              </a:buClr>
              <a:buNone/>
            </a:pPr>
            <a:r>
              <a:rPr lang="en-US" sz="3000" dirty="0">
                <a:solidFill>
                  <a:srgbClr val="2F2B20"/>
                </a:solidFill>
              </a:rPr>
              <a:t>. Advantages of Self Awareness: It allows the nurse to observe, pay attention to, and understand the subtle responses and reactions of clients when interacting with them</a:t>
            </a:r>
            <a:r>
              <a:rPr lang="en-US" sz="3000" dirty="0" smtClean="0">
                <a:solidFill>
                  <a:srgbClr val="2F2B20"/>
                </a:solidFill>
              </a:rPr>
              <a:t>.</a:t>
            </a:r>
          </a:p>
          <a:p>
            <a:pPr marL="114300" lvl="0" indent="0" algn="justLow">
              <a:buClr>
                <a:srgbClr val="A9A57C"/>
              </a:buClr>
              <a:buNone/>
            </a:pPr>
            <a:endParaRPr lang="en-US" sz="3000" dirty="0">
              <a:solidFill>
                <a:srgbClr val="2F2B20"/>
              </a:solidFill>
            </a:endParaRPr>
          </a:p>
          <a:p>
            <a:pPr marL="114300" lvl="0" indent="0" algn="justLow">
              <a:buClr>
                <a:srgbClr val="A9A57C"/>
              </a:buClr>
              <a:buNone/>
            </a:pPr>
            <a:r>
              <a:rPr lang="en-US" sz="3000" dirty="0" smtClean="0">
                <a:solidFill>
                  <a:srgbClr val="2F2B20"/>
                </a:solidFill>
              </a:rPr>
              <a:t> </a:t>
            </a:r>
            <a:r>
              <a:rPr lang="en-US" sz="3000" dirty="0">
                <a:solidFill>
                  <a:srgbClr val="2F2B20"/>
                </a:solidFill>
              </a:rPr>
              <a:t>Therapeutic Use of Self: It is the use of aspects of personality, experiences, values, feelings, intelligence, needs, coping skills, and perceptions as a therapeutic tool to establish relationships with clients. </a:t>
            </a:r>
          </a:p>
          <a:p>
            <a:pPr marL="114300" indent="0">
              <a:buNone/>
            </a:pPr>
            <a:endParaRPr lang="en-US" sz="2800" dirty="0"/>
          </a:p>
        </p:txBody>
      </p:sp>
    </p:spTree>
    <p:extLst>
      <p:ext uri="{BB962C8B-B14F-4D97-AF65-F5344CB8AC3E}">
        <p14:creationId xmlns:p14="http://schemas.microsoft.com/office/powerpoint/2010/main" val="2500664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7620000" cy="5780112"/>
          </a:xfrm>
        </p:spPr>
        <p:txBody>
          <a:bodyPr>
            <a:normAutofit/>
          </a:bodyPr>
          <a:lstStyle/>
          <a:p>
            <a:pPr marL="114300" indent="0" algn="just">
              <a:buNone/>
            </a:pPr>
            <a:r>
              <a:rPr lang="en-US" sz="2800" b="1" dirty="0">
                <a:solidFill>
                  <a:srgbClr val="FF0000"/>
                </a:solidFill>
              </a:rPr>
              <a:t>❑ TYPES OF </a:t>
            </a:r>
            <a:r>
              <a:rPr lang="en-US" sz="2800" b="1" dirty="0" smtClean="0">
                <a:solidFill>
                  <a:srgbClr val="FF0000"/>
                </a:solidFill>
              </a:rPr>
              <a:t>RELATIONSHIPS</a:t>
            </a:r>
          </a:p>
          <a:p>
            <a:pPr marL="114300" indent="0" algn="just">
              <a:buNone/>
            </a:pPr>
            <a:r>
              <a:rPr lang="en-US" sz="2800" dirty="0" smtClean="0"/>
              <a:t> </a:t>
            </a:r>
            <a:r>
              <a:rPr lang="en-US" sz="2800" dirty="0">
                <a:solidFill>
                  <a:srgbClr val="0070C0"/>
                </a:solidFill>
              </a:rPr>
              <a:t>1. Social Relationship </a:t>
            </a:r>
            <a:r>
              <a:rPr lang="en-US" sz="2800" dirty="0"/>
              <a:t>A social relationship is primarily initiated for the purpose of friendship, socialization, companionship, or accomplishment of a task. </a:t>
            </a:r>
            <a:endParaRPr lang="en-US" sz="2800" dirty="0" smtClean="0"/>
          </a:p>
          <a:p>
            <a:pPr marL="114300" indent="0" algn="just">
              <a:buNone/>
            </a:pPr>
            <a:r>
              <a:rPr lang="en-US" sz="2800" dirty="0" smtClean="0">
                <a:solidFill>
                  <a:srgbClr val="0070C0"/>
                </a:solidFill>
              </a:rPr>
              <a:t>2</a:t>
            </a:r>
            <a:r>
              <a:rPr lang="en-US" sz="2800" dirty="0">
                <a:solidFill>
                  <a:srgbClr val="0070C0"/>
                </a:solidFill>
              </a:rPr>
              <a:t>. Intimate Relationship </a:t>
            </a:r>
            <a:r>
              <a:rPr lang="en-US" sz="2800" dirty="0"/>
              <a:t>A healthy intimate relationship involves two people who are emotionally committed to each other. </a:t>
            </a:r>
          </a:p>
        </p:txBody>
      </p:sp>
    </p:spTree>
    <p:extLst>
      <p:ext uri="{BB962C8B-B14F-4D97-AF65-F5344CB8AC3E}">
        <p14:creationId xmlns:p14="http://schemas.microsoft.com/office/powerpoint/2010/main" val="3850375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7620000" cy="5996136"/>
          </a:xfrm>
        </p:spPr>
        <p:txBody>
          <a:bodyPr>
            <a:normAutofit/>
          </a:bodyPr>
          <a:lstStyle/>
          <a:p>
            <a:pPr marL="114300" lvl="0" indent="0" algn="just">
              <a:buClr>
                <a:srgbClr val="A9A57C"/>
              </a:buClr>
              <a:buNone/>
            </a:pPr>
            <a:r>
              <a:rPr lang="en-US" sz="2800" dirty="0" smtClean="0">
                <a:solidFill>
                  <a:srgbClr val="0070C0"/>
                </a:solidFill>
              </a:rPr>
              <a:t>3.Therapeutic </a:t>
            </a:r>
            <a:r>
              <a:rPr lang="en-US" sz="2800" dirty="0">
                <a:solidFill>
                  <a:srgbClr val="0070C0"/>
                </a:solidFill>
              </a:rPr>
              <a:t>Relationship </a:t>
            </a:r>
            <a:r>
              <a:rPr lang="en-US" sz="2800" dirty="0">
                <a:solidFill>
                  <a:srgbClr val="2F2B20"/>
                </a:solidFill>
              </a:rPr>
              <a:t>The therapeutic relationship differs from the social or intimate relationship in many ways because it focuses on the needs, experiences, feelings, and ideas of the client only. </a:t>
            </a:r>
          </a:p>
          <a:p>
            <a:pPr marL="114300" indent="0">
              <a:buNone/>
            </a:pP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535446"/>
            <a:ext cx="6048672" cy="391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866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7859216" cy="6741368"/>
          </a:xfrm>
        </p:spPr>
        <p:txBody>
          <a:bodyPr>
            <a:normAutofit/>
          </a:bodyPr>
          <a:lstStyle/>
          <a:p>
            <a:pPr marL="114300" indent="0" algn="ctr">
              <a:lnSpc>
                <a:spcPct val="107000"/>
              </a:lnSpc>
              <a:spcAft>
                <a:spcPts val="800"/>
              </a:spcAft>
              <a:buNone/>
            </a:pPr>
            <a:r>
              <a:rPr lang="en-US" sz="2800" b="1" dirty="0">
                <a:solidFill>
                  <a:srgbClr val="FF0000"/>
                </a:solidFill>
              </a:rPr>
              <a:t>PHASESOFNURSE-CLIENT</a:t>
            </a:r>
          </a:p>
          <a:p>
            <a:pPr marL="114300" indent="0" algn="ctr">
              <a:lnSpc>
                <a:spcPct val="107000"/>
              </a:lnSpc>
              <a:spcAft>
                <a:spcPts val="800"/>
              </a:spcAft>
              <a:buNone/>
            </a:pPr>
            <a:r>
              <a:rPr lang="en-US" sz="2800" b="1" dirty="0">
                <a:solidFill>
                  <a:srgbClr val="FF0000"/>
                </a:solidFill>
              </a:rPr>
              <a:t> RELATIONSHIPS</a:t>
            </a:r>
          </a:p>
          <a:p>
            <a:pPr marL="114300" indent="0" algn="justLow">
              <a:lnSpc>
                <a:spcPct val="107000"/>
              </a:lnSpc>
              <a:spcAft>
                <a:spcPts val="800"/>
              </a:spcAft>
              <a:buNone/>
            </a:pPr>
            <a:r>
              <a:rPr lang="en-US" sz="2400" dirty="0"/>
              <a:t> </a:t>
            </a:r>
            <a:r>
              <a:rPr lang="en-US" sz="2400" dirty="0">
                <a:solidFill>
                  <a:srgbClr val="0070C0"/>
                </a:solidFill>
              </a:rPr>
              <a:t>A- Orientation Phase</a:t>
            </a:r>
            <a:r>
              <a:rPr lang="en-US" sz="2400" dirty="0"/>
              <a:t>: begins when the nurse and client meet and ends when </a:t>
            </a:r>
            <a:r>
              <a:rPr lang="en-US" sz="2400" dirty="0" smtClean="0"/>
              <a:t> the </a:t>
            </a:r>
            <a:r>
              <a:rPr lang="en-US" sz="2400" dirty="0"/>
              <a:t>client  begins to identify problems to examine (trust building phase).</a:t>
            </a:r>
          </a:p>
          <a:p>
            <a:pPr marL="114300" indent="0" algn="justLow">
              <a:lnSpc>
                <a:spcPct val="107000"/>
              </a:lnSpc>
              <a:spcAft>
                <a:spcPts val="800"/>
              </a:spcAft>
              <a:buNone/>
            </a:pPr>
            <a:r>
              <a:rPr lang="en-US" sz="2400" dirty="0">
                <a:solidFill>
                  <a:srgbClr val="0070C0"/>
                </a:solidFill>
              </a:rPr>
              <a:t> B- Working </a:t>
            </a:r>
            <a:r>
              <a:rPr lang="en-US" sz="2400" dirty="0" smtClean="0">
                <a:solidFill>
                  <a:srgbClr val="0070C0"/>
                </a:solidFill>
              </a:rPr>
              <a:t>Phase:</a:t>
            </a:r>
          </a:p>
          <a:p>
            <a:pPr marL="114300" indent="0" algn="justLow">
              <a:lnSpc>
                <a:spcPct val="107000"/>
              </a:lnSpc>
              <a:spcAft>
                <a:spcPts val="800"/>
              </a:spcAft>
              <a:buNone/>
            </a:pPr>
            <a:r>
              <a:rPr lang="en-US" sz="2400" dirty="0" smtClean="0"/>
              <a:t> • Problem identification, the client identifies the issues or concerns causing  problems</a:t>
            </a:r>
          </a:p>
          <a:p>
            <a:pPr marL="114300" indent="0" algn="justLow">
              <a:lnSpc>
                <a:spcPct val="107000"/>
              </a:lnSpc>
              <a:spcAft>
                <a:spcPts val="800"/>
              </a:spcAft>
              <a:buNone/>
            </a:pPr>
            <a:r>
              <a:rPr lang="en-US" sz="2400" dirty="0" smtClean="0"/>
              <a:t> </a:t>
            </a:r>
            <a:r>
              <a:rPr lang="en-US" sz="2400" dirty="0"/>
              <a:t>• Exploitation, the nurse guides the client to examine feelings and responses </a:t>
            </a:r>
            <a:r>
              <a:rPr lang="en-US" sz="2400" dirty="0" smtClean="0"/>
              <a:t> and </a:t>
            </a:r>
            <a:r>
              <a:rPr lang="en-US" sz="2400" dirty="0"/>
              <a:t>to develop better coping skills and a more positive self-image.</a:t>
            </a:r>
          </a:p>
          <a:p>
            <a:pPr marL="114300" indent="0" algn="justLow">
              <a:lnSpc>
                <a:spcPct val="107000"/>
              </a:lnSpc>
              <a:spcAft>
                <a:spcPts val="800"/>
              </a:spcAft>
              <a:buNone/>
            </a:pPr>
            <a:r>
              <a:rPr lang="en-US" sz="2400" dirty="0">
                <a:solidFill>
                  <a:srgbClr val="0070C0"/>
                </a:solidFill>
              </a:rPr>
              <a:t> C- Termination Phase</a:t>
            </a:r>
            <a:r>
              <a:rPr lang="en-US" sz="2400" dirty="0"/>
              <a:t>: It begins when the problems are resolved, and it ends </a:t>
            </a:r>
            <a:r>
              <a:rPr lang="en-US" sz="2400" dirty="0" smtClean="0"/>
              <a:t> when </a:t>
            </a:r>
            <a:r>
              <a:rPr lang="en-US" sz="2400" dirty="0"/>
              <a:t>the  relationship is ended</a:t>
            </a:r>
          </a:p>
          <a:p>
            <a:pPr marL="114300" indent="0" algn="justLow">
              <a:lnSpc>
                <a:spcPct val="107000"/>
              </a:lnSpc>
              <a:spcAft>
                <a:spcPts val="800"/>
              </a:spcAft>
              <a:buNone/>
            </a:pPr>
            <a:endParaRPr lang="en-US" sz="2400" dirty="0"/>
          </a:p>
        </p:txBody>
      </p:sp>
    </p:spTree>
    <p:extLst>
      <p:ext uri="{BB962C8B-B14F-4D97-AF65-F5344CB8AC3E}">
        <p14:creationId xmlns:p14="http://schemas.microsoft.com/office/powerpoint/2010/main" val="1289951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620000" cy="288032"/>
          </a:xfrm>
        </p:spPr>
        <p:txBody>
          <a:bodyPr>
            <a:normAutofit fontScale="90000"/>
          </a:bodyPr>
          <a:lstStyle/>
          <a:p>
            <a:r>
              <a:rPr lang="en-US" dirty="0"/>
              <a:t/>
            </a:r>
            <a:br>
              <a:rPr lang="en-US" dirty="0"/>
            </a:br>
            <a:endParaRPr lang="en-US" dirty="0"/>
          </a:p>
        </p:txBody>
      </p:sp>
      <p:sp>
        <p:nvSpPr>
          <p:cNvPr id="3" name="Content Placeholder 2"/>
          <p:cNvSpPr>
            <a:spLocks noGrp="1"/>
          </p:cNvSpPr>
          <p:nvPr>
            <p:ph idx="1"/>
          </p:nvPr>
        </p:nvSpPr>
        <p:spPr>
          <a:xfrm>
            <a:off x="251520" y="1052736"/>
            <a:ext cx="7620000" cy="4800600"/>
          </a:xfrm>
        </p:spPr>
        <p:txBody>
          <a:bodyPr>
            <a:normAutofit lnSpcReduction="10000"/>
          </a:bodyPr>
          <a:lstStyle/>
          <a:p>
            <a:pPr marL="114300" indent="0" algn="ctr">
              <a:buNone/>
            </a:pPr>
            <a:r>
              <a:rPr lang="en-US" sz="4000" dirty="0">
                <a:solidFill>
                  <a:srgbClr val="FF0000"/>
                </a:solidFill>
              </a:rPr>
              <a:t>Behaviors Impact Therapeutic Relationships </a:t>
            </a:r>
          </a:p>
          <a:p>
            <a:pPr marL="114300" indent="0">
              <a:buNone/>
            </a:pPr>
            <a:r>
              <a:rPr lang="en-US" sz="3600" dirty="0"/>
              <a:t>1)Inappropriate Boundaries</a:t>
            </a:r>
            <a:r>
              <a:rPr lang="en-US" sz="3600" dirty="0" smtClean="0"/>
              <a:t>:</a:t>
            </a:r>
          </a:p>
          <a:p>
            <a:endParaRPr lang="en-US" sz="3600" dirty="0"/>
          </a:p>
          <a:p>
            <a:pPr marL="114300" indent="0" algn="justLow">
              <a:buNone/>
            </a:pPr>
            <a:r>
              <a:rPr lang="en-US" sz="3600" dirty="0" smtClean="0"/>
              <a:t>2)Feelings </a:t>
            </a:r>
            <a:r>
              <a:rPr lang="en-US" sz="3600" dirty="0"/>
              <a:t>of Sympathy </a:t>
            </a:r>
            <a:r>
              <a:rPr lang="en-US" sz="3600" dirty="0" smtClean="0"/>
              <a:t>and Encouraging </a:t>
            </a:r>
            <a:r>
              <a:rPr lang="en-US" sz="3600" dirty="0"/>
              <a:t>Client Dependency</a:t>
            </a:r>
            <a:r>
              <a:rPr lang="en-US" sz="3600" dirty="0" smtClean="0"/>
              <a:t>:</a:t>
            </a:r>
          </a:p>
          <a:p>
            <a:pPr algn="justLow"/>
            <a:endParaRPr lang="en-US" sz="3600" dirty="0"/>
          </a:p>
          <a:p>
            <a:pPr marL="114300" indent="0">
              <a:buNone/>
            </a:pPr>
            <a:r>
              <a:rPr lang="en-US" sz="3600" dirty="0" smtClean="0"/>
              <a:t>3)Non-acceptance </a:t>
            </a:r>
            <a:r>
              <a:rPr lang="en-US" sz="3600" dirty="0"/>
              <a:t>and Avoidance:</a:t>
            </a:r>
          </a:p>
          <a:p>
            <a:endParaRPr lang="en-US" dirty="0"/>
          </a:p>
          <a:p>
            <a:endParaRPr lang="en-US" dirty="0"/>
          </a:p>
        </p:txBody>
      </p:sp>
      <p:sp>
        <p:nvSpPr>
          <p:cNvPr id="5" name="Rectangle 4"/>
          <p:cNvSpPr/>
          <p:nvPr/>
        </p:nvSpPr>
        <p:spPr>
          <a:xfrm>
            <a:off x="179512" y="836712"/>
            <a:ext cx="7776864" cy="1569660"/>
          </a:xfrm>
          <a:prstGeom prst="rect">
            <a:avLst/>
          </a:prstGeom>
        </p:spPr>
        <p:txBody>
          <a:bodyPr wrap="square">
            <a:spAutoFit/>
          </a:bodyPr>
          <a:lstStyle/>
          <a:p>
            <a:endParaRPr lang="en-US" sz="3200" dirty="0"/>
          </a:p>
          <a:p>
            <a:endParaRPr lang="en-US" sz="3200" dirty="0"/>
          </a:p>
          <a:p>
            <a:endParaRPr lang="en-US" sz="3200" dirty="0"/>
          </a:p>
        </p:txBody>
      </p:sp>
    </p:spTree>
    <p:extLst>
      <p:ext uri="{BB962C8B-B14F-4D97-AF65-F5344CB8AC3E}">
        <p14:creationId xmlns:p14="http://schemas.microsoft.com/office/powerpoint/2010/main" val="1925821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404664"/>
            <a:ext cx="7620000" cy="5832648"/>
          </a:xfrm>
        </p:spPr>
        <p:txBody>
          <a:bodyPr>
            <a:normAutofit fontScale="92500"/>
          </a:bodyPr>
          <a:lstStyle/>
          <a:p>
            <a:pPr algn="justLow"/>
            <a:r>
              <a:rPr lang="en-US" sz="2800" dirty="0">
                <a:solidFill>
                  <a:srgbClr val="FF0000"/>
                </a:solidFill>
              </a:rPr>
              <a:t>Inappropriate Boundaries</a:t>
            </a:r>
            <a:r>
              <a:rPr lang="en-US" sz="2800" dirty="0"/>
              <a:t>: </a:t>
            </a:r>
            <a:endParaRPr lang="en-US" sz="2800" dirty="0" smtClean="0"/>
          </a:p>
          <a:p>
            <a:pPr algn="justLow"/>
            <a:r>
              <a:rPr lang="en-US" sz="2800" dirty="0" smtClean="0"/>
              <a:t>▪ </a:t>
            </a:r>
            <a:r>
              <a:rPr lang="en-US" sz="2800" dirty="0"/>
              <a:t>All staff members, both new and veteran, are at risk for allowing a therapeutic relationship to expand into an inappropriate relationship. </a:t>
            </a:r>
            <a:endParaRPr lang="en-US" sz="2800" dirty="0" smtClean="0"/>
          </a:p>
          <a:p>
            <a:pPr algn="justLow"/>
            <a:r>
              <a:rPr lang="en-US" sz="2800" dirty="0" smtClean="0"/>
              <a:t>▪ </a:t>
            </a:r>
            <a:r>
              <a:rPr lang="en-US" sz="2800" dirty="0"/>
              <a:t>It is the nurse’s responsibility to define the boundaries of the relationship clearly in the orientation phase and to ensure those boundaries are maintained throughout the relationship. </a:t>
            </a:r>
            <a:endParaRPr lang="en-US" sz="2800" dirty="0" smtClean="0"/>
          </a:p>
          <a:p>
            <a:pPr algn="justLow"/>
            <a:r>
              <a:rPr lang="en-US" sz="2800" dirty="0" smtClean="0"/>
              <a:t>▪ </a:t>
            </a:r>
            <a:r>
              <a:rPr lang="en-US" sz="2800" dirty="0"/>
              <a:t>Boundary violations often begin unintentionally, or may even be well-intentioned, such as the nurse sharing personal relationship problems, thinking it might help the client. The harm to the therapeutic relationship cannot be undone. </a:t>
            </a:r>
            <a:endParaRPr lang="ar-IQ" sz="2800" dirty="0"/>
          </a:p>
        </p:txBody>
      </p:sp>
    </p:spTree>
    <p:extLst>
      <p:ext uri="{BB962C8B-B14F-4D97-AF65-F5344CB8AC3E}">
        <p14:creationId xmlns:p14="http://schemas.microsoft.com/office/powerpoint/2010/main" val="377833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7620000" cy="5924128"/>
          </a:xfrm>
        </p:spPr>
        <p:txBody>
          <a:bodyPr>
            <a:normAutofit lnSpcReduction="10000"/>
          </a:bodyPr>
          <a:lstStyle/>
          <a:p>
            <a:pPr marL="0" lvl="0" indent="0" algn="just">
              <a:lnSpc>
                <a:spcPct val="107000"/>
              </a:lnSpc>
              <a:spcAft>
                <a:spcPts val="800"/>
              </a:spcAft>
              <a:buNone/>
            </a:pPr>
            <a:r>
              <a:rPr lang="en-US" sz="2800" dirty="0">
                <a:solidFill>
                  <a:srgbClr val="FF0000"/>
                </a:solidFill>
              </a:rPr>
              <a:t>Feelings of Sympathy and Encouraging Client Dependency</a:t>
            </a:r>
            <a:r>
              <a:rPr lang="en-US" sz="2800" dirty="0" smtClean="0">
                <a:solidFill>
                  <a:srgbClr val="FF0000"/>
                </a:solidFill>
              </a:rPr>
              <a:t>:</a:t>
            </a:r>
          </a:p>
          <a:p>
            <a:pPr marL="0" lvl="0" indent="0" algn="just">
              <a:lnSpc>
                <a:spcPct val="107000"/>
              </a:lnSpc>
              <a:spcAft>
                <a:spcPts val="800"/>
              </a:spcAft>
              <a:buNone/>
            </a:pPr>
            <a:r>
              <a:rPr lang="en-US" sz="2800" dirty="0" smtClean="0"/>
              <a:t> </a:t>
            </a:r>
            <a:r>
              <a:rPr lang="en-US" sz="2800" dirty="0"/>
              <a:t>▪ When the nurse’s behavior is rooted in sympathy, the client finds it easier to manipulate the nurse’s feelings. This discourages the client from exploring his or her problems, thoughts, and feelings; discourages client growth; and often leads to client dependency. </a:t>
            </a:r>
            <a:endParaRPr lang="en-US" sz="2800" dirty="0" smtClean="0"/>
          </a:p>
          <a:p>
            <a:pPr marL="0" lvl="0" indent="0" algn="just">
              <a:lnSpc>
                <a:spcPct val="107000"/>
              </a:lnSpc>
              <a:spcAft>
                <a:spcPts val="800"/>
              </a:spcAft>
              <a:buNone/>
            </a:pPr>
            <a:r>
              <a:rPr lang="en-US" sz="2800" dirty="0" smtClean="0"/>
              <a:t>▪ </a:t>
            </a:r>
            <a:r>
              <a:rPr lang="en-US" sz="2800" dirty="0"/>
              <a:t>If the client cooperates only when the nurse is in attendance and does not carry out agreed-on behavior in the nurse’s absence, the client has become too dependent. </a:t>
            </a:r>
            <a:endParaRPr lang="en-US" sz="2800" dirty="0">
              <a:ea typeface="Calibri"/>
              <a:cs typeface="Arial"/>
            </a:endParaRPr>
          </a:p>
        </p:txBody>
      </p:sp>
    </p:spTree>
    <p:extLst>
      <p:ext uri="{BB962C8B-B14F-4D97-AF65-F5344CB8AC3E}">
        <p14:creationId xmlns:p14="http://schemas.microsoft.com/office/powerpoint/2010/main" val="2052430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lgn="justLow">
              <a:buNone/>
            </a:pPr>
            <a:r>
              <a:rPr lang="en-US" sz="2800" dirty="0">
                <a:solidFill>
                  <a:srgbClr val="FF0000"/>
                </a:solidFill>
              </a:rPr>
              <a:t>3)Non-acceptance and Avoidance:</a:t>
            </a:r>
          </a:p>
          <a:p>
            <a:pPr marL="114300" indent="0" algn="justLow">
              <a:buNone/>
            </a:pPr>
            <a:r>
              <a:rPr lang="en-US" sz="2800" dirty="0"/>
              <a:t> ▪ The nurse–client relationship can be jeopardized if the nurse finds the client’s </a:t>
            </a:r>
            <a:r>
              <a:rPr lang="en-US" sz="2800" dirty="0" smtClean="0"/>
              <a:t> behavior </a:t>
            </a:r>
            <a:r>
              <a:rPr lang="en-US" sz="2800" dirty="0"/>
              <a:t>unacceptable or distasteful and allows those feelings to show by </a:t>
            </a:r>
            <a:r>
              <a:rPr lang="en-US" sz="2800" dirty="0" smtClean="0"/>
              <a:t> avoiding </a:t>
            </a:r>
            <a:r>
              <a:rPr lang="en-US" sz="2800" dirty="0"/>
              <a:t>the client or making verbal responses or facial expressions of </a:t>
            </a:r>
            <a:r>
              <a:rPr lang="en-US" sz="2800" dirty="0" smtClean="0"/>
              <a:t> annoyance </a:t>
            </a:r>
            <a:r>
              <a:rPr lang="en-US" sz="2800" dirty="0"/>
              <a:t>or turning away from the client.</a:t>
            </a:r>
          </a:p>
        </p:txBody>
      </p:sp>
    </p:spTree>
    <p:extLst>
      <p:ext uri="{BB962C8B-B14F-4D97-AF65-F5344CB8AC3E}">
        <p14:creationId xmlns:p14="http://schemas.microsoft.com/office/powerpoint/2010/main" val="33413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620688"/>
            <a:ext cx="7825680" cy="5780112"/>
          </a:xfrm>
        </p:spPr>
        <p:txBody>
          <a:bodyPr>
            <a:normAutofit/>
          </a:bodyPr>
          <a:lstStyle/>
          <a:p>
            <a:pPr marL="114300" indent="0" algn="justLow">
              <a:buNone/>
            </a:pPr>
            <a:r>
              <a:rPr lang="en-US" sz="4400" dirty="0">
                <a:solidFill>
                  <a:srgbClr val="FF0000"/>
                </a:solidFill>
              </a:rPr>
              <a:t>ROLES OF THE NURSE IN A THERAPEUTIC RELATIONSHIP</a:t>
            </a:r>
          </a:p>
          <a:p>
            <a:pPr marL="114300" indent="0" algn="justLow">
              <a:buNone/>
            </a:pPr>
            <a:r>
              <a:rPr lang="en-US" sz="4400" dirty="0" smtClean="0"/>
              <a:t>• </a:t>
            </a:r>
            <a:r>
              <a:rPr lang="en-US" sz="4400" dirty="0"/>
              <a:t>Teacher</a:t>
            </a:r>
          </a:p>
          <a:p>
            <a:pPr marL="114300" indent="0" algn="justLow">
              <a:buNone/>
            </a:pPr>
            <a:r>
              <a:rPr lang="en-US" sz="4400" dirty="0" smtClean="0"/>
              <a:t>• </a:t>
            </a:r>
            <a:r>
              <a:rPr lang="en-US" sz="4400" dirty="0"/>
              <a:t>Caregiver</a:t>
            </a:r>
          </a:p>
          <a:p>
            <a:pPr marL="114300" indent="0" algn="justLow">
              <a:buNone/>
            </a:pPr>
            <a:r>
              <a:rPr lang="en-US" sz="4400" dirty="0" smtClean="0"/>
              <a:t>• </a:t>
            </a:r>
            <a:r>
              <a:rPr lang="en-US" sz="4400" dirty="0"/>
              <a:t>Advocate</a:t>
            </a:r>
          </a:p>
          <a:p>
            <a:pPr marL="114300" indent="0" algn="justLow">
              <a:buNone/>
            </a:pPr>
            <a:r>
              <a:rPr lang="en-US" sz="4400" dirty="0" smtClean="0"/>
              <a:t>• </a:t>
            </a:r>
            <a:r>
              <a:rPr lang="en-US" sz="4400" dirty="0"/>
              <a:t>Parent Surrogate</a:t>
            </a:r>
            <a:endParaRPr lang="ar-IQ" sz="4400" dirty="0"/>
          </a:p>
        </p:txBody>
      </p:sp>
    </p:spTree>
    <p:extLst>
      <p:ext uri="{BB962C8B-B14F-4D97-AF65-F5344CB8AC3E}">
        <p14:creationId xmlns:p14="http://schemas.microsoft.com/office/powerpoint/2010/main" val="548135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828092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017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548680"/>
            <a:ext cx="8136904" cy="5852120"/>
          </a:xfrm>
        </p:spPr>
        <p:txBody>
          <a:bodyPr>
            <a:normAutofit lnSpcReduction="10000"/>
          </a:bodyPr>
          <a:lstStyle/>
          <a:p>
            <a:pPr algn="justLow">
              <a:lnSpc>
                <a:spcPct val="107000"/>
              </a:lnSpc>
              <a:spcAft>
                <a:spcPts val="800"/>
              </a:spcAft>
            </a:pPr>
            <a:r>
              <a:rPr lang="en-US" sz="3200" dirty="0"/>
              <a:t>❖</a:t>
            </a:r>
            <a:r>
              <a:rPr lang="en-US" sz="3200" b="1" dirty="0">
                <a:solidFill>
                  <a:srgbClr val="FF0000"/>
                </a:solidFill>
              </a:rPr>
              <a:t>INTRODUCTION </a:t>
            </a:r>
            <a:endParaRPr lang="en-US" sz="3200" b="1" dirty="0" smtClean="0">
              <a:solidFill>
                <a:srgbClr val="FF0000"/>
              </a:solidFill>
            </a:endParaRPr>
          </a:p>
          <a:p>
            <a:pPr marL="114300" indent="0" algn="justLow">
              <a:lnSpc>
                <a:spcPct val="107000"/>
              </a:lnSpc>
              <a:spcAft>
                <a:spcPts val="800"/>
              </a:spcAft>
              <a:buNone/>
            </a:pPr>
            <a:r>
              <a:rPr lang="en-US" sz="3200" dirty="0" smtClean="0"/>
              <a:t>• </a:t>
            </a:r>
            <a:r>
              <a:rPr lang="en-US" sz="3200" dirty="0"/>
              <a:t>The ability to establish therapeutic relationships with clients is one of the most important skills a nurse can develop. Although important in all nursing specialties, the therapeutic relationship is especially crucial to the success of interventions with clients requiring psychiatric care because the therapeutic relationship and the communication within it serve as the underpinning for treatment and success. </a:t>
            </a:r>
          </a:p>
        </p:txBody>
      </p:sp>
    </p:spTree>
    <p:extLst>
      <p:ext uri="{BB962C8B-B14F-4D97-AF65-F5344CB8AC3E}">
        <p14:creationId xmlns:p14="http://schemas.microsoft.com/office/powerpoint/2010/main" val="1239869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08720"/>
            <a:ext cx="7620000" cy="5492080"/>
          </a:xfrm>
        </p:spPr>
        <p:txBody>
          <a:bodyPr>
            <a:normAutofit/>
          </a:bodyPr>
          <a:lstStyle/>
          <a:p>
            <a:pPr marL="114300" indent="0" algn="justLow">
              <a:buNone/>
            </a:pPr>
            <a:r>
              <a:rPr lang="en-US" sz="2600" dirty="0"/>
              <a:t>❖</a:t>
            </a:r>
            <a:r>
              <a:rPr lang="en-US" sz="2600" b="1" dirty="0">
                <a:solidFill>
                  <a:srgbClr val="FF0000"/>
                </a:solidFill>
              </a:rPr>
              <a:t>COMPONENTS OF A THERAPEUTIC RELATIONSHIP</a:t>
            </a:r>
          </a:p>
          <a:p>
            <a:pPr marL="114300" indent="0" algn="justLow">
              <a:buNone/>
            </a:pPr>
            <a:r>
              <a:rPr lang="en-US" sz="2600" dirty="0"/>
              <a:t> • Many factors can enhance the nurse–client relationship, and it is the nurse’s responsibility to </a:t>
            </a:r>
          </a:p>
          <a:p>
            <a:pPr marL="114300" indent="0" algn="justLow">
              <a:buNone/>
            </a:pPr>
            <a:r>
              <a:rPr lang="en-US" sz="2600" dirty="0"/>
              <a:t>develop them. These factors promote communication and enhance relationships in all aspects </a:t>
            </a:r>
            <a:r>
              <a:rPr lang="en-US" sz="2600" dirty="0" smtClean="0"/>
              <a:t> of </a:t>
            </a:r>
            <a:r>
              <a:rPr lang="en-US" sz="2600" dirty="0"/>
              <a:t>the nurse’s life.</a:t>
            </a:r>
          </a:p>
          <a:p>
            <a:pPr marL="114300" indent="0" algn="justLow">
              <a:buNone/>
            </a:pPr>
            <a:r>
              <a:rPr lang="en-US" sz="2600" dirty="0"/>
              <a:t> </a:t>
            </a:r>
            <a:r>
              <a:rPr lang="en-US" sz="2600" b="1" dirty="0">
                <a:solidFill>
                  <a:srgbClr val="0070C0"/>
                </a:solidFill>
              </a:rPr>
              <a:t>1. Trust</a:t>
            </a:r>
          </a:p>
          <a:p>
            <a:pPr marL="114300" indent="0" algn="justLow">
              <a:buNone/>
            </a:pPr>
            <a:r>
              <a:rPr lang="en-US" sz="2600" dirty="0"/>
              <a:t> • The nurse–client relationship requires trust. </a:t>
            </a:r>
          </a:p>
          <a:p>
            <a:pPr marL="114300" indent="0" algn="justLow">
              <a:buNone/>
            </a:pPr>
            <a:r>
              <a:rPr lang="en-US" sz="2600" dirty="0"/>
              <a:t>• Trust develops when the client believes that the nurse will be consistent in </a:t>
            </a:r>
            <a:r>
              <a:rPr lang="en-US" sz="2600" dirty="0" smtClean="0"/>
              <a:t>his or her words and actions and can be relied on to do what he or she says. </a:t>
            </a:r>
          </a:p>
          <a:p>
            <a:pPr marL="114300" indent="0" algn="justLow">
              <a:buNone/>
            </a:pPr>
            <a:endParaRPr lang="en-US" sz="2600" dirty="0" smtClean="0"/>
          </a:p>
          <a:p>
            <a:endParaRPr lang="ar-IQ" dirty="0"/>
          </a:p>
        </p:txBody>
      </p:sp>
    </p:spTree>
    <p:extLst>
      <p:ext uri="{BB962C8B-B14F-4D97-AF65-F5344CB8AC3E}">
        <p14:creationId xmlns:p14="http://schemas.microsoft.com/office/powerpoint/2010/main" val="4185617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3371" y="404664"/>
            <a:ext cx="7620000" cy="5880720"/>
          </a:xfrm>
        </p:spPr>
        <p:txBody>
          <a:bodyPr>
            <a:normAutofit fontScale="92500" lnSpcReduction="10000"/>
          </a:bodyPr>
          <a:lstStyle/>
          <a:p>
            <a:pPr marL="411480" lvl="1" indent="0" algn="just">
              <a:buNone/>
            </a:pPr>
            <a:r>
              <a:rPr lang="en-US" sz="3800" dirty="0">
                <a:cs typeface="+mj-cs"/>
              </a:rPr>
              <a:t>• Some behaviors the nurse can exhibit to help build the client’s trust </a:t>
            </a:r>
            <a:r>
              <a:rPr lang="en-US" sz="3800" dirty="0" smtClean="0">
                <a:cs typeface="+mj-cs"/>
              </a:rPr>
              <a:t>include caring</a:t>
            </a:r>
            <a:r>
              <a:rPr lang="en-US" sz="3800" dirty="0">
                <a:cs typeface="+mj-cs"/>
              </a:rPr>
              <a:t>, interest, understanding, consistency, honesty, keeping promises, and </a:t>
            </a:r>
            <a:r>
              <a:rPr lang="en-US" sz="3800" dirty="0" smtClean="0">
                <a:cs typeface="+mj-cs"/>
              </a:rPr>
              <a:t>listening </a:t>
            </a:r>
            <a:r>
              <a:rPr lang="en-US" sz="3800" dirty="0">
                <a:cs typeface="+mj-cs"/>
              </a:rPr>
              <a:t>to the client. </a:t>
            </a:r>
          </a:p>
          <a:p>
            <a:pPr marL="411480" lvl="1" indent="0" algn="just">
              <a:buNone/>
            </a:pPr>
            <a:r>
              <a:rPr lang="en-US" sz="3800" dirty="0">
                <a:cs typeface="+mj-cs"/>
              </a:rPr>
              <a:t>• Congruence occurs when words and actions match. </a:t>
            </a:r>
          </a:p>
          <a:p>
            <a:pPr marL="411480" lvl="1" indent="0" algn="just">
              <a:buNone/>
            </a:pPr>
            <a:r>
              <a:rPr lang="en-US" sz="3800" dirty="0">
                <a:cs typeface="+mj-cs"/>
              </a:rPr>
              <a:t>• Trust erodes when a client sees inconsistency between what the nurse says and </a:t>
            </a:r>
            <a:r>
              <a:rPr lang="en-US" sz="3800" dirty="0" smtClean="0">
                <a:cs typeface="+mj-cs"/>
              </a:rPr>
              <a:t>does</a:t>
            </a:r>
            <a:endParaRPr lang="ar-IQ" sz="3800" dirty="0">
              <a:cs typeface="+mj-cs"/>
            </a:endParaRPr>
          </a:p>
        </p:txBody>
      </p:sp>
    </p:spTree>
    <p:extLst>
      <p:ext uri="{BB962C8B-B14F-4D97-AF65-F5344CB8AC3E}">
        <p14:creationId xmlns:p14="http://schemas.microsoft.com/office/powerpoint/2010/main" val="4193619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60648"/>
            <a:ext cx="7537648" cy="6140152"/>
          </a:xfrm>
        </p:spPr>
        <p:txBody>
          <a:bodyPr>
            <a:noAutofit/>
          </a:bodyPr>
          <a:lstStyle/>
          <a:p>
            <a:pPr marL="114300" indent="0" algn="justLow">
              <a:buNone/>
            </a:pPr>
            <a:r>
              <a:rPr lang="en-US" sz="3200" b="1" dirty="0">
                <a:solidFill>
                  <a:srgbClr val="0070C0"/>
                </a:solidFill>
              </a:rPr>
              <a:t>2. Empathy</a:t>
            </a:r>
          </a:p>
          <a:p>
            <a:pPr marL="114300" indent="0" algn="justLow">
              <a:buNone/>
            </a:pPr>
            <a:r>
              <a:rPr lang="en-US" sz="3200" dirty="0"/>
              <a:t> ▪ Empathy versus sympathy</a:t>
            </a:r>
          </a:p>
          <a:p>
            <a:pPr marL="114300" indent="0" algn="justLow">
              <a:buNone/>
            </a:pPr>
            <a:r>
              <a:rPr lang="en-US" sz="3200" dirty="0"/>
              <a:t> The nurse must understand the difference between empathy and sympathy (feelings of concern </a:t>
            </a:r>
            <a:r>
              <a:rPr lang="en-US" sz="3200" dirty="0" smtClean="0"/>
              <a:t>or </a:t>
            </a:r>
            <a:r>
              <a:rPr lang="en-US" sz="3200" dirty="0"/>
              <a:t>compassion one shows for another).</a:t>
            </a:r>
          </a:p>
          <a:p>
            <a:pPr marL="114300" indent="0" algn="justLow">
              <a:buNone/>
            </a:pPr>
            <a:r>
              <a:rPr lang="en-US" sz="3200" dirty="0"/>
              <a:t> ▪ Client’s statement:</a:t>
            </a:r>
          </a:p>
          <a:p>
            <a:pPr marL="114300" indent="0" algn="justLow">
              <a:buNone/>
            </a:pPr>
            <a:r>
              <a:rPr lang="en-US" sz="3200" dirty="0"/>
              <a:t> “I am so sad today. I just got the news that my father died yesterday. I should have been there; I </a:t>
            </a:r>
            <a:r>
              <a:rPr lang="en-US" sz="3200" dirty="0" smtClean="0"/>
              <a:t>feel </a:t>
            </a:r>
            <a:r>
              <a:rPr lang="en-US" sz="3200" dirty="0"/>
              <a:t>so helpless.”</a:t>
            </a:r>
          </a:p>
          <a:p>
            <a:pPr marL="114300" indent="0" algn="justLow">
              <a:buNone/>
            </a:pPr>
            <a:r>
              <a:rPr lang="en-US" sz="3200" dirty="0"/>
              <a:t> </a:t>
            </a:r>
          </a:p>
        </p:txBody>
      </p:sp>
    </p:spTree>
    <p:extLst>
      <p:ext uri="{BB962C8B-B14F-4D97-AF65-F5344CB8AC3E}">
        <p14:creationId xmlns:p14="http://schemas.microsoft.com/office/powerpoint/2010/main" val="3904555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7620000" cy="5780112"/>
          </a:xfrm>
        </p:spPr>
        <p:txBody>
          <a:bodyPr>
            <a:normAutofit fontScale="92500"/>
          </a:bodyPr>
          <a:lstStyle/>
          <a:p>
            <a:pPr marL="114300" indent="0" algn="justLow">
              <a:buNone/>
            </a:pPr>
            <a:r>
              <a:rPr lang="en-US" sz="4000" dirty="0"/>
              <a:t>▪ Nurse’s Sympathetic Response:</a:t>
            </a:r>
          </a:p>
          <a:p>
            <a:pPr marL="114300" indent="0" algn="justLow">
              <a:buNone/>
            </a:pPr>
            <a:r>
              <a:rPr lang="en-US" sz="4000" dirty="0"/>
              <a:t> Response: “I know how depressing that situation is. My father also died a month ago and until </a:t>
            </a:r>
            <a:r>
              <a:rPr lang="en-US" sz="4000" dirty="0" smtClean="0"/>
              <a:t>now </a:t>
            </a:r>
            <a:r>
              <a:rPr lang="en-US" sz="4000" dirty="0"/>
              <a:t>I feel so sad every time I remember that incident. I know how bad that makes you feel.”</a:t>
            </a:r>
          </a:p>
          <a:p>
            <a:pPr marL="114300" indent="0" algn="justLow">
              <a:buNone/>
            </a:pPr>
            <a:r>
              <a:rPr lang="en-US" sz="4000" dirty="0"/>
              <a:t> Nurse’s Empathetic Response</a:t>
            </a:r>
            <a:r>
              <a:rPr lang="en-US" sz="4000" dirty="0" smtClean="0"/>
              <a:t>: “</a:t>
            </a:r>
            <a:r>
              <a:rPr lang="en-US" sz="4000" dirty="0"/>
              <a:t>I see you are sad. How can I help you?”</a:t>
            </a:r>
          </a:p>
          <a:p>
            <a:pPr marL="114300" indent="0">
              <a:buNone/>
            </a:pPr>
            <a:endParaRPr lang="en-US" sz="4000" dirty="0"/>
          </a:p>
        </p:txBody>
      </p:sp>
    </p:spTree>
    <p:extLst>
      <p:ext uri="{BB962C8B-B14F-4D97-AF65-F5344CB8AC3E}">
        <p14:creationId xmlns:p14="http://schemas.microsoft.com/office/powerpoint/2010/main" val="1399147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8640"/>
            <a:ext cx="7681664" cy="6669360"/>
          </a:xfrm>
        </p:spPr>
        <p:txBody>
          <a:bodyPr>
            <a:noAutofit/>
          </a:bodyPr>
          <a:lstStyle/>
          <a:p>
            <a:pPr algn="justLow"/>
            <a:r>
              <a:rPr lang="en-US" sz="3600" b="1" dirty="0">
                <a:solidFill>
                  <a:srgbClr val="0070C0"/>
                </a:solidFill>
              </a:rPr>
              <a:t>3. </a:t>
            </a:r>
            <a:r>
              <a:rPr lang="en-US" sz="3600" b="1" dirty="0" smtClean="0">
                <a:solidFill>
                  <a:srgbClr val="0070C0"/>
                </a:solidFill>
              </a:rPr>
              <a:t>Acceptance</a:t>
            </a:r>
            <a:r>
              <a:rPr lang="en-US" sz="3600" dirty="0" smtClean="0"/>
              <a:t>: </a:t>
            </a:r>
            <a:r>
              <a:rPr lang="en-US" sz="3600" dirty="0"/>
              <a:t>Avoiding judgments of the person, no matter what the behavior, is acceptance. This does not mean acceptance of inappropriate behavior but acceptance of the person as worthy. </a:t>
            </a:r>
            <a:r>
              <a:rPr lang="en-US" sz="3600" dirty="0" smtClean="0"/>
              <a:t>The nurse must set boundaries for behavior in the nurse– client relationship. By being clear and firm without anger or judgment, the nurse allows the client to feel intact while still conveying that certain behavior is unacceptable. </a:t>
            </a:r>
            <a:endParaRPr lang="en-US" sz="3600" b="1" dirty="0"/>
          </a:p>
        </p:txBody>
      </p:sp>
    </p:spTree>
    <p:extLst>
      <p:ext uri="{BB962C8B-B14F-4D97-AF65-F5344CB8AC3E}">
        <p14:creationId xmlns:p14="http://schemas.microsoft.com/office/powerpoint/2010/main" val="143335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836712"/>
            <a:ext cx="7620000" cy="5472608"/>
          </a:xfrm>
        </p:spPr>
        <p:txBody>
          <a:bodyPr>
            <a:noAutofit/>
          </a:bodyPr>
          <a:lstStyle/>
          <a:p>
            <a:pPr marL="0" indent="0" algn="justLow">
              <a:lnSpc>
                <a:spcPct val="107000"/>
              </a:lnSpc>
              <a:spcAft>
                <a:spcPts val="800"/>
              </a:spcAft>
              <a:buNone/>
            </a:pPr>
            <a:r>
              <a:rPr lang="en-US" sz="3200" b="1" dirty="0">
                <a:solidFill>
                  <a:srgbClr val="0070C0"/>
                </a:solidFill>
                <a:ea typeface="Calibri"/>
                <a:cs typeface="Arial"/>
              </a:rPr>
              <a:t>4. Positive Regard</a:t>
            </a:r>
          </a:p>
          <a:p>
            <a:pPr marL="0" indent="0" algn="justLow">
              <a:lnSpc>
                <a:spcPct val="107000"/>
              </a:lnSpc>
              <a:spcAft>
                <a:spcPts val="800"/>
              </a:spcAft>
              <a:buNone/>
            </a:pPr>
            <a:r>
              <a:rPr lang="en-US" sz="3200" dirty="0">
                <a:ea typeface="Calibri"/>
                <a:cs typeface="Arial"/>
              </a:rPr>
              <a:t> </a:t>
            </a:r>
            <a:r>
              <a:rPr lang="en-US" sz="3200" dirty="0" smtClean="0">
                <a:ea typeface="Calibri"/>
                <a:cs typeface="Arial"/>
              </a:rPr>
              <a:t>•This </a:t>
            </a:r>
            <a:r>
              <a:rPr lang="en-US" sz="3200" dirty="0">
                <a:ea typeface="Calibri"/>
                <a:cs typeface="Arial"/>
              </a:rPr>
              <a:t>unconditional non-judgmental attitude is known as positive </a:t>
            </a:r>
            <a:r>
              <a:rPr lang="en-US" sz="3200" dirty="0" smtClean="0">
                <a:ea typeface="Calibri"/>
                <a:cs typeface="Arial"/>
              </a:rPr>
              <a:t>regard </a:t>
            </a:r>
            <a:r>
              <a:rPr lang="en-US" sz="3200" dirty="0">
                <a:ea typeface="Calibri"/>
                <a:cs typeface="Arial"/>
              </a:rPr>
              <a:t>and implies respect. Calling the client by name, spending time </a:t>
            </a:r>
            <a:r>
              <a:rPr lang="en-US" sz="3200" dirty="0" smtClean="0">
                <a:ea typeface="Calibri"/>
                <a:cs typeface="Arial"/>
              </a:rPr>
              <a:t>with </a:t>
            </a:r>
            <a:r>
              <a:rPr lang="en-US" sz="3200" dirty="0">
                <a:ea typeface="Calibri"/>
                <a:cs typeface="Arial"/>
              </a:rPr>
              <a:t>the client, and listening and responding openly are measures by </a:t>
            </a:r>
            <a:r>
              <a:rPr lang="en-US" sz="3200" dirty="0" smtClean="0">
                <a:ea typeface="Calibri"/>
                <a:cs typeface="Arial"/>
              </a:rPr>
              <a:t>which </a:t>
            </a:r>
            <a:r>
              <a:rPr lang="en-US" sz="3200" dirty="0">
                <a:ea typeface="Calibri"/>
                <a:cs typeface="Arial"/>
              </a:rPr>
              <a:t>the nurse conveys respect and positive regard to the client.</a:t>
            </a:r>
          </a:p>
        </p:txBody>
      </p:sp>
    </p:spTree>
    <p:extLst>
      <p:ext uri="{BB962C8B-B14F-4D97-AF65-F5344CB8AC3E}">
        <p14:creationId xmlns:p14="http://schemas.microsoft.com/office/powerpoint/2010/main" val="3792788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7620000" cy="5924128"/>
          </a:xfrm>
        </p:spPr>
        <p:txBody>
          <a:bodyPr>
            <a:normAutofit/>
          </a:bodyPr>
          <a:lstStyle/>
          <a:p>
            <a:pPr marL="114300" indent="0" algn="justLow">
              <a:buNone/>
            </a:pPr>
            <a:r>
              <a:rPr lang="en-US" sz="3200" b="1" dirty="0">
                <a:solidFill>
                  <a:srgbClr val="0070C0"/>
                </a:solidFill>
              </a:rPr>
              <a:t>5. Self-Awareness and Therapeutic Use of </a:t>
            </a:r>
            <a:r>
              <a:rPr lang="en-US" sz="3200" b="1" dirty="0" smtClean="0">
                <a:solidFill>
                  <a:srgbClr val="0070C0"/>
                </a:solidFill>
              </a:rPr>
              <a:t>Self</a:t>
            </a:r>
            <a:r>
              <a:rPr lang="en-US" sz="3200" dirty="0" smtClean="0"/>
              <a:t>: </a:t>
            </a:r>
          </a:p>
          <a:p>
            <a:pPr marL="114300" indent="0" algn="justLow">
              <a:buNone/>
            </a:pPr>
            <a:r>
              <a:rPr lang="en-US" sz="3200" dirty="0" smtClean="0"/>
              <a:t>Awareness </a:t>
            </a:r>
            <a:r>
              <a:rPr lang="en-US" sz="3200" dirty="0"/>
              <a:t>is the process of developing an understanding of one’s own values, beliefs, thoughts, feelings, attitudes, motivations, prejudices, strengths, and limitations and how these qualities affect </a:t>
            </a:r>
            <a:r>
              <a:rPr lang="en-US" sz="3200" dirty="0" smtClean="0"/>
              <a:t>others</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3" y="4365104"/>
            <a:ext cx="3888433" cy="20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2498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421</TotalTime>
  <Words>1028</Words>
  <Application>Microsoft Office PowerPoint</Application>
  <PresentationFormat>عرض على الشاشة (3:4)‏</PresentationFormat>
  <Paragraphs>62</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Adjacency</vt:lpstr>
      <vt:lpstr>  Building the Nurse–Client Relationship   Therapeutic Relationships   Components of a therapeutic relationship  Al-Mustaqbal University/ College of Nursing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steps in a quantitative study</dc:title>
  <dc:creator>Maher</dc:creator>
  <cp:lastModifiedBy>Maher</cp:lastModifiedBy>
  <cp:revision>34</cp:revision>
  <dcterms:created xsi:type="dcterms:W3CDTF">2023-09-27T20:30:54Z</dcterms:created>
  <dcterms:modified xsi:type="dcterms:W3CDTF">2024-10-04T17:34:38Z</dcterms:modified>
</cp:coreProperties>
</file>