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6" r:id="rId5"/>
    <p:sldId id="258" r:id="rId6"/>
    <p:sldId id="259" r:id="rId7"/>
    <p:sldId id="260" r:id="rId8"/>
    <p:sldId id="261" r:id="rId9"/>
    <p:sldId id="263" r:id="rId10"/>
    <p:sldId id="264" r:id="rId11"/>
    <p:sldId id="265" r:id="rId12"/>
    <p:sldId id="266" r:id="rId13"/>
    <p:sldId id="267" r:id="rId14"/>
    <p:sldId id="268" r:id="rId15"/>
    <p:sldId id="277" r:id="rId16"/>
    <p:sldId id="269" r:id="rId17"/>
    <p:sldId id="275" r:id="rId18"/>
    <p:sldId id="278" r:id="rId19"/>
    <p:sldId id="280" r:id="rId20"/>
    <p:sldId id="281" r:id="rId21"/>
    <p:sldId id="282" r:id="rId22"/>
    <p:sldId id="283" r:id="rId23"/>
    <p:sldId id="284" r:id="rId24"/>
    <p:sldId id="285" r:id="rId25"/>
    <p:sldId id="286"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8744FD-7305-4A8A-988A-C11474B39265}">
          <p14:sldIdLst>
            <p14:sldId id="256"/>
            <p14:sldId id="273"/>
            <p14:sldId id="274"/>
            <p14:sldId id="276"/>
            <p14:sldId id="258"/>
            <p14:sldId id="259"/>
            <p14:sldId id="260"/>
            <p14:sldId id="261"/>
            <p14:sldId id="263"/>
            <p14:sldId id="264"/>
            <p14:sldId id="265"/>
            <p14:sldId id="266"/>
            <p14:sldId id="267"/>
            <p14:sldId id="268"/>
            <p14:sldId id="277"/>
            <p14:sldId id="269"/>
            <p14:sldId id="275"/>
            <p14:sldId id="278"/>
            <p14:sldId id="280"/>
            <p14:sldId id="281"/>
            <p14:sldId id="282"/>
            <p14:sldId id="283"/>
            <p14:sldId id="284"/>
            <p14:sldId id="285"/>
            <p14:sldId id="286"/>
            <p14:sldId id="279"/>
          </p14:sldIdLst>
        </p14:section>
        <p14:section name="Untitled Section" id="{6275F83F-5C25-4707-89DB-CA027F42908D}">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2022"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2C078F-4CE2-4F29-B36F-37DF137916E6}"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C078F-4CE2-4F29-B36F-37DF137916E6}"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C078F-4CE2-4F29-B36F-37DF137916E6}"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C078F-4CE2-4F29-B36F-37DF137916E6}"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C078F-4CE2-4F29-B36F-37DF137916E6}"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2C078F-4CE2-4F29-B36F-37DF137916E6}"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2C078F-4CE2-4F29-B36F-37DF137916E6}"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2C078F-4CE2-4F29-B36F-37DF137916E6}"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C078F-4CE2-4F29-B36F-37DF137916E6}"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C078F-4CE2-4F29-B36F-37DF137916E6}"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62EE-BD39-490A-A853-ECFE7523666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72C078F-4CE2-4F29-B36F-37DF137916E6}" type="datetimeFigureOut">
              <a:rPr lang="en-US" smtClean="0"/>
              <a:t>10/18/2024</a:t>
            </a:fld>
            <a:endParaRPr lang="en-US"/>
          </a:p>
        </p:txBody>
      </p:sp>
      <p:sp>
        <p:nvSpPr>
          <p:cNvPr id="9" name="Slide Number Placeholder 8"/>
          <p:cNvSpPr>
            <a:spLocks noGrp="1"/>
          </p:cNvSpPr>
          <p:nvPr>
            <p:ph type="sldNum" sz="quarter" idx="11"/>
          </p:nvPr>
        </p:nvSpPr>
        <p:spPr/>
        <p:txBody>
          <a:bodyPr/>
          <a:lstStyle/>
          <a:p>
            <a:fld id="{E6EB62EE-BD39-490A-A853-ECFE7523666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6EB62EE-BD39-490A-A853-ECFE7523666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72C078F-4CE2-4F29-B36F-37DF137916E6}" type="datetimeFigureOut">
              <a:rPr lang="en-US" smtClean="0"/>
              <a:t>10/18/2024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916832"/>
            <a:ext cx="7399784" cy="3888432"/>
          </a:xfrm>
        </p:spPr>
        <p:txBody>
          <a:bodyPr>
            <a:normAutofit fontScale="90000"/>
          </a:bodyPr>
          <a:lstStyle/>
          <a:p>
            <a:pPr algn="ctr"/>
            <a:r>
              <a:rPr lang="en-US" sz="5300" b="1" spc="0" dirty="0" smtClean="0">
                <a:solidFill>
                  <a:srgbClr val="FF0000"/>
                </a:solidFill>
                <a:latin typeface="Calibri"/>
                <a:ea typeface="Calibri"/>
                <a:cs typeface="Arial"/>
              </a:rPr>
              <a:t/>
            </a:r>
            <a:br>
              <a:rPr lang="en-US" sz="5300" b="1" spc="0" dirty="0" smtClean="0">
                <a:solidFill>
                  <a:srgbClr val="FF0000"/>
                </a:solidFill>
                <a:latin typeface="Calibri"/>
                <a:ea typeface="Calibri"/>
                <a:cs typeface="Arial"/>
              </a:rPr>
            </a:br>
            <a:r>
              <a:rPr lang="en-US" sz="5300" b="1" spc="0" dirty="0">
                <a:solidFill>
                  <a:srgbClr val="FF0000"/>
                </a:solidFill>
                <a:latin typeface="Calibri"/>
                <a:ea typeface="Calibri"/>
                <a:cs typeface="Arial"/>
              </a:rPr>
              <a:t/>
            </a:r>
            <a:br>
              <a:rPr lang="en-US" sz="5300" b="1" spc="0" dirty="0">
                <a:solidFill>
                  <a:srgbClr val="FF0000"/>
                </a:solidFill>
                <a:latin typeface="Calibri"/>
                <a:ea typeface="Calibri"/>
                <a:cs typeface="Arial"/>
              </a:rPr>
            </a:br>
            <a:r>
              <a:rPr lang="en-US" sz="5300" b="1" spc="0" dirty="0" smtClean="0">
                <a:solidFill>
                  <a:srgbClr val="FF0000"/>
                </a:solidFill>
                <a:latin typeface="Calibri"/>
                <a:ea typeface="Calibri"/>
                <a:cs typeface="Arial"/>
              </a:rPr>
              <a:t/>
            </a:r>
            <a:br>
              <a:rPr lang="en-US" sz="5300" b="1" spc="0" dirty="0" smtClean="0">
                <a:solidFill>
                  <a:srgbClr val="FF0000"/>
                </a:solidFill>
                <a:latin typeface="Calibri"/>
                <a:ea typeface="Calibri"/>
                <a:cs typeface="Arial"/>
              </a:rPr>
            </a:br>
            <a:r>
              <a:rPr lang="en-US" sz="5300" b="1" spc="0" dirty="0">
                <a:solidFill>
                  <a:srgbClr val="FF0000"/>
                </a:solidFill>
                <a:latin typeface="Calibri"/>
                <a:ea typeface="Calibri"/>
                <a:cs typeface="Arial"/>
              </a:rPr>
              <a:t/>
            </a:r>
            <a:br>
              <a:rPr lang="en-US" sz="5300" b="1" spc="0" dirty="0">
                <a:solidFill>
                  <a:srgbClr val="FF0000"/>
                </a:solidFill>
                <a:latin typeface="Calibri"/>
                <a:ea typeface="Calibri"/>
                <a:cs typeface="Arial"/>
              </a:rPr>
            </a:br>
            <a:r>
              <a:rPr lang="en-US" sz="5300" b="1" spc="0" dirty="0" smtClean="0">
                <a:solidFill>
                  <a:srgbClr val="FF0000"/>
                </a:solidFill>
                <a:latin typeface="Calibri"/>
                <a:ea typeface="Calibri"/>
                <a:cs typeface="Arial"/>
              </a:rPr>
              <a:t/>
            </a:r>
            <a:br>
              <a:rPr lang="en-US" sz="5300" b="1" spc="0" dirty="0" smtClean="0">
                <a:solidFill>
                  <a:srgbClr val="FF0000"/>
                </a:solidFill>
                <a:latin typeface="Calibri"/>
                <a:ea typeface="Calibri"/>
                <a:cs typeface="Arial"/>
              </a:rPr>
            </a:br>
            <a:r>
              <a:rPr lang="en-US" sz="5300" b="1" spc="0" dirty="0">
                <a:solidFill>
                  <a:srgbClr val="FF0000"/>
                </a:solidFill>
                <a:latin typeface="Calibri"/>
                <a:ea typeface="Calibri"/>
                <a:cs typeface="Arial"/>
              </a:rPr>
              <a:t/>
            </a:r>
            <a:br>
              <a:rPr lang="en-US" sz="5300" b="1" spc="0" dirty="0">
                <a:solidFill>
                  <a:srgbClr val="FF0000"/>
                </a:solidFill>
                <a:latin typeface="Calibri"/>
                <a:ea typeface="Calibri"/>
                <a:cs typeface="Arial"/>
              </a:rPr>
            </a:br>
            <a:r>
              <a:rPr lang="en-US" sz="5300" b="1" spc="0" dirty="0" smtClean="0">
                <a:solidFill>
                  <a:srgbClr val="FF0000"/>
                </a:solidFill>
                <a:latin typeface="Calibri"/>
                <a:ea typeface="Calibri"/>
                <a:cs typeface="Arial"/>
              </a:rPr>
              <a:t/>
            </a:r>
            <a:br>
              <a:rPr lang="en-US" sz="5300" b="1" spc="0" dirty="0" smtClean="0">
                <a:solidFill>
                  <a:srgbClr val="FF0000"/>
                </a:solidFill>
                <a:latin typeface="Calibri"/>
                <a:ea typeface="Calibri"/>
                <a:cs typeface="Arial"/>
              </a:rPr>
            </a:br>
            <a:r>
              <a:rPr lang="en-US" sz="5300" b="1" spc="0" dirty="0">
                <a:solidFill>
                  <a:srgbClr val="FF0000"/>
                </a:solidFill>
                <a:latin typeface="Calibri"/>
                <a:ea typeface="Calibri"/>
                <a:cs typeface="Arial"/>
              </a:rPr>
              <a:t/>
            </a:r>
            <a:br>
              <a:rPr lang="en-US" sz="5300" b="1" spc="0" dirty="0">
                <a:solidFill>
                  <a:srgbClr val="FF0000"/>
                </a:solidFill>
                <a:latin typeface="Calibri"/>
                <a:ea typeface="Calibri"/>
                <a:cs typeface="Arial"/>
              </a:rPr>
            </a:br>
            <a:r>
              <a:rPr lang="en-US" sz="5300" b="1" spc="0" dirty="0" smtClean="0">
                <a:solidFill>
                  <a:srgbClr val="FF0000"/>
                </a:solidFill>
                <a:latin typeface="Calibri"/>
                <a:ea typeface="Calibri"/>
                <a:cs typeface="Arial"/>
              </a:rPr>
              <a:t/>
            </a:r>
            <a:br>
              <a:rPr lang="en-US" sz="5300" b="1" spc="0" dirty="0" smtClean="0">
                <a:solidFill>
                  <a:srgbClr val="FF0000"/>
                </a:solidFill>
                <a:latin typeface="Calibri"/>
                <a:ea typeface="Calibri"/>
                <a:cs typeface="Arial"/>
              </a:rPr>
            </a:br>
            <a:r>
              <a:rPr lang="en-US" sz="5300" b="1" spc="0" dirty="0">
                <a:solidFill>
                  <a:srgbClr val="FF0000"/>
                </a:solidFill>
                <a:latin typeface="Calibri"/>
                <a:ea typeface="Calibri"/>
                <a:cs typeface="Arial"/>
              </a:rPr>
              <a:t/>
            </a:r>
            <a:br>
              <a:rPr lang="en-US" sz="5300" b="1" spc="0" dirty="0">
                <a:solidFill>
                  <a:srgbClr val="FF0000"/>
                </a:solidFill>
                <a:latin typeface="Calibri"/>
                <a:ea typeface="Calibri"/>
                <a:cs typeface="Arial"/>
              </a:rPr>
            </a:br>
            <a:r>
              <a:rPr lang="en-US" sz="5300" b="1" spc="0" dirty="0" smtClean="0">
                <a:solidFill>
                  <a:srgbClr val="FF0000"/>
                </a:solidFill>
                <a:latin typeface="Calibri"/>
                <a:ea typeface="Calibri"/>
                <a:cs typeface="Arial"/>
              </a:rPr>
              <a:t/>
            </a:r>
            <a:br>
              <a:rPr lang="en-US" sz="5300" b="1" spc="0" dirty="0" smtClean="0">
                <a:solidFill>
                  <a:srgbClr val="FF0000"/>
                </a:solidFill>
                <a:latin typeface="Calibri"/>
                <a:ea typeface="Calibri"/>
                <a:cs typeface="Arial"/>
              </a:rPr>
            </a:br>
            <a:r>
              <a:rPr lang="en-US" sz="5300" b="1" spc="0" dirty="0" smtClean="0">
                <a:solidFill>
                  <a:srgbClr val="FF0000"/>
                </a:solidFill>
                <a:latin typeface="Calibri"/>
                <a:ea typeface="Calibri"/>
                <a:cs typeface="Arial"/>
              </a:rPr>
              <a:t/>
            </a:r>
            <a:br>
              <a:rPr lang="en-US" sz="5300" b="1" spc="0" dirty="0" smtClean="0">
                <a:solidFill>
                  <a:srgbClr val="FF0000"/>
                </a:solidFill>
                <a:latin typeface="Calibri"/>
                <a:ea typeface="Calibri"/>
                <a:cs typeface="Arial"/>
              </a:rPr>
            </a:br>
            <a:r>
              <a:rPr lang="en-US" sz="5300" b="1" spc="0" dirty="0" smtClean="0">
                <a:solidFill>
                  <a:srgbClr val="FF0000"/>
                </a:solidFill>
                <a:latin typeface="Calibri"/>
                <a:ea typeface="Calibri"/>
                <a:cs typeface="Arial"/>
              </a:rPr>
              <a:t/>
            </a:r>
            <a:br>
              <a:rPr lang="en-US" sz="5300" b="1" spc="0" dirty="0" smtClean="0">
                <a:solidFill>
                  <a:srgbClr val="FF0000"/>
                </a:solidFill>
                <a:latin typeface="Calibri"/>
                <a:ea typeface="Calibri"/>
                <a:cs typeface="Arial"/>
              </a:rPr>
            </a:br>
            <a:r>
              <a:rPr lang="en-US" sz="3600" b="1" spc="0" dirty="0" smtClean="0">
                <a:solidFill>
                  <a:srgbClr val="FF0000"/>
                </a:solidFill>
                <a:latin typeface="Calibri"/>
                <a:ea typeface="Calibri"/>
                <a:cs typeface="Arial"/>
              </a:rPr>
              <a:t/>
            </a:r>
            <a:br>
              <a:rPr lang="en-US" sz="3600" b="1" spc="0" dirty="0" smtClean="0">
                <a:solidFill>
                  <a:srgbClr val="FF0000"/>
                </a:solidFill>
                <a:latin typeface="Calibri"/>
                <a:ea typeface="Calibri"/>
                <a:cs typeface="Arial"/>
              </a:rPr>
            </a:br>
            <a:r>
              <a:rPr lang="en-US" sz="3600" b="1" spc="0" dirty="0">
                <a:solidFill>
                  <a:srgbClr val="FF0000"/>
                </a:solidFill>
                <a:latin typeface="Calibri"/>
                <a:ea typeface="Calibri"/>
                <a:cs typeface="Arial"/>
              </a:rPr>
              <a:t/>
            </a:r>
            <a:br>
              <a:rPr lang="en-US" sz="3600" b="1" spc="0" dirty="0">
                <a:solidFill>
                  <a:srgbClr val="FF0000"/>
                </a:solidFill>
                <a:latin typeface="Calibri"/>
                <a:ea typeface="Calibri"/>
                <a:cs typeface="Arial"/>
              </a:rPr>
            </a:br>
            <a:r>
              <a:rPr lang="en-US" sz="3600" b="1" spc="0" dirty="0">
                <a:solidFill>
                  <a:srgbClr val="0070C0"/>
                </a:solidFill>
                <a:latin typeface="Calibri"/>
                <a:ea typeface="Calibri"/>
                <a:cs typeface="Arial"/>
              </a:rPr>
              <a:t> </a:t>
            </a:r>
            <a:r>
              <a:rPr lang="en-US" sz="3600" b="1" spc="0" dirty="0" smtClean="0">
                <a:solidFill>
                  <a:srgbClr val="FF0000"/>
                </a:solidFill>
                <a:latin typeface="Calibri"/>
                <a:ea typeface="Calibri"/>
                <a:cs typeface="Arial"/>
              </a:rPr>
              <a:t>Psychosocial theories</a:t>
            </a:r>
            <a:r>
              <a:rPr lang="en-US" sz="3600" b="1" spc="0" dirty="0">
                <a:solidFill>
                  <a:srgbClr val="0070C0"/>
                </a:solidFill>
                <a:latin typeface="Calibri"/>
                <a:ea typeface="Calibri"/>
                <a:cs typeface="Arial"/>
              </a:rPr>
              <a:t/>
            </a:r>
            <a:br>
              <a:rPr lang="en-US" sz="3600" b="1" spc="0" dirty="0">
                <a:solidFill>
                  <a:srgbClr val="0070C0"/>
                </a:solidFill>
                <a:latin typeface="Calibri"/>
                <a:ea typeface="Calibri"/>
                <a:cs typeface="Arial"/>
              </a:rPr>
            </a:br>
            <a:r>
              <a:rPr lang="en-US" sz="3600" b="1" spc="0" dirty="0" smtClean="0">
                <a:solidFill>
                  <a:srgbClr val="FF0000"/>
                </a:solidFill>
                <a:latin typeface="Calibri"/>
                <a:ea typeface="Calibri"/>
                <a:cs typeface="Arial"/>
              </a:rPr>
              <a:t/>
            </a:r>
            <a:br>
              <a:rPr lang="en-US" sz="3600" b="1" spc="0" dirty="0" smtClean="0">
                <a:solidFill>
                  <a:srgbClr val="FF0000"/>
                </a:solidFill>
                <a:latin typeface="Calibri"/>
                <a:ea typeface="Calibri"/>
                <a:cs typeface="Arial"/>
              </a:rPr>
            </a:br>
            <a:r>
              <a:rPr lang="en-US" sz="3600" b="1" spc="0" dirty="0">
                <a:solidFill>
                  <a:srgbClr val="FF0000"/>
                </a:solidFill>
                <a:latin typeface="Calibri"/>
                <a:ea typeface="Calibri"/>
                <a:cs typeface="Arial"/>
              </a:rPr>
              <a:t>Lecture Psychiatric </a:t>
            </a:r>
            <a:r>
              <a:rPr lang="en-US" sz="3600" b="1" spc="0" dirty="0" smtClean="0">
                <a:solidFill>
                  <a:srgbClr val="FF0000"/>
                </a:solidFill>
                <a:latin typeface="Calibri"/>
                <a:ea typeface="Calibri"/>
                <a:cs typeface="Arial"/>
              </a:rPr>
              <a:t>Nursing</a:t>
            </a:r>
            <a:br>
              <a:rPr lang="en-US" sz="3600" b="1" spc="0" dirty="0" smtClean="0">
                <a:solidFill>
                  <a:srgbClr val="FF0000"/>
                </a:solidFill>
                <a:latin typeface="Calibri"/>
                <a:ea typeface="Calibri"/>
                <a:cs typeface="Arial"/>
              </a:rPr>
            </a:br>
            <a:r>
              <a:rPr lang="en-US" sz="3600" b="1" spc="0" dirty="0">
                <a:solidFill>
                  <a:srgbClr val="FF0000"/>
                </a:solidFill>
                <a:latin typeface="Calibri"/>
                <a:ea typeface="Calibri"/>
                <a:cs typeface="Arial"/>
              </a:rPr>
              <a:t/>
            </a:r>
            <a:br>
              <a:rPr lang="en-US" sz="3600" b="1" spc="0" dirty="0">
                <a:solidFill>
                  <a:srgbClr val="FF0000"/>
                </a:solidFill>
                <a:latin typeface="Calibri"/>
                <a:ea typeface="Calibri"/>
                <a:cs typeface="Arial"/>
              </a:rPr>
            </a:br>
            <a:r>
              <a:rPr lang="en-US" sz="3600" b="1" spc="0" dirty="0">
                <a:solidFill>
                  <a:schemeClr val="tx1"/>
                </a:solidFill>
                <a:latin typeface="Calibri"/>
                <a:ea typeface="Calibri"/>
                <a:cs typeface="Arial"/>
              </a:rPr>
              <a:t>Al-</a:t>
            </a:r>
            <a:r>
              <a:rPr lang="en-US" sz="3600" b="1" spc="0" dirty="0" err="1">
                <a:solidFill>
                  <a:schemeClr val="tx1"/>
                </a:solidFill>
                <a:latin typeface="Calibri"/>
                <a:ea typeface="Calibri"/>
                <a:cs typeface="Arial"/>
              </a:rPr>
              <a:t>Mustaqbal</a:t>
            </a:r>
            <a:r>
              <a:rPr lang="en-US" sz="3600" b="1" spc="0" dirty="0">
                <a:solidFill>
                  <a:schemeClr val="tx1"/>
                </a:solidFill>
                <a:latin typeface="Calibri"/>
                <a:ea typeface="Calibri"/>
                <a:cs typeface="Arial"/>
              </a:rPr>
              <a:t> University/ College of </a:t>
            </a:r>
            <a:r>
              <a:rPr lang="en-US" sz="3600" b="1" spc="0" dirty="0" smtClean="0">
                <a:solidFill>
                  <a:schemeClr val="tx1"/>
                </a:solidFill>
                <a:latin typeface="Calibri"/>
                <a:ea typeface="Calibri"/>
                <a:cs typeface="Arial"/>
              </a:rPr>
              <a:t>Nursing</a:t>
            </a:r>
            <a:r>
              <a:rPr lang="en-US" sz="3600" b="1" spc="0" dirty="0">
                <a:solidFill>
                  <a:srgbClr val="FF0000"/>
                </a:solidFill>
                <a:latin typeface="Calibri"/>
                <a:ea typeface="Calibri"/>
                <a:cs typeface="Arial"/>
              </a:rPr>
              <a:t/>
            </a:r>
            <a:br>
              <a:rPr lang="en-US" sz="3600" b="1" spc="0" dirty="0">
                <a:solidFill>
                  <a:srgbClr val="FF0000"/>
                </a:solidFill>
                <a:latin typeface="Calibri"/>
                <a:ea typeface="Calibri"/>
                <a:cs typeface="Arial"/>
              </a:rPr>
            </a:br>
            <a:r>
              <a:rPr lang="en-US" sz="3600" b="1" spc="0" dirty="0">
                <a:solidFill>
                  <a:srgbClr val="FF0000"/>
                </a:solidFill>
                <a:latin typeface="Calibri"/>
                <a:ea typeface="Calibri"/>
                <a:cs typeface="Arial"/>
              </a:rPr>
              <a:t/>
            </a:r>
            <a:br>
              <a:rPr lang="en-US" sz="3600" b="1" spc="0" dirty="0">
                <a:solidFill>
                  <a:srgbClr val="FF0000"/>
                </a:solidFill>
                <a:latin typeface="Calibri"/>
                <a:ea typeface="Calibri"/>
                <a:cs typeface="Arial"/>
              </a:rPr>
            </a:br>
            <a:r>
              <a:rPr lang="en-US" sz="3600" b="1" spc="0" dirty="0">
                <a:solidFill>
                  <a:prstClr val="black"/>
                </a:solidFill>
                <a:latin typeface="Times New Roman"/>
                <a:ea typeface="Times New Roman"/>
              </a:rPr>
              <a:t/>
            </a:r>
            <a:br>
              <a:rPr lang="en-US" sz="3600" b="1" spc="0" dirty="0">
                <a:solidFill>
                  <a:prstClr val="black"/>
                </a:solidFill>
                <a:latin typeface="Times New Roman"/>
                <a:ea typeface="Times New Roman"/>
              </a:rPr>
            </a:br>
            <a:endParaRPr lang="en-US" sz="3600" b="1" dirty="0"/>
          </a:p>
        </p:txBody>
      </p:sp>
      <p:pic>
        <p:nvPicPr>
          <p:cNvPr id="3" name="صورة 2">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http://schemas.openxmlformats.org/wordprocessingml/2006/main" xmlns:w10="urn:schemas-microsoft-com:office:word" xmlns:v="urn:schemas-microsoft-com:vml" xmlns:oel="http://schemas.microsoft.com/office/2019/extlst"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DE32ECBE-2D0A-45CC-817B-B10DD2487E75}"/>
              </a:ext>
            </a:extLst>
          </p:cNvPr>
          <p:cNvPicPr/>
          <p:nvPr/>
        </p:nvPicPr>
        <p:blipFill rotWithShape="1">
          <a:blip r:embed="rId2" cstate="print">
            <a:extLst>
              <a:ext uri="{28A0092B-C50C-407E-A947-70E740481C1C}">
                <a14:useLocalDpi xmlns:a14="http://schemas.microsoft.com/office/drawing/2010/main" val="0"/>
              </a:ext>
            </a:extLst>
          </a:blip>
          <a:srcRect l="2845" r="3252"/>
          <a:stretch/>
        </p:blipFill>
        <p:spPr bwMode="auto">
          <a:xfrm>
            <a:off x="0" y="0"/>
            <a:ext cx="2339752" cy="16973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5620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620000" cy="6192688"/>
          </a:xfrm>
        </p:spPr>
        <p:txBody>
          <a:bodyPr>
            <a:normAutofit/>
          </a:bodyPr>
          <a:lstStyle/>
          <a:p>
            <a:pPr marL="114300" lvl="0" indent="0" algn="justLow">
              <a:buClr>
                <a:srgbClr val="A9A57C"/>
              </a:buClr>
              <a:buNone/>
            </a:pPr>
            <a:r>
              <a:rPr lang="en-US" sz="2800" b="1" dirty="0" smtClean="0">
                <a:solidFill>
                  <a:srgbClr val="0070C0"/>
                </a:solidFill>
              </a:rPr>
              <a:t>Superego </a:t>
            </a:r>
            <a:r>
              <a:rPr lang="en-US" sz="2800" dirty="0"/>
              <a:t>➢It is the internal representation of the values and morals of society. </a:t>
            </a:r>
            <a:endParaRPr lang="en-US" sz="2800" dirty="0" smtClean="0"/>
          </a:p>
          <a:p>
            <a:pPr marL="114300" lvl="0" indent="0" algn="justLow">
              <a:buClr>
                <a:srgbClr val="A9A57C"/>
              </a:buClr>
              <a:buNone/>
            </a:pPr>
            <a:r>
              <a:rPr lang="en-US" sz="2800" dirty="0" smtClean="0"/>
              <a:t>➢</a:t>
            </a:r>
            <a:r>
              <a:rPr lang="en-US" sz="2800" dirty="0"/>
              <a:t>The values and morals of society usually taught to the child by the parents</a:t>
            </a:r>
            <a:r>
              <a:rPr lang="en-US" sz="2800" dirty="0" smtClean="0"/>
              <a:t>.</a:t>
            </a:r>
          </a:p>
          <a:p>
            <a:pPr marL="114300" lvl="0" indent="0" algn="justLow">
              <a:buClr>
                <a:srgbClr val="A9A57C"/>
              </a:buClr>
              <a:buNone/>
            </a:pPr>
            <a:r>
              <a:rPr lang="en-US" sz="2800" dirty="0" smtClean="0"/>
              <a:t> </a:t>
            </a:r>
            <a:r>
              <a:rPr lang="en-US" sz="2800" dirty="0"/>
              <a:t>➢An individual judges whether an action is right or wrong according to the standards of society</a:t>
            </a:r>
            <a:r>
              <a:rPr lang="en-US" sz="2800" dirty="0" smtClean="0"/>
              <a:t>.</a:t>
            </a:r>
          </a:p>
          <a:p>
            <a:pPr marL="114300" lvl="0" indent="0" algn="justLow">
              <a:buClr>
                <a:srgbClr val="A9A57C"/>
              </a:buClr>
              <a:buNone/>
            </a:pPr>
            <a:endParaRPr lang="en-US" sz="2800" dirty="0" smtClean="0"/>
          </a:p>
          <a:p>
            <a:pPr marL="114300" lvl="0" indent="0" algn="justLow">
              <a:buClr>
                <a:srgbClr val="A9A57C"/>
              </a:buClr>
              <a:buNone/>
            </a:pP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56992"/>
            <a:ext cx="6696744" cy="318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664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7620000" cy="5780112"/>
          </a:xfrm>
        </p:spPr>
        <p:txBody>
          <a:bodyPr>
            <a:normAutofit/>
          </a:bodyPr>
          <a:lstStyle/>
          <a:p>
            <a:pPr marL="114300" indent="0" algn="just">
              <a:buNone/>
            </a:pPr>
            <a:r>
              <a:rPr lang="en-US" sz="2800" dirty="0" smtClean="0"/>
              <a:t>The </a:t>
            </a:r>
            <a:r>
              <a:rPr lang="en-US" sz="2800" dirty="0"/>
              <a:t>superego strives for perfection </a:t>
            </a:r>
            <a:r>
              <a:rPr lang="en-US" sz="2800" dirty="0" smtClean="0"/>
              <a:t>.</a:t>
            </a:r>
          </a:p>
          <a:p>
            <a:pPr marL="114300" indent="0" algn="just">
              <a:buNone/>
            </a:pPr>
            <a:r>
              <a:rPr lang="en-US" sz="2800" dirty="0" smtClean="0"/>
              <a:t> </a:t>
            </a:r>
            <a:r>
              <a:rPr lang="en-US" sz="2800" dirty="0"/>
              <a:t>➢Superego develops in response to parental rewards and punishment. </a:t>
            </a:r>
            <a:endParaRPr lang="en-US" sz="2800" dirty="0" smtClean="0"/>
          </a:p>
          <a:p>
            <a:pPr marL="114300" indent="0" algn="just">
              <a:buNone/>
            </a:pPr>
            <a:r>
              <a:rPr lang="en-US" sz="2800" dirty="0" smtClean="0"/>
              <a:t>➢</a:t>
            </a:r>
            <a:r>
              <a:rPr lang="en-US" sz="2800" dirty="0"/>
              <a:t>The child no longer needs any one to tell him it is wrong to steal, his superego tells him</a:t>
            </a:r>
            <a:r>
              <a:rPr lang="en-US" sz="2800" dirty="0" smtClean="0"/>
              <a:t> </a:t>
            </a:r>
          </a:p>
          <a:p>
            <a:pPr marL="114300" indent="0" algn="just">
              <a:buNone/>
            </a:pPr>
            <a:r>
              <a:rPr lang="en-US" sz="2800" b="1" dirty="0">
                <a:solidFill>
                  <a:srgbClr val="0070C0"/>
                </a:solidFill>
              </a:rPr>
              <a:t>Superego has 2 parts </a:t>
            </a:r>
            <a:r>
              <a:rPr lang="en-US" sz="2800" b="1" dirty="0" smtClean="0">
                <a:solidFill>
                  <a:srgbClr val="0070C0"/>
                </a:solidFill>
              </a:rPr>
              <a:t>:</a:t>
            </a:r>
          </a:p>
          <a:p>
            <a:pPr marL="114300" indent="0" algn="just">
              <a:buNone/>
            </a:pPr>
            <a:r>
              <a:rPr lang="en-US" sz="2800" dirty="0" smtClean="0"/>
              <a:t> </a:t>
            </a:r>
            <a:r>
              <a:rPr lang="en-US" sz="2800" dirty="0"/>
              <a:t>a) Conscience: punishes by guilt and anxiety . </a:t>
            </a:r>
            <a:endParaRPr lang="en-US" sz="2800" dirty="0" smtClean="0"/>
          </a:p>
          <a:p>
            <a:pPr marL="114300" indent="0" algn="just">
              <a:buNone/>
            </a:pPr>
            <a:r>
              <a:rPr lang="en-US" sz="2800" dirty="0" smtClean="0"/>
              <a:t>b</a:t>
            </a:r>
            <a:r>
              <a:rPr lang="en-US" sz="2800" dirty="0"/>
              <a:t>) Ego ideal: Rewards with euphoria, well -being </a:t>
            </a:r>
          </a:p>
        </p:txBody>
      </p:sp>
    </p:spTree>
    <p:extLst>
      <p:ext uri="{BB962C8B-B14F-4D97-AF65-F5344CB8AC3E}">
        <p14:creationId xmlns:p14="http://schemas.microsoft.com/office/powerpoint/2010/main" val="385037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
            <a:ext cx="84969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866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7859216" cy="6741368"/>
          </a:xfrm>
        </p:spPr>
        <p:txBody>
          <a:bodyPr>
            <a:normAutofit/>
          </a:bodyPr>
          <a:lstStyle/>
          <a:p>
            <a:pPr marL="114300" indent="0" algn="justLow">
              <a:lnSpc>
                <a:spcPct val="107000"/>
              </a:lnSpc>
              <a:spcAft>
                <a:spcPts val="800"/>
              </a:spcAft>
              <a:buNone/>
            </a:pPr>
            <a:r>
              <a:rPr lang="en-US" sz="2400" dirty="0" smtClean="0"/>
              <a:t>  </a:t>
            </a:r>
            <a:r>
              <a:rPr lang="en-US" sz="3600" b="1" dirty="0" smtClean="0">
                <a:solidFill>
                  <a:srgbClr val="FF0000"/>
                </a:solidFill>
              </a:rPr>
              <a:t>2. Developmental theory </a:t>
            </a:r>
          </a:p>
          <a:p>
            <a:pPr marL="114300" indent="0" algn="justLow">
              <a:lnSpc>
                <a:spcPct val="107000"/>
              </a:lnSpc>
              <a:spcAft>
                <a:spcPts val="800"/>
              </a:spcAft>
              <a:buNone/>
            </a:pPr>
            <a:r>
              <a:rPr lang="en-US" sz="2400" b="1" dirty="0" smtClean="0">
                <a:solidFill>
                  <a:srgbClr val="0070C0"/>
                </a:solidFill>
              </a:rPr>
              <a:t>Erik Erikson's: (Developmental theory )</a:t>
            </a:r>
          </a:p>
          <a:p>
            <a:pPr marL="114300" indent="0" algn="justLow">
              <a:lnSpc>
                <a:spcPct val="107000"/>
              </a:lnSpc>
              <a:spcAft>
                <a:spcPts val="800"/>
              </a:spcAft>
              <a:buNone/>
            </a:pPr>
            <a:r>
              <a:rPr lang="en-US" sz="2400" dirty="0" smtClean="0"/>
              <a:t> ➢Erikson extended Freud’s work on personality development while focusing on social and psychological development in the life stages </a:t>
            </a:r>
          </a:p>
          <a:p>
            <a:pPr marL="114300" indent="0" algn="justLow">
              <a:lnSpc>
                <a:spcPct val="107000"/>
              </a:lnSpc>
              <a:spcAft>
                <a:spcPts val="800"/>
              </a:spcAft>
              <a:buNone/>
            </a:pPr>
            <a:r>
              <a:rPr lang="en-US" sz="2400" dirty="0" smtClean="0"/>
              <a:t>➢He believed the psychosocial relationship important in individual development. </a:t>
            </a:r>
            <a:endParaRPr lang="en-US" sz="2400" dirty="0"/>
          </a:p>
        </p:txBody>
      </p:sp>
    </p:spTree>
    <p:extLst>
      <p:ext uri="{BB962C8B-B14F-4D97-AF65-F5344CB8AC3E}">
        <p14:creationId xmlns:p14="http://schemas.microsoft.com/office/powerpoint/2010/main" val="128995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620000" cy="288032"/>
          </a:xfrm>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251520" y="1052736"/>
            <a:ext cx="7620000" cy="4800600"/>
          </a:xfrm>
        </p:spPr>
        <p:txBody>
          <a:bodyPr>
            <a:normAutofit/>
          </a:bodyPr>
          <a:lstStyle/>
          <a:p>
            <a:pPr marL="114300" indent="0" algn="justLow">
              <a:buNone/>
            </a:pPr>
            <a:r>
              <a:rPr lang="en-US" sz="2400" dirty="0" smtClean="0"/>
              <a:t>Erikson described that people pass through eight psychosocial stages of development. </a:t>
            </a:r>
          </a:p>
          <a:p>
            <a:pPr marL="114300" indent="0" algn="justLow">
              <a:buNone/>
            </a:pPr>
            <a:r>
              <a:rPr lang="en-US" sz="2400" dirty="0" smtClean="0"/>
              <a:t>➢In each stage, the person must complete a life task that is essential to his/her mental health. </a:t>
            </a:r>
          </a:p>
          <a:p>
            <a:pPr marL="114300" indent="0" algn="justLow">
              <a:buNone/>
            </a:pPr>
            <a:r>
              <a:rPr lang="en-US" sz="2400" dirty="0" smtClean="0"/>
              <a:t>➢These tasks allow the person to achieve life’s qualities: hope, purpose, fidelity, love, caring, and wisdom.</a:t>
            </a:r>
          </a:p>
          <a:p>
            <a:endParaRPr lang="en-US" dirty="0"/>
          </a:p>
        </p:txBody>
      </p:sp>
      <p:sp>
        <p:nvSpPr>
          <p:cNvPr id="5" name="Rectangle 4"/>
          <p:cNvSpPr/>
          <p:nvPr/>
        </p:nvSpPr>
        <p:spPr>
          <a:xfrm>
            <a:off x="179512" y="836712"/>
            <a:ext cx="7776864" cy="1569660"/>
          </a:xfrm>
          <a:prstGeom prst="rect">
            <a:avLst/>
          </a:prstGeom>
        </p:spPr>
        <p:txBody>
          <a:bodyPr wrap="square">
            <a:spAutoFit/>
          </a:bodyPr>
          <a:lstStyle/>
          <a:p>
            <a:endParaRPr lang="en-US" sz="3200" dirty="0"/>
          </a:p>
          <a:p>
            <a:endParaRPr lang="en-US" sz="3200" dirty="0"/>
          </a:p>
          <a:p>
            <a:endParaRPr lang="en-US" sz="3200" dirty="0"/>
          </a:p>
        </p:txBody>
      </p:sp>
    </p:spTree>
    <p:extLst>
      <p:ext uri="{BB962C8B-B14F-4D97-AF65-F5344CB8AC3E}">
        <p14:creationId xmlns:p14="http://schemas.microsoft.com/office/powerpoint/2010/main" val="192582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28092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33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620000" cy="5924128"/>
          </a:xfrm>
        </p:spPr>
        <p:txBody>
          <a:bodyPr>
            <a:normAutofit/>
          </a:bodyPr>
          <a:lstStyle/>
          <a:p>
            <a:pPr marL="0" lvl="0" indent="0" algn="just">
              <a:lnSpc>
                <a:spcPct val="107000"/>
              </a:lnSpc>
              <a:spcAft>
                <a:spcPts val="800"/>
              </a:spcAft>
              <a:buNone/>
            </a:pPr>
            <a:r>
              <a:rPr lang="en-US" sz="2800" dirty="0" smtClean="0"/>
              <a:t> </a:t>
            </a:r>
            <a:r>
              <a:rPr lang="en-US" sz="3200" b="1" dirty="0">
                <a:solidFill>
                  <a:srgbClr val="FF0000"/>
                </a:solidFill>
              </a:rPr>
              <a:t>3-Harry Sullivan (Interpersonal theory )</a:t>
            </a:r>
          </a:p>
          <a:p>
            <a:pPr marL="0" lvl="0" indent="0" algn="just">
              <a:lnSpc>
                <a:spcPct val="107000"/>
              </a:lnSpc>
              <a:spcAft>
                <a:spcPts val="800"/>
              </a:spcAft>
              <a:buNone/>
            </a:pPr>
            <a:r>
              <a:rPr lang="en-US" sz="2800" dirty="0"/>
              <a:t> ➢Focuses on interaction between an individual and his </a:t>
            </a:r>
            <a:r>
              <a:rPr lang="en-US" sz="2800" dirty="0" smtClean="0"/>
              <a:t>environment</a:t>
            </a:r>
            <a:r>
              <a:rPr lang="en-US" sz="2800" dirty="0"/>
              <a:t>.</a:t>
            </a:r>
          </a:p>
          <a:p>
            <a:pPr marL="0" lvl="0" indent="0" algn="just">
              <a:lnSpc>
                <a:spcPct val="107000"/>
              </a:lnSpc>
              <a:spcAft>
                <a:spcPts val="800"/>
              </a:spcAft>
              <a:buNone/>
            </a:pPr>
            <a:r>
              <a:rPr lang="en-US" sz="2800" dirty="0"/>
              <a:t> ➢He believed that inadequate or no satisfying </a:t>
            </a:r>
          </a:p>
          <a:p>
            <a:pPr marL="0" lvl="0" indent="0" algn="just">
              <a:lnSpc>
                <a:spcPct val="107000"/>
              </a:lnSpc>
              <a:spcAft>
                <a:spcPts val="800"/>
              </a:spcAft>
              <a:buNone/>
            </a:pPr>
            <a:r>
              <a:rPr lang="en-US" sz="2800" dirty="0"/>
              <a:t>relationships produce anxiety and emotional problems</a:t>
            </a:r>
          </a:p>
          <a:p>
            <a:pPr marL="0" lvl="0" indent="0" algn="just">
              <a:lnSpc>
                <a:spcPct val="107000"/>
              </a:lnSpc>
              <a:spcAft>
                <a:spcPts val="800"/>
              </a:spcAft>
              <a:buNone/>
            </a:pPr>
            <a:r>
              <a:rPr lang="en-US" sz="2800" dirty="0"/>
              <a:t> ➢Sullivan focusing on interpersonal relationship by </a:t>
            </a:r>
            <a:r>
              <a:rPr lang="en-US" sz="2800" dirty="0" smtClean="0"/>
              <a:t> discover </a:t>
            </a:r>
            <a:r>
              <a:rPr lang="en-US" sz="2800" dirty="0"/>
              <a:t>(therapeutic community or therapeutic milieu)</a:t>
            </a:r>
          </a:p>
          <a:p>
            <a:pPr marL="0" lvl="0" indent="0" algn="just">
              <a:lnSpc>
                <a:spcPct val="107000"/>
              </a:lnSpc>
              <a:spcAft>
                <a:spcPts val="800"/>
              </a:spcAft>
              <a:buNone/>
            </a:pPr>
            <a:endParaRPr lang="en-US" sz="2800" dirty="0">
              <a:ea typeface="Calibri"/>
              <a:cs typeface="Arial"/>
            </a:endParaRPr>
          </a:p>
        </p:txBody>
      </p:sp>
    </p:spTree>
    <p:extLst>
      <p:ext uri="{BB962C8B-B14F-4D97-AF65-F5344CB8AC3E}">
        <p14:creationId xmlns:p14="http://schemas.microsoft.com/office/powerpoint/2010/main" val="205243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7620000" cy="5996136"/>
          </a:xfrm>
        </p:spPr>
        <p:txBody>
          <a:bodyPr>
            <a:normAutofit/>
          </a:bodyPr>
          <a:lstStyle/>
          <a:p>
            <a:pPr marL="114300" indent="0" algn="justLow">
              <a:buNone/>
            </a:pPr>
            <a:r>
              <a:rPr lang="en-US" sz="2800" b="1" dirty="0" smtClean="0">
                <a:solidFill>
                  <a:srgbClr val="0070C0"/>
                </a:solidFill>
              </a:rPr>
              <a:t>Concept </a:t>
            </a:r>
            <a:r>
              <a:rPr lang="en-US" sz="2800" b="1" dirty="0">
                <a:solidFill>
                  <a:srgbClr val="0070C0"/>
                </a:solidFill>
              </a:rPr>
              <a:t>of Milieu Therapy</a:t>
            </a:r>
          </a:p>
          <a:p>
            <a:pPr marL="114300" indent="0" algn="justLow">
              <a:buNone/>
            </a:pPr>
            <a:r>
              <a:rPr lang="en-US" sz="2800" dirty="0"/>
              <a:t> ▪ Milieu therapy is developed by Sullivan</a:t>
            </a:r>
          </a:p>
          <a:p>
            <a:pPr marL="114300" indent="0" algn="justLow">
              <a:buNone/>
            </a:pPr>
            <a:r>
              <a:rPr lang="en-US" sz="2800" dirty="0"/>
              <a:t> 1. The therapist provides a corrective interpersonal </a:t>
            </a:r>
            <a:r>
              <a:rPr lang="en-US" sz="2800" dirty="0" smtClean="0"/>
              <a:t>relationship </a:t>
            </a:r>
            <a:r>
              <a:rPr lang="en-US" sz="2800" dirty="0"/>
              <a:t>for the client. </a:t>
            </a:r>
          </a:p>
          <a:p>
            <a:pPr marL="114300" indent="0" algn="justLow">
              <a:buNone/>
            </a:pPr>
            <a:r>
              <a:rPr lang="en-US" sz="2800" dirty="0"/>
              <a:t>2. Giving one another feedback about behavior .</a:t>
            </a:r>
          </a:p>
          <a:p>
            <a:pPr marL="114300" indent="0" algn="justLow">
              <a:buNone/>
            </a:pPr>
            <a:r>
              <a:rPr lang="en-US" sz="2800" dirty="0"/>
              <a:t> 3. Working cooperatively with other as a group to solve </a:t>
            </a:r>
            <a:r>
              <a:rPr lang="en-US" sz="2800" dirty="0" smtClean="0"/>
              <a:t>day </a:t>
            </a:r>
            <a:r>
              <a:rPr lang="en-US" sz="2800" dirty="0"/>
              <a:t>to day problems</a:t>
            </a:r>
          </a:p>
          <a:p>
            <a:pPr marL="114300" indent="0" algn="justLow">
              <a:buNone/>
            </a:pPr>
            <a:endParaRPr lang="en-US" sz="2800" dirty="0"/>
          </a:p>
        </p:txBody>
      </p:sp>
    </p:spTree>
    <p:extLst>
      <p:ext uri="{BB962C8B-B14F-4D97-AF65-F5344CB8AC3E}">
        <p14:creationId xmlns:p14="http://schemas.microsoft.com/office/powerpoint/2010/main" val="3341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620688"/>
            <a:ext cx="7825680" cy="5780112"/>
          </a:xfrm>
          <a:solidFill>
            <a:schemeClr val="accent2"/>
          </a:solidFill>
        </p:spPr>
        <p:txBody>
          <a:bodyPr>
            <a:normAutofit/>
          </a:bodyPr>
          <a:lstStyle/>
          <a:p>
            <a:pPr marL="114300" indent="0">
              <a:buNone/>
            </a:pPr>
            <a:r>
              <a:rPr lang="en-US" sz="4400" dirty="0" smtClean="0"/>
              <a:t> </a:t>
            </a:r>
            <a:r>
              <a:rPr lang="en-US" sz="3600" b="1" dirty="0" smtClean="0">
                <a:solidFill>
                  <a:srgbClr val="FF0000"/>
                </a:solidFill>
              </a:rPr>
              <a:t>4-Hildegard </a:t>
            </a:r>
            <a:r>
              <a:rPr lang="en-US" sz="3600" b="1" dirty="0" err="1" smtClean="0">
                <a:solidFill>
                  <a:srgbClr val="FF0000"/>
                </a:solidFill>
              </a:rPr>
              <a:t>Peplau</a:t>
            </a:r>
            <a:r>
              <a:rPr lang="en-US" sz="3600" b="1" dirty="0" smtClean="0">
                <a:solidFill>
                  <a:srgbClr val="FF0000"/>
                </a:solidFill>
              </a:rPr>
              <a:t> (interpersonal </a:t>
            </a:r>
            <a:r>
              <a:rPr lang="en-US" sz="3600" b="1" dirty="0">
                <a:solidFill>
                  <a:srgbClr val="FF0000"/>
                </a:solidFill>
              </a:rPr>
              <a:t>theory).  </a:t>
            </a:r>
            <a:r>
              <a:rPr lang="en-US" sz="3000" dirty="0" smtClean="0">
                <a:solidFill>
                  <a:srgbClr val="0070C0"/>
                </a:solidFill>
              </a:rPr>
              <a:t>(</a:t>
            </a:r>
            <a:r>
              <a:rPr lang="en-US" sz="3000" dirty="0">
                <a:solidFill>
                  <a:srgbClr val="0070C0"/>
                </a:solidFill>
              </a:rPr>
              <a:t>Nurse Patient relationship) </a:t>
            </a:r>
            <a:r>
              <a:rPr lang="en-US" sz="3000" dirty="0" smtClean="0"/>
              <a:t>▪</a:t>
            </a:r>
          </a:p>
          <a:p>
            <a:pPr marL="114300" indent="0" algn="justLow">
              <a:buNone/>
            </a:pPr>
            <a:r>
              <a:rPr lang="en-US" sz="3000" dirty="0" smtClean="0"/>
              <a:t> </a:t>
            </a:r>
            <a:r>
              <a:rPr lang="en-US" sz="3000" dirty="0"/>
              <a:t>Is a nursing theorist who developed the concept of the therapeutic nurse –patient relationship ,which include 4 phases: </a:t>
            </a:r>
            <a:endParaRPr lang="en-US" sz="3000" dirty="0" smtClean="0"/>
          </a:p>
          <a:p>
            <a:pPr marL="114300" indent="0" algn="justLow">
              <a:buNone/>
            </a:pPr>
            <a:r>
              <a:rPr lang="en-US" sz="3000" dirty="0" smtClean="0"/>
              <a:t>1 Orientation phase</a:t>
            </a:r>
          </a:p>
          <a:p>
            <a:pPr marL="114300" indent="0" algn="justLow">
              <a:buNone/>
            </a:pPr>
            <a:r>
              <a:rPr lang="en-US" sz="3000" dirty="0" smtClean="0"/>
              <a:t> </a:t>
            </a:r>
            <a:r>
              <a:rPr lang="en-US" sz="3000" dirty="0"/>
              <a:t>2. Identification phase </a:t>
            </a:r>
            <a:endParaRPr lang="en-US" sz="3000" dirty="0" smtClean="0"/>
          </a:p>
          <a:p>
            <a:pPr marL="114300" indent="0" algn="justLow">
              <a:buNone/>
            </a:pPr>
            <a:r>
              <a:rPr lang="en-US" sz="3000" dirty="0" smtClean="0"/>
              <a:t>3</a:t>
            </a:r>
            <a:r>
              <a:rPr lang="en-US" sz="3000" dirty="0"/>
              <a:t>. Exploration phase </a:t>
            </a:r>
            <a:endParaRPr lang="en-US" sz="3000" dirty="0" smtClean="0"/>
          </a:p>
          <a:p>
            <a:pPr marL="114300" indent="0" algn="justLow">
              <a:buNone/>
            </a:pPr>
            <a:r>
              <a:rPr lang="en-US" sz="3000" dirty="0" smtClean="0"/>
              <a:t>4</a:t>
            </a:r>
            <a:r>
              <a:rPr lang="en-US" sz="3000" dirty="0"/>
              <a:t>. Resolution phase </a:t>
            </a:r>
          </a:p>
          <a:p>
            <a:pPr marL="114300" indent="0" algn="justLow">
              <a:buNone/>
            </a:pPr>
            <a:endParaRPr lang="ar-IQ" sz="4400" dirty="0"/>
          </a:p>
        </p:txBody>
      </p:sp>
    </p:spTree>
    <p:extLst>
      <p:ext uri="{BB962C8B-B14F-4D97-AF65-F5344CB8AC3E}">
        <p14:creationId xmlns:p14="http://schemas.microsoft.com/office/powerpoint/2010/main" val="548135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lvl="0">
              <a:buClr>
                <a:srgbClr val="A9A57C"/>
              </a:buClr>
            </a:pPr>
            <a:r>
              <a:rPr lang="en-US" sz="3600" b="1" dirty="0">
                <a:solidFill>
                  <a:srgbClr val="FF0000"/>
                </a:solidFill>
              </a:rPr>
              <a:t>5-Jean Piaget (cognitive theory).</a:t>
            </a:r>
          </a:p>
          <a:p>
            <a:pPr marL="114300" lvl="0" indent="0" algn="justLow">
              <a:buClr>
                <a:srgbClr val="A9A57C"/>
              </a:buClr>
              <a:buNone/>
            </a:pPr>
            <a:r>
              <a:rPr lang="en-US" dirty="0">
                <a:solidFill>
                  <a:srgbClr val="2F2B20"/>
                </a:solidFill>
              </a:rPr>
              <a:t> </a:t>
            </a:r>
            <a:r>
              <a:rPr lang="en-US" sz="2400" dirty="0">
                <a:solidFill>
                  <a:srgbClr val="2F2B20"/>
                </a:solidFill>
              </a:rPr>
              <a:t>➢Piaget focused on the ability to develop thinking from child to adult hood .</a:t>
            </a:r>
          </a:p>
          <a:p>
            <a:pPr marL="114300" lvl="0" indent="0" algn="justLow">
              <a:buClr>
                <a:srgbClr val="A9A57C"/>
              </a:buClr>
              <a:buNone/>
            </a:pPr>
            <a:r>
              <a:rPr lang="en-US" sz="2400" dirty="0">
                <a:solidFill>
                  <a:srgbClr val="2F2B20"/>
                </a:solidFill>
              </a:rPr>
              <a:t> ➢He believed that Individuals born tendency to adapt with environment .</a:t>
            </a:r>
          </a:p>
          <a:p>
            <a:pPr marL="114300" lvl="0" indent="0" algn="justLow">
              <a:buClr>
                <a:srgbClr val="A9A57C"/>
              </a:buClr>
              <a:buNone/>
            </a:pPr>
            <a:r>
              <a:rPr lang="en-US" sz="2400" dirty="0">
                <a:solidFill>
                  <a:srgbClr val="2F2B20"/>
                </a:solidFill>
              </a:rPr>
              <a:t> E.g. The nurse can use dolls or toy and medical equipment to explain a surgical process to a preschool age about to undergo surgery.</a:t>
            </a:r>
            <a:endParaRPr lang="ar-IQ" sz="2400" dirty="0">
              <a:solidFill>
                <a:srgbClr val="2F2B20"/>
              </a:solidFill>
            </a:endParaRPr>
          </a:p>
          <a:p>
            <a:endParaRPr lang="ar-IQ" dirty="0"/>
          </a:p>
        </p:txBody>
      </p:sp>
    </p:spTree>
    <p:extLst>
      <p:ext uri="{BB962C8B-B14F-4D97-AF65-F5344CB8AC3E}">
        <p14:creationId xmlns:p14="http://schemas.microsoft.com/office/powerpoint/2010/main" val="286753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8280920" cy="5852120"/>
          </a:xfrm>
        </p:spPr>
        <p:txBody>
          <a:bodyPr>
            <a:normAutofit/>
          </a:bodyPr>
          <a:lstStyle/>
          <a:p>
            <a:pPr algn="justLow">
              <a:lnSpc>
                <a:spcPct val="107000"/>
              </a:lnSpc>
              <a:spcAft>
                <a:spcPts val="800"/>
              </a:spcAft>
            </a:pPr>
            <a:r>
              <a:rPr lang="en-US" sz="3200" dirty="0" smtClean="0"/>
              <a:t>❖</a:t>
            </a:r>
            <a:r>
              <a:rPr lang="en-US" sz="3200" b="1" dirty="0" smtClean="0">
                <a:solidFill>
                  <a:srgbClr val="FF0000"/>
                </a:solidFill>
              </a:rPr>
              <a:t>Psychoanalytic Theory: </a:t>
            </a:r>
            <a:r>
              <a:rPr lang="en-US" sz="3200" b="1" dirty="0" smtClean="0">
                <a:solidFill>
                  <a:srgbClr val="00B0F0"/>
                </a:solidFill>
              </a:rPr>
              <a:t>Freudian theory (Psychodynamic/Psychoanalytic theory)</a:t>
            </a:r>
          </a:p>
          <a:p>
            <a:pPr marL="114300" indent="0" algn="justLow">
              <a:lnSpc>
                <a:spcPct val="107000"/>
              </a:lnSpc>
              <a:spcAft>
                <a:spcPts val="800"/>
              </a:spcAft>
              <a:buNone/>
            </a:pPr>
            <a:r>
              <a:rPr lang="en-US" sz="3200" dirty="0" smtClean="0"/>
              <a:t>•Sigmund </a:t>
            </a:r>
            <a:r>
              <a:rPr lang="en-US" sz="3200" dirty="0"/>
              <a:t>Freud: The first to link childhood experiences with adult problems. </a:t>
            </a:r>
            <a:r>
              <a:rPr lang="en-US" sz="3200" dirty="0" smtClean="0"/>
              <a:t> </a:t>
            </a:r>
            <a:r>
              <a:rPr lang="en-US" sz="3200" dirty="0"/>
              <a:t>He believes that the internal emotional life of the individual is the most significant factor in development of personality (intra-psychic). </a:t>
            </a:r>
            <a:r>
              <a:rPr lang="en-US" sz="3200" dirty="0" smtClean="0"/>
              <a:t> </a:t>
            </a:r>
            <a:r>
              <a:rPr lang="en-US" sz="3200" dirty="0"/>
              <a:t>Illness is defined in terms of behavior disorders &amp; originates in conflicts among the id, ego, superego and or environment </a:t>
            </a:r>
          </a:p>
        </p:txBody>
      </p:sp>
    </p:spTree>
    <p:extLst>
      <p:ext uri="{BB962C8B-B14F-4D97-AF65-F5344CB8AC3E}">
        <p14:creationId xmlns:p14="http://schemas.microsoft.com/office/powerpoint/2010/main" val="1239869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en-US" sz="3600" b="1" dirty="0">
                <a:solidFill>
                  <a:srgbClr val="FF0000"/>
                </a:solidFill>
              </a:rPr>
              <a:t>Humanistic Theories.</a:t>
            </a:r>
          </a:p>
          <a:p>
            <a:pPr marL="114300" indent="0" algn="justLow">
              <a:buNone/>
            </a:pPr>
            <a:r>
              <a:rPr lang="en-US" dirty="0"/>
              <a:t> </a:t>
            </a:r>
            <a:r>
              <a:rPr lang="en-US" sz="2400" dirty="0"/>
              <a:t>➢ Humanism focuses on a person’s positive qualities, his or her </a:t>
            </a:r>
            <a:r>
              <a:rPr lang="en-US" sz="2400" dirty="0" smtClean="0"/>
              <a:t> capacity </a:t>
            </a:r>
            <a:r>
              <a:rPr lang="en-US" sz="2400" dirty="0"/>
              <a:t>to change (human potential), and the promotion of </a:t>
            </a:r>
            <a:r>
              <a:rPr lang="en-US" sz="2400" dirty="0" smtClean="0"/>
              <a:t>self-esteem</a:t>
            </a:r>
            <a:r>
              <a:rPr lang="en-US" sz="2400" dirty="0"/>
              <a:t>.</a:t>
            </a:r>
          </a:p>
          <a:p>
            <a:pPr marL="114300" indent="0" algn="justLow">
              <a:buNone/>
            </a:pPr>
            <a:r>
              <a:rPr lang="en-US" sz="2400" dirty="0"/>
              <a:t> ➢ Humanists do consider the person’s past experiences, but they </a:t>
            </a:r>
            <a:r>
              <a:rPr lang="en-US" sz="2400" dirty="0" smtClean="0"/>
              <a:t>direct </a:t>
            </a:r>
            <a:r>
              <a:rPr lang="en-US" sz="2400" dirty="0"/>
              <a:t>more attention toward the present and future</a:t>
            </a:r>
            <a:r>
              <a:rPr lang="en-US" dirty="0"/>
              <a:t>.</a:t>
            </a:r>
          </a:p>
          <a:p>
            <a:endParaRPr lang="ar-IQ" dirty="0"/>
          </a:p>
        </p:txBody>
      </p:sp>
    </p:spTree>
    <p:extLst>
      <p:ext uri="{BB962C8B-B14F-4D97-AF65-F5344CB8AC3E}">
        <p14:creationId xmlns:p14="http://schemas.microsoft.com/office/powerpoint/2010/main" val="100754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Low"/>
            <a:r>
              <a:rPr lang="en-US" sz="3200" b="1" dirty="0">
                <a:solidFill>
                  <a:srgbClr val="FF0000"/>
                </a:solidFill>
              </a:rPr>
              <a:t>Abraham Maslow : Hierarchy of Needs</a:t>
            </a:r>
            <a:r>
              <a:rPr lang="en-US" dirty="0"/>
              <a:t> ▪ </a:t>
            </a:r>
            <a:r>
              <a:rPr lang="en-US" sz="2400" dirty="0"/>
              <a:t>Abraham Maslow (1921–1970) was an American psychologist who studied the needs or motivations of the individual. </a:t>
            </a:r>
            <a:endParaRPr lang="en-US" sz="2400" dirty="0" smtClean="0"/>
          </a:p>
          <a:p>
            <a:pPr algn="justLow"/>
            <a:r>
              <a:rPr lang="en-US" sz="2400" dirty="0" smtClean="0"/>
              <a:t> </a:t>
            </a:r>
            <a:r>
              <a:rPr lang="en-US" sz="2400" dirty="0"/>
              <a:t>Maslow (1954) formulated the hierarchy of needs, in which he used a pyramid to arrange and illustrate the basic drives or needs that motivate people</a:t>
            </a:r>
            <a:r>
              <a:rPr lang="en-US" dirty="0" smtClean="0"/>
              <a:t>.. </a:t>
            </a:r>
            <a:endParaRPr lang="ar-IQ" dirty="0"/>
          </a:p>
        </p:txBody>
      </p:sp>
    </p:spTree>
    <p:extLst>
      <p:ext uri="{BB962C8B-B14F-4D97-AF65-F5344CB8AC3E}">
        <p14:creationId xmlns:p14="http://schemas.microsoft.com/office/powerpoint/2010/main" val="324419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Low"/>
            <a:r>
              <a:rPr lang="en-US" sz="2400" dirty="0">
                <a:solidFill>
                  <a:srgbClr val="2F2B20"/>
                </a:solidFill>
              </a:rPr>
              <a:t>Maslow hypothesized that the basic needs at the bottom of the pyramid would dominate the person’s behavior until those needs were met, at which time the next level of needs would become dominant. For example, if the needs for food and shelter are not met, they become the overriding concern in life; the hungry person risks danger and social ostracism to find food</a:t>
            </a:r>
            <a:endParaRPr lang="ar-IQ" sz="2400" dirty="0"/>
          </a:p>
        </p:txBody>
      </p:sp>
    </p:spTree>
    <p:extLst>
      <p:ext uri="{BB962C8B-B14F-4D97-AF65-F5344CB8AC3E}">
        <p14:creationId xmlns:p14="http://schemas.microsoft.com/office/powerpoint/2010/main" val="1017867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8640"/>
            <a:ext cx="807720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38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solidFill>
            <a:schemeClr val="accent2"/>
          </a:solidFill>
        </p:spPr>
        <p:txBody>
          <a:bodyPr/>
          <a:lstStyle/>
          <a:p>
            <a:pPr algn="justLow"/>
            <a:r>
              <a:rPr lang="en-US" sz="3600" b="1" dirty="0">
                <a:solidFill>
                  <a:srgbClr val="FF0000"/>
                </a:solidFill>
              </a:rPr>
              <a:t>Carl Rogers : Client Centered Therapy </a:t>
            </a:r>
            <a:r>
              <a:rPr lang="en-US" sz="2400" dirty="0" smtClean="0"/>
              <a:t>▪Carl </a:t>
            </a:r>
            <a:r>
              <a:rPr lang="en-US" sz="2400" dirty="0"/>
              <a:t>Rogers (1902–1987) was a humanistic American psychologist who focused on the therapeutic relationship and developed a new method of client-centered therapy</a:t>
            </a:r>
            <a:r>
              <a:rPr lang="en-US" sz="2400" dirty="0" smtClean="0"/>
              <a:t>.</a:t>
            </a:r>
          </a:p>
          <a:p>
            <a:pPr marL="114300" indent="0" algn="justLow">
              <a:buNone/>
            </a:pPr>
            <a:r>
              <a:rPr lang="en-US" sz="2400" dirty="0" smtClean="0"/>
              <a:t> </a:t>
            </a:r>
            <a:r>
              <a:rPr lang="en-US" sz="2400" dirty="0"/>
              <a:t>▪ Rogers was one of the first to use the term client rather than patient. </a:t>
            </a:r>
            <a:endParaRPr lang="en-US" sz="2400" dirty="0" smtClean="0"/>
          </a:p>
          <a:p>
            <a:pPr marL="114300" indent="0" algn="justLow">
              <a:buNone/>
            </a:pPr>
            <a:r>
              <a:rPr lang="en-US" sz="2400" dirty="0" smtClean="0"/>
              <a:t>▪ </a:t>
            </a:r>
            <a:r>
              <a:rPr lang="en-US" sz="2400" dirty="0"/>
              <a:t>The therapist must promote the client’s self-esteem as much as possible through three central concepts:</a:t>
            </a:r>
            <a:endParaRPr lang="ar-IQ" sz="2400" dirty="0"/>
          </a:p>
        </p:txBody>
      </p:sp>
    </p:spTree>
    <p:extLst>
      <p:ext uri="{BB962C8B-B14F-4D97-AF65-F5344CB8AC3E}">
        <p14:creationId xmlns:p14="http://schemas.microsoft.com/office/powerpoint/2010/main" val="281213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solidFill>
            <a:schemeClr val="accent2"/>
          </a:solidFill>
        </p:spPr>
        <p:txBody>
          <a:bodyPr>
            <a:normAutofit/>
          </a:bodyPr>
          <a:lstStyle/>
          <a:p>
            <a:pPr algn="justLow"/>
            <a:r>
              <a:rPr lang="en-US" sz="2400" dirty="0"/>
              <a:t>Unconditional positive regard—a nonjudgmental caring for the client that is not dependent on the client’s behavior </a:t>
            </a:r>
            <a:endParaRPr lang="en-US" sz="2400" dirty="0" smtClean="0"/>
          </a:p>
          <a:p>
            <a:pPr algn="justLow"/>
            <a:r>
              <a:rPr lang="en-US" sz="2400" dirty="0" smtClean="0"/>
              <a:t> </a:t>
            </a:r>
            <a:r>
              <a:rPr lang="en-US" sz="2400" dirty="0"/>
              <a:t>Genuineness—realness or congruence between what the therapist feels and what he or she says to the client </a:t>
            </a:r>
            <a:endParaRPr lang="en-US" sz="2400" dirty="0" smtClean="0"/>
          </a:p>
          <a:p>
            <a:pPr algn="justLow"/>
            <a:r>
              <a:rPr lang="en-US" sz="2400" dirty="0" smtClean="0"/>
              <a:t> </a:t>
            </a:r>
            <a:r>
              <a:rPr lang="en-US" sz="2400" dirty="0"/>
              <a:t>Empathetic understanding—in which the therapist senses the feelings and personal meaning from the client and communicates this understanding to the </a:t>
            </a:r>
            <a:r>
              <a:rPr lang="en-US" sz="2400" dirty="0" smtClean="0"/>
              <a:t>client</a:t>
            </a:r>
            <a:endParaRPr lang="ar-IQ" sz="2400" dirty="0"/>
          </a:p>
        </p:txBody>
      </p:sp>
    </p:spTree>
    <p:extLst>
      <p:ext uri="{BB962C8B-B14F-4D97-AF65-F5344CB8AC3E}">
        <p14:creationId xmlns:p14="http://schemas.microsoft.com/office/powerpoint/2010/main" val="3293564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828092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017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7620000" cy="5492080"/>
          </a:xfrm>
        </p:spPr>
        <p:txBody>
          <a:bodyPr>
            <a:normAutofit/>
          </a:bodyPr>
          <a:lstStyle/>
          <a:p>
            <a:pPr marL="114300" indent="0" algn="justLow">
              <a:buNone/>
            </a:pPr>
            <a:r>
              <a:rPr lang="en-US" sz="2600" dirty="0" smtClean="0"/>
              <a:t> </a:t>
            </a:r>
            <a:r>
              <a:rPr lang="en-US" sz="2800" dirty="0"/>
              <a:t>Much of our behavior is caused by parts of personality which are found in the unconscious and of which we are unaware. </a:t>
            </a:r>
            <a:endParaRPr lang="en-US" sz="2600" dirty="0" smtClean="0"/>
          </a:p>
          <a:p>
            <a:endParaRPr lang="ar-IQ" dirty="0"/>
          </a:p>
        </p:txBody>
      </p:sp>
    </p:spTree>
    <p:extLst>
      <p:ext uri="{BB962C8B-B14F-4D97-AF65-F5344CB8AC3E}">
        <p14:creationId xmlns:p14="http://schemas.microsoft.com/office/powerpoint/2010/main" val="418561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3371" y="404664"/>
            <a:ext cx="7620000" cy="5880720"/>
          </a:xfrm>
        </p:spPr>
        <p:txBody>
          <a:bodyPr>
            <a:normAutofit/>
          </a:bodyPr>
          <a:lstStyle/>
          <a:p>
            <a:pPr marL="411480" lvl="1" indent="0" algn="just">
              <a:buNone/>
            </a:pPr>
            <a:r>
              <a:rPr lang="en-US" sz="3800" dirty="0">
                <a:cs typeface="+mj-cs"/>
              </a:rPr>
              <a:t>• </a:t>
            </a:r>
            <a:r>
              <a:rPr lang="en-US" sz="4000" b="1" dirty="0" smtClean="0">
                <a:solidFill>
                  <a:srgbClr val="FF0000"/>
                </a:solidFill>
              </a:rPr>
              <a:t>Freud’s </a:t>
            </a:r>
            <a:r>
              <a:rPr lang="en-US" sz="4000" b="1" dirty="0">
                <a:solidFill>
                  <a:srgbClr val="FF0000"/>
                </a:solidFill>
              </a:rPr>
              <a:t>Levels of Consciousness </a:t>
            </a:r>
            <a:r>
              <a:rPr lang="en-US" sz="4000" dirty="0" smtClean="0">
                <a:solidFill>
                  <a:srgbClr val="0070C0"/>
                </a:solidFill>
              </a:rPr>
              <a:t>Conscious Mind</a:t>
            </a:r>
            <a:r>
              <a:rPr lang="en-US" sz="4000" dirty="0" smtClean="0"/>
              <a:t>: Functions </a:t>
            </a:r>
            <a:r>
              <a:rPr lang="en-US" sz="4000" dirty="0"/>
              <a:t>only when person is awake. </a:t>
            </a:r>
            <a:endParaRPr lang="en-US" sz="4000" dirty="0" smtClean="0"/>
          </a:p>
          <a:p>
            <a:pPr marL="411480" lvl="1" indent="0" algn="just">
              <a:buNone/>
            </a:pPr>
            <a:r>
              <a:rPr lang="en-US" sz="4000" dirty="0" smtClean="0"/>
              <a:t>Concerned </a:t>
            </a:r>
            <a:r>
              <a:rPr lang="en-US" sz="4000" dirty="0"/>
              <a:t>with thoughts, feelings, sensations, memory, &amp; wishes (easily remembered). </a:t>
            </a:r>
            <a:r>
              <a:rPr lang="en-US" sz="4000" dirty="0" smtClean="0"/>
              <a:t>Directs </a:t>
            </a:r>
            <a:r>
              <a:rPr lang="en-US" sz="4000" dirty="0"/>
              <a:t>person to behave in a rational, thoughtful way. </a:t>
            </a:r>
            <a:endParaRPr lang="ar-IQ" sz="3800" dirty="0">
              <a:cs typeface="+mj-cs"/>
            </a:endParaRPr>
          </a:p>
        </p:txBody>
      </p:sp>
    </p:spTree>
    <p:extLst>
      <p:ext uri="{BB962C8B-B14F-4D97-AF65-F5344CB8AC3E}">
        <p14:creationId xmlns:p14="http://schemas.microsoft.com/office/powerpoint/2010/main" val="4193619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0648"/>
            <a:ext cx="7537648" cy="6140152"/>
          </a:xfrm>
        </p:spPr>
        <p:txBody>
          <a:bodyPr>
            <a:noAutofit/>
          </a:bodyPr>
          <a:lstStyle/>
          <a:p>
            <a:pPr marL="114300" indent="0" algn="justLow">
              <a:buNone/>
            </a:pPr>
            <a:r>
              <a:rPr lang="en-US" sz="3200" b="1" dirty="0" smtClean="0">
                <a:solidFill>
                  <a:srgbClr val="0070C0"/>
                </a:solidFill>
              </a:rPr>
              <a:t>Preconscious</a:t>
            </a:r>
            <a:r>
              <a:rPr lang="en-US" sz="3200" b="1" dirty="0">
                <a:solidFill>
                  <a:srgbClr val="0070C0"/>
                </a:solidFill>
              </a:rPr>
              <a:t>/ Subconscious Mind</a:t>
            </a:r>
            <a:r>
              <a:rPr lang="en-US" sz="3200" dirty="0"/>
              <a:t>: </a:t>
            </a:r>
            <a:r>
              <a:rPr lang="en-US" sz="3200" dirty="0" smtClean="0"/>
              <a:t>Reactions </a:t>
            </a:r>
            <a:r>
              <a:rPr lang="en-US" sz="3200" dirty="0"/>
              <a:t>and ideas are stored and partially forgotten . </a:t>
            </a:r>
            <a:endParaRPr lang="en-US" sz="3200" dirty="0" smtClean="0"/>
          </a:p>
          <a:p>
            <a:pPr marL="114300" indent="0" algn="justLow">
              <a:buNone/>
            </a:pPr>
            <a:r>
              <a:rPr lang="en-US" sz="3200" dirty="0" smtClean="0"/>
              <a:t>These </a:t>
            </a:r>
            <a:r>
              <a:rPr lang="en-US" sz="3200" dirty="0"/>
              <a:t>ideas can be recalled easily with concentration .</a:t>
            </a:r>
          </a:p>
        </p:txBody>
      </p:sp>
    </p:spTree>
    <p:extLst>
      <p:ext uri="{BB962C8B-B14F-4D97-AF65-F5344CB8AC3E}">
        <p14:creationId xmlns:p14="http://schemas.microsoft.com/office/powerpoint/2010/main" val="3904555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7620000" cy="5780112"/>
          </a:xfrm>
        </p:spPr>
        <p:txBody>
          <a:bodyPr>
            <a:normAutofit/>
          </a:bodyPr>
          <a:lstStyle/>
          <a:p>
            <a:pPr marL="114300" indent="0" algn="justLow">
              <a:buNone/>
            </a:pPr>
            <a:r>
              <a:rPr lang="en-US" sz="4000" dirty="0" smtClean="0"/>
              <a:t>▪</a:t>
            </a:r>
            <a:r>
              <a:rPr lang="en-US" sz="4000" b="1" dirty="0" smtClean="0">
                <a:solidFill>
                  <a:srgbClr val="0070C0"/>
                </a:solidFill>
              </a:rPr>
              <a:t>Unconscious </a:t>
            </a:r>
            <a:r>
              <a:rPr lang="en-US" sz="4000" b="1" dirty="0">
                <a:solidFill>
                  <a:srgbClr val="0070C0"/>
                </a:solidFill>
              </a:rPr>
              <a:t>Mind</a:t>
            </a:r>
            <a:r>
              <a:rPr lang="en-US" sz="4000" dirty="0"/>
              <a:t>: </a:t>
            </a:r>
            <a:r>
              <a:rPr lang="en-US" sz="4000" dirty="0" smtClean="0"/>
              <a:t>It </a:t>
            </a:r>
            <a:r>
              <a:rPr lang="en-US" sz="4000" dirty="0"/>
              <a:t>constitute largest part of our mind </a:t>
            </a:r>
            <a:r>
              <a:rPr lang="en-US" sz="4000" dirty="0" smtClean="0"/>
              <a:t>Storehouse </a:t>
            </a:r>
            <a:r>
              <a:rPr lang="en-US" sz="4000" dirty="0"/>
              <a:t>for all memories, feelings, wishes, and responses experienced in entire </a:t>
            </a:r>
            <a:r>
              <a:rPr lang="en-US" sz="4000" dirty="0" smtClean="0"/>
              <a:t>life. </a:t>
            </a:r>
          </a:p>
          <a:p>
            <a:pPr marL="114300" indent="0" algn="justLow">
              <a:buNone/>
            </a:pPr>
            <a:r>
              <a:rPr lang="en-US" sz="4000" dirty="0" smtClean="0"/>
              <a:t>Cannot </a:t>
            </a:r>
            <a:r>
              <a:rPr lang="en-US" sz="4000" dirty="0"/>
              <a:t>be recalled at will. </a:t>
            </a:r>
            <a:r>
              <a:rPr lang="en-US" sz="4000" dirty="0" smtClean="0"/>
              <a:t>Demonstrated </a:t>
            </a:r>
            <a:r>
              <a:rPr lang="en-US" sz="4000" dirty="0"/>
              <a:t>through dreams, slips of tongue, unexplained behavior, &amp; jokes. </a:t>
            </a:r>
          </a:p>
        </p:txBody>
      </p:sp>
    </p:spTree>
    <p:extLst>
      <p:ext uri="{BB962C8B-B14F-4D97-AF65-F5344CB8AC3E}">
        <p14:creationId xmlns:p14="http://schemas.microsoft.com/office/powerpoint/2010/main" val="1399147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7681664" cy="6669360"/>
          </a:xfrm>
        </p:spPr>
        <p:txBody>
          <a:bodyPr>
            <a:noAutofit/>
          </a:bodyPr>
          <a:lstStyle/>
          <a:p>
            <a:pPr marL="114300" indent="0" algn="justLow">
              <a:buNone/>
            </a:pPr>
            <a:r>
              <a:rPr lang="en-US" sz="3600" dirty="0" smtClean="0"/>
              <a:t> </a:t>
            </a:r>
            <a:r>
              <a:rPr lang="en-US" sz="3600" b="1" dirty="0">
                <a:solidFill>
                  <a:srgbClr val="0070C0"/>
                </a:solidFill>
              </a:rPr>
              <a:t>Free association Technique: </a:t>
            </a:r>
            <a:r>
              <a:rPr lang="en-US" sz="3600" dirty="0"/>
              <a:t>Bring the unconscious feelings into awareness: Ask patients to relax and say whatever came to mind without any consideration. </a:t>
            </a:r>
            <a:endParaRPr lang="en-US" sz="3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428999"/>
            <a:ext cx="4824536"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35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7620000" cy="5472608"/>
          </a:xfrm>
        </p:spPr>
        <p:txBody>
          <a:bodyPr>
            <a:noAutofit/>
          </a:bodyPr>
          <a:lstStyle/>
          <a:p>
            <a:pPr marL="0" indent="0" algn="justLow">
              <a:lnSpc>
                <a:spcPct val="107000"/>
              </a:lnSpc>
              <a:spcAft>
                <a:spcPts val="800"/>
              </a:spcAft>
              <a:buNone/>
            </a:pPr>
            <a:r>
              <a:rPr lang="en-US" sz="3600" b="1" dirty="0">
                <a:solidFill>
                  <a:srgbClr val="FF0000"/>
                </a:solidFill>
              </a:rPr>
              <a:t>Freud’s Personality Structure</a:t>
            </a:r>
            <a:endParaRPr lang="en-US" sz="3600" b="1" dirty="0" smtClean="0">
              <a:solidFill>
                <a:srgbClr val="FF0000"/>
              </a:solidFill>
              <a:ea typeface="Calibri"/>
              <a:cs typeface="Arial"/>
            </a:endParaRPr>
          </a:p>
          <a:p>
            <a:pPr marL="0" indent="0" algn="justLow">
              <a:lnSpc>
                <a:spcPct val="107000"/>
              </a:lnSpc>
              <a:spcAft>
                <a:spcPts val="800"/>
              </a:spcAft>
              <a:buNone/>
            </a:pPr>
            <a:r>
              <a:rPr lang="en-US" sz="3200" dirty="0" smtClean="0">
                <a:ea typeface="Calibri"/>
                <a:cs typeface="Arial"/>
              </a:rPr>
              <a:t> </a:t>
            </a:r>
            <a:r>
              <a:rPr lang="en-US" sz="3200" b="1" dirty="0">
                <a:solidFill>
                  <a:srgbClr val="0070C0"/>
                </a:solidFill>
              </a:rPr>
              <a:t>Id</a:t>
            </a:r>
            <a:r>
              <a:rPr lang="en-US" sz="3200" dirty="0"/>
              <a:t>: (1 day –1 year</a:t>
            </a:r>
            <a:r>
              <a:rPr lang="en-US" sz="3200" dirty="0" smtClean="0"/>
              <a:t>) ➢</a:t>
            </a:r>
            <a:r>
              <a:rPr lang="en-US" sz="3200" dirty="0"/>
              <a:t>Id is the unorganized, inborn part of personality </a:t>
            </a:r>
            <a:endParaRPr lang="en-US" sz="3200" dirty="0" smtClean="0"/>
          </a:p>
          <a:p>
            <a:pPr marL="0" indent="0" algn="justLow">
              <a:spcAft>
                <a:spcPts val="800"/>
              </a:spcAft>
              <a:buNone/>
            </a:pPr>
            <a:r>
              <a:rPr lang="en-US" sz="3200" dirty="0" smtClean="0"/>
              <a:t>➢</a:t>
            </a:r>
            <a:r>
              <a:rPr lang="en-US" sz="3200" dirty="0"/>
              <a:t>The id seeks immediate gratification of primitive pleasure (food, drink, play, &amp; other primitives ) </a:t>
            </a:r>
          </a:p>
          <a:p>
            <a:pPr marL="0" indent="0" algn="justLow">
              <a:spcAft>
                <a:spcPts val="800"/>
              </a:spcAft>
              <a:buNone/>
            </a:pPr>
            <a:r>
              <a:rPr lang="en-US" sz="3200" dirty="0" smtClean="0"/>
              <a:t>➢</a:t>
            </a:r>
            <a:r>
              <a:rPr lang="en-US" sz="3200" dirty="0"/>
              <a:t>The purpose is to immediately reduce tensions</a:t>
            </a:r>
            <a:r>
              <a:rPr lang="en-US" sz="3200" dirty="0" smtClean="0"/>
              <a:t>.</a:t>
            </a:r>
          </a:p>
          <a:p>
            <a:pPr marL="0" indent="0" algn="justLow">
              <a:spcAft>
                <a:spcPts val="800"/>
              </a:spcAft>
              <a:buNone/>
            </a:pPr>
            <a:r>
              <a:rPr lang="en-US" sz="3200" dirty="0" smtClean="0"/>
              <a:t> </a:t>
            </a:r>
            <a:r>
              <a:rPr lang="en-US" sz="3200" dirty="0"/>
              <a:t>➢Has no sense of worth or wrong; avoid pain and maintain pleasure at all costs. </a:t>
            </a:r>
            <a:endParaRPr lang="en-US" sz="3200" dirty="0">
              <a:ea typeface="Calibri"/>
              <a:cs typeface="Arial"/>
            </a:endParaRPr>
          </a:p>
        </p:txBody>
      </p:sp>
    </p:spTree>
    <p:extLst>
      <p:ext uri="{BB962C8B-B14F-4D97-AF65-F5344CB8AC3E}">
        <p14:creationId xmlns:p14="http://schemas.microsoft.com/office/powerpoint/2010/main" val="3792788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620000" cy="5924128"/>
          </a:xfrm>
        </p:spPr>
        <p:txBody>
          <a:bodyPr>
            <a:normAutofit/>
          </a:bodyPr>
          <a:lstStyle/>
          <a:p>
            <a:pPr marL="114300" indent="0" algn="justLow">
              <a:buNone/>
            </a:pPr>
            <a:r>
              <a:rPr lang="en-US" sz="3200" dirty="0" smtClean="0"/>
              <a:t> </a:t>
            </a:r>
            <a:r>
              <a:rPr lang="en-US" sz="3200" b="1" dirty="0">
                <a:solidFill>
                  <a:srgbClr val="0070C0"/>
                </a:solidFill>
              </a:rPr>
              <a:t>Ego: </a:t>
            </a:r>
            <a:r>
              <a:rPr lang="en-US" sz="3200" dirty="0"/>
              <a:t>➢It is the rational, conscious, reasonable part of the personality. </a:t>
            </a:r>
            <a:endParaRPr lang="en-US" sz="3200" dirty="0" smtClean="0"/>
          </a:p>
          <a:p>
            <a:pPr marL="114300" indent="0" algn="justLow">
              <a:buNone/>
            </a:pPr>
            <a:r>
              <a:rPr lang="en-US" sz="3200" dirty="0" smtClean="0"/>
              <a:t>➢</a:t>
            </a:r>
            <a:r>
              <a:rPr lang="en-US" sz="3200" dirty="0"/>
              <a:t>Takes the real world into consideration when there is a need to be gratified. ➢Promotes satisfactory adjustment to environment. </a:t>
            </a:r>
            <a:endParaRPr lang="en-US" sz="3200" dirty="0" smtClean="0"/>
          </a:p>
          <a:p>
            <a:pPr marL="114300" indent="0" algn="justLow">
              <a:buNone/>
            </a:pPr>
            <a:r>
              <a:rPr lang="en-US" sz="3200" dirty="0" smtClean="0"/>
              <a:t>➢</a:t>
            </a:r>
            <a:r>
              <a:rPr lang="en-US" sz="3200" dirty="0"/>
              <a:t>Ego balancing between Id and super ego).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77072"/>
            <a:ext cx="4896544"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249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693</TotalTime>
  <Words>1076</Words>
  <Application>Microsoft Office PowerPoint</Application>
  <PresentationFormat>عرض على الشاشة (3:4)‏</PresentationFormat>
  <Paragraphs>69</Paragraphs>
  <Slides>26</Slides>
  <Notes>0</Notes>
  <HiddenSlides>0</HiddenSlides>
  <MMClips>0</MMClips>
  <ScaleCrop>false</ScaleCrop>
  <HeadingPairs>
    <vt:vector size="4" baseType="variant">
      <vt:variant>
        <vt:lpstr>نسق</vt:lpstr>
      </vt:variant>
      <vt:variant>
        <vt:i4>1</vt:i4>
      </vt:variant>
      <vt:variant>
        <vt:lpstr>عناوين الشرائح</vt:lpstr>
      </vt:variant>
      <vt:variant>
        <vt:i4>26</vt:i4>
      </vt:variant>
    </vt:vector>
  </HeadingPairs>
  <TitlesOfParts>
    <vt:vector size="27" baseType="lpstr">
      <vt:lpstr>Adjacency</vt:lpstr>
      <vt:lpstr>                Psychosocial theories  Lecture Psychiatric Nursing  Al-Mustaqbal University/ College of Nursing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steps in a quantitative study</dc:title>
  <dc:creator>Maher</dc:creator>
  <cp:lastModifiedBy>Maher</cp:lastModifiedBy>
  <cp:revision>48</cp:revision>
  <dcterms:created xsi:type="dcterms:W3CDTF">2023-09-27T20:30:54Z</dcterms:created>
  <dcterms:modified xsi:type="dcterms:W3CDTF">2024-10-18T14:36:41Z</dcterms:modified>
</cp:coreProperties>
</file>