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1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1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85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08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61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98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1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33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32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3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6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3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56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7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3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9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6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4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1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FFF5A-9DE2-4311-8EAE-9BDBB558FA42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16419-EB08-43A0-B180-A6E914ED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1"/>
            <a:fld id="{B1FA8441-8E4C-43B6-B3F0-6534009614F5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 rtl="1"/>
              <a:t>17/05/1446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1"/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1"/>
            <a:fld id="{F448B44E-9F5F-437C-9129-70253335F1C5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 rtl="1"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92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2292-C389-4A8B-ADB1-1178877C1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7946"/>
            <a:ext cx="7029400" cy="124182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Al-Mustaqbal University / Nursing College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Academic Year 2024-2025</a:t>
            </a:r>
            <a:b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Epidemiology </a:t>
            </a:r>
            <a:endParaRPr lang="en-US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B4D66-DFAA-4BE4-93F2-871B41B92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7971"/>
            <a:ext cx="6858000" cy="209263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Bahnschrift Condensed" panose="020B0502040204020203" pitchFamily="34" charset="0"/>
              </a:rPr>
              <a:t>Lecture 7</a:t>
            </a:r>
          </a:p>
          <a:p>
            <a:r>
              <a:rPr lang="en-US" dirty="0">
                <a:solidFill>
                  <a:srgbClr val="FF0000"/>
                </a:solidFill>
              </a:rPr>
              <a:t>Epidemiologic studies</a:t>
            </a:r>
          </a:p>
          <a:p>
            <a:r>
              <a:rPr lang="en-US" sz="2400" dirty="0">
                <a:latin typeface="Bahnschrift Condensed" panose="020B0502040204020203" pitchFamily="34" charset="0"/>
              </a:rPr>
              <a:t>By </a:t>
            </a:r>
          </a:p>
          <a:p>
            <a:pPr algn="ctr"/>
            <a:r>
              <a:rPr lang="en-US" sz="2400" dirty="0">
                <a:latin typeface="Bahnschrift Condensed" panose="020B0502040204020203" pitchFamily="34" charset="0"/>
              </a:rPr>
              <a:t>Dr. Ali. Hussein. H</a:t>
            </a:r>
          </a:p>
        </p:txBody>
      </p:sp>
      <p:pic>
        <p:nvPicPr>
          <p:cNvPr id="5" name="صورة 2">
            <a:extLst>
              <a:ext uri="{FF2B5EF4-FFF2-40B4-BE49-F238E27FC236}">
                <a16:creationId xmlns:a16="http://schemas.microsoft.com/office/drawing/2014/main" id="{321EFF99-52EB-49E1-8366-60E6BCA4DB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80" y="1026351"/>
            <a:ext cx="2101240" cy="179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A62E0A-586F-4BF0-BC7D-B48293FC5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26351"/>
            <a:ext cx="226721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1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/>
              <a:t>provides </a:t>
            </a:r>
            <a:r>
              <a:rPr lang="en-US" sz="3600" dirty="0">
                <a:highlight>
                  <a:srgbClr val="FFFF00"/>
                </a:highlight>
              </a:rPr>
              <a:t>in-depth information about a single instance of the condition</a:t>
            </a:r>
            <a:r>
              <a:rPr lang="en-US" sz="3600" dirty="0"/>
              <a:t>. Use to document the new health conditions.</a:t>
            </a:r>
          </a:p>
          <a:p>
            <a:pPr marL="0" indent="0" algn="just">
              <a:buNone/>
            </a:pPr>
            <a:r>
              <a:rPr lang="en-US" sz="3600" b="1" dirty="0"/>
              <a:t>for example </a:t>
            </a:r>
            <a:r>
              <a:rPr lang="en-US" sz="3600" dirty="0"/>
              <a:t>myocardial infarction  (MI) in </a:t>
            </a:r>
            <a:r>
              <a:rPr lang="en-US" sz="3600" dirty="0">
                <a:solidFill>
                  <a:srgbClr val="FF0000"/>
                </a:solidFill>
              </a:rPr>
              <a:t>very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young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person</a:t>
            </a:r>
            <a:r>
              <a:rPr lang="en-US" sz="3600" dirty="0"/>
              <a:t> without ECG findings is unusual presentation of  MI.</a:t>
            </a:r>
          </a:p>
          <a:p>
            <a:pPr marL="0" indent="0" algn="just">
              <a:buNone/>
            </a:pP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07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96887"/>
            <a:ext cx="8229600" cy="1442424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5400" dirty="0"/>
              <a:t>Descriptive epidemiology is useful for several purposes.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/>
              <a:t>1. evaluating trends in the occurrence of a condition within a given population and comparing occurrences between populations. </a:t>
            </a:r>
          </a:p>
          <a:p>
            <a:pPr algn="just"/>
            <a:r>
              <a:rPr lang="en-US" sz="3600" dirty="0"/>
              <a:t>2. provides a basis for planning health services and allocating resources. </a:t>
            </a:r>
          </a:p>
        </p:txBody>
      </p:sp>
    </p:spTree>
    <p:extLst>
      <p:ext uri="{BB962C8B-B14F-4D97-AF65-F5344CB8AC3E}">
        <p14:creationId xmlns:p14="http://schemas.microsoft.com/office/powerpoint/2010/main" val="111693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935480"/>
            <a:ext cx="8640960" cy="4389120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3. descriptive epidemiology </a:t>
            </a:r>
            <a:r>
              <a:rPr lang="en-US" sz="3200" dirty="0">
                <a:highlight>
                  <a:srgbClr val="FFFF00"/>
                </a:highlight>
              </a:rPr>
              <a:t>identifies problems</a:t>
            </a:r>
            <a:r>
              <a:rPr lang="en-US" sz="3200" dirty="0"/>
              <a:t> for analytic epidemiologic investigations.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4. Descriptive studies may provide </a:t>
            </a:r>
            <a:r>
              <a:rPr lang="en-US" sz="3200" dirty="0">
                <a:highlight>
                  <a:srgbClr val="FFFF00"/>
                </a:highlight>
              </a:rPr>
              <a:t>causal hypotheses</a:t>
            </a:r>
            <a:r>
              <a:rPr lang="en-US" sz="3200" dirty="0"/>
              <a:t> that can be tested in other types of epidemiologic studies.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647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2152" y="332656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folHlink"/>
                </a:solidFill>
              </a:rPr>
              <a:t>    Big Thanks                </a:t>
            </a:r>
            <a:endParaRPr lang="ar-IQ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3816424" cy="272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32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9"/>
    </mc:Choice>
    <mc:Fallback xmlns="">
      <p:transition spd="slow" advTm="11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Types of Epidemiologic studies</a:t>
            </a:r>
            <a:endParaRPr lang="ar-IQ" sz="6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/>
              <a:t>Epidemiologic studies are of three general types: </a:t>
            </a:r>
          </a:p>
          <a:p>
            <a:pPr marL="742950" indent="-742950" algn="just">
              <a:buAutoNum type="arabicPeriod"/>
            </a:pPr>
            <a:r>
              <a:rPr lang="en-US" sz="3600" dirty="0"/>
              <a:t>Descriptive</a:t>
            </a:r>
          </a:p>
          <a:p>
            <a:pPr marL="742950" indent="-742950" algn="just">
              <a:buAutoNum type="arabicPeriod"/>
            </a:pPr>
            <a:r>
              <a:rPr lang="en-US" sz="3600" dirty="0"/>
              <a:t>Analytic</a:t>
            </a:r>
          </a:p>
          <a:p>
            <a:pPr marL="742950" indent="-742950" algn="just">
              <a:buAutoNum type="arabicPeriod"/>
            </a:pPr>
            <a:r>
              <a:rPr lang="en-US" sz="3600" dirty="0"/>
              <a:t>experimental.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marL="0" indent="0" algn="just" rtl="0">
              <a:buNone/>
            </a:pP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75473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Descriptive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4000" dirty="0"/>
          </a:p>
          <a:p>
            <a:pPr marL="0" indent="0" algn="just">
              <a:buNone/>
            </a:pPr>
            <a:r>
              <a:rPr lang="en-US" sz="4000" dirty="0"/>
              <a:t>is the study of the distribution of a given health state in a specified population in </a:t>
            </a:r>
            <a:r>
              <a:rPr lang="en-US" sz="3600" dirty="0"/>
              <a:t>terms of person, place, and time.</a:t>
            </a:r>
          </a:p>
        </p:txBody>
      </p:sp>
    </p:spTree>
    <p:extLst>
      <p:ext uri="{BB962C8B-B14F-4D97-AF65-F5344CB8AC3E}">
        <p14:creationId xmlns:p14="http://schemas.microsoft.com/office/powerpoint/2010/main" val="38173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u="sng" dirty="0"/>
              <a:t>The person </a:t>
            </a:r>
            <a:r>
              <a:rPr lang="en-US" sz="3200" dirty="0"/>
              <a:t>:</a:t>
            </a:r>
          </a:p>
          <a:p>
            <a:pPr marL="0" indent="0" algn="just">
              <a:buNone/>
            </a:pPr>
            <a:r>
              <a:rPr lang="en-US" sz="3200" dirty="0"/>
              <a:t> reflects the characteristics of people who develop the condition that we will study it, such as age, gender, race and ethnicity, economic status.</a:t>
            </a:r>
          </a:p>
          <a:p>
            <a:pPr marL="0" indent="0" algn="just">
              <a:buNone/>
            </a:pPr>
            <a:r>
              <a:rPr lang="en-US" sz="3200" u="sng" dirty="0"/>
              <a:t>For example, </a:t>
            </a:r>
            <a:r>
              <a:rPr lang="en-US" sz="3200" dirty="0"/>
              <a:t>who tends to develop arthritis and who has the most severe consequences of the disease (person)?</a:t>
            </a:r>
          </a:p>
          <a:p>
            <a:pPr marL="0" indent="0" algn="just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407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n-US" sz="3200" b="1" u="sng" dirty="0"/>
              <a:t>Place : </a:t>
            </a:r>
          </a:p>
          <a:p>
            <a:pPr marL="0" indent="0" algn="just">
              <a:buNone/>
            </a:pPr>
            <a:r>
              <a:rPr lang="en-US" sz="3200" dirty="0"/>
              <a:t>include where the condition tends to occur.</a:t>
            </a:r>
          </a:p>
          <a:p>
            <a:pPr marL="0" indent="0" algn="just">
              <a:buNone/>
            </a:pPr>
            <a:r>
              <a:rPr lang="en-US" sz="3200" b="1" u="sng" dirty="0"/>
              <a:t>For example, </a:t>
            </a:r>
            <a:r>
              <a:rPr lang="en-US" sz="3200" dirty="0"/>
              <a:t>Does arthritis occur more frequently in some areas of the country than others? </a:t>
            </a:r>
          </a:p>
        </p:txBody>
      </p:sp>
    </p:spTree>
    <p:extLst>
      <p:ext uri="{BB962C8B-B14F-4D97-AF65-F5344CB8AC3E}">
        <p14:creationId xmlns:p14="http://schemas.microsoft.com/office/powerpoint/2010/main" val="397080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89120"/>
          </a:xfrm>
        </p:spPr>
        <p:txBody>
          <a:bodyPr>
            <a:noAutofit/>
          </a:bodyPr>
          <a:lstStyle/>
          <a:p>
            <a:pPr algn="just"/>
            <a:r>
              <a:rPr lang="ar-IQ" sz="3600" dirty="0"/>
              <a:t> </a:t>
            </a:r>
            <a:r>
              <a:rPr lang="en-US" sz="3600" b="1" u="sng" dirty="0"/>
              <a:t>Time</a:t>
            </a:r>
            <a:r>
              <a:rPr lang="en-US" sz="3600" u="sng" dirty="0"/>
              <a:t> :  </a:t>
            </a:r>
          </a:p>
          <a:p>
            <a:pPr marL="0" indent="0" algn="just">
              <a:buNone/>
            </a:pPr>
            <a:r>
              <a:rPr lang="en-US" sz="3600" dirty="0"/>
              <a:t>reflects when the condition occurs.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dirty="0"/>
              <a:t>For example, is arthritis diagnosed more frequently in certain seasons than others? </a:t>
            </a:r>
            <a:endParaRPr lang="ar-IQ" sz="3600" dirty="0"/>
          </a:p>
          <a:p>
            <a:pPr algn="just">
              <a:buFont typeface="Wingdings" pitchFamily="2" charset="2"/>
              <a:buChar char="Ø"/>
            </a:pPr>
            <a:r>
              <a:rPr lang="en-US" sz="3600" dirty="0"/>
              <a:t>Is the incidence of arthritis increasing or decreasing over time? (time)</a:t>
            </a:r>
          </a:p>
        </p:txBody>
      </p:sp>
    </p:spTree>
    <p:extLst>
      <p:ext uri="{BB962C8B-B14F-4D97-AF65-F5344CB8AC3E}">
        <p14:creationId xmlns:p14="http://schemas.microsoft.com/office/powerpoint/2010/main" val="125958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descriptive studies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Types of descriptive studies include</a:t>
            </a:r>
          </a:p>
          <a:p>
            <a:pPr algn="just"/>
            <a:r>
              <a:rPr lang="en-US" sz="3200" dirty="0"/>
              <a:t>surveys</a:t>
            </a:r>
          </a:p>
          <a:p>
            <a:pPr algn="just"/>
            <a:r>
              <a:rPr lang="en-US" sz="3200" dirty="0"/>
              <a:t>Cross-sectional studies</a:t>
            </a:r>
          </a:p>
          <a:p>
            <a:pPr algn="just"/>
            <a:r>
              <a:rPr lang="en-US" sz="3200" dirty="0"/>
              <a:t>Case reports</a:t>
            </a:r>
          </a:p>
          <a:p>
            <a:pPr algn="just"/>
            <a:r>
              <a:rPr lang="en-US" sz="3200" dirty="0"/>
              <a:t>Case series</a:t>
            </a:r>
          </a:p>
        </p:txBody>
      </p:sp>
    </p:spTree>
    <p:extLst>
      <p:ext uri="{BB962C8B-B14F-4D97-AF65-F5344CB8AC3E}">
        <p14:creationId xmlns:p14="http://schemas.microsoft.com/office/powerpoint/2010/main" val="173688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/>
              <a:t>Aimed at determining the </a:t>
            </a:r>
            <a:r>
              <a:rPr lang="en-US" sz="3600" b="1" dirty="0"/>
              <a:t>frequency</a:t>
            </a:r>
            <a:r>
              <a:rPr lang="en-US" sz="3600" dirty="0"/>
              <a:t> of occurrence of a condition in the population. </a:t>
            </a:r>
          </a:p>
          <a:p>
            <a:pPr algn="just"/>
            <a:r>
              <a:rPr lang="en-US" sz="3600" dirty="0"/>
              <a:t>Provide information about the extent of exposure of the population to risk factors involved in a given condition.</a:t>
            </a:r>
          </a:p>
        </p:txBody>
      </p:sp>
    </p:spTree>
    <p:extLst>
      <p:ext uri="{BB962C8B-B14F-4D97-AF65-F5344CB8AC3E}">
        <p14:creationId xmlns:p14="http://schemas.microsoft.com/office/powerpoint/2010/main" val="344790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/>
              <a:t>Cross-sectional study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Examines the extent of a health condition and exposure to </a:t>
            </a:r>
            <a:r>
              <a:rPr lang="en-US" sz="3200" dirty="0">
                <a:highlight>
                  <a:srgbClr val="FFFF00"/>
                </a:highlight>
              </a:rPr>
              <a:t>its contributing factors in a given population at a given point in time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 this study the measurements of exposure and effect are made </a:t>
            </a:r>
            <a:r>
              <a:rPr lang="en-US" sz="3200" dirty="0">
                <a:highlight>
                  <a:srgbClr val="FFFF00"/>
                </a:highlight>
              </a:rPr>
              <a:t>at the same time 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3601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391</Words>
  <Application>Microsoft Office PowerPoint</Application>
  <PresentationFormat>عرض على الشاشة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22" baseType="lpstr">
      <vt:lpstr>Arial</vt:lpstr>
      <vt:lpstr>Bahnschrift Condensed</vt:lpstr>
      <vt:lpstr>Calibri</vt:lpstr>
      <vt:lpstr>Constantia</vt:lpstr>
      <vt:lpstr>Times New Roman</vt:lpstr>
      <vt:lpstr>Wingdings</vt:lpstr>
      <vt:lpstr>Wingdings 2</vt:lpstr>
      <vt:lpstr>نسق Office</vt:lpstr>
      <vt:lpstr>تدفق</vt:lpstr>
      <vt:lpstr> Al-Mustaqbal University / Nursing College Academic Year 2024-2025 Epidemiology </vt:lpstr>
      <vt:lpstr>Types of Epidemiologic studies</vt:lpstr>
      <vt:lpstr>Descriptive</vt:lpstr>
      <vt:lpstr>عرض تقديمي في PowerPoint</vt:lpstr>
      <vt:lpstr>عرض تقديمي في PowerPoint</vt:lpstr>
      <vt:lpstr>عرض تقديمي في PowerPoint</vt:lpstr>
      <vt:lpstr>Types of descriptive studies</vt:lpstr>
      <vt:lpstr>surveys</vt:lpstr>
      <vt:lpstr>Cross-sectional study</vt:lpstr>
      <vt:lpstr>case report</vt:lpstr>
      <vt:lpstr>Descriptive epidemiology is useful for several purposes. </vt:lpstr>
      <vt:lpstr>عرض تقديمي في PowerPoint</vt:lpstr>
      <vt:lpstr>    Big Thanks                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Non Communicable Diseases</dc:title>
  <dc:creator>DR.Ahmed Saker 2O11</dc:creator>
  <cp:lastModifiedBy>alnaseem</cp:lastModifiedBy>
  <cp:revision>63</cp:revision>
  <dcterms:created xsi:type="dcterms:W3CDTF">2022-11-18T16:10:50Z</dcterms:created>
  <dcterms:modified xsi:type="dcterms:W3CDTF">2024-11-18T08:42:32Z</dcterms:modified>
</cp:coreProperties>
</file>