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85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4" y="0"/>
                </a:moveTo>
                <a:lnTo>
                  <a:pt x="506" y="0"/>
                </a:lnTo>
                <a:lnTo>
                  <a:pt x="0" y="819404"/>
                </a:lnTo>
                <a:lnTo>
                  <a:pt x="55036" y="818401"/>
                </a:lnTo>
                <a:lnTo>
                  <a:pt x="108876" y="815423"/>
                </a:lnTo>
                <a:lnTo>
                  <a:pt x="161960" y="810518"/>
                </a:lnTo>
                <a:lnTo>
                  <a:pt x="214228" y="803732"/>
                </a:lnTo>
                <a:lnTo>
                  <a:pt x="265615" y="795113"/>
                </a:lnTo>
                <a:lnTo>
                  <a:pt x="316060" y="784707"/>
                </a:lnTo>
                <a:lnTo>
                  <a:pt x="365500" y="772562"/>
                </a:lnTo>
                <a:lnTo>
                  <a:pt x="413872" y="758723"/>
                </a:lnTo>
                <a:lnTo>
                  <a:pt x="461114" y="743239"/>
                </a:lnTo>
                <a:lnTo>
                  <a:pt x="507163" y="726156"/>
                </a:lnTo>
                <a:lnTo>
                  <a:pt x="551957" y="707521"/>
                </a:lnTo>
                <a:lnTo>
                  <a:pt x="595432" y="687382"/>
                </a:lnTo>
                <a:lnTo>
                  <a:pt x="637527" y="665784"/>
                </a:lnTo>
                <a:lnTo>
                  <a:pt x="678179" y="642775"/>
                </a:lnTo>
                <a:lnTo>
                  <a:pt x="717325" y="618403"/>
                </a:lnTo>
                <a:lnTo>
                  <a:pt x="754902" y="592713"/>
                </a:lnTo>
                <a:lnTo>
                  <a:pt x="790849" y="565754"/>
                </a:lnTo>
                <a:lnTo>
                  <a:pt x="825101" y="537571"/>
                </a:lnTo>
                <a:lnTo>
                  <a:pt x="857598" y="508212"/>
                </a:lnTo>
                <a:lnTo>
                  <a:pt x="888276" y="477724"/>
                </a:lnTo>
                <a:lnTo>
                  <a:pt x="917072" y="446154"/>
                </a:lnTo>
                <a:lnTo>
                  <a:pt x="943924" y="413549"/>
                </a:lnTo>
                <a:lnTo>
                  <a:pt x="968770" y="379956"/>
                </a:lnTo>
                <a:lnTo>
                  <a:pt x="991547" y="345421"/>
                </a:lnTo>
                <a:lnTo>
                  <a:pt x="1012191" y="309992"/>
                </a:lnTo>
                <a:lnTo>
                  <a:pt x="1030642" y="273715"/>
                </a:lnTo>
                <a:lnTo>
                  <a:pt x="1046835" y="236638"/>
                </a:lnTo>
                <a:lnTo>
                  <a:pt x="1060709" y="198808"/>
                </a:lnTo>
                <a:lnTo>
                  <a:pt x="1072201" y="160271"/>
                </a:lnTo>
                <a:lnTo>
                  <a:pt x="1081248" y="121075"/>
                </a:lnTo>
                <a:lnTo>
                  <a:pt x="1087787" y="81267"/>
                </a:lnTo>
                <a:lnTo>
                  <a:pt x="1091757" y="40892"/>
                </a:lnTo>
                <a:lnTo>
                  <a:pt x="1093094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5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4" y="0"/>
                </a:moveTo>
                <a:lnTo>
                  <a:pt x="1091757" y="40892"/>
                </a:lnTo>
                <a:lnTo>
                  <a:pt x="1087787" y="81267"/>
                </a:lnTo>
                <a:lnTo>
                  <a:pt x="1081248" y="121075"/>
                </a:lnTo>
                <a:lnTo>
                  <a:pt x="1072201" y="160271"/>
                </a:lnTo>
                <a:lnTo>
                  <a:pt x="1060709" y="198808"/>
                </a:lnTo>
                <a:lnTo>
                  <a:pt x="1046835" y="236638"/>
                </a:lnTo>
                <a:lnTo>
                  <a:pt x="1030642" y="273715"/>
                </a:lnTo>
                <a:lnTo>
                  <a:pt x="1012191" y="309992"/>
                </a:lnTo>
                <a:lnTo>
                  <a:pt x="991547" y="345421"/>
                </a:lnTo>
                <a:lnTo>
                  <a:pt x="968770" y="379956"/>
                </a:lnTo>
                <a:lnTo>
                  <a:pt x="943924" y="413549"/>
                </a:lnTo>
                <a:lnTo>
                  <a:pt x="917072" y="446154"/>
                </a:lnTo>
                <a:lnTo>
                  <a:pt x="888276" y="477724"/>
                </a:lnTo>
                <a:lnTo>
                  <a:pt x="857598" y="508212"/>
                </a:lnTo>
                <a:lnTo>
                  <a:pt x="825101" y="537571"/>
                </a:lnTo>
                <a:lnTo>
                  <a:pt x="790849" y="565754"/>
                </a:lnTo>
                <a:lnTo>
                  <a:pt x="754902" y="592713"/>
                </a:lnTo>
                <a:lnTo>
                  <a:pt x="717325" y="618403"/>
                </a:lnTo>
                <a:lnTo>
                  <a:pt x="678179" y="642775"/>
                </a:lnTo>
                <a:lnTo>
                  <a:pt x="637527" y="665784"/>
                </a:lnTo>
                <a:lnTo>
                  <a:pt x="595432" y="687382"/>
                </a:lnTo>
                <a:lnTo>
                  <a:pt x="551957" y="707521"/>
                </a:lnTo>
                <a:lnTo>
                  <a:pt x="507163" y="726156"/>
                </a:lnTo>
                <a:lnTo>
                  <a:pt x="461114" y="743239"/>
                </a:lnTo>
                <a:lnTo>
                  <a:pt x="413872" y="758723"/>
                </a:lnTo>
                <a:lnTo>
                  <a:pt x="365500" y="772562"/>
                </a:lnTo>
                <a:lnTo>
                  <a:pt x="316060" y="784707"/>
                </a:lnTo>
                <a:lnTo>
                  <a:pt x="265615" y="795113"/>
                </a:lnTo>
                <a:lnTo>
                  <a:pt x="214228" y="803732"/>
                </a:lnTo>
                <a:lnTo>
                  <a:pt x="161960" y="810518"/>
                </a:lnTo>
                <a:lnTo>
                  <a:pt x="108876" y="815423"/>
                </a:lnTo>
                <a:lnTo>
                  <a:pt x="55036" y="818401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4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6095"/>
            <a:ext cx="2351532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1308" y="809919"/>
                </a:lnTo>
                <a:lnTo>
                  <a:pt x="5194" y="769190"/>
                </a:lnTo>
                <a:lnTo>
                  <a:pt x="11599" y="729012"/>
                </a:lnTo>
                <a:lnTo>
                  <a:pt x="20462" y="689429"/>
                </a:lnTo>
                <a:lnTo>
                  <a:pt x="31724" y="650486"/>
                </a:lnTo>
                <a:lnTo>
                  <a:pt x="45326" y="612227"/>
                </a:lnTo>
                <a:lnTo>
                  <a:pt x="61208" y="574698"/>
                </a:lnTo>
                <a:lnTo>
                  <a:pt x="79312" y="537942"/>
                </a:lnTo>
                <a:lnTo>
                  <a:pt x="99576" y="502004"/>
                </a:lnTo>
                <a:lnTo>
                  <a:pt x="121943" y="466930"/>
                </a:lnTo>
                <a:lnTo>
                  <a:pt x="146353" y="432763"/>
                </a:lnTo>
                <a:lnTo>
                  <a:pt x="172745" y="399548"/>
                </a:lnTo>
                <a:lnTo>
                  <a:pt x="201062" y="367330"/>
                </a:lnTo>
                <a:lnTo>
                  <a:pt x="231243" y="336153"/>
                </a:lnTo>
                <a:lnTo>
                  <a:pt x="263228" y="306062"/>
                </a:lnTo>
                <a:lnTo>
                  <a:pt x="296959" y="277102"/>
                </a:lnTo>
                <a:lnTo>
                  <a:pt x="332376" y="249316"/>
                </a:lnTo>
                <a:lnTo>
                  <a:pt x="369419" y="222751"/>
                </a:lnTo>
                <a:lnTo>
                  <a:pt x="408030" y="197450"/>
                </a:lnTo>
                <a:lnTo>
                  <a:pt x="448148" y="173458"/>
                </a:lnTo>
                <a:lnTo>
                  <a:pt x="489715" y="150820"/>
                </a:lnTo>
                <a:lnTo>
                  <a:pt x="532670" y="129580"/>
                </a:lnTo>
                <a:lnTo>
                  <a:pt x="576954" y="109783"/>
                </a:lnTo>
                <a:lnTo>
                  <a:pt x="622509" y="91473"/>
                </a:lnTo>
                <a:lnTo>
                  <a:pt x="669274" y="74695"/>
                </a:lnTo>
                <a:lnTo>
                  <a:pt x="717190" y="59494"/>
                </a:lnTo>
                <a:lnTo>
                  <a:pt x="766197" y="45914"/>
                </a:lnTo>
                <a:lnTo>
                  <a:pt x="816237" y="34001"/>
                </a:lnTo>
                <a:lnTo>
                  <a:pt x="867249" y="23797"/>
                </a:lnTo>
                <a:lnTo>
                  <a:pt x="919175" y="15349"/>
                </a:lnTo>
                <a:lnTo>
                  <a:pt x="971954" y="8701"/>
                </a:lnTo>
                <a:lnTo>
                  <a:pt x="1025528" y="3896"/>
                </a:lnTo>
                <a:lnTo>
                  <a:pt x="1079836" y="981"/>
                </a:lnTo>
                <a:lnTo>
                  <a:pt x="1134821" y="0"/>
                </a:lnTo>
                <a:lnTo>
                  <a:pt x="1189804" y="981"/>
                </a:lnTo>
                <a:lnTo>
                  <a:pt x="1244111" y="3896"/>
                </a:lnTo>
                <a:lnTo>
                  <a:pt x="1297683" y="8701"/>
                </a:lnTo>
                <a:lnTo>
                  <a:pt x="1350460" y="15349"/>
                </a:lnTo>
                <a:lnTo>
                  <a:pt x="1402384" y="23797"/>
                </a:lnTo>
                <a:lnTo>
                  <a:pt x="1453394" y="34001"/>
                </a:lnTo>
                <a:lnTo>
                  <a:pt x="1503431" y="45914"/>
                </a:lnTo>
                <a:lnTo>
                  <a:pt x="1552436" y="59494"/>
                </a:lnTo>
                <a:lnTo>
                  <a:pt x="1600349" y="74695"/>
                </a:lnTo>
                <a:lnTo>
                  <a:pt x="1647111" y="91473"/>
                </a:lnTo>
                <a:lnTo>
                  <a:pt x="1692663" y="109783"/>
                </a:lnTo>
                <a:lnTo>
                  <a:pt x="1736944" y="129580"/>
                </a:lnTo>
                <a:lnTo>
                  <a:pt x="1779896" y="150820"/>
                </a:lnTo>
                <a:lnTo>
                  <a:pt x="1821460" y="173458"/>
                </a:lnTo>
                <a:lnTo>
                  <a:pt x="1861575" y="197450"/>
                </a:lnTo>
                <a:lnTo>
                  <a:pt x="1900182" y="222751"/>
                </a:lnTo>
                <a:lnTo>
                  <a:pt x="1937223" y="249316"/>
                </a:lnTo>
                <a:lnTo>
                  <a:pt x="1972636" y="277102"/>
                </a:lnTo>
                <a:lnTo>
                  <a:pt x="2006364" y="306062"/>
                </a:lnTo>
                <a:lnTo>
                  <a:pt x="2038347" y="336153"/>
                </a:lnTo>
                <a:lnTo>
                  <a:pt x="2068525" y="367330"/>
                </a:lnTo>
                <a:lnTo>
                  <a:pt x="2096838" y="399548"/>
                </a:lnTo>
                <a:lnTo>
                  <a:pt x="2123228" y="432763"/>
                </a:lnTo>
                <a:lnTo>
                  <a:pt x="2147635" y="466930"/>
                </a:lnTo>
                <a:lnTo>
                  <a:pt x="2170000" y="502004"/>
                </a:lnTo>
                <a:lnTo>
                  <a:pt x="2190263" y="537942"/>
                </a:lnTo>
                <a:lnTo>
                  <a:pt x="2208364" y="574698"/>
                </a:lnTo>
                <a:lnTo>
                  <a:pt x="2224245" y="612227"/>
                </a:lnTo>
                <a:lnTo>
                  <a:pt x="2237845" y="650486"/>
                </a:lnTo>
                <a:lnTo>
                  <a:pt x="2249106" y="689429"/>
                </a:lnTo>
                <a:lnTo>
                  <a:pt x="2257968" y="729012"/>
                </a:lnTo>
                <a:lnTo>
                  <a:pt x="2264372" y="769190"/>
                </a:lnTo>
                <a:lnTo>
                  <a:pt x="2268257" y="809919"/>
                </a:lnTo>
                <a:lnTo>
                  <a:pt x="2269566" y="851154"/>
                </a:lnTo>
                <a:lnTo>
                  <a:pt x="2268257" y="892388"/>
                </a:lnTo>
                <a:lnTo>
                  <a:pt x="2264372" y="933116"/>
                </a:lnTo>
                <a:lnTo>
                  <a:pt x="2257968" y="973292"/>
                </a:lnTo>
                <a:lnTo>
                  <a:pt x="2249106" y="1012873"/>
                </a:lnTo>
                <a:lnTo>
                  <a:pt x="2237845" y="1051814"/>
                </a:lnTo>
                <a:lnTo>
                  <a:pt x="2224245" y="1090069"/>
                </a:lnTo>
                <a:lnTo>
                  <a:pt x="2208364" y="1127595"/>
                </a:lnTo>
                <a:lnTo>
                  <a:pt x="2190263" y="1164347"/>
                </a:lnTo>
                <a:lnTo>
                  <a:pt x="2170000" y="1200281"/>
                </a:lnTo>
                <a:lnTo>
                  <a:pt x="2147635" y="1235351"/>
                </a:lnTo>
                <a:lnTo>
                  <a:pt x="2123228" y="1269513"/>
                </a:lnTo>
                <a:lnTo>
                  <a:pt x="2096838" y="1302723"/>
                </a:lnTo>
                <a:lnTo>
                  <a:pt x="2068525" y="1334936"/>
                </a:lnTo>
                <a:lnTo>
                  <a:pt x="2038347" y="1366107"/>
                </a:lnTo>
                <a:lnTo>
                  <a:pt x="2006364" y="1396193"/>
                </a:lnTo>
                <a:lnTo>
                  <a:pt x="1972636" y="1425148"/>
                </a:lnTo>
                <a:lnTo>
                  <a:pt x="1937223" y="1452927"/>
                </a:lnTo>
                <a:lnTo>
                  <a:pt x="1900182" y="1479487"/>
                </a:lnTo>
                <a:lnTo>
                  <a:pt x="1861575" y="1504782"/>
                </a:lnTo>
                <a:lnTo>
                  <a:pt x="1821460" y="1528769"/>
                </a:lnTo>
                <a:lnTo>
                  <a:pt x="1779896" y="1551402"/>
                </a:lnTo>
                <a:lnTo>
                  <a:pt x="1736944" y="1572636"/>
                </a:lnTo>
                <a:lnTo>
                  <a:pt x="1692663" y="1592429"/>
                </a:lnTo>
                <a:lnTo>
                  <a:pt x="1647111" y="1610734"/>
                </a:lnTo>
                <a:lnTo>
                  <a:pt x="1600349" y="1627507"/>
                </a:lnTo>
                <a:lnTo>
                  <a:pt x="1552436" y="1642704"/>
                </a:lnTo>
                <a:lnTo>
                  <a:pt x="1503431" y="1656280"/>
                </a:lnTo>
                <a:lnTo>
                  <a:pt x="1453394" y="1668190"/>
                </a:lnTo>
                <a:lnTo>
                  <a:pt x="1402384" y="1678390"/>
                </a:lnTo>
                <a:lnTo>
                  <a:pt x="1350460" y="1686836"/>
                </a:lnTo>
                <a:lnTo>
                  <a:pt x="1297683" y="1693482"/>
                </a:lnTo>
                <a:lnTo>
                  <a:pt x="1244111" y="1698285"/>
                </a:lnTo>
                <a:lnTo>
                  <a:pt x="1189804" y="1701199"/>
                </a:lnTo>
                <a:lnTo>
                  <a:pt x="1134821" y="1702181"/>
                </a:lnTo>
                <a:lnTo>
                  <a:pt x="1079836" y="1701199"/>
                </a:lnTo>
                <a:lnTo>
                  <a:pt x="1025528" y="1698285"/>
                </a:lnTo>
                <a:lnTo>
                  <a:pt x="971954" y="1693482"/>
                </a:lnTo>
                <a:lnTo>
                  <a:pt x="919175" y="1686836"/>
                </a:lnTo>
                <a:lnTo>
                  <a:pt x="867249" y="1678390"/>
                </a:lnTo>
                <a:lnTo>
                  <a:pt x="816237" y="1668190"/>
                </a:lnTo>
                <a:lnTo>
                  <a:pt x="766197" y="1656280"/>
                </a:lnTo>
                <a:lnTo>
                  <a:pt x="717190" y="1642704"/>
                </a:lnTo>
                <a:lnTo>
                  <a:pt x="669274" y="1627507"/>
                </a:lnTo>
                <a:lnTo>
                  <a:pt x="622509" y="1610734"/>
                </a:lnTo>
                <a:lnTo>
                  <a:pt x="576954" y="1592429"/>
                </a:lnTo>
                <a:lnTo>
                  <a:pt x="532670" y="1572636"/>
                </a:lnTo>
                <a:lnTo>
                  <a:pt x="489715" y="1551402"/>
                </a:lnTo>
                <a:lnTo>
                  <a:pt x="448148" y="1528769"/>
                </a:lnTo>
                <a:lnTo>
                  <a:pt x="408030" y="1504782"/>
                </a:lnTo>
                <a:lnTo>
                  <a:pt x="369419" y="1479487"/>
                </a:lnTo>
                <a:lnTo>
                  <a:pt x="332376" y="1452927"/>
                </a:lnTo>
                <a:lnTo>
                  <a:pt x="296959" y="1425148"/>
                </a:lnTo>
                <a:lnTo>
                  <a:pt x="263228" y="1396193"/>
                </a:lnTo>
                <a:lnTo>
                  <a:pt x="231243" y="1366107"/>
                </a:lnTo>
                <a:lnTo>
                  <a:pt x="201062" y="1334936"/>
                </a:lnTo>
                <a:lnTo>
                  <a:pt x="172745" y="1302723"/>
                </a:lnTo>
                <a:lnTo>
                  <a:pt x="146353" y="1269513"/>
                </a:lnTo>
                <a:lnTo>
                  <a:pt x="121943" y="1235351"/>
                </a:lnTo>
                <a:lnTo>
                  <a:pt x="99576" y="1200281"/>
                </a:lnTo>
                <a:lnTo>
                  <a:pt x="79312" y="1164347"/>
                </a:lnTo>
                <a:lnTo>
                  <a:pt x="61208" y="1127595"/>
                </a:lnTo>
                <a:lnTo>
                  <a:pt x="45326" y="1090069"/>
                </a:lnTo>
                <a:lnTo>
                  <a:pt x="31724" y="1051814"/>
                </a:lnTo>
                <a:lnTo>
                  <a:pt x="20462" y="1012873"/>
                </a:lnTo>
                <a:lnTo>
                  <a:pt x="11599" y="973292"/>
                </a:lnTo>
                <a:lnTo>
                  <a:pt x="5194" y="933116"/>
                </a:lnTo>
                <a:lnTo>
                  <a:pt x="1308" y="89238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3" y="966216"/>
            <a:ext cx="1399032" cy="1309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61" y="970376"/>
            <a:ext cx="1359700" cy="12720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461" y="970376"/>
            <a:ext cx="1360170" cy="1272540"/>
          </a:xfrm>
          <a:custGeom>
            <a:avLst/>
            <a:gdLst/>
            <a:ahLst/>
            <a:cxnLst/>
            <a:rect l="l" t="t" r="r" b="b"/>
            <a:pathLst>
              <a:path w="1360170" h="1272539">
                <a:moveTo>
                  <a:pt x="93297" y="167797"/>
                </a:moveTo>
                <a:lnTo>
                  <a:pt x="120573" y="136936"/>
                </a:lnTo>
                <a:lnTo>
                  <a:pt x="150479" y="109224"/>
                </a:lnTo>
                <a:lnTo>
                  <a:pt x="182834" y="84652"/>
                </a:lnTo>
                <a:lnTo>
                  <a:pt x="217459" y="63214"/>
                </a:lnTo>
                <a:lnTo>
                  <a:pt x="254175" y="44903"/>
                </a:lnTo>
                <a:lnTo>
                  <a:pt x="292800" y="29711"/>
                </a:lnTo>
                <a:lnTo>
                  <a:pt x="333155" y="17632"/>
                </a:lnTo>
                <a:lnTo>
                  <a:pt x="375060" y="8659"/>
                </a:lnTo>
                <a:lnTo>
                  <a:pt x="418336" y="2783"/>
                </a:lnTo>
                <a:lnTo>
                  <a:pt x="462802" y="0"/>
                </a:lnTo>
                <a:lnTo>
                  <a:pt x="508278" y="300"/>
                </a:lnTo>
                <a:lnTo>
                  <a:pt x="554584" y="3677"/>
                </a:lnTo>
                <a:lnTo>
                  <a:pt x="601541" y="10125"/>
                </a:lnTo>
                <a:lnTo>
                  <a:pt x="648969" y="19635"/>
                </a:lnTo>
                <a:lnTo>
                  <a:pt x="696687" y="32201"/>
                </a:lnTo>
                <a:lnTo>
                  <a:pt x="744516" y="47817"/>
                </a:lnTo>
                <a:lnTo>
                  <a:pt x="792276" y="66473"/>
                </a:lnTo>
                <a:lnTo>
                  <a:pt x="839786" y="88165"/>
                </a:lnTo>
                <a:lnTo>
                  <a:pt x="886867" y="112884"/>
                </a:lnTo>
                <a:lnTo>
                  <a:pt x="933340" y="140623"/>
                </a:lnTo>
                <a:lnTo>
                  <a:pt x="979023" y="171376"/>
                </a:lnTo>
                <a:lnTo>
                  <a:pt x="1023737" y="205135"/>
                </a:lnTo>
                <a:lnTo>
                  <a:pt x="1066573" y="241258"/>
                </a:lnTo>
                <a:lnTo>
                  <a:pt x="1106692" y="278990"/>
                </a:lnTo>
                <a:lnTo>
                  <a:pt x="1144047" y="318159"/>
                </a:lnTo>
                <a:lnTo>
                  <a:pt x="1178592" y="358591"/>
                </a:lnTo>
                <a:lnTo>
                  <a:pt x="1210279" y="400111"/>
                </a:lnTo>
                <a:lnTo>
                  <a:pt x="1239062" y="442547"/>
                </a:lnTo>
                <a:lnTo>
                  <a:pt x="1264894" y="485723"/>
                </a:lnTo>
                <a:lnTo>
                  <a:pt x="1287728" y="529467"/>
                </a:lnTo>
                <a:lnTo>
                  <a:pt x="1307518" y="573605"/>
                </a:lnTo>
                <a:lnTo>
                  <a:pt x="1324216" y="617963"/>
                </a:lnTo>
                <a:lnTo>
                  <a:pt x="1337777" y="662367"/>
                </a:lnTo>
                <a:lnTo>
                  <a:pt x="1348152" y="706643"/>
                </a:lnTo>
                <a:lnTo>
                  <a:pt x="1355295" y="750618"/>
                </a:lnTo>
                <a:lnTo>
                  <a:pt x="1359160" y="794118"/>
                </a:lnTo>
                <a:lnTo>
                  <a:pt x="1359700" y="836970"/>
                </a:lnTo>
                <a:lnTo>
                  <a:pt x="1356867" y="878999"/>
                </a:lnTo>
                <a:lnTo>
                  <a:pt x="1350615" y="920031"/>
                </a:lnTo>
                <a:lnTo>
                  <a:pt x="1340898" y="959894"/>
                </a:lnTo>
                <a:lnTo>
                  <a:pt x="1327668" y="998412"/>
                </a:lnTo>
                <a:lnTo>
                  <a:pt x="1310879" y="1035413"/>
                </a:lnTo>
                <a:lnTo>
                  <a:pt x="1290483" y="1070723"/>
                </a:lnTo>
                <a:lnTo>
                  <a:pt x="1266434" y="1104168"/>
                </a:lnTo>
                <a:lnTo>
                  <a:pt x="1239152" y="1135044"/>
                </a:lnTo>
                <a:lnTo>
                  <a:pt x="1209241" y="1162770"/>
                </a:lnTo>
                <a:lnTo>
                  <a:pt x="1176881" y="1187352"/>
                </a:lnTo>
                <a:lnTo>
                  <a:pt x="1142252" y="1208798"/>
                </a:lnTo>
                <a:lnTo>
                  <a:pt x="1105534" y="1227115"/>
                </a:lnTo>
                <a:lnTo>
                  <a:pt x="1066907" y="1242311"/>
                </a:lnTo>
                <a:lnTo>
                  <a:pt x="1026550" y="1254393"/>
                </a:lnTo>
                <a:lnTo>
                  <a:pt x="984643" y="1263368"/>
                </a:lnTo>
                <a:lnTo>
                  <a:pt x="941367" y="1269245"/>
                </a:lnTo>
                <a:lnTo>
                  <a:pt x="896900" y="1272029"/>
                </a:lnTo>
                <a:lnTo>
                  <a:pt x="851424" y="1271729"/>
                </a:lnTo>
                <a:lnTo>
                  <a:pt x="805117" y="1268351"/>
                </a:lnTo>
                <a:lnTo>
                  <a:pt x="758159" y="1261904"/>
                </a:lnTo>
                <a:lnTo>
                  <a:pt x="710731" y="1252394"/>
                </a:lnTo>
                <a:lnTo>
                  <a:pt x="663012" y="1239830"/>
                </a:lnTo>
                <a:lnTo>
                  <a:pt x="615183" y="1224218"/>
                </a:lnTo>
                <a:lnTo>
                  <a:pt x="567421" y="1205565"/>
                </a:lnTo>
                <a:lnTo>
                  <a:pt x="519909" y="1183880"/>
                </a:lnTo>
                <a:lnTo>
                  <a:pt x="472825" y="1159169"/>
                </a:lnTo>
                <a:lnTo>
                  <a:pt x="426350" y="1131440"/>
                </a:lnTo>
                <a:lnTo>
                  <a:pt x="380663" y="1100700"/>
                </a:lnTo>
                <a:lnTo>
                  <a:pt x="335943" y="1066957"/>
                </a:lnTo>
                <a:lnTo>
                  <a:pt x="293112" y="1030833"/>
                </a:lnTo>
                <a:lnTo>
                  <a:pt x="252997" y="993098"/>
                </a:lnTo>
                <a:lnTo>
                  <a:pt x="215645" y="953926"/>
                </a:lnTo>
                <a:lnTo>
                  <a:pt x="181102" y="913490"/>
                </a:lnTo>
                <a:lnTo>
                  <a:pt x="149417" y="871964"/>
                </a:lnTo>
                <a:lnTo>
                  <a:pt x="120634" y="829522"/>
                </a:lnTo>
                <a:lnTo>
                  <a:pt x="94803" y="786338"/>
                </a:lnTo>
                <a:lnTo>
                  <a:pt x="71969" y="742587"/>
                </a:lnTo>
                <a:lnTo>
                  <a:pt x="52179" y="698441"/>
                </a:lnTo>
                <a:lnTo>
                  <a:pt x="35480" y="654074"/>
                </a:lnTo>
                <a:lnTo>
                  <a:pt x="21920" y="609662"/>
                </a:lnTo>
                <a:lnTo>
                  <a:pt x="11545" y="565377"/>
                </a:lnTo>
                <a:lnTo>
                  <a:pt x="4402" y="521393"/>
                </a:lnTo>
                <a:lnTo>
                  <a:pt x="538" y="477885"/>
                </a:lnTo>
                <a:lnTo>
                  <a:pt x="0" y="435025"/>
                </a:lnTo>
                <a:lnTo>
                  <a:pt x="2834" y="392989"/>
                </a:lnTo>
                <a:lnTo>
                  <a:pt x="9088" y="351950"/>
                </a:lnTo>
                <a:lnTo>
                  <a:pt x="18809" y="312082"/>
                </a:lnTo>
                <a:lnTo>
                  <a:pt x="32044" y="273559"/>
                </a:lnTo>
                <a:lnTo>
                  <a:pt x="48838" y="236554"/>
                </a:lnTo>
                <a:lnTo>
                  <a:pt x="69241" y="201242"/>
                </a:lnTo>
                <a:lnTo>
                  <a:pt x="93297" y="167797"/>
                </a:lnTo>
              </a:path>
              <a:path w="1360170" h="1272539">
                <a:moveTo>
                  <a:pt x="195278" y="249204"/>
                </a:moveTo>
                <a:lnTo>
                  <a:pt x="173364" y="280735"/>
                </a:lnTo>
                <a:lnTo>
                  <a:pt x="142801" y="350493"/>
                </a:lnTo>
                <a:lnTo>
                  <a:pt x="133994" y="388214"/>
                </a:lnTo>
                <a:lnTo>
                  <a:pt x="129400" y="427492"/>
                </a:lnTo>
                <a:lnTo>
                  <a:pt x="128940" y="468077"/>
                </a:lnTo>
                <a:lnTo>
                  <a:pt x="132535" y="509714"/>
                </a:lnTo>
                <a:lnTo>
                  <a:pt x="140108" y="552151"/>
                </a:lnTo>
                <a:lnTo>
                  <a:pt x="151579" y="595136"/>
                </a:lnTo>
                <a:lnTo>
                  <a:pt x="166871" y="638416"/>
                </a:lnTo>
                <a:lnTo>
                  <a:pt x="185905" y="681739"/>
                </a:lnTo>
                <a:lnTo>
                  <a:pt x="208603" y="724852"/>
                </a:lnTo>
                <a:lnTo>
                  <a:pt x="234886" y="767502"/>
                </a:lnTo>
                <a:lnTo>
                  <a:pt x="264676" y="809437"/>
                </a:lnTo>
                <a:lnTo>
                  <a:pt x="297895" y="850405"/>
                </a:lnTo>
                <a:lnTo>
                  <a:pt x="334463" y="890152"/>
                </a:lnTo>
                <a:lnTo>
                  <a:pt x="374304" y="928427"/>
                </a:lnTo>
                <a:lnTo>
                  <a:pt x="417338" y="964976"/>
                </a:lnTo>
                <a:lnTo>
                  <a:pt x="462517" y="998836"/>
                </a:lnTo>
                <a:lnTo>
                  <a:pt x="508670" y="1029197"/>
                </a:lnTo>
                <a:lnTo>
                  <a:pt x="555534" y="1056040"/>
                </a:lnTo>
                <a:lnTo>
                  <a:pt x="602844" y="1079344"/>
                </a:lnTo>
                <a:lnTo>
                  <a:pt x="650337" y="1099089"/>
                </a:lnTo>
                <a:lnTo>
                  <a:pt x="697750" y="1115255"/>
                </a:lnTo>
                <a:lnTo>
                  <a:pt x="744818" y="1127821"/>
                </a:lnTo>
                <a:lnTo>
                  <a:pt x="791279" y="1136769"/>
                </a:lnTo>
                <a:lnTo>
                  <a:pt x="836868" y="1142077"/>
                </a:lnTo>
                <a:lnTo>
                  <a:pt x="881322" y="1143726"/>
                </a:lnTo>
                <a:lnTo>
                  <a:pt x="924377" y="1141695"/>
                </a:lnTo>
                <a:lnTo>
                  <a:pt x="965770" y="1135965"/>
                </a:lnTo>
                <a:lnTo>
                  <a:pt x="1005237" y="1126515"/>
                </a:lnTo>
                <a:lnTo>
                  <a:pt x="1042514" y="1113324"/>
                </a:lnTo>
                <a:lnTo>
                  <a:pt x="1077338" y="1096374"/>
                </a:lnTo>
                <a:lnTo>
                  <a:pt x="1109445" y="1075643"/>
                </a:lnTo>
                <a:lnTo>
                  <a:pt x="1164453" y="1022761"/>
                </a:lnTo>
                <a:lnTo>
                  <a:pt x="1186375" y="991249"/>
                </a:lnTo>
                <a:lnTo>
                  <a:pt x="1216950" y="921525"/>
                </a:lnTo>
                <a:lnTo>
                  <a:pt x="1225761" y="883818"/>
                </a:lnTo>
                <a:lnTo>
                  <a:pt x="1230358" y="844552"/>
                </a:lnTo>
                <a:lnTo>
                  <a:pt x="1230820" y="803978"/>
                </a:lnTo>
                <a:lnTo>
                  <a:pt x="1227225" y="762349"/>
                </a:lnTo>
                <a:lnTo>
                  <a:pt x="1219652" y="719919"/>
                </a:lnTo>
                <a:lnTo>
                  <a:pt x="1208179" y="676940"/>
                </a:lnTo>
                <a:lnTo>
                  <a:pt x="1192886" y="633664"/>
                </a:lnTo>
                <a:lnTo>
                  <a:pt x="1173849" y="590345"/>
                </a:lnTo>
                <a:lnTo>
                  <a:pt x="1151148" y="547235"/>
                </a:lnTo>
                <a:lnTo>
                  <a:pt x="1124860" y="504587"/>
                </a:lnTo>
                <a:lnTo>
                  <a:pt x="1095066" y="462653"/>
                </a:lnTo>
                <a:lnTo>
                  <a:pt x="1061842" y="421686"/>
                </a:lnTo>
                <a:lnTo>
                  <a:pt x="1025268" y="381939"/>
                </a:lnTo>
                <a:lnTo>
                  <a:pt x="985421" y="343665"/>
                </a:lnTo>
                <a:lnTo>
                  <a:pt x="942381" y="307116"/>
                </a:lnTo>
                <a:lnTo>
                  <a:pt x="897202" y="273255"/>
                </a:lnTo>
                <a:lnTo>
                  <a:pt x="851047" y="242891"/>
                </a:lnTo>
                <a:lnTo>
                  <a:pt x="804182" y="216043"/>
                </a:lnTo>
                <a:lnTo>
                  <a:pt x="756871" y="192732"/>
                </a:lnTo>
                <a:lnTo>
                  <a:pt x="709375" y="172979"/>
                </a:lnTo>
                <a:lnTo>
                  <a:pt x="661961" y="156804"/>
                </a:lnTo>
                <a:lnTo>
                  <a:pt x="614891" y="144228"/>
                </a:lnTo>
                <a:lnTo>
                  <a:pt x="568429" y="135270"/>
                </a:lnTo>
                <a:lnTo>
                  <a:pt x="522838" y="129951"/>
                </a:lnTo>
                <a:lnTo>
                  <a:pt x="478384" y="128292"/>
                </a:lnTo>
                <a:lnTo>
                  <a:pt x="435328" y="130312"/>
                </a:lnTo>
                <a:lnTo>
                  <a:pt x="393936" y="136033"/>
                </a:lnTo>
                <a:lnTo>
                  <a:pt x="354471" y="145474"/>
                </a:lnTo>
                <a:lnTo>
                  <a:pt x="317196" y="158657"/>
                </a:lnTo>
                <a:lnTo>
                  <a:pt x="282375" y="175600"/>
                </a:lnTo>
                <a:lnTo>
                  <a:pt x="250273" y="196326"/>
                </a:lnTo>
                <a:lnTo>
                  <a:pt x="195278" y="24920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50517" y="0"/>
            <a:ext cx="10841990" cy="6858000"/>
          </a:xfrm>
          <a:custGeom>
            <a:avLst/>
            <a:gdLst/>
            <a:ahLst/>
            <a:cxnLst/>
            <a:rect l="l" t="t" r="r" b="b"/>
            <a:pathLst>
              <a:path w="10841990" h="6858000">
                <a:moveTo>
                  <a:pt x="10841482" y="0"/>
                </a:moveTo>
                <a:lnTo>
                  <a:pt x="0" y="0"/>
                </a:lnTo>
                <a:lnTo>
                  <a:pt x="0" y="6858000"/>
                </a:lnTo>
                <a:lnTo>
                  <a:pt x="10841482" y="6858000"/>
                </a:lnTo>
                <a:lnTo>
                  <a:pt x="1084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4064" y="0"/>
            <a:ext cx="179831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53311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97536" y="0"/>
                </a:moveTo>
                <a:lnTo>
                  <a:pt x="0" y="0"/>
                </a:lnTo>
                <a:lnTo>
                  <a:pt x="0" y="6858000"/>
                </a:lnTo>
                <a:lnTo>
                  <a:pt x="97536" y="6858000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34740" y="387095"/>
            <a:ext cx="3621023" cy="1106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3383" y="492702"/>
            <a:ext cx="4285233" cy="65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7247" y="487502"/>
            <a:ext cx="5937504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3936" y="1391711"/>
            <a:ext cx="11184127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3383" y="492702"/>
            <a:ext cx="2985135" cy="652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Brain</a:t>
            </a:r>
            <a:r>
              <a:rPr sz="4100" b="1" i="1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1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Tumors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5329" y="4454397"/>
            <a:ext cx="5019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27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dr</a:t>
            </a:r>
            <a:r>
              <a:rPr lang="en-US" sz="3200" b="1" spc="27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.wissam</a:t>
            </a:r>
            <a:r>
              <a:rPr lang="en-US" sz="3200" b="1" spc="27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200" b="1" spc="27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mohammed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8" y="341376"/>
              <a:ext cx="7812024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71088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40" dirty="0">
                <a:latin typeface="Trebuchet MS"/>
                <a:cs typeface="Trebuchet MS"/>
              </a:rPr>
              <a:t>Risk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F</a:t>
            </a:r>
            <a:r>
              <a:rPr b="1" spc="25" dirty="0">
                <a:latin typeface="Trebuchet MS"/>
                <a:cs typeface="Trebuchet MS"/>
              </a:rPr>
              <a:t>actors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110" dirty="0">
                <a:latin typeface="Trebuchet MS"/>
                <a:cs typeface="Trebuchet MS"/>
              </a:rPr>
              <a:t>o</a:t>
            </a:r>
            <a:r>
              <a:rPr b="1" spc="-70" dirty="0">
                <a:latin typeface="Trebuchet MS"/>
                <a:cs typeface="Trebuchet MS"/>
              </a:rPr>
              <a:t>f</a:t>
            </a:r>
            <a:r>
              <a:rPr b="1" spc="-105" dirty="0">
                <a:latin typeface="Trebuchet MS"/>
                <a:cs typeface="Trebuchet MS"/>
              </a:rPr>
              <a:t> </a:t>
            </a:r>
            <a:r>
              <a:rPr b="1" spc="65" dirty="0">
                <a:latin typeface="Trebuchet MS"/>
                <a:cs typeface="Trebuchet MS"/>
              </a:rPr>
              <a:t>Bria</a:t>
            </a:r>
            <a:r>
              <a:rPr b="1" spc="85" dirty="0">
                <a:latin typeface="Trebuchet MS"/>
                <a:cs typeface="Trebuchet MS"/>
              </a:rPr>
              <a:t>n</a:t>
            </a:r>
            <a:r>
              <a:rPr b="1" spc="-735" dirty="0">
                <a:latin typeface="Trebuchet MS"/>
                <a:cs typeface="Trebuchet MS"/>
              </a:rPr>
              <a:t> </a:t>
            </a:r>
            <a:r>
              <a:rPr b="1" spc="-150" dirty="0">
                <a:latin typeface="Trebuchet MS"/>
                <a:cs typeface="Trebuchet MS"/>
              </a:rPr>
              <a:t>T</a:t>
            </a:r>
            <a:r>
              <a:rPr b="1" spc="145" dirty="0">
                <a:latin typeface="Trebuchet MS"/>
                <a:cs typeface="Trebuchet MS"/>
              </a:rPr>
              <a:t>umor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5433" y="1315186"/>
            <a:ext cx="7783195" cy="458089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223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35" dirty="0">
                <a:latin typeface="Trebuchet MS"/>
                <a:cs typeface="Trebuchet MS"/>
              </a:rPr>
              <a:t>Brain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tra</a:t>
            </a:r>
            <a:r>
              <a:rPr sz="3200" spc="-185" dirty="0">
                <a:latin typeface="Trebuchet MS"/>
                <a:cs typeface="Trebuchet MS"/>
              </a:rPr>
              <a:t>u</a:t>
            </a:r>
            <a:r>
              <a:rPr sz="3200" spc="-250" dirty="0">
                <a:latin typeface="Trebuchet MS"/>
                <a:cs typeface="Trebuchet MS"/>
              </a:rPr>
              <a:t>ma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14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70" dirty="0">
                <a:latin typeface="Trebuchet MS"/>
                <a:cs typeface="Trebuchet MS"/>
              </a:rPr>
              <a:t>Age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(</a:t>
            </a:r>
            <a:r>
              <a:rPr sz="3200" spc="-75" dirty="0">
                <a:latin typeface="Trebuchet MS"/>
                <a:cs typeface="Trebuchet MS"/>
              </a:rPr>
              <a:t>4</a:t>
            </a:r>
            <a:r>
              <a:rPr sz="3200" spc="-80" dirty="0">
                <a:latin typeface="Trebuchet MS"/>
                <a:cs typeface="Trebuchet MS"/>
              </a:rPr>
              <a:t>5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older).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13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90" dirty="0">
                <a:latin typeface="Trebuchet MS"/>
                <a:cs typeface="Trebuchet MS"/>
              </a:rPr>
              <a:t>Exposure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to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radiation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industrial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25" dirty="0">
                <a:latin typeface="Trebuchet MS"/>
                <a:cs typeface="Trebuchet MS"/>
              </a:rPr>
              <a:t>chemicals,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14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254" dirty="0">
                <a:latin typeface="Trebuchet MS"/>
                <a:cs typeface="Trebuchet MS"/>
              </a:rPr>
              <a:t>Fami</a:t>
            </a:r>
            <a:r>
              <a:rPr sz="3200" spc="-170" dirty="0">
                <a:latin typeface="Trebuchet MS"/>
                <a:cs typeface="Trebuchet MS"/>
              </a:rPr>
              <a:t>l</a:t>
            </a:r>
            <a:r>
              <a:rPr sz="3200" spc="-175" dirty="0">
                <a:latin typeface="Trebuchet MS"/>
                <a:cs typeface="Trebuchet MS"/>
              </a:rPr>
              <a:t>y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35" dirty="0">
                <a:latin typeface="Trebuchet MS"/>
                <a:cs typeface="Trebuchet MS"/>
              </a:rPr>
              <a:t>h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50" dirty="0">
                <a:latin typeface="Trebuchet MS"/>
                <a:cs typeface="Trebuchet MS"/>
              </a:rPr>
              <a:t>sto</a:t>
            </a:r>
            <a:r>
              <a:rPr sz="3200" spc="50" dirty="0">
                <a:latin typeface="Trebuchet MS"/>
                <a:cs typeface="Trebuchet MS"/>
              </a:rPr>
              <a:t>r</a:t>
            </a:r>
            <a:r>
              <a:rPr sz="3200" spc="-425" dirty="0">
                <a:latin typeface="Trebuchet MS"/>
                <a:cs typeface="Trebuchet MS"/>
              </a:rPr>
              <a:t>y</a:t>
            </a:r>
            <a:r>
              <a:rPr sz="3200" spc="-475" dirty="0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14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5" dirty="0">
                <a:latin typeface="Trebuchet MS"/>
                <a:cs typeface="Trebuchet MS"/>
              </a:rPr>
              <a:t>Occ</a:t>
            </a:r>
            <a:r>
              <a:rPr sz="3200" spc="-5" dirty="0">
                <a:latin typeface="Trebuchet MS"/>
                <a:cs typeface="Trebuchet MS"/>
              </a:rPr>
              <a:t>u</a:t>
            </a:r>
            <a:r>
              <a:rPr sz="3200" spc="-170" dirty="0">
                <a:latin typeface="Trebuchet MS"/>
                <a:cs typeface="Trebuchet MS"/>
              </a:rPr>
              <a:t>pation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ex</a:t>
            </a:r>
            <a:r>
              <a:rPr sz="3200" spc="-135" dirty="0">
                <a:latin typeface="Trebuchet MS"/>
                <a:cs typeface="Trebuchet MS"/>
              </a:rPr>
              <a:t>p</a:t>
            </a:r>
            <a:r>
              <a:rPr sz="3200" spc="-40" dirty="0">
                <a:latin typeface="Trebuchet MS"/>
                <a:cs typeface="Trebuchet MS"/>
              </a:rPr>
              <a:t>osu</a:t>
            </a:r>
            <a:r>
              <a:rPr sz="3200" spc="-85" dirty="0">
                <a:latin typeface="Trebuchet MS"/>
                <a:cs typeface="Trebuchet MS"/>
              </a:rPr>
              <a:t>r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13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90" dirty="0">
                <a:latin typeface="Trebuchet MS"/>
                <a:cs typeface="Trebuchet MS"/>
              </a:rPr>
              <a:t>Viruses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7469" y="427634"/>
              <a:ext cx="9361043" cy="60698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5820" y="50520"/>
              <a:ext cx="4477385" cy="4263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5732" y="77723"/>
              <a:ext cx="6016752" cy="11369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213182"/>
            <a:ext cx="5363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5" dirty="0">
                <a:latin typeface="Trebuchet MS"/>
                <a:cs typeface="Trebuchet MS"/>
              </a:rPr>
              <a:t>Clinical</a:t>
            </a:r>
            <a:r>
              <a:rPr sz="4000" b="1" spc="-85" dirty="0">
                <a:latin typeface="Trebuchet MS"/>
                <a:cs typeface="Trebuchet MS"/>
              </a:rPr>
              <a:t> </a:t>
            </a:r>
            <a:r>
              <a:rPr sz="4000" b="1" spc="-5" dirty="0">
                <a:latin typeface="Trebuchet MS"/>
                <a:cs typeface="Trebuchet MS"/>
              </a:rPr>
              <a:t>Manifestations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75433" y="1388663"/>
            <a:ext cx="9486265" cy="47967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35" dirty="0">
                <a:latin typeface="Trebuchet MS"/>
                <a:cs typeface="Trebuchet MS"/>
              </a:rPr>
              <a:t>In</a:t>
            </a:r>
            <a:r>
              <a:rPr sz="3200" spc="-155" dirty="0">
                <a:latin typeface="Trebuchet MS"/>
                <a:cs typeface="Trebuchet MS"/>
              </a:rPr>
              <a:t>c</a:t>
            </a:r>
            <a:r>
              <a:rPr sz="3200" spc="-35" dirty="0">
                <a:latin typeface="Trebuchet MS"/>
                <a:cs typeface="Trebuchet MS"/>
              </a:rPr>
              <a:t>r</a:t>
            </a:r>
            <a:r>
              <a:rPr sz="3200" spc="-190" dirty="0">
                <a:latin typeface="Trebuchet MS"/>
                <a:cs typeface="Trebuchet MS"/>
              </a:rPr>
              <a:t>eased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In</a:t>
            </a:r>
            <a:r>
              <a:rPr sz="3200" spc="-140" dirty="0">
                <a:latin typeface="Trebuchet MS"/>
                <a:cs typeface="Trebuchet MS"/>
              </a:rPr>
              <a:t>t</a:t>
            </a:r>
            <a:r>
              <a:rPr sz="3200" spc="-150" dirty="0">
                <a:latin typeface="Trebuchet MS"/>
                <a:cs typeface="Trebuchet MS"/>
              </a:rPr>
              <a:t>racra</a:t>
            </a:r>
            <a:r>
              <a:rPr sz="3200" spc="-185" dirty="0">
                <a:latin typeface="Trebuchet MS"/>
                <a:cs typeface="Trebuchet MS"/>
              </a:rPr>
              <a:t>n</a:t>
            </a:r>
            <a:r>
              <a:rPr sz="3200" spc="-290" dirty="0">
                <a:latin typeface="Trebuchet MS"/>
                <a:cs typeface="Trebuchet MS"/>
              </a:rPr>
              <a:t>ia</a:t>
            </a:r>
            <a:r>
              <a:rPr sz="3200" spc="-204" dirty="0">
                <a:latin typeface="Trebuchet MS"/>
                <a:cs typeface="Trebuchet MS"/>
              </a:rPr>
              <a:t>l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P</a:t>
            </a:r>
            <a:r>
              <a:rPr sz="3200" spc="-114" dirty="0">
                <a:latin typeface="Trebuchet MS"/>
                <a:cs typeface="Trebuchet MS"/>
              </a:rPr>
              <a:t>ress</a:t>
            </a:r>
            <a:r>
              <a:rPr sz="3200" spc="-135" dirty="0">
                <a:latin typeface="Trebuchet MS"/>
                <a:cs typeface="Trebuchet MS"/>
              </a:rPr>
              <a:t>u</a:t>
            </a:r>
            <a:r>
              <a:rPr sz="3200" spc="-35" dirty="0">
                <a:latin typeface="Trebuchet MS"/>
                <a:cs typeface="Trebuchet MS"/>
              </a:rPr>
              <a:t>r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endParaRPr sz="32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219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35" dirty="0">
                <a:latin typeface="Trebuchet MS"/>
                <a:cs typeface="Trebuchet MS"/>
              </a:rPr>
              <a:t>ICP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is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usually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measured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lateral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ventricles</a:t>
            </a:r>
            <a:endParaRPr sz="3200">
              <a:latin typeface="Trebuchet MS"/>
              <a:cs typeface="Trebuchet MS"/>
            </a:endParaRPr>
          </a:p>
          <a:p>
            <a:pPr marL="527685" marR="5080" indent="-515620">
              <a:lnSpc>
                <a:spcPts val="3460"/>
              </a:lnSpc>
              <a:spcBef>
                <a:spcPts val="645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normal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pressure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being</a:t>
            </a:r>
            <a:r>
              <a:rPr sz="3200" spc="-80" dirty="0">
                <a:latin typeface="Trebuchet MS"/>
                <a:cs typeface="Trebuchet MS"/>
              </a:rPr>
              <a:t> 0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to</a:t>
            </a:r>
            <a:r>
              <a:rPr sz="3200" spc="-75" dirty="0">
                <a:latin typeface="Trebuchet MS"/>
                <a:cs typeface="Trebuchet MS"/>
              </a:rPr>
              <a:t> 15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mm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Hg,</a:t>
            </a:r>
            <a:r>
              <a:rPr sz="3200" spc="-40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15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mm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Hg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40" dirty="0">
                <a:latin typeface="Trebuchet MS"/>
                <a:cs typeface="Trebuchet MS"/>
              </a:rPr>
              <a:t>be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95" dirty="0">
                <a:latin typeface="Trebuchet MS"/>
                <a:cs typeface="Trebuchet MS"/>
              </a:rPr>
              <a:t>ng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upp</a:t>
            </a:r>
            <a:r>
              <a:rPr sz="3200" spc="-95" dirty="0">
                <a:latin typeface="Trebuchet MS"/>
                <a:cs typeface="Trebuchet MS"/>
              </a:rPr>
              <a:t>er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35" dirty="0">
                <a:latin typeface="Trebuchet MS"/>
                <a:cs typeface="Trebuchet MS"/>
              </a:rPr>
              <a:t>l</a:t>
            </a:r>
            <a:r>
              <a:rPr sz="3200" spc="-220" dirty="0">
                <a:latin typeface="Trebuchet MS"/>
                <a:cs typeface="Trebuchet MS"/>
              </a:rPr>
              <a:t>i</a:t>
            </a:r>
            <a:r>
              <a:rPr sz="3200" spc="-200" dirty="0">
                <a:latin typeface="Trebuchet MS"/>
                <a:cs typeface="Trebuchet MS"/>
              </a:rPr>
              <a:t>mit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normal</a:t>
            </a:r>
            <a:endParaRPr sz="3200">
              <a:latin typeface="Trebuchet MS"/>
              <a:cs typeface="Trebuchet MS"/>
            </a:endParaRPr>
          </a:p>
          <a:p>
            <a:pPr marL="527685" marR="111760" indent="-515620">
              <a:lnSpc>
                <a:spcPts val="3460"/>
              </a:lnSpc>
              <a:spcBef>
                <a:spcPts val="595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0" dirty="0">
                <a:latin typeface="Trebuchet MS"/>
                <a:cs typeface="Trebuchet MS"/>
              </a:rPr>
              <a:t>Osmoti</a:t>
            </a:r>
            <a:r>
              <a:rPr sz="3200" spc="-45" dirty="0">
                <a:latin typeface="Trebuchet MS"/>
                <a:cs typeface="Trebuchet MS"/>
              </a:rPr>
              <a:t>c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diu</a:t>
            </a:r>
            <a:r>
              <a:rPr sz="3200" spc="-160" dirty="0">
                <a:latin typeface="Trebuchet MS"/>
                <a:cs typeface="Trebuchet MS"/>
              </a:rPr>
              <a:t>r</a:t>
            </a:r>
            <a:r>
              <a:rPr sz="3200" spc="-175" dirty="0">
                <a:latin typeface="Trebuchet MS"/>
                <a:cs typeface="Trebuchet MS"/>
              </a:rPr>
              <a:t>etics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such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as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225" dirty="0">
                <a:solidFill>
                  <a:srgbClr val="FF0000"/>
                </a:solidFill>
                <a:latin typeface="Trebuchet MS"/>
                <a:cs typeface="Trebuchet MS"/>
              </a:rPr>
              <a:t>mann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3200" spc="-6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3200" spc="-11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3200" spc="-24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3200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54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3200" spc="-145" dirty="0">
                <a:solidFill>
                  <a:srgbClr val="FF0000"/>
                </a:solidFill>
                <a:latin typeface="Trebuchet MS"/>
                <a:cs typeface="Trebuchet MS"/>
              </a:rPr>
              <a:t>ype</a:t>
            </a:r>
            <a:r>
              <a:rPr sz="3200" spc="-5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3200" spc="-95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3200" spc="-12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3200" spc="-180" dirty="0">
                <a:solidFill>
                  <a:srgbClr val="FF0000"/>
                </a:solidFill>
                <a:latin typeface="Trebuchet MS"/>
                <a:cs typeface="Trebuchet MS"/>
              </a:rPr>
              <a:t>ic  </a:t>
            </a:r>
            <a:r>
              <a:rPr sz="3200" spc="-200" dirty="0">
                <a:latin typeface="Trebuchet MS"/>
                <a:cs typeface="Trebuchet MS"/>
              </a:rPr>
              <a:t>saline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(3%)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270" dirty="0">
                <a:latin typeface="Trebuchet MS"/>
                <a:cs typeface="Trebuchet MS"/>
              </a:rPr>
              <a:t>may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be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given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to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dehydrate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brain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tissue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b="1" spc="5" dirty="0">
                <a:latin typeface="Trebuchet MS"/>
                <a:cs typeface="Trebuchet MS"/>
              </a:rPr>
              <a:t>r</a:t>
            </a:r>
            <a:r>
              <a:rPr sz="3200" b="1" spc="-40" dirty="0">
                <a:latin typeface="Trebuchet MS"/>
                <a:cs typeface="Trebuchet MS"/>
              </a:rPr>
              <a:t>educe</a:t>
            </a:r>
            <a:r>
              <a:rPr sz="3200" b="1" spc="-110" dirty="0">
                <a:latin typeface="Trebuchet MS"/>
                <a:cs typeface="Trebuchet MS"/>
              </a:rPr>
              <a:t> </a:t>
            </a:r>
            <a:r>
              <a:rPr sz="3200" b="1" spc="-15" dirty="0">
                <a:latin typeface="Trebuchet MS"/>
                <a:cs typeface="Trebuchet MS"/>
              </a:rPr>
              <a:t>ce</a:t>
            </a:r>
            <a:r>
              <a:rPr sz="3200" b="1" spc="-70" dirty="0">
                <a:latin typeface="Trebuchet MS"/>
                <a:cs typeface="Trebuchet MS"/>
              </a:rPr>
              <a:t>r</a:t>
            </a:r>
            <a:r>
              <a:rPr sz="3200" b="1" spc="-15" dirty="0">
                <a:latin typeface="Trebuchet MS"/>
                <a:cs typeface="Trebuchet MS"/>
              </a:rPr>
              <a:t>ebral</a:t>
            </a:r>
            <a:r>
              <a:rPr sz="3200" b="1" spc="-120" dirty="0">
                <a:latin typeface="Trebuchet MS"/>
                <a:cs typeface="Trebuchet MS"/>
              </a:rPr>
              <a:t> </a:t>
            </a:r>
            <a:r>
              <a:rPr sz="3200" b="1" spc="20" dirty="0">
                <a:latin typeface="Trebuchet MS"/>
                <a:cs typeface="Trebuchet MS"/>
              </a:rPr>
              <a:t>edema(P</a:t>
            </a:r>
            <a:r>
              <a:rPr sz="3200" b="1" dirty="0">
                <a:latin typeface="Trebuchet MS"/>
                <a:cs typeface="Trebuchet MS"/>
              </a:rPr>
              <a:t>:</a:t>
            </a:r>
            <a:r>
              <a:rPr sz="3200" b="1" spc="-114" dirty="0">
                <a:latin typeface="Trebuchet MS"/>
                <a:cs typeface="Trebuchet MS"/>
              </a:rPr>
              <a:t>5198</a:t>
            </a:r>
            <a:r>
              <a:rPr sz="3200" b="1" spc="55" dirty="0"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  <a:p>
            <a:pPr marL="527685" marR="75565" indent="-515620">
              <a:lnSpc>
                <a:spcPts val="3460"/>
              </a:lnSpc>
              <a:spcBef>
                <a:spcPts val="590"/>
              </a:spcBef>
              <a:buClr>
                <a:srgbClr val="3891A7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240" dirty="0">
                <a:latin typeface="Trebuchet MS"/>
                <a:cs typeface="Trebuchet MS"/>
              </a:rPr>
              <a:t>If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315" dirty="0">
                <a:latin typeface="Trebuchet MS"/>
                <a:cs typeface="Trebuchet MS"/>
              </a:rPr>
              <a:t>a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brain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tumo</a:t>
            </a:r>
            <a:r>
              <a:rPr sz="3200" spc="-70" dirty="0">
                <a:latin typeface="Trebuchet MS"/>
                <a:cs typeface="Trebuchet MS"/>
              </a:rPr>
              <a:t>r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</a:t>
            </a:r>
            <a:r>
              <a:rPr sz="3200" spc="-160" dirty="0">
                <a:latin typeface="Trebuchet MS"/>
                <a:cs typeface="Trebuchet MS"/>
              </a:rPr>
              <a:t>s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cause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of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</a:t>
            </a:r>
            <a:r>
              <a:rPr sz="3200" spc="-229" dirty="0">
                <a:latin typeface="Trebuchet MS"/>
                <a:cs typeface="Trebuchet MS"/>
              </a:rPr>
              <a:t>n</a:t>
            </a:r>
            <a:r>
              <a:rPr sz="3200" spc="-90" dirty="0">
                <a:latin typeface="Trebuchet MS"/>
                <a:cs typeface="Trebuchet MS"/>
              </a:rPr>
              <a:t>c</a:t>
            </a:r>
            <a:r>
              <a:rPr sz="3200" spc="-130" dirty="0">
                <a:latin typeface="Trebuchet MS"/>
                <a:cs typeface="Trebuchet MS"/>
              </a:rPr>
              <a:t>r</a:t>
            </a:r>
            <a:r>
              <a:rPr sz="3200" spc="-190" dirty="0">
                <a:latin typeface="Trebuchet MS"/>
                <a:cs typeface="Trebuchet MS"/>
              </a:rPr>
              <a:t>eased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130" dirty="0">
                <a:latin typeface="Trebuchet MS"/>
                <a:cs typeface="Trebuchet MS"/>
              </a:rPr>
              <a:t>IC</a:t>
            </a:r>
            <a:r>
              <a:rPr sz="3200" spc="-635" dirty="0">
                <a:latin typeface="Trebuchet MS"/>
                <a:cs typeface="Trebuchet MS"/>
              </a:rPr>
              <a:t>P</a:t>
            </a:r>
            <a:r>
              <a:rPr sz="3200" spc="-420" dirty="0">
                <a:latin typeface="Trebuchet MS"/>
                <a:cs typeface="Trebuchet MS"/>
              </a:rPr>
              <a:t>,  </a:t>
            </a:r>
            <a:r>
              <a:rPr sz="3200" spc="-105" dirty="0">
                <a:latin typeface="Trebuchet MS"/>
                <a:cs typeface="Trebuchet MS"/>
              </a:rPr>
              <a:t>corticosteroids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330" dirty="0">
                <a:latin typeface="Trebuchet MS"/>
                <a:cs typeface="Trebuchet MS"/>
              </a:rPr>
              <a:t>(e.g.,</a:t>
            </a:r>
            <a:r>
              <a:rPr sz="3200" spc="-41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dexamethasone)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help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reduce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the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edema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su</a:t>
            </a:r>
            <a:r>
              <a:rPr sz="3200" spc="-80" dirty="0">
                <a:latin typeface="Trebuchet MS"/>
                <a:cs typeface="Trebuchet MS"/>
              </a:rPr>
              <a:t>r</a:t>
            </a:r>
            <a:r>
              <a:rPr sz="3200" spc="-60" dirty="0">
                <a:latin typeface="Trebuchet MS"/>
                <a:cs typeface="Trebuchet MS"/>
              </a:rPr>
              <a:t>r</a:t>
            </a:r>
            <a:r>
              <a:rPr sz="3200" spc="-135" dirty="0">
                <a:latin typeface="Trebuchet MS"/>
                <a:cs typeface="Trebuchet MS"/>
              </a:rPr>
              <a:t>ound</a:t>
            </a:r>
            <a:r>
              <a:rPr sz="3200" spc="-60" dirty="0">
                <a:latin typeface="Trebuchet MS"/>
                <a:cs typeface="Trebuchet MS"/>
              </a:rPr>
              <a:t>i</a:t>
            </a:r>
            <a:r>
              <a:rPr sz="3200" spc="-195" dirty="0">
                <a:latin typeface="Trebuchet MS"/>
                <a:cs typeface="Trebuchet MS"/>
              </a:rPr>
              <a:t>ng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tumor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2580" y="36576"/>
            <a:ext cx="11746865" cy="1219200"/>
            <a:chOff x="222580" y="36576"/>
            <a:chExt cx="11746865" cy="1219200"/>
          </a:xfrm>
        </p:grpSpPr>
        <p:sp>
          <p:nvSpPr>
            <p:cNvPr id="4" name="object 4"/>
            <p:cNvSpPr/>
            <p:nvPr/>
          </p:nvSpPr>
          <p:spPr>
            <a:xfrm>
              <a:off x="227342" y="148971"/>
              <a:ext cx="11737340" cy="784225"/>
            </a:xfrm>
            <a:custGeom>
              <a:avLst/>
              <a:gdLst/>
              <a:ahLst/>
              <a:cxnLst/>
              <a:rect l="l" t="t" r="r" b="b"/>
              <a:pathLst>
                <a:path w="11737340" h="784225">
                  <a:moveTo>
                    <a:pt x="0" y="784225"/>
                  </a:moveTo>
                  <a:lnTo>
                    <a:pt x="11737340" y="784225"/>
                  </a:lnTo>
                  <a:lnTo>
                    <a:pt x="11737340" y="0"/>
                  </a:lnTo>
                  <a:lnTo>
                    <a:pt x="0" y="0"/>
                  </a:lnTo>
                  <a:lnTo>
                    <a:pt x="0" y="784225"/>
                  </a:lnTo>
                  <a:close/>
                </a:path>
              </a:pathLst>
            </a:custGeom>
            <a:ln w="9525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4" y="36576"/>
              <a:ext cx="10221468" cy="1219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3128" y="180797"/>
            <a:ext cx="93656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0" dirty="0">
                <a:solidFill>
                  <a:srgbClr val="562213"/>
                </a:solidFill>
                <a:latin typeface="Trebuchet MS"/>
                <a:cs typeface="Trebuchet MS"/>
              </a:rPr>
              <a:t>Focal/</a:t>
            </a:r>
            <a:r>
              <a:rPr b="1" spc="-9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562213"/>
                </a:solidFill>
                <a:latin typeface="Trebuchet MS"/>
                <a:cs typeface="Trebuchet MS"/>
              </a:rPr>
              <a:t>Localized</a:t>
            </a:r>
            <a:r>
              <a:rPr b="1" spc="-8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b="1" spc="105" dirty="0">
                <a:solidFill>
                  <a:srgbClr val="562213"/>
                </a:solidFill>
                <a:latin typeface="Trebuchet MS"/>
                <a:cs typeface="Trebuchet MS"/>
              </a:rPr>
              <a:t>symptoms</a:t>
            </a:r>
            <a:r>
              <a:rPr b="1" spc="-8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b="1" spc="-15" dirty="0">
                <a:solidFill>
                  <a:srgbClr val="562213"/>
                </a:solidFill>
                <a:latin typeface="Trebuchet MS"/>
                <a:cs typeface="Trebuchet MS"/>
              </a:rPr>
              <a:t>and</a:t>
            </a:r>
            <a:r>
              <a:rPr b="1" spc="-7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562213"/>
                </a:solidFill>
                <a:latin typeface="Trebuchet MS"/>
                <a:cs typeface="Trebuchet MS"/>
              </a:rPr>
              <a:t>signs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120" y="1146810"/>
            <a:ext cx="1142619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95"/>
              </a:spcBef>
              <a:buChar char="•"/>
              <a:tabLst>
                <a:tab pos="332105" algn="l"/>
                <a:tab pos="3327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most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common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localized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symptoms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hemiparesis,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seizures,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mental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changes.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Times New Roman"/>
                <a:cs typeface="Times New Roman"/>
              </a:rPr>
              <a:t>→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specific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location;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96411" y="3644900"/>
            <a:ext cx="4371340" cy="2305050"/>
            <a:chOff x="3296411" y="3644900"/>
            <a:chExt cx="4371340" cy="23050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5" y="3644900"/>
              <a:ext cx="3371850" cy="23050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1025" y="4200588"/>
              <a:ext cx="1096962" cy="12557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6411" y="4139183"/>
              <a:ext cx="1429512" cy="6172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74973" y="4265676"/>
              <a:ext cx="1184910" cy="399415"/>
            </a:xfrm>
            <a:custGeom>
              <a:avLst/>
              <a:gdLst/>
              <a:ahLst/>
              <a:cxnLst/>
              <a:rect l="l" t="t" r="r" b="b"/>
              <a:pathLst>
                <a:path w="1184910" h="399414">
                  <a:moveTo>
                    <a:pt x="72844" y="35838"/>
                  </a:moveTo>
                  <a:lnTo>
                    <a:pt x="48193" y="41636"/>
                  </a:lnTo>
                  <a:lnTo>
                    <a:pt x="65360" y="60182"/>
                  </a:lnTo>
                  <a:lnTo>
                    <a:pt x="1177416" y="399415"/>
                  </a:lnTo>
                  <a:lnTo>
                    <a:pt x="1184910" y="375157"/>
                  </a:lnTo>
                  <a:lnTo>
                    <a:pt x="72844" y="35838"/>
                  </a:lnTo>
                  <a:close/>
                </a:path>
                <a:path w="1184910" h="399414">
                  <a:moveTo>
                    <a:pt x="113918" y="0"/>
                  </a:moveTo>
                  <a:lnTo>
                    <a:pt x="0" y="26924"/>
                  </a:lnTo>
                  <a:lnTo>
                    <a:pt x="74675" y="107696"/>
                  </a:lnTo>
                  <a:lnTo>
                    <a:pt x="79501" y="112775"/>
                  </a:lnTo>
                  <a:lnTo>
                    <a:pt x="87502" y="113156"/>
                  </a:lnTo>
                  <a:lnTo>
                    <a:pt x="97789" y="103631"/>
                  </a:lnTo>
                  <a:lnTo>
                    <a:pt x="98171" y="95631"/>
                  </a:lnTo>
                  <a:lnTo>
                    <a:pt x="65360" y="60182"/>
                  </a:lnTo>
                  <a:lnTo>
                    <a:pt x="20447" y="46481"/>
                  </a:lnTo>
                  <a:lnTo>
                    <a:pt x="27812" y="22098"/>
                  </a:lnTo>
                  <a:lnTo>
                    <a:pt x="121390" y="22098"/>
                  </a:lnTo>
                  <a:lnTo>
                    <a:pt x="123951" y="17906"/>
                  </a:lnTo>
                  <a:lnTo>
                    <a:pt x="122300" y="11049"/>
                  </a:lnTo>
                  <a:lnTo>
                    <a:pt x="120776" y="4318"/>
                  </a:lnTo>
                  <a:lnTo>
                    <a:pt x="113918" y="0"/>
                  </a:lnTo>
                  <a:close/>
                </a:path>
                <a:path w="1184910" h="399414">
                  <a:moveTo>
                    <a:pt x="27812" y="22098"/>
                  </a:moveTo>
                  <a:lnTo>
                    <a:pt x="20447" y="46481"/>
                  </a:lnTo>
                  <a:lnTo>
                    <a:pt x="65360" y="60182"/>
                  </a:lnTo>
                  <a:lnTo>
                    <a:pt x="52796" y="46609"/>
                  </a:lnTo>
                  <a:lnTo>
                    <a:pt x="27050" y="46609"/>
                  </a:lnTo>
                  <a:lnTo>
                    <a:pt x="33400" y="25654"/>
                  </a:lnTo>
                  <a:lnTo>
                    <a:pt x="39467" y="25654"/>
                  </a:lnTo>
                  <a:lnTo>
                    <a:pt x="27812" y="22098"/>
                  </a:lnTo>
                  <a:close/>
                </a:path>
                <a:path w="1184910" h="399414">
                  <a:moveTo>
                    <a:pt x="33400" y="25654"/>
                  </a:moveTo>
                  <a:lnTo>
                    <a:pt x="27050" y="46609"/>
                  </a:lnTo>
                  <a:lnTo>
                    <a:pt x="48193" y="41636"/>
                  </a:lnTo>
                  <a:lnTo>
                    <a:pt x="33400" y="25654"/>
                  </a:lnTo>
                  <a:close/>
                </a:path>
                <a:path w="1184910" h="399414">
                  <a:moveTo>
                    <a:pt x="48193" y="41636"/>
                  </a:moveTo>
                  <a:lnTo>
                    <a:pt x="27050" y="46609"/>
                  </a:lnTo>
                  <a:lnTo>
                    <a:pt x="52796" y="46609"/>
                  </a:lnTo>
                  <a:lnTo>
                    <a:pt x="48193" y="41636"/>
                  </a:lnTo>
                  <a:close/>
                </a:path>
                <a:path w="1184910" h="399414">
                  <a:moveTo>
                    <a:pt x="39467" y="25654"/>
                  </a:moveTo>
                  <a:lnTo>
                    <a:pt x="33400" y="25654"/>
                  </a:lnTo>
                  <a:lnTo>
                    <a:pt x="48193" y="41636"/>
                  </a:lnTo>
                  <a:lnTo>
                    <a:pt x="72844" y="35838"/>
                  </a:lnTo>
                  <a:lnTo>
                    <a:pt x="39467" y="25654"/>
                  </a:lnTo>
                  <a:close/>
                </a:path>
                <a:path w="1184910" h="399414">
                  <a:moveTo>
                    <a:pt x="121390" y="22098"/>
                  </a:moveTo>
                  <a:lnTo>
                    <a:pt x="27812" y="22098"/>
                  </a:lnTo>
                  <a:lnTo>
                    <a:pt x="72844" y="35838"/>
                  </a:lnTo>
                  <a:lnTo>
                    <a:pt x="119761" y="24765"/>
                  </a:lnTo>
                  <a:lnTo>
                    <a:pt x="121390" y="22098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14169" y="3456813"/>
            <a:ext cx="11531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rso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l</a:t>
            </a:r>
            <a:r>
              <a:rPr sz="1800" dirty="0">
                <a:latin typeface="Arial MT"/>
                <a:cs typeface="Arial MT"/>
              </a:rPr>
              <a:t>ity  </a:t>
            </a:r>
            <a:r>
              <a:rPr sz="1800" spc="-5" dirty="0">
                <a:latin typeface="Arial MT"/>
                <a:cs typeface="Arial MT"/>
              </a:rPr>
              <a:t>Cognition </a:t>
            </a:r>
            <a:r>
              <a:rPr sz="1800" dirty="0">
                <a:latin typeface="Arial MT"/>
                <a:cs typeface="Arial MT"/>
              </a:rPr>
              <a:t> E</a:t>
            </a:r>
            <a:r>
              <a:rPr sz="1800" spc="-15" dirty="0">
                <a:latin typeface="Arial MT"/>
                <a:cs typeface="Arial MT"/>
              </a:rPr>
              <a:t>x</a:t>
            </a:r>
            <a:r>
              <a:rPr sz="1800" spc="-5" dirty="0">
                <a:latin typeface="Arial MT"/>
                <a:cs typeface="Arial MT"/>
              </a:rPr>
              <a:t>pr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ssive  language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281" y="2994786"/>
            <a:ext cx="1457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Weakness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-15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ati</a:t>
            </a:r>
            <a:r>
              <a:rPr sz="1800" spc="-15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10884" y="3137916"/>
            <a:ext cx="2413000" cy="1793875"/>
            <a:chOff x="6310884" y="3137916"/>
            <a:chExt cx="2413000" cy="179387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0884" y="3137916"/>
              <a:ext cx="2196084" cy="14371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76797" y="3290824"/>
              <a:ext cx="1951355" cy="1193800"/>
            </a:xfrm>
            <a:custGeom>
              <a:avLst/>
              <a:gdLst/>
              <a:ahLst/>
              <a:cxnLst/>
              <a:rect l="l" t="t" r="r" b="b"/>
              <a:pathLst>
                <a:path w="1951354" h="1193800">
                  <a:moveTo>
                    <a:pt x="1908255" y="26187"/>
                  </a:moveTo>
                  <a:lnTo>
                    <a:pt x="1883090" y="26657"/>
                  </a:lnTo>
                  <a:lnTo>
                    <a:pt x="0" y="1171956"/>
                  </a:lnTo>
                  <a:lnTo>
                    <a:pt x="13207" y="1193545"/>
                  </a:lnTo>
                  <a:lnTo>
                    <a:pt x="1896207" y="48426"/>
                  </a:lnTo>
                  <a:lnTo>
                    <a:pt x="1908255" y="26187"/>
                  </a:lnTo>
                  <a:close/>
                </a:path>
                <a:path w="1951354" h="1193800">
                  <a:moveTo>
                    <a:pt x="1950115" y="2286"/>
                  </a:moveTo>
                  <a:lnTo>
                    <a:pt x="1923160" y="2286"/>
                  </a:lnTo>
                  <a:lnTo>
                    <a:pt x="1936369" y="24002"/>
                  </a:lnTo>
                  <a:lnTo>
                    <a:pt x="1896207" y="48426"/>
                  </a:lnTo>
                  <a:lnTo>
                    <a:pt x="1873250" y="90804"/>
                  </a:lnTo>
                  <a:lnTo>
                    <a:pt x="1875535" y="98551"/>
                  </a:lnTo>
                  <a:lnTo>
                    <a:pt x="1881758" y="101853"/>
                  </a:lnTo>
                  <a:lnTo>
                    <a:pt x="1887854" y="105155"/>
                  </a:lnTo>
                  <a:lnTo>
                    <a:pt x="1895602" y="102870"/>
                  </a:lnTo>
                  <a:lnTo>
                    <a:pt x="1950115" y="2286"/>
                  </a:lnTo>
                  <a:close/>
                </a:path>
                <a:path w="1951354" h="1193800">
                  <a:moveTo>
                    <a:pt x="1926096" y="7112"/>
                  </a:moveTo>
                  <a:lnTo>
                    <a:pt x="1918588" y="7112"/>
                  </a:lnTo>
                  <a:lnTo>
                    <a:pt x="1930019" y="25780"/>
                  </a:lnTo>
                  <a:lnTo>
                    <a:pt x="1908255" y="26187"/>
                  </a:lnTo>
                  <a:lnTo>
                    <a:pt x="1896207" y="48426"/>
                  </a:lnTo>
                  <a:lnTo>
                    <a:pt x="1936369" y="24002"/>
                  </a:lnTo>
                  <a:lnTo>
                    <a:pt x="1926096" y="7112"/>
                  </a:lnTo>
                  <a:close/>
                </a:path>
                <a:path w="1951354" h="1193800">
                  <a:moveTo>
                    <a:pt x="1951354" y="0"/>
                  </a:moveTo>
                  <a:lnTo>
                    <a:pt x="1834260" y="2159"/>
                  </a:lnTo>
                  <a:lnTo>
                    <a:pt x="1828673" y="8000"/>
                  </a:lnTo>
                  <a:lnTo>
                    <a:pt x="1828927" y="14986"/>
                  </a:lnTo>
                  <a:lnTo>
                    <a:pt x="1829053" y="21971"/>
                  </a:lnTo>
                  <a:lnTo>
                    <a:pt x="1834769" y="27559"/>
                  </a:lnTo>
                  <a:lnTo>
                    <a:pt x="1883090" y="26657"/>
                  </a:lnTo>
                  <a:lnTo>
                    <a:pt x="1923160" y="2286"/>
                  </a:lnTo>
                  <a:lnTo>
                    <a:pt x="1950115" y="2286"/>
                  </a:lnTo>
                  <a:lnTo>
                    <a:pt x="1951354" y="0"/>
                  </a:lnTo>
                  <a:close/>
                </a:path>
                <a:path w="1951354" h="1193800">
                  <a:moveTo>
                    <a:pt x="1923160" y="2286"/>
                  </a:moveTo>
                  <a:lnTo>
                    <a:pt x="1883090" y="26657"/>
                  </a:lnTo>
                  <a:lnTo>
                    <a:pt x="1908255" y="26187"/>
                  </a:lnTo>
                  <a:lnTo>
                    <a:pt x="1918588" y="7112"/>
                  </a:lnTo>
                  <a:lnTo>
                    <a:pt x="1926096" y="7112"/>
                  </a:lnTo>
                  <a:lnTo>
                    <a:pt x="1923160" y="2286"/>
                  </a:lnTo>
                  <a:close/>
                </a:path>
                <a:path w="1951354" h="1193800">
                  <a:moveTo>
                    <a:pt x="1918588" y="7112"/>
                  </a:moveTo>
                  <a:lnTo>
                    <a:pt x="1908255" y="26187"/>
                  </a:lnTo>
                  <a:lnTo>
                    <a:pt x="1930019" y="25780"/>
                  </a:lnTo>
                  <a:lnTo>
                    <a:pt x="1918588" y="7112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87768" y="4320540"/>
              <a:ext cx="1435607" cy="6111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352792" y="4446016"/>
              <a:ext cx="1191260" cy="395605"/>
            </a:xfrm>
            <a:custGeom>
              <a:avLst/>
              <a:gdLst/>
              <a:ahLst/>
              <a:cxnLst/>
              <a:rect l="l" t="t" r="r" b="b"/>
              <a:pathLst>
                <a:path w="1191259" h="395604">
                  <a:moveTo>
                    <a:pt x="1118410" y="36090"/>
                  </a:moveTo>
                  <a:lnTo>
                    <a:pt x="0" y="370966"/>
                  </a:lnTo>
                  <a:lnTo>
                    <a:pt x="7365" y="395350"/>
                  </a:lnTo>
                  <a:lnTo>
                    <a:pt x="1125651" y="60475"/>
                  </a:lnTo>
                  <a:lnTo>
                    <a:pt x="1142917" y="42007"/>
                  </a:lnTo>
                  <a:lnTo>
                    <a:pt x="1118410" y="36090"/>
                  </a:lnTo>
                  <a:close/>
                </a:path>
                <a:path w="1191259" h="395604">
                  <a:moveTo>
                    <a:pt x="1170704" y="22605"/>
                  </a:moveTo>
                  <a:lnTo>
                    <a:pt x="1163447" y="22605"/>
                  </a:lnTo>
                  <a:lnTo>
                    <a:pt x="1170685" y="46989"/>
                  </a:lnTo>
                  <a:lnTo>
                    <a:pt x="1125651" y="60475"/>
                  </a:lnTo>
                  <a:lnTo>
                    <a:pt x="1097533" y="90550"/>
                  </a:lnTo>
                  <a:lnTo>
                    <a:pt x="1092707" y="95630"/>
                  </a:lnTo>
                  <a:lnTo>
                    <a:pt x="1092961" y="103758"/>
                  </a:lnTo>
                  <a:lnTo>
                    <a:pt x="1098168" y="108457"/>
                  </a:lnTo>
                  <a:lnTo>
                    <a:pt x="1103249" y="113283"/>
                  </a:lnTo>
                  <a:lnTo>
                    <a:pt x="1111250" y="113029"/>
                  </a:lnTo>
                  <a:lnTo>
                    <a:pt x="1116076" y="107949"/>
                  </a:lnTo>
                  <a:lnTo>
                    <a:pt x="1191132" y="27558"/>
                  </a:lnTo>
                  <a:lnTo>
                    <a:pt x="1170704" y="22605"/>
                  </a:lnTo>
                  <a:close/>
                </a:path>
                <a:path w="1191259" h="395604">
                  <a:moveTo>
                    <a:pt x="1142917" y="42007"/>
                  </a:moveTo>
                  <a:lnTo>
                    <a:pt x="1125651" y="60475"/>
                  </a:lnTo>
                  <a:lnTo>
                    <a:pt x="1170261" y="47116"/>
                  </a:lnTo>
                  <a:lnTo>
                    <a:pt x="1164081" y="47116"/>
                  </a:lnTo>
                  <a:lnTo>
                    <a:pt x="1142917" y="42007"/>
                  </a:lnTo>
                  <a:close/>
                </a:path>
                <a:path w="1191259" h="395604">
                  <a:moveTo>
                    <a:pt x="1157731" y="26161"/>
                  </a:moveTo>
                  <a:lnTo>
                    <a:pt x="1142917" y="42007"/>
                  </a:lnTo>
                  <a:lnTo>
                    <a:pt x="1164081" y="47116"/>
                  </a:lnTo>
                  <a:lnTo>
                    <a:pt x="1157731" y="26161"/>
                  </a:lnTo>
                  <a:close/>
                </a:path>
                <a:path w="1191259" h="395604">
                  <a:moveTo>
                    <a:pt x="1164502" y="26161"/>
                  </a:moveTo>
                  <a:lnTo>
                    <a:pt x="1157731" y="26161"/>
                  </a:lnTo>
                  <a:lnTo>
                    <a:pt x="1164081" y="47116"/>
                  </a:lnTo>
                  <a:lnTo>
                    <a:pt x="1170261" y="47116"/>
                  </a:lnTo>
                  <a:lnTo>
                    <a:pt x="1170685" y="46989"/>
                  </a:lnTo>
                  <a:lnTo>
                    <a:pt x="1164502" y="26161"/>
                  </a:lnTo>
                  <a:close/>
                </a:path>
                <a:path w="1191259" h="395604">
                  <a:moveTo>
                    <a:pt x="1163447" y="22605"/>
                  </a:moveTo>
                  <a:lnTo>
                    <a:pt x="1118410" y="36090"/>
                  </a:lnTo>
                  <a:lnTo>
                    <a:pt x="1142917" y="42007"/>
                  </a:lnTo>
                  <a:lnTo>
                    <a:pt x="1157731" y="26161"/>
                  </a:lnTo>
                  <a:lnTo>
                    <a:pt x="1164502" y="26161"/>
                  </a:lnTo>
                  <a:lnTo>
                    <a:pt x="1163447" y="22605"/>
                  </a:lnTo>
                  <a:close/>
                </a:path>
                <a:path w="1191259" h="395604">
                  <a:moveTo>
                    <a:pt x="1077467" y="0"/>
                  </a:moveTo>
                  <a:lnTo>
                    <a:pt x="1070609" y="4190"/>
                  </a:lnTo>
                  <a:lnTo>
                    <a:pt x="1067307" y="17906"/>
                  </a:lnTo>
                  <a:lnTo>
                    <a:pt x="1071499" y="24764"/>
                  </a:lnTo>
                  <a:lnTo>
                    <a:pt x="1118410" y="36090"/>
                  </a:lnTo>
                  <a:lnTo>
                    <a:pt x="1163447" y="22605"/>
                  </a:lnTo>
                  <a:lnTo>
                    <a:pt x="1170704" y="22605"/>
                  </a:lnTo>
                  <a:lnTo>
                    <a:pt x="1077467" y="0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25281" y="4228338"/>
            <a:ext cx="64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 MT"/>
                <a:cs typeface="Arial MT"/>
              </a:rPr>
              <a:t>V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79281" y="5316092"/>
            <a:ext cx="1457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Inc</a:t>
            </a:r>
            <a:r>
              <a:rPr sz="1800" spc="-15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-15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ati</a:t>
            </a:r>
            <a:r>
              <a:rPr sz="1800" spc="-15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n  Balance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96411" y="5457444"/>
            <a:ext cx="5055235" cy="378460"/>
            <a:chOff x="3296411" y="5457444"/>
            <a:chExt cx="5055235" cy="37846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1423" y="5457444"/>
              <a:ext cx="1530096" cy="3779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886955" y="5561076"/>
              <a:ext cx="1285875" cy="184150"/>
            </a:xfrm>
            <a:custGeom>
              <a:avLst/>
              <a:gdLst/>
              <a:ahLst/>
              <a:cxnLst/>
              <a:rect l="l" t="t" r="r" b="b"/>
              <a:pathLst>
                <a:path w="1285875" h="184150">
                  <a:moveTo>
                    <a:pt x="1212534" y="43341"/>
                  </a:moveTo>
                  <a:lnTo>
                    <a:pt x="0" y="158750"/>
                  </a:lnTo>
                  <a:lnTo>
                    <a:pt x="2413" y="184035"/>
                  </a:lnTo>
                  <a:lnTo>
                    <a:pt x="1214959" y="68626"/>
                  </a:lnTo>
                  <a:lnTo>
                    <a:pt x="1235413" y="53927"/>
                  </a:lnTo>
                  <a:lnTo>
                    <a:pt x="1212534" y="43341"/>
                  </a:lnTo>
                  <a:close/>
                </a:path>
                <a:path w="1285875" h="184150">
                  <a:moveTo>
                    <a:pt x="1263462" y="38887"/>
                  </a:moveTo>
                  <a:lnTo>
                    <a:pt x="1259332" y="38887"/>
                  </a:lnTo>
                  <a:lnTo>
                    <a:pt x="1261745" y="64173"/>
                  </a:lnTo>
                  <a:lnTo>
                    <a:pt x="1214959" y="68626"/>
                  </a:lnTo>
                  <a:lnTo>
                    <a:pt x="1175766" y="96774"/>
                  </a:lnTo>
                  <a:lnTo>
                    <a:pt x="1174369" y="104711"/>
                  </a:lnTo>
                  <a:lnTo>
                    <a:pt x="1178560" y="110413"/>
                  </a:lnTo>
                  <a:lnTo>
                    <a:pt x="1182624" y="116103"/>
                  </a:lnTo>
                  <a:lnTo>
                    <a:pt x="1190498" y="117411"/>
                  </a:lnTo>
                  <a:lnTo>
                    <a:pt x="1285621" y="49149"/>
                  </a:lnTo>
                  <a:lnTo>
                    <a:pt x="1263462" y="38887"/>
                  </a:lnTo>
                  <a:close/>
                </a:path>
                <a:path w="1285875" h="184150">
                  <a:moveTo>
                    <a:pt x="1235413" y="53927"/>
                  </a:moveTo>
                  <a:lnTo>
                    <a:pt x="1214959" y="68626"/>
                  </a:lnTo>
                  <a:lnTo>
                    <a:pt x="1261745" y="64173"/>
                  </a:lnTo>
                  <a:lnTo>
                    <a:pt x="1261638" y="63055"/>
                  </a:lnTo>
                  <a:lnTo>
                    <a:pt x="1255141" y="63055"/>
                  </a:lnTo>
                  <a:lnTo>
                    <a:pt x="1235413" y="53927"/>
                  </a:lnTo>
                  <a:close/>
                </a:path>
                <a:path w="1285875" h="184150">
                  <a:moveTo>
                    <a:pt x="1253109" y="41211"/>
                  </a:moveTo>
                  <a:lnTo>
                    <a:pt x="1235413" y="53927"/>
                  </a:lnTo>
                  <a:lnTo>
                    <a:pt x="1255141" y="63055"/>
                  </a:lnTo>
                  <a:lnTo>
                    <a:pt x="1253109" y="41211"/>
                  </a:lnTo>
                  <a:close/>
                </a:path>
                <a:path w="1285875" h="184150">
                  <a:moveTo>
                    <a:pt x="1259553" y="41211"/>
                  </a:moveTo>
                  <a:lnTo>
                    <a:pt x="1253109" y="41211"/>
                  </a:lnTo>
                  <a:lnTo>
                    <a:pt x="1255141" y="63055"/>
                  </a:lnTo>
                  <a:lnTo>
                    <a:pt x="1261638" y="63055"/>
                  </a:lnTo>
                  <a:lnTo>
                    <a:pt x="1259553" y="41211"/>
                  </a:lnTo>
                  <a:close/>
                </a:path>
                <a:path w="1285875" h="184150">
                  <a:moveTo>
                    <a:pt x="1259332" y="38887"/>
                  </a:moveTo>
                  <a:lnTo>
                    <a:pt x="1212534" y="43341"/>
                  </a:lnTo>
                  <a:lnTo>
                    <a:pt x="1235413" y="53927"/>
                  </a:lnTo>
                  <a:lnTo>
                    <a:pt x="1253109" y="41211"/>
                  </a:lnTo>
                  <a:lnTo>
                    <a:pt x="1259553" y="41211"/>
                  </a:lnTo>
                  <a:lnTo>
                    <a:pt x="1259332" y="38887"/>
                  </a:lnTo>
                  <a:close/>
                </a:path>
                <a:path w="1285875" h="184150">
                  <a:moveTo>
                    <a:pt x="1179322" y="0"/>
                  </a:moveTo>
                  <a:lnTo>
                    <a:pt x="1171828" y="2793"/>
                  </a:lnTo>
                  <a:lnTo>
                    <a:pt x="1165987" y="15493"/>
                  </a:lnTo>
                  <a:lnTo>
                    <a:pt x="1168653" y="23114"/>
                  </a:lnTo>
                  <a:lnTo>
                    <a:pt x="1175130" y="26035"/>
                  </a:lnTo>
                  <a:lnTo>
                    <a:pt x="1212534" y="43341"/>
                  </a:lnTo>
                  <a:lnTo>
                    <a:pt x="1259332" y="38887"/>
                  </a:lnTo>
                  <a:lnTo>
                    <a:pt x="1263462" y="38887"/>
                  </a:lnTo>
                  <a:lnTo>
                    <a:pt x="1185799" y="2921"/>
                  </a:lnTo>
                  <a:lnTo>
                    <a:pt x="1179322" y="0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6411" y="5457444"/>
              <a:ext cx="2505456" cy="3566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474973" y="5551297"/>
              <a:ext cx="2261235" cy="118110"/>
            </a:xfrm>
            <a:custGeom>
              <a:avLst/>
              <a:gdLst/>
              <a:ahLst/>
              <a:cxnLst/>
              <a:rect l="l" t="t" r="r" b="b"/>
              <a:pathLst>
                <a:path w="2261235" h="118110">
                  <a:moveTo>
                    <a:pt x="101091" y="0"/>
                  </a:moveTo>
                  <a:lnTo>
                    <a:pt x="0" y="58927"/>
                  </a:lnTo>
                  <a:lnTo>
                    <a:pt x="101091" y="117881"/>
                  </a:lnTo>
                  <a:lnTo>
                    <a:pt x="108838" y="115836"/>
                  </a:lnTo>
                  <a:lnTo>
                    <a:pt x="115950" y="103720"/>
                  </a:lnTo>
                  <a:lnTo>
                    <a:pt x="113918" y="95935"/>
                  </a:lnTo>
                  <a:lnTo>
                    <a:pt x="72204" y="71627"/>
                  </a:lnTo>
                  <a:lnTo>
                    <a:pt x="25146" y="71627"/>
                  </a:lnTo>
                  <a:lnTo>
                    <a:pt x="25146" y="46227"/>
                  </a:lnTo>
                  <a:lnTo>
                    <a:pt x="72158" y="46227"/>
                  </a:lnTo>
                  <a:lnTo>
                    <a:pt x="107823" y="25399"/>
                  </a:lnTo>
                  <a:lnTo>
                    <a:pt x="113918" y="21970"/>
                  </a:lnTo>
                  <a:lnTo>
                    <a:pt x="115950" y="14096"/>
                  </a:lnTo>
                  <a:lnTo>
                    <a:pt x="112395" y="8127"/>
                  </a:lnTo>
                  <a:lnTo>
                    <a:pt x="108838" y="2031"/>
                  </a:lnTo>
                  <a:lnTo>
                    <a:pt x="101091" y="0"/>
                  </a:lnTo>
                  <a:close/>
                </a:path>
                <a:path w="2261235" h="118110">
                  <a:moveTo>
                    <a:pt x="72158" y="46227"/>
                  </a:moveTo>
                  <a:lnTo>
                    <a:pt x="25146" y="46227"/>
                  </a:lnTo>
                  <a:lnTo>
                    <a:pt x="25146" y="71627"/>
                  </a:lnTo>
                  <a:lnTo>
                    <a:pt x="72204" y="71627"/>
                  </a:lnTo>
                  <a:lnTo>
                    <a:pt x="69244" y="69900"/>
                  </a:lnTo>
                  <a:lnTo>
                    <a:pt x="31623" y="69900"/>
                  </a:lnTo>
                  <a:lnTo>
                    <a:pt x="31623" y="47955"/>
                  </a:lnTo>
                  <a:lnTo>
                    <a:pt x="69201" y="47955"/>
                  </a:lnTo>
                  <a:lnTo>
                    <a:pt x="72158" y="46227"/>
                  </a:lnTo>
                  <a:close/>
                </a:path>
                <a:path w="2261235" h="118110">
                  <a:moveTo>
                    <a:pt x="2260727" y="46227"/>
                  </a:moveTo>
                  <a:lnTo>
                    <a:pt x="72158" y="46227"/>
                  </a:lnTo>
                  <a:lnTo>
                    <a:pt x="50422" y="58921"/>
                  </a:lnTo>
                  <a:lnTo>
                    <a:pt x="72204" y="71627"/>
                  </a:lnTo>
                  <a:lnTo>
                    <a:pt x="2260727" y="71627"/>
                  </a:lnTo>
                  <a:lnTo>
                    <a:pt x="2260727" y="46227"/>
                  </a:lnTo>
                  <a:close/>
                </a:path>
                <a:path w="2261235" h="118110">
                  <a:moveTo>
                    <a:pt x="31623" y="47955"/>
                  </a:moveTo>
                  <a:lnTo>
                    <a:pt x="31623" y="69900"/>
                  </a:lnTo>
                  <a:lnTo>
                    <a:pt x="50422" y="58921"/>
                  </a:lnTo>
                  <a:lnTo>
                    <a:pt x="31623" y="47955"/>
                  </a:lnTo>
                  <a:close/>
                </a:path>
                <a:path w="2261235" h="118110">
                  <a:moveTo>
                    <a:pt x="50422" y="58921"/>
                  </a:moveTo>
                  <a:lnTo>
                    <a:pt x="31623" y="69900"/>
                  </a:lnTo>
                  <a:lnTo>
                    <a:pt x="69244" y="69900"/>
                  </a:lnTo>
                  <a:lnTo>
                    <a:pt x="50422" y="58921"/>
                  </a:lnTo>
                  <a:close/>
                </a:path>
                <a:path w="2261235" h="118110">
                  <a:moveTo>
                    <a:pt x="69201" y="47955"/>
                  </a:moveTo>
                  <a:lnTo>
                    <a:pt x="31623" y="47955"/>
                  </a:lnTo>
                  <a:lnTo>
                    <a:pt x="50422" y="58921"/>
                  </a:lnTo>
                  <a:lnTo>
                    <a:pt x="69201" y="47955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195322" y="5370067"/>
            <a:ext cx="10394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ce</a:t>
            </a:r>
            <a:r>
              <a:rPr sz="1800" spc="-15" dirty="0">
                <a:latin typeface="Arial MT"/>
                <a:cs typeface="Arial MT"/>
              </a:rPr>
              <a:t>p</a:t>
            </a:r>
            <a:r>
              <a:rPr sz="1800" spc="-5" dirty="0">
                <a:latin typeface="Arial MT"/>
                <a:cs typeface="Arial MT"/>
              </a:rPr>
              <a:t>tive  l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-15" dirty="0">
                <a:latin typeface="Arial MT"/>
                <a:cs typeface="Arial MT"/>
              </a:rPr>
              <a:t>g</a:t>
            </a:r>
            <a:r>
              <a:rPr sz="1800" spc="-5" dirty="0">
                <a:latin typeface="Arial MT"/>
                <a:cs typeface="Arial MT"/>
              </a:rPr>
              <a:t>u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ge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7" y="338328"/>
              <a:ext cx="6568440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58661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Diagnosis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of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brain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tumor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5433" y="1393248"/>
            <a:ext cx="9547225" cy="47955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85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b="1" dirty="0">
                <a:latin typeface="Times New Roman"/>
                <a:cs typeface="Times New Roman"/>
              </a:rPr>
              <a:t>Physical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exam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Neurological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examination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b="1" dirty="0">
                <a:latin typeface="Times New Roman"/>
                <a:cs typeface="Times New Roman"/>
              </a:rPr>
              <a:t>Brain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CT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scan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b="1" dirty="0">
                <a:latin typeface="Times New Roman"/>
                <a:cs typeface="Times New Roman"/>
              </a:rPr>
              <a:t>MRI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on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brain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85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b="1" dirty="0">
                <a:latin typeface="Times New Roman"/>
                <a:cs typeface="Times New Roman"/>
              </a:rPr>
              <a:t>Angiogram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b="1" dirty="0">
                <a:latin typeface="Times New Roman"/>
                <a:cs typeface="Times New Roman"/>
              </a:rPr>
              <a:t>Spinal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tap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b="1" dirty="0">
                <a:latin typeface="Times New Roman"/>
                <a:cs typeface="Times New Roman"/>
              </a:rPr>
              <a:t>Biopsy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350"/>
              </a:spcBef>
              <a:buClr>
                <a:srgbClr val="3891A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PET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scan</a:t>
            </a:r>
            <a:endParaRPr sz="2200">
              <a:latin typeface="Times New Roman"/>
              <a:cs typeface="Times New Roman"/>
            </a:endParaRPr>
          </a:p>
          <a:p>
            <a:pPr marL="295910" indent="-283845">
              <a:lnSpc>
                <a:spcPts val="2510"/>
              </a:lnSpc>
              <a:spcBef>
                <a:spcPts val="34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EEG</a:t>
            </a:r>
            <a:r>
              <a:rPr sz="2200" spc="-10" dirty="0">
                <a:latin typeface="Times New Roman"/>
                <a:cs typeface="Times New Roman"/>
              </a:rPr>
              <a:t>: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test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records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electrical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activity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your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brain.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often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done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there</a:t>
            </a:r>
            <a:endParaRPr sz="2200">
              <a:latin typeface="Times New Roman"/>
              <a:cs typeface="Times New Roman"/>
            </a:endParaRPr>
          </a:p>
          <a:p>
            <a:pPr marL="295910">
              <a:lnSpc>
                <a:spcPts val="2510"/>
              </a:lnSpc>
            </a:pP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seizures.</a:t>
            </a:r>
            <a:endParaRPr sz="2200">
              <a:latin typeface="Times New Roman"/>
              <a:cs typeface="Times New Roman"/>
            </a:endParaRPr>
          </a:p>
          <a:p>
            <a:pPr marL="295910" marR="5080" indent="-283845">
              <a:lnSpc>
                <a:spcPts val="2380"/>
              </a:lnSpc>
              <a:spcBef>
                <a:spcPts val="63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Angiogram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This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test</a:t>
            </a:r>
            <a:r>
              <a:rPr sz="2200" dirty="0">
                <a:latin typeface="Times New Roman"/>
                <a:cs typeface="Times New Roman"/>
              </a:rPr>
              <a:t> looks</a:t>
            </a:r>
            <a:r>
              <a:rPr sz="2200" spc="-5" dirty="0">
                <a:latin typeface="Times New Roman"/>
                <a:cs typeface="Times New Roman"/>
              </a:rPr>
              <a:t> at</a:t>
            </a:r>
            <a:r>
              <a:rPr sz="2200" dirty="0">
                <a:latin typeface="Times New Roman"/>
                <a:cs typeface="Times New Roman"/>
              </a:rPr>
              <a:t> 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blood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vessels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head.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done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tumor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 close to a blood vessel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7" y="338328"/>
              <a:ext cx="6944868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62420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0" dirty="0">
                <a:solidFill>
                  <a:srgbClr val="562213"/>
                </a:solidFill>
                <a:latin typeface="Times New Roman"/>
                <a:cs typeface="Times New Roman"/>
              </a:rPr>
              <a:t>Treatment</a:t>
            </a:r>
            <a:r>
              <a:rPr b="1" spc="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562213"/>
                </a:solidFill>
                <a:latin typeface="Times New Roman"/>
                <a:cs typeface="Times New Roman"/>
              </a:rPr>
              <a:t>Brain</a:t>
            </a:r>
            <a:r>
              <a:rPr b="1" spc="-6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b="1" spc="-85" dirty="0">
                <a:solidFill>
                  <a:srgbClr val="562213"/>
                </a:solidFill>
                <a:latin typeface="Times New Roman"/>
                <a:cs typeface="Times New Roman"/>
              </a:rPr>
              <a:t>Tumor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3138" y="1391747"/>
            <a:ext cx="6532880" cy="4537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846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8460" algn="l"/>
              </a:tabLst>
            </a:pPr>
            <a:r>
              <a:rPr sz="3200" spc="-10" dirty="0">
                <a:latin typeface="Times New Roman"/>
                <a:cs typeface="Times New Roman"/>
              </a:rPr>
              <a:t>Treatment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depends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type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tumor</a:t>
            </a:r>
            <a:endParaRPr sz="3200">
              <a:latin typeface="Times New Roman"/>
              <a:cs typeface="Times New Roman"/>
            </a:endParaRPr>
          </a:p>
          <a:p>
            <a:pPr marL="37846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378460" algn="l"/>
              </a:tabLst>
            </a:pPr>
            <a:r>
              <a:rPr sz="3200" dirty="0">
                <a:latin typeface="Times New Roman"/>
                <a:cs typeface="Times New Roman"/>
              </a:rPr>
              <a:t>More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treatment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 used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469265" algn="l"/>
                <a:tab pos="469900" algn="l"/>
              </a:tabLst>
            </a:pPr>
            <a:r>
              <a:rPr sz="3200" b="1" dirty="0">
                <a:latin typeface="Times New Roman"/>
                <a:cs typeface="Times New Roman"/>
              </a:rPr>
              <a:t>Surgery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469265" algn="l"/>
                <a:tab pos="469900" algn="l"/>
              </a:tabLst>
            </a:pPr>
            <a:r>
              <a:rPr sz="3200" b="1" dirty="0">
                <a:latin typeface="Times New Roman"/>
                <a:cs typeface="Times New Roman"/>
              </a:rPr>
              <a:t>Radiation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therapy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469265" algn="l"/>
                <a:tab pos="469900" algn="l"/>
              </a:tabLst>
            </a:pPr>
            <a:r>
              <a:rPr sz="3200" b="1" dirty="0">
                <a:latin typeface="Times New Roman"/>
                <a:cs typeface="Times New Roman"/>
              </a:rPr>
              <a:t>Chemotherapy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469265" algn="l"/>
                <a:tab pos="469900" algn="l"/>
              </a:tabLst>
            </a:pPr>
            <a:r>
              <a:rPr sz="3200" b="1" dirty="0">
                <a:latin typeface="Times New Roman"/>
                <a:cs typeface="Times New Roman"/>
              </a:rPr>
              <a:t>Rehabilitation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469265" algn="l"/>
                <a:tab pos="469900" algn="l"/>
              </a:tabLst>
            </a:pPr>
            <a:r>
              <a:rPr sz="3200" b="1" spc="-35" dirty="0">
                <a:latin typeface="Times New Roman"/>
                <a:cs typeface="Times New Roman"/>
              </a:rPr>
              <a:t>Targeted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therapy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469265" algn="l"/>
                <a:tab pos="469900" algn="l"/>
              </a:tabLst>
            </a:pPr>
            <a:r>
              <a:rPr sz="3200" b="1" dirty="0">
                <a:latin typeface="Times New Roman"/>
                <a:cs typeface="Times New Roman"/>
              </a:rPr>
              <a:t>Supportive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care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5171" y="339851"/>
              <a:ext cx="4213860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57596" y="487502"/>
            <a:ext cx="35109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Chemotherapy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088133" y="3377768"/>
            <a:ext cx="551815" cy="2406015"/>
            <a:chOff x="2088133" y="3377768"/>
            <a:chExt cx="551815" cy="240601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8133" y="3377768"/>
              <a:ext cx="551688" cy="3934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8133" y="3880993"/>
              <a:ext cx="551688" cy="3931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8133" y="4383913"/>
              <a:ext cx="551688" cy="3931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8133" y="4886909"/>
              <a:ext cx="551688" cy="3934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8133" y="5390083"/>
              <a:ext cx="551688" cy="39319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075433" y="1468881"/>
            <a:ext cx="9536430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Chemotherapy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use of </a:t>
            </a:r>
            <a:r>
              <a:rPr sz="2800" dirty="0">
                <a:latin typeface="Times New Roman"/>
                <a:cs typeface="Times New Roman"/>
              </a:rPr>
              <a:t>drug </a:t>
            </a:r>
            <a:r>
              <a:rPr sz="2800" spc="-5" dirty="0">
                <a:latin typeface="Times New Roman"/>
                <a:cs typeface="Times New Roman"/>
              </a:rPr>
              <a:t>to kill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cancer cells. The </a:t>
            </a:r>
            <a:r>
              <a:rPr sz="2800" dirty="0">
                <a:latin typeface="Times New Roman"/>
                <a:cs typeface="Times New Roman"/>
              </a:rPr>
              <a:t>drugs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dirty="0">
                <a:latin typeface="Times New Roman"/>
                <a:cs typeface="Times New Roman"/>
              </a:rPr>
              <a:t>be given </a:t>
            </a:r>
            <a:r>
              <a:rPr sz="2800" spc="-5" dirty="0">
                <a:latin typeface="Times New Roman"/>
                <a:cs typeface="Times New Roman"/>
              </a:rPr>
              <a:t>by mouth or by injection. The </a:t>
            </a:r>
            <a:r>
              <a:rPr sz="2800" dirty="0">
                <a:latin typeface="Times New Roman"/>
                <a:cs typeface="Times New Roman"/>
              </a:rPr>
              <a:t>drugs </a:t>
            </a:r>
            <a:r>
              <a:rPr sz="2800" spc="-5" dirty="0">
                <a:latin typeface="Times New Roman"/>
                <a:cs typeface="Times New Roman"/>
              </a:rPr>
              <a:t>enters the </a:t>
            </a:r>
            <a:r>
              <a:rPr sz="2800" dirty="0">
                <a:latin typeface="Times New Roman"/>
                <a:cs typeface="Times New Roman"/>
              </a:rPr>
              <a:t>blood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stream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travels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throughout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body and destroy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cancer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5"/>
              </a:spcBef>
            </a:pPr>
            <a:r>
              <a:rPr sz="2800" b="1" spc="-5" dirty="0">
                <a:latin typeface="Times New Roman"/>
                <a:cs typeface="Times New Roman"/>
              </a:rPr>
              <a:t>Some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example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5" dirty="0">
                <a:latin typeface="Times New Roman"/>
                <a:cs typeface="Times New Roman"/>
              </a:rPr>
              <a:t> this drug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include</a:t>
            </a:r>
            <a:endParaRPr sz="2800">
              <a:latin typeface="Times New Roman"/>
              <a:cs typeface="Times New Roman"/>
            </a:endParaRPr>
          </a:p>
          <a:p>
            <a:pPr marL="288290" marR="7117080">
              <a:lnSpc>
                <a:spcPct val="117900"/>
              </a:lnSpc>
            </a:pPr>
            <a:r>
              <a:rPr sz="2800" spc="-5" dirty="0">
                <a:latin typeface="Times New Roman"/>
                <a:cs typeface="Times New Roman"/>
              </a:rPr>
              <a:t>Procarbazine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ozo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  Interferon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Cisplastin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Carboplatin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1644" y="341376"/>
              <a:ext cx="4436363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24069" y="485978"/>
            <a:ext cx="35788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70" dirty="0">
                <a:latin typeface="Trebuchet MS"/>
                <a:cs typeface="Trebuchet MS"/>
              </a:rPr>
              <a:t>Brain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spc="80" dirty="0">
                <a:latin typeface="Trebuchet MS"/>
                <a:cs typeface="Trebuchet MS"/>
              </a:rPr>
              <a:t>Surgery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5433" y="1415575"/>
            <a:ext cx="9215120" cy="461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30000"/>
              </a:lnSpc>
              <a:spcBef>
                <a:spcPts val="100"/>
              </a:spcBef>
              <a:buClr>
                <a:srgbClr val="DD8046"/>
              </a:buClr>
              <a:buSzPct val="79629"/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Purpose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intracranial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surgery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remove</a:t>
            </a:r>
            <a:r>
              <a:rPr sz="2700" dirty="0">
                <a:latin typeface="Times New Roman"/>
                <a:cs typeface="Times New Roman"/>
              </a:rPr>
              <a:t> a </a:t>
            </a:r>
            <a:r>
              <a:rPr sz="2700" spc="-10" dirty="0">
                <a:latin typeface="Times New Roman"/>
                <a:cs typeface="Times New Roman"/>
              </a:rPr>
              <a:t>mass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lesion.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These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types of lesions include </a:t>
            </a:r>
            <a:r>
              <a:rPr sz="2700" spc="-5" dirty="0">
                <a:latin typeface="Times New Roman"/>
                <a:cs typeface="Times New Roman"/>
              </a:rPr>
              <a:t>hematomas, </a:t>
            </a:r>
            <a:r>
              <a:rPr sz="2700" dirty="0">
                <a:latin typeface="Times New Roman"/>
                <a:cs typeface="Times New Roman"/>
              </a:rPr>
              <a:t>tumors, arteriovenous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malformations.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570"/>
              </a:spcBef>
              <a:buClr>
                <a:srgbClr val="DD8046"/>
              </a:buClr>
              <a:buSzPct val="79629"/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sz="2700" b="1" dirty="0">
                <a:latin typeface="Times New Roman"/>
                <a:cs typeface="Times New Roman"/>
              </a:rPr>
              <a:t>Craniotomy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refers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any</a:t>
            </a:r>
            <a:r>
              <a:rPr sz="2700" spc="-10" dirty="0">
                <a:latin typeface="Times New Roman"/>
                <a:cs typeface="Times New Roman"/>
              </a:rPr>
              <a:t> surgical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opening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skull.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575"/>
              </a:spcBef>
              <a:buClr>
                <a:srgbClr val="DD8046"/>
              </a:buClr>
              <a:buSzPct val="79629"/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sz="2700" b="1" dirty="0">
                <a:latin typeface="Times New Roman"/>
                <a:cs typeface="Times New Roman"/>
              </a:rPr>
              <a:t>Burr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hole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dirty="0">
                <a:latin typeface="Times New Roman"/>
                <a:cs typeface="Times New Roman"/>
              </a:rPr>
              <a:t> an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opening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into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cranium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made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with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drill.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570"/>
              </a:spcBef>
              <a:buClr>
                <a:srgbClr val="DD8046"/>
              </a:buClr>
              <a:buSzPct val="79629"/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sz="2700" b="1" dirty="0">
                <a:latin typeface="Times New Roman"/>
                <a:cs typeface="Times New Roman"/>
              </a:rPr>
              <a:t>Craniectomy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removal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part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cranial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bone.</a:t>
            </a:r>
            <a:endParaRPr sz="2700">
              <a:latin typeface="Times New Roman"/>
              <a:cs typeface="Times New Roman"/>
            </a:endParaRPr>
          </a:p>
          <a:p>
            <a:pPr marL="295910" marR="445134" indent="-283845">
              <a:lnSpc>
                <a:spcPct val="130000"/>
              </a:lnSpc>
              <a:spcBef>
                <a:spcPts val="605"/>
              </a:spcBef>
              <a:buClr>
                <a:srgbClr val="DD8046"/>
              </a:buClr>
              <a:buSzPct val="79629"/>
              <a:buFont typeface="Wingdings"/>
              <a:buChar char=""/>
              <a:tabLst>
                <a:tab pos="295910" algn="l"/>
                <a:tab pos="296545" algn="l"/>
              </a:tabLst>
            </a:pPr>
            <a:r>
              <a:rPr sz="2700" b="1" dirty="0">
                <a:latin typeface="Times New Roman"/>
                <a:cs typeface="Times New Roman"/>
              </a:rPr>
              <a:t>Cranioplasty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refers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repair of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bone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 use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a prosthesis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replace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bone </a:t>
            </a:r>
            <a:r>
              <a:rPr sz="2700" spc="-5" dirty="0">
                <a:latin typeface="Times New Roman"/>
                <a:cs typeface="Times New Roman"/>
              </a:rPr>
              <a:t>following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surgery.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7" y="338328"/>
              <a:ext cx="6560820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58578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Brain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Cancer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Prevention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3138" y="1410970"/>
            <a:ext cx="7579359" cy="323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755" indent="-440690">
              <a:lnSpc>
                <a:spcPct val="100000"/>
              </a:lnSpc>
              <a:spcBef>
                <a:spcPts val="105"/>
              </a:spcBef>
              <a:buFont typeface="Times New Roman"/>
              <a:buAutoNum type="arabicPlain"/>
              <a:tabLst>
                <a:tab pos="453390" algn="l"/>
              </a:tabLst>
            </a:pPr>
            <a:r>
              <a:rPr sz="3200" spc="-195" dirty="0">
                <a:latin typeface="Calibri"/>
                <a:cs typeface="Calibri"/>
              </a:rPr>
              <a:t>Avoid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45" dirty="0">
                <a:latin typeface="Calibri"/>
                <a:cs typeface="Calibri"/>
              </a:rPr>
              <a:t>exposure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38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10" dirty="0">
                <a:latin typeface="Calibri"/>
                <a:cs typeface="Calibri"/>
              </a:rPr>
              <a:t>harmful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330" dirty="0">
                <a:latin typeface="Calibri"/>
                <a:cs typeface="Calibri"/>
              </a:rPr>
              <a:t>environmental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80" dirty="0">
                <a:latin typeface="Calibri"/>
                <a:cs typeface="Calibri"/>
              </a:rPr>
              <a:t>chemicals</a:t>
            </a:r>
            <a:endParaRPr sz="3200">
              <a:latin typeface="Calibri"/>
              <a:cs typeface="Calibri"/>
            </a:endParaRPr>
          </a:p>
          <a:p>
            <a:pPr marL="353060" indent="-340995">
              <a:lnSpc>
                <a:spcPct val="100000"/>
              </a:lnSpc>
              <a:buSzPct val="96875"/>
              <a:buFont typeface="Times New Roman"/>
              <a:buAutoNum type="arabicPlain"/>
              <a:tabLst>
                <a:tab pos="353695" algn="l"/>
              </a:tabLst>
            </a:pPr>
            <a:r>
              <a:rPr sz="3200" spc="-190" dirty="0">
                <a:latin typeface="Calibri"/>
                <a:cs typeface="Calibri"/>
              </a:rPr>
              <a:t>E</a:t>
            </a:r>
            <a:r>
              <a:rPr sz="3200" spc="-195" dirty="0">
                <a:latin typeface="Calibri"/>
                <a:cs typeface="Calibri"/>
              </a:rPr>
              <a:t>a</a:t>
            </a:r>
            <a:r>
              <a:rPr sz="3200" spc="-355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390" dirty="0">
                <a:latin typeface="Calibri"/>
                <a:cs typeface="Calibri"/>
              </a:rPr>
              <a:t>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15" dirty="0">
                <a:latin typeface="Calibri"/>
                <a:cs typeface="Calibri"/>
              </a:rPr>
              <a:t>w</a:t>
            </a:r>
            <a:r>
              <a:rPr sz="3200" spc="-370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ll</a:t>
            </a:r>
            <a:r>
              <a:rPr sz="3200" spc="-120" dirty="0">
                <a:latin typeface="Calibri"/>
                <a:cs typeface="Calibri"/>
              </a:rPr>
              <a:t>-</a:t>
            </a:r>
            <a:r>
              <a:rPr sz="3200" spc="-415" dirty="0">
                <a:latin typeface="Calibri"/>
                <a:cs typeface="Calibri"/>
              </a:rPr>
              <a:t>b</a:t>
            </a:r>
            <a:r>
              <a:rPr sz="3200" spc="-390" dirty="0">
                <a:latin typeface="Calibri"/>
                <a:cs typeface="Calibri"/>
              </a:rPr>
              <a:t>a</a:t>
            </a:r>
            <a:r>
              <a:rPr sz="3200" spc="-250" dirty="0">
                <a:latin typeface="Calibri"/>
                <a:cs typeface="Calibri"/>
              </a:rPr>
              <a:t>lan</a:t>
            </a:r>
            <a:r>
              <a:rPr sz="3200" spc="-275" dirty="0">
                <a:latin typeface="Calibri"/>
                <a:cs typeface="Calibri"/>
              </a:rPr>
              <a:t>c</a:t>
            </a:r>
            <a:r>
              <a:rPr sz="3200" spc="-415" dirty="0">
                <a:latin typeface="Calibri"/>
                <a:cs typeface="Calibri"/>
              </a:rPr>
              <a:t>e</a:t>
            </a:r>
            <a:r>
              <a:rPr sz="3200" spc="-430" dirty="0">
                <a:latin typeface="Calibri"/>
                <a:cs typeface="Calibri"/>
              </a:rPr>
              <a:t>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25" dirty="0">
                <a:latin typeface="Calibri"/>
                <a:cs typeface="Calibri"/>
              </a:rPr>
              <a:t>die</a:t>
            </a:r>
            <a:r>
              <a:rPr sz="3200" spc="-260" dirty="0">
                <a:latin typeface="Calibri"/>
                <a:cs typeface="Calibri"/>
              </a:rPr>
              <a:t>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365" dirty="0">
                <a:latin typeface="Calibri"/>
                <a:cs typeface="Calibri"/>
              </a:rPr>
              <a:t>th</a:t>
            </a:r>
            <a:r>
              <a:rPr sz="3200" spc="-420" dirty="0">
                <a:latin typeface="Calibri"/>
                <a:cs typeface="Calibri"/>
              </a:rPr>
              <a:t>a</a:t>
            </a:r>
            <a:r>
              <a:rPr sz="3200" spc="-355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25" dirty="0">
                <a:latin typeface="Calibri"/>
                <a:cs typeface="Calibri"/>
              </a:rPr>
              <a:t>inclu</a:t>
            </a:r>
            <a:r>
              <a:rPr sz="3200" spc="-315" dirty="0">
                <a:latin typeface="Calibri"/>
                <a:cs typeface="Calibri"/>
              </a:rPr>
              <a:t>d</a:t>
            </a:r>
            <a:r>
              <a:rPr sz="3200" spc="-45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305" dirty="0">
                <a:latin typeface="Calibri"/>
                <a:cs typeface="Calibri"/>
              </a:rPr>
              <a:t>essentia</a:t>
            </a:r>
            <a:r>
              <a:rPr sz="3200" spc="-165" dirty="0">
                <a:latin typeface="Calibri"/>
                <a:cs typeface="Calibri"/>
              </a:rPr>
              <a:t>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400" dirty="0">
                <a:latin typeface="Calibri"/>
                <a:cs typeface="Calibri"/>
              </a:rPr>
              <a:t>n</a:t>
            </a:r>
            <a:r>
              <a:rPr sz="3200" spc="-409" dirty="0">
                <a:latin typeface="Calibri"/>
                <a:cs typeface="Calibri"/>
              </a:rPr>
              <a:t>u</a:t>
            </a:r>
            <a:r>
              <a:rPr sz="3200" spc="-300" dirty="0">
                <a:latin typeface="Calibri"/>
                <a:cs typeface="Calibri"/>
              </a:rPr>
              <a:t>trients</a:t>
            </a:r>
            <a:endParaRPr sz="32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600"/>
              </a:spcBef>
              <a:buFont typeface="Times New Roman"/>
              <a:buAutoNum type="arabicPlain"/>
              <a:tabLst>
                <a:tab pos="433705" algn="l"/>
              </a:tabLst>
            </a:pPr>
            <a:r>
              <a:rPr sz="3200" spc="-295" dirty="0">
                <a:latin typeface="Calibri"/>
                <a:cs typeface="Calibri"/>
              </a:rPr>
              <a:t>regula</a:t>
            </a:r>
            <a:r>
              <a:rPr sz="3200" spc="-24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75" dirty="0">
                <a:latin typeface="Calibri"/>
                <a:cs typeface="Calibri"/>
              </a:rPr>
              <a:t>Ex</a:t>
            </a:r>
            <a:r>
              <a:rPr sz="3200" spc="-204" dirty="0">
                <a:latin typeface="Calibri"/>
                <a:cs typeface="Calibri"/>
              </a:rPr>
              <a:t>e</a:t>
            </a:r>
            <a:r>
              <a:rPr sz="3200" spc="-245" dirty="0">
                <a:latin typeface="Calibri"/>
                <a:cs typeface="Calibri"/>
              </a:rPr>
              <a:t>rcise</a:t>
            </a:r>
            <a:endParaRPr sz="320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600"/>
              </a:spcBef>
              <a:buAutoNum type="arabicPlain"/>
              <a:tabLst>
                <a:tab pos="387985" algn="l"/>
              </a:tabLst>
            </a:pPr>
            <a:r>
              <a:rPr sz="3200" spc="-265" dirty="0">
                <a:latin typeface="Calibri"/>
                <a:cs typeface="Calibri"/>
              </a:rPr>
              <a:t>Quit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90" dirty="0">
                <a:latin typeface="Calibri"/>
                <a:cs typeface="Calibri"/>
              </a:rPr>
              <a:t>smoking</a:t>
            </a:r>
            <a:endParaRPr sz="3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409"/>
              </a:spcBef>
              <a:buSzPct val="96875"/>
              <a:buAutoNum type="arabicPlain"/>
              <a:tabLst>
                <a:tab pos="285750" algn="l"/>
              </a:tabLst>
            </a:pPr>
            <a:r>
              <a:rPr sz="3200" spc="-145" dirty="0">
                <a:latin typeface="Calibri"/>
                <a:cs typeface="Calibri"/>
              </a:rPr>
              <a:t>Limit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75" dirty="0">
                <a:latin typeface="Calibri"/>
                <a:cs typeface="Calibri"/>
              </a:rPr>
              <a:t>alco</a:t>
            </a:r>
            <a:r>
              <a:rPr sz="3200" spc="-355" dirty="0">
                <a:latin typeface="Calibri"/>
                <a:cs typeface="Calibri"/>
              </a:rPr>
              <a:t>h</a:t>
            </a:r>
            <a:r>
              <a:rPr sz="3200" spc="-295" dirty="0">
                <a:latin typeface="Calibri"/>
                <a:cs typeface="Calibri"/>
              </a:rPr>
              <a:t>o</a:t>
            </a:r>
            <a:r>
              <a:rPr sz="3200" spc="-130" dirty="0">
                <a:latin typeface="Calibri"/>
                <a:cs typeface="Calibri"/>
              </a:rPr>
              <a:t>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30" dirty="0">
                <a:latin typeface="Calibri"/>
                <a:cs typeface="Calibri"/>
              </a:rPr>
              <a:t>co</a:t>
            </a:r>
            <a:r>
              <a:rPr sz="3200" spc="-375" dirty="0">
                <a:latin typeface="Calibri"/>
                <a:cs typeface="Calibri"/>
              </a:rPr>
              <a:t>n</a:t>
            </a:r>
            <a:r>
              <a:rPr sz="3200" spc="-350" dirty="0">
                <a:latin typeface="Calibri"/>
                <a:cs typeface="Calibri"/>
              </a:rPr>
              <a:t>sumption</a:t>
            </a:r>
            <a:endParaRPr sz="3200">
              <a:latin typeface="Calibri"/>
              <a:cs typeface="Calibri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AutoNum type="arabicPlain"/>
              <a:tabLst>
                <a:tab pos="368300" algn="l"/>
              </a:tabLst>
            </a:pPr>
            <a:r>
              <a:rPr sz="3200" spc="-320" dirty="0">
                <a:latin typeface="Calibri"/>
                <a:cs typeface="Calibri"/>
              </a:rPr>
              <a:t>Get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90" dirty="0">
                <a:latin typeface="Calibri"/>
                <a:cs typeface="Calibri"/>
              </a:rPr>
              <a:t>regular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00" dirty="0">
                <a:latin typeface="Calibri"/>
                <a:cs typeface="Calibri"/>
              </a:rPr>
              <a:t>check-up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65" dirty="0">
                <a:latin typeface="Calibri"/>
                <a:cs typeface="Calibri"/>
              </a:rPr>
              <a:t>for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00" dirty="0">
                <a:latin typeface="Calibri"/>
                <a:cs typeface="Calibri"/>
              </a:rPr>
              <a:t>screening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3728" y="329183"/>
              <a:ext cx="6370320" cy="124663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76834"/>
            <a:ext cx="5651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14" dirty="0">
                <a:latin typeface="Trebuchet MS"/>
                <a:cs typeface="Trebuchet MS"/>
              </a:rPr>
              <a:t>Nursing</a:t>
            </a:r>
            <a:r>
              <a:rPr sz="4400" b="1" spc="-195" dirty="0">
                <a:latin typeface="Trebuchet MS"/>
                <a:cs typeface="Trebuchet MS"/>
              </a:rPr>
              <a:t> </a:t>
            </a:r>
            <a:r>
              <a:rPr sz="4400" b="1" spc="85" dirty="0">
                <a:latin typeface="Trebuchet MS"/>
                <a:cs typeface="Trebuchet MS"/>
              </a:rPr>
              <a:t>Management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75433" y="1375917"/>
            <a:ext cx="919861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ts val="354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History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collection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479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Physical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examination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479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Monitor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ICP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cerebral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perfusion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pressure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479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Use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strict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aseptic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techniques</a:t>
            </a:r>
            <a:endParaRPr sz="3000">
              <a:latin typeface="Times New Roman"/>
              <a:cs typeface="Times New Roman"/>
            </a:endParaRPr>
          </a:p>
          <a:p>
            <a:pPr marL="295910" marR="666115" indent="-283845">
              <a:lnSpc>
                <a:spcPts val="2880"/>
              </a:lnSpc>
              <a:spcBef>
                <a:spcPts val="63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Monitor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record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vital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signs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neurological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status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continuously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445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Observe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 </a:t>
            </a:r>
            <a:r>
              <a:rPr sz="3000" spc="-5" dirty="0">
                <a:latin typeface="Times New Roman"/>
                <a:cs typeface="Times New Roman"/>
              </a:rPr>
              <a:t>signs</a:t>
            </a:r>
            <a:r>
              <a:rPr sz="3000" dirty="0">
                <a:latin typeface="Times New Roman"/>
                <a:cs typeface="Times New Roman"/>
              </a:rPr>
              <a:t> of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increased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intracranial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pressure.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479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Maintaining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normal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respiratory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pattern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479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Times New Roman"/>
                <a:cs typeface="Times New Roman"/>
              </a:rPr>
              <a:t>Assess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respiratory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parameters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monitor</a:t>
            </a:r>
            <a:r>
              <a:rPr sz="3000" spc="-1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ABG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479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Suction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mouth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throat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if needed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5" dirty="0">
                <a:latin typeface="Times New Roman"/>
                <a:cs typeface="Times New Roman"/>
              </a:rPr>
              <a:t> maintain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airway</a:t>
            </a:r>
            <a:endParaRPr sz="3000">
              <a:latin typeface="Times New Roman"/>
              <a:cs typeface="Times New Roman"/>
            </a:endParaRPr>
          </a:p>
          <a:p>
            <a:pPr marL="295910" indent="-283845">
              <a:lnSpc>
                <a:spcPts val="354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Times New Roman"/>
                <a:cs typeface="Times New Roman"/>
              </a:rPr>
              <a:t>prevent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patient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injury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8100" y="155448"/>
              <a:ext cx="3776472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200271" y="304292"/>
            <a:ext cx="30734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Brain</a:t>
            </a:r>
            <a:r>
              <a:rPr b="1" spc="-140" dirty="0">
                <a:latin typeface="Times New Roman"/>
                <a:cs typeface="Times New Roman"/>
              </a:rPr>
              <a:t> </a:t>
            </a:r>
            <a:r>
              <a:rPr b="1" spc="-85" dirty="0">
                <a:latin typeface="Times New Roman"/>
                <a:cs typeface="Times New Roman"/>
              </a:rPr>
              <a:t>Tumor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303019" y="5109971"/>
            <a:ext cx="10538460" cy="1132840"/>
            <a:chOff x="1303019" y="5109971"/>
            <a:chExt cx="10538460" cy="113284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3019" y="5109971"/>
              <a:ext cx="9541764" cy="7619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3019" y="5480303"/>
              <a:ext cx="10538460" cy="7619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422272" y="1139825"/>
            <a:ext cx="10314940" cy="486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sz="2700" spc="204" dirty="0">
                <a:latin typeface="Trebuchet MS"/>
                <a:cs typeface="Trebuchet MS"/>
              </a:rPr>
              <a:t>A</a:t>
            </a:r>
            <a:r>
              <a:rPr sz="2700" spc="-65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brain</a:t>
            </a:r>
            <a:r>
              <a:rPr sz="2700" spc="-70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tumor</a:t>
            </a:r>
            <a:r>
              <a:rPr sz="2700" spc="-45" dirty="0">
                <a:latin typeface="Trebuchet MS"/>
                <a:cs typeface="Trebuchet MS"/>
              </a:rPr>
              <a:t> </a:t>
            </a:r>
            <a:r>
              <a:rPr sz="2700" spc="-120" dirty="0">
                <a:latin typeface="Trebuchet MS"/>
                <a:cs typeface="Trebuchet MS"/>
              </a:rPr>
              <a:t>occupies</a:t>
            </a:r>
            <a:r>
              <a:rPr sz="2700" spc="-8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space</a:t>
            </a:r>
            <a:r>
              <a:rPr sz="2700" spc="-75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within</a:t>
            </a:r>
            <a:r>
              <a:rPr sz="2700" spc="-85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the</a:t>
            </a:r>
            <a:r>
              <a:rPr sz="2700" spc="-55" dirty="0">
                <a:latin typeface="Trebuchet MS"/>
                <a:cs typeface="Trebuchet MS"/>
              </a:rPr>
              <a:t> </a:t>
            </a:r>
            <a:r>
              <a:rPr sz="2700" spc="-180" dirty="0">
                <a:latin typeface="Trebuchet MS"/>
                <a:cs typeface="Trebuchet MS"/>
              </a:rPr>
              <a:t>skull,</a:t>
            </a:r>
            <a:r>
              <a:rPr sz="2700" spc="-360" dirty="0">
                <a:latin typeface="Trebuchet MS"/>
                <a:cs typeface="Trebuchet MS"/>
              </a:rPr>
              <a:t> </a:t>
            </a:r>
            <a:r>
              <a:rPr sz="2700" spc="-120" dirty="0">
                <a:latin typeface="Trebuchet MS"/>
                <a:cs typeface="Trebuchet MS"/>
              </a:rPr>
              <a:t>growing</a:t>
            </a:r>
            <a:r>
              <a:rPr sz="2700" spc="-6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as</a:t>
            </a:r>
            <a:r>
              <a:rPr sz="2700" spc="-80" dirty="0">
                <a:latin typeface="Trebuchet MS"/>
                <a:cs typeface="Trebuchet MS"/>
              </a:rPr>
              <a:t> </a:t>
            </a:r>
            <a:r>
              <a:rPr sz="2700" spc="-270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spherical</a:t>
            </a:r>
            <a:r>
              <a:rPr sz="2700" spc="-100" dirty="0">
                <a:latin typeface="Trebuchet MS"/>
                <a:cs typeface="Trebuchet MS"/>
              </a:rPr>
              <a:t> </a:t>
            </a:r>
            <a:r>
              <a:rPr sz="2700" spc="-135" dirty="0">
                <a:latin typeface="Trebuchet MS"/>
                <a:cs typeface="Trebuchet MS"/>
              </a:rPr>
              <a:t>mass </a:t>
            </a:r>
            <a:r>
              <a:rPr sz="2700" spc="-800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or</a:t>
            </a:r>
            <a:r>
              <a:rPr sz="2700" spc="-60" dirty="0">
                <a:latin typeface="Trebuchet MS"/>
                <a:cs typeface="Trebuchet MS"/>
              </a:rPr>
              <a:t> </a:t>
            </a:r>
            <a:r>
              <a:rPr sz="2700" spc="-190" dirty="0">
                <a:latin typeface="Trebuchet MS"/>
                <a:cs typeface="Trebuchet MS"/>
              </a:rPr>
              <a:t>diffusely</a:t>
            </a:r>
            <a:r>
              <a:rPr sz="2700" spc="-75" dirty="0">
                <a:latin typeface="Trebuchet MS"/>
                <a:cs typeface="Trebuchet MS"/>
              </a:rPr>
              <a:t> </a:t>
            </a:r>
            <a:r>
              <a:rPr sz="2700" spc="-185" dirty="0">
                <a:latin typeface="Trebuchet MS"/>
                <a:cs typeface="Trebuchet MS"/>
              </a:rPr>
              <a:t>infiltrating</a:t>
            </a:r>
            <a:r>
              <a:rPr sz="2700" spc="-75" dirty="0">
                <a:latin typeface="Trebuchet MS"/>
                <a:cs typeface="Trebuchet MS"/>
              </a:rPr>
              <a:t> </a:t>
            </a:r>
            <a:r>
              <a:rPr sz="2700" spc="-125" dirty="0">
                <a:latin typeface="Trebuchet MS"/>
                <a:cs typeface="Trebuchet MS"/>
              </a:rPr>
              <a:t>tissue.The</a:t>
            </a:r>
            <a:r>
              <a:rPr sz="2700" spc="-70" dirty="0">
                <a:latin typeface="Trebuchet MS"/>
                <a:cs typeface="Trebuchet MS"/>
              </a:rPr>
              <a:t> </a:t>
            </a:r>
            <a:r>
              <a:rPr sz="2700" spc="-204" dirty="0">
                <a:latin typeface="Trebuchet MS"/>
                <a:cs typeface="Trebuchet MS"/>
              </a:rPr>
              <a:t>effects</a:t>
            </a:r>
            <a:r>
              <a:rPr sz="2700" spc="-75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of</a:t>
            </a:r>
            <a:r>
              <a:rPr sz="2700" spc="-55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brain</a:t>
            </a:r>
            <a:r>
              <a:rPr sz="2700" spc="-70" dirty="0">
                <a:latin typeface="Trebuchet MS"/>
                <a:cs typeface="Trebuchet MS"/>
              </a:rPr>
              <a:t> </a:t>
            </a:r>
            <a:r>
              <a:rPr sz="2700" spc="-75" dirty="0">
                <a:latin typeface="Trebuchet MS"/>
                <a:cs typeface="Trebuchet MS"/>
              </a:rPr>
              <a:t>tumors</a:t>
            </a:r>
            <a:r>
              <a:rPr sz="2700" spc="-60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are</a:t>
            </a:r>
            <a:r>
              <a:rPr sz="2700" spc="-60" dirty="0">
                <a:latin typeface="Trebuchet MS"/>
                <a:cs typeface="Trebuchet MS"/>
              </a:rPr>
              <a:t> </a:t>
            </a:r>
            <a:r>
              <a:rPr sz="2700" spc="-155" dirty="0">
                <a:latin typeface="Trebuchet MS"/>
                <a:cs typeface="Trebuchet MS"/>
              </a:rPr>
              <a:t>caused</a:t>
            </a:r>
            <a:r>
              <a:rPr sz="2700" spc="-85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by </a:t>
            </a:r>
            <a:r>
              <a:rPr sz="2700" spc="-160" dirty="0">
                <a:latin typeface="Trebuchet MS"/>
                <a:cs typeface="Trebuchet MS"/>
              </a:rPr>
              <a:t> </a:t>
            </a:r>
            <a:r>
              <a:rPr sz="2700" spc="-200" dirty="0">
                <a:latin typeface="Trebuchet MS"/>
                <a:cs typeface="Trebuchet MS"/>
              </a:rPr>
              <a:t>inflammation, </a:t>
            </a:r>
            <a:r>
              <a:rPr sz="2700" spc="-120" dirty="0">
                <a:latin typeface="Trebuchet MS"/>
                <a:cs typeface="Trebuchet MS"/>
              </a:rPr>
              <a:t>compression, </a:t>
            </a:r>
            <a:r>
              <a:rPr sz="2700" spc="-175" dirty="0">
                <a:latin typeface="Trebuchet MS"/>
                <a:cs typeface="Trebuchet MS"/>
              </a:rPr>
              <a:t>and </a:t>
            </a:r>
            <a:r>
              <a:rPr sz="2700" spc="-160" dirty="0">
                <a:latin typeface="Trebuchet MS"/>
                <a:cs typeface="Trebuchet MS"/>
              </a:rPr>
              <a:t>infiltration </a:t>
            </a:r>
            <a:r>
              <a:rPr sz="2700" spc="-145" dirty="0">
                <a:latin typeface="Trebuchet MS"/>
                <a:cs typeface="Trebuchet MS"/>
              </a:rPr>
              <a:t>of </a:t>
            </a:r>
            <a:r>
              <a:rPr sz="2700" spc="-160" dirty="0">
                <a:latin typeface="Trebuchet MS"/>
                <a:cs typeface="Trebuchet MS"/>
              </a:rPr>
              <a:t>tissue. </a:t>
            </a:r>
            <a:r>
              <a:rPr sz="2700" spc="204" dirty="0">
                <a:latin typeface="Trebuchet MS"/>
                <a:cs typeface="Trebuchet MS"/>
              </a:rPr>
              <a:t>A </a:t>
            </a:r>
            <a:r>
              <a:rPr sz="2700" spc="-155" dirty="0">
                <a:latin typeface="Trebuchet MS"/>
                <a:cs typeface="Trebuchet MS"/>
              </a:rPr>
              <a:t>variety </a:t>
            </a:r>
            <a:r>
              <a:rPr sz="2700" spc="-145" dirty="0">
                <a:latin typeface="Trebuchet MS"/>
                <a:cs typeface="Trebuchet MS"/>
              </a:rPr>
              <a:t>of </a:t>
            </a:r>
            <a:r>
              <a:rPr sz="2700" spc="-140" dirty="0">
                <a:latin typeface="Trebuchet MS"/>
                <a:cs typeface="Trebuchet MS"/>
              </a:rPr>
              <a:t> </a:t>
            </a:r>
            <a:r>
              <a:rPr sz="2700" spc="-130" dirty="0">
                <a:latin typeface="Trebuchet MS"/>
                <a:cs typeface="Trebuchet MS"/>
              </a:rPr>
              <a:t>physiologic</a:t>
            </a:r>
            <a:r>
              <a:rPr sz="2700" spc="-85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changes</a:t>
            </a:r>
            <a:r>
              <a:rPr sz="2700" spc="-100" dirty="0">
                <a:latin typeface="Trebuchet MS"/>
                <a:cs typeface="Trebuchet MS"/>
              </a:rPr>
              <a:t> </a:t>
            </a:r>
            <a:r>
              <a:rPr sz="2700" spc="-170" dirty="0">
                <a:latin typeface="Trebuchet MS"/>
                <a:cs typeface="Trebuchet MS"/>
              </a:rPr>
              <a:t>result,</a:t>
            </a:r>
            <a:r>
              <a:rPr sz="2700" spc="-345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causing</a:t>
            </a:r>
            <a:r>
              <a:rPr sz="2700" spc="-95" dirty="0">
                <a:latin typeface="Trebuchet MS"/>
                <a:cs typeface="Trebuchet MS"/>
              </a:rPr>
              <a:t> </a:t>
            </a:r>
            <a:r>
              <a:rPr sz="2700" spc="-200" dirty="0">
                <a:latin typeface="Trebuchet MS"/>
                <a:cs typeface="Trebuchet MS"/>
              </a:rPr>
              <a:t>any</a:t>
            </a:r>
            <a:r>
              <a:rPr sz="2700" spc="-65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or</a:t>
            </a:r>
            <a:r>
              <a:rPr sz="2700" spc="-60" dirty="0">
                <a:latin typeface="Trebuchet MS"/>
                <a:cs typeface="Trebuchet MS"/>
              </a:rPr>
              <a:t> </a:t>
            </a:r>
            <a:r>
              <a:rPr sz="2700" spc="-225" dirty="0">
                <a:latin typeface="Trebuchet MS"/>
                <a:cs typeface="Trebuchet MS"/>
              </a:rPr>
              <a:t>all</a:t>
            </a:r>
            <a:r>
              <a:rPr sz="2700" spc="-75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of</a:t>
            </a:r>
            <a:r>
              <a:rPr sz="2700" spc="-65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the</a:t>
            </a:r>
            <a:r>
              <a:rPr sz="2700" spc="-75" dirty="0">
                <a:latin typeface="Trebuchet MS"/>
                <a:cs typeface="Trebuchet MS"/>
              </a:rPr>
              <a:t> </a:t>
            </a:r>
            <a:r>
              <a:rPr sz="2700" spc="-150" dirty="0">
                <a:latin typeface="Trebuchet MS"/>
                <a:cs typeface="Trebuchet MS"/>
              </a:rPr>
              <a:t>following </a:t>
            </a:r>
            <a:r>
              <a:rPr sz="2700" spc="-145" dirty="0">
                <a:latin typeface="Trebuchet MS"/>
                <a:cs typeface="Trebuchet MS"/>
              </a:rPr>
              <a:t> </a:t>
            </a:r>
            <a:r>
              <a:rPr sz="2700" b="1" spc="-15" dirty="0">
                <a:latin typeface="Trebuchet MS"/>
                <a:cs typeface="Trebuchet MS"/>
              </a:rPr>
              <a:t>pathophysiologic</a:t>
            </a:r>
            <a:r>
              <a:rPr sz="2700" b="1" spc="-65" dirty="0">
                <a:latin typeface="Trebuchet MS"/>
                <a:cs typeface="Trebuchet MS"/>
              </a:rPr>
              <a:t> </a:t>
            </a:r>
            <a:r>
              <a:rPr sz="2700" b="1" spc="-105" dirty="0">
                <a:latin typeface="Trebuchet MS"/>
                <a:cs typeface="Trebuchet MS"/>
              </a:rPr>
              <a:t>events</a:t>
            </a:r>
            <a:r>
              <a:rPr sz="2700" spc="-105" dirty="0">
                <a:latin typeface="Trebuchet MS"/>
                <a:cs typeface="Trebuchet MS"/>
              </a:rPr>
              <a:t>:</a:t>
            </a:r>
            <a:endParaRPr sz="27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spcBef>
                <a:spcPts val="275"/>
              </a:spcBef>
              <a:buClr>
                <a:srgbClr val="3891A7"/>
              </a:buClr>
              <a:buSzPct val="79629"/>
              <a:buFont typeface="Wingdings"/>
              <a:buChar char=""/>
              <a:tabLst>
                <a:tab pos="378460" algn="l"/>
              </a:tabLst>
            </a:pPr>
            <a:r>
              <a:rPr sz="2700" b="1" spc="-5" dirty="0">
                <a:solidFill>
                  <a:srgbClr val="FF0000"/>
                </a:solidFill>
                <a:latin typeface="Trebuchet MS"/>
                <a:cs typeface="Trebuchet MS"/>
              </a:rPr>
              <a:t>Increased</a:t>
            </a:r>
            <a:r>
              <a:rPr sz="27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Trebuchet MS"/>
                <a:cs typeface="Trebuchet MS"/>
              </a:rPr>
              <a:t>intracranial</a:t>
            </a:r>
            <a:r>
              <a:rPr sz="27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Trebuchet MS"/>
                <a:cs typeface="Trebuchet MS"/>
              </a:rPr>
              <a:t>pressure</a:t>
            </a:r>
            <a:r>
              <a:rPr sz="27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170" dirty="0">
                <a:solidFill>
                  <a:srgbClr val="FF0000"/>
                </a:solidFill>
                <a:latin typeface="Trebuchet MS"/>
                <a:cs typeface="Trebuchet MS"/>
              </a:rPr>
              <a:t>(ICP)</a:t>
            </a:r>
            <a:r>
              <a:rPr sz="27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sz="27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20" dirty="0">
                <a:solidFill>
                  <a:srgbClr val="FF0000"/>
                </a:solidFill>
                <a:latin typeface="Trebuchet MS"/>
                <a:cs typeface="Trebuchet MS"/>
              </a:rPr>
              <a:t>cerebral</a:t>
            </a:r>
            <a:r>
              <a:rPr sz="27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25" dirty="0">
                <a:solidFill>
                  <a:srgbClr val="FF0000"/>
                </a:solidFill>
                <a:latin typeface="Trebuchet MS"/>
                <a:cs typeface="Trebuchet MS"/>
              </a:rPr>
              <a:t>edema</a:t>
            </a:r>
            <a:endParaRPr sz="27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spcBef>
                <a:spcPts val="275"/>
              </a:spcBef>
              <a:buClr>
                <a:srgbClr val="3891A7"/>
              </a:buClr>
              <a:buSzPct val="79629"/>
              <a:buFont typeface="Wingdings"/>
              <a:buChar char=""/>
              <a:tabLst>
                <a:tab pos="378460" algn="l"/>
              </a:tabLst>
            </a:pPr>
            <a:r>
              <a:rPr sz="2700" b="1" dirty="0">
                <a:solidFill>
                  <a:srgbClr val="FF0000"/>
                </a:solidFill>
                <a:latin typeface="Trebuchet MS"/>
                <a:cs typeface="Trebuchet MS"/>
              </a:rPr>
              <a:t>Seizure</a:t>
            </a:r>
            <a:r>
              <a:rPr sz="27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35" dirty="0">
                <a:solidFill>
                  <a:srgbClr val="FF0000"/>
                </a:solidFill>
                <a:latin typeface="Trebuchet MS"/>
                <a:cs typeface="Trebuchet MS"/>
              </a:rPr>
              <a:t>activity</a:t>
            </a:r>
            <a:r>
              <a:rPr sz="27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sz="27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50" dirty="0">
                <a:solidFill>
                  <a:srgbClr val="FF0000"/>
                </a:solidFill>
                <a:latin typeface="Trebuchet MS"/>
                <a:cs typeface="Trebuchet MS"/>
              </a:rPr>
              <a:t>focal</a:t>
            </a:r>
            <a:r>
              <a:rPr sz="27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rebuchet MS"/>
                <a:cs typeface="Trebuchet MS"/>
              </a:rPr>
              <a:t>neurologic</a:t>
            </a:r>
            <a:r>
              <a:rPr sz="27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Trebuchet MS"/>
                <a:cs typeface="Trebuchet MS"/>
              </a:rPr>
              <a:t>signs</a:t>
            </a:r>
            <a:endParaRPr sz="27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spcBef>
                <a:spcPts val="280"/>
              </a:spcBef>
              <a:buClr>
                <a:srgbClr val="3891A7"/>
              </a:buClr>
              <a:buSzPct val="79629"/>
              <a:buFont typeface="Wingdings"/>
              <a:buChar char=""/>
              <a:tabLst>
                <a:tab pos="378460" algn="l"/>
              </a:tabLst>
            </a:pPr>
            <a:r>
              <a:rPr sz="2700" b="1" spc="10" dirty="0">
                <a:solidFill>
                  <a:srgbClr val="FF0000"/>
                </a:solidFill>
                <a:latin typeface="Trebuchet MS"/>
                <a:cs typeface="Trebuchet MS"/>
              </a:rPr>
              <a:t>Hydrocephalus</a:t>
            </a:r>
            <a:endParaRPr sz="27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spcBef>
                <a:spcPts val="275"/>
              </a:spcBef>
              <a:buClr>
                <a:srgbClr val="3891A7"/>
              </a:buClr>
              <a:buSzPct val="79629"/>
              <a:buFont typeface="Wingdings"/>
              <a:buChar char=""/>
              <a:tabLst>
                <a:tab pos="378460" algn="l"/>
              </a:tabLst>
            </a:pPr>
            <a:r>
              <a:rPr sz="2700" b="1" spc="35" dirty="0">
                <a:solidFill>
                  <a:srgbClr val="FF0000"/>
                </a:solidFill>
                <a:latin typeface="Trebuchet MS"/>
                <a:cs typeface="Trebuchet MS"/>
              </a:rPr>
              <a:t>Altered</a:t>
            </a:r>
            <a:r>
              <a:rPr sz="27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Trebuchet MS"/>
                <a:cs typeface="Trebuchet MS"/>
              </a:rPr>
              <a:t>pituitary</a:t>
            </a:r>
            <a:r>
              <a:rPr sz="27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35" dirty="0">
                <a:solidFill>
                  <a:srgbClr val="FF0000"/>
                </a:solidFill>
                <a:latin typeface="Trebuchet MS"/>
                <a:cs typeface="Trebuchet MS"/>
              </a:rPr>
              <a:t>function</a:t>
            </a:r>
            <a:endParaRPr sz="2700">
              <a:latin typeface="Trebuchet MS"/>
              <a:cs typeface="Trebuchet MS"/>
            </a:endParaRPr>
          </a:p>
          <a:p>
            <a:pPr marL="94615" marR="125730">
              <a:lnSpc>
                <a:spcPts val="2920"/>
              </a:lnSpc>
              <a:spcBef>
                <a:spcPts val="640"/>
              </a:spcBef>
            </a:pPr>
            <a:r>
              <a:rPr sz="2700" b="1" spc="25" dirty="0">
                <a:solidFill>
                  <a:srgbClr val="00AFEF"/>
                </a:solidFill>
                <a:latin typeface="Trebuchet MS"/>
                <a:cs typeface="Trebuchet MS"/>
              </a:rPr>
              <a:t>Neoplastic </a:t>
            </a:r>
            <a:r>
              <a:rPr sz="2700" b="1" spc="-25" dirty="0">
                <a:solidFill>
                  <a:srgbClr val="00AFEF"/>
                </a:solidFill>
                <a:latin typeface="Trebuchet MS"/>
                <a:cs typeface="Trebuchet MS"/>
              </a:rPr>
              <a:t>lesions </a:t>
            </a:r>
            <a:r>
              <a:rPr sz="2700" b="1" spc="-50" dirty="0">
                <a:solidFill>
                  <a:srgbClr val="00AFEF"/>
                </a:solidFill>
                <a:latin typeface="Trebuchet MS"/>
                <a:cs typeface="Trebuchet MS"/>
              </a:rPr>
              <a:t>in </a:t>
            </a:r>
            <a:r>
              <a:rPr sz="2700" b="1" spc="-25" dirty="0">
                <a:solidFill>
                  <a:srgbClr val="00AFEF"/>
                </a:solidFill>
                <a:latin typeface="Trebuchet MS"/>
                <a:cs typeface="Trebuchet MS"/>
              </a:rPr>
              <a:t>the </a:t>
            </a:r>
            <a:r>
              <a:rPr sz="2700" b="1" spc="-10" dirty="0">
                <a:solidFill>
                  <a:srgbClr val="00AFEF"/>
                </a:solidFill>
                <a:latin typeface="Trebuchet MS"/>
                <a:cs typeface="Trebuchet MS"/>
              </a:rPr>
              <a:t>brain ultimately </a:t>
            </a:r>
            <a:r>
              <a:rPr sz="2700" b="1" spc="-30" dirty="0">
                <a:solidFill>
                  <a:srgbClr val="00AFEF"/>
                </a:solidFill>
                <a:latin typeface="Trebuchet MS"/>
                <a:cs typeface="Trebuchet MS"/>
              </a:rPr>
              <a:t>cause </a:t>
            </a:r>
            <a:r>
              <a:rPr sz="2700" b="1" spc="-20" dirty="0">
                <a:solidFill>
                  <a:srgbClr val="00AFEF"/>
                </a:solidFill>
                <a:latin typeface="Trebuchet MS"/>
                <a:cs typeface="Trebuchet MS"/>
              </a:rPr>
              <a:t>death </a:t>
            </a:r>
            <a:r>
              <a:rPr sz="2700" b="1" spc="-70" dirty="0">
                <a:solidFill>
                  <a:srgbClr val="00AFEF"/>
                </a:solidFill>
                <a:latin typeface="Trebuchet MS"/>
                <a:cs typeface="Trebuchet MS"/>
              </a:rPr>
              <a:t>by </a:t>
            </a:r>
            <a:r>
              <a:rPr sz="2700" b="1" spc="-6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-20" dirty="0">
                <a:solidFill>
                  <a:srgbClr val="00AFEF"/>
                </a:solidFill>
                <a:latin typeface="Trebuchet MS"/>
                <a:cs typeface="Trebuchet MS"/>
              </a:rPr>
              <a:t>increasing</a:t>
            </a:r>
            <a:r>
              <a:rPr sz="2700" b="1" spc="-6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250" dirty="0">
                <a:solidFill>
                  <a:srgbClr val="00AFEF"/>
                </a:solidFill>
                <a:latin typeface="Trebuchet MS"/>
                <a:cs typeface="Trebuchet MS"/>
              </a:rPr>
              <a:t>ICP</a:t>
            </a:r>
            <a:r>
              <a:rPr sz="2700" b="1" spc="-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00AFEF"/>
                </a:solidFill>
                <a:latin typeface="Trebuchet MS"/>
                <a:cs typeface="Trebuchet MS"/>
              </a:rPr>
              <a:t>and</a:t>
            </a:r>
            <a:r>
              <a:rPr sz="2700" b="1" spc="-5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20" dirty="0">
                <a:solidFill>
                  <a:srgbClr val="00AFEF"/>
                </a:solidFill>
                <a:latin typeface="Trebuchet MS"/>
                <a:cs typeface="Trebuchet MS"/>
              </a:rPr>
              <a:t>impairing</a:t>
            </a:r>
            <a:r>
              <a:rPr sz="27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-40" dirty="0">
                <a:solidFill>
                  <a:srgbClr val="00AFEF"/>
                </a:solidFill>
                <a:latin typeface="Trebuchet MS"/>
                <a:cs typeface="Trebuchet MS"/>
              </a:rPr>
              <a:t>vital </a:t>
            </a:r>
            <a:r>
              <a:rPr sz="2700" b="1" spc="-55" dirty="0">
                <a:solidFill>
                  <a:srgbClr val="00AFEF"/>
                </a:solidFill>
                <a:latin typeface="Trebuchet MS"/>
                <a:cs typeface="Trebuchet MS"/>
              </a:rPr>
              <a:t>functions,</a:t>
            </a:r>
            <a:r>
              <a:rPr sz="2700" b="1" spc="-33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-25" dirty="0">
                <a:solidFill>
                  <a:srgbClr val="00AFEF"/>
                </a:solidFill>
                <a:latin typeface="Trebuchet MS"/>
                <a:cs typeface="Trebuchet MS"/>
              </a:rPr>
              <a:t>such</a:t>
            </a:r>
            <a:r>
              <a:rPr sz="2700" b="1" spc="-6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00AFEF"/>
                </a:solidFill>
                <a:latin typeface="Trebuchet MS"/>
                <a:cs typeface="Trebuchet MS"/>
              </a:rPr>
              <a:t>as</a:t>
            </a:r>
            <a:r>
              <a:rPr sz="2700" b="1" spc="-6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00AFEF"/>
                </a:solidFill>
                <a:latin typeface="Trebuchet MS"/>
                <a:cs typeface="Trebuchet MS"/>
              </a:rPr>
              <a:t>respiration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5739" y="374904"/>
              <a:ext cx="5792723" cy="11369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43780" y="510362"/>
            <a:ext cx="513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00" dirty="0">
                <a:latin typeface="Trebuchet MS"/>
                <a:cs typeface="Trebuchet MS"/>
              </a:rPr>
              <a:t>Nursing</a:t>
            </a:r>
            <a:r>
              <a:rPr sz="4000" b="1" spc="-135" dirty="0">
                <a:latin typeface="Trebuchet MS"/>
                <a:cs typeface="Trebuchet MS"/>
              </a:rPr>
              <a:t> </a:t>
            </a:r>
            <a:r>
              <a:rPr sz="4000" b="1" spc="75" dirty="0">
                <a:latin typeface="Trebuchet MS"/>
                <a:cs typeface="Trebuchet MS"/>
              </a:rPr>
              <a:t>Management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75433" y="1386585"/>
            <a:ext cx="9340215" cy="44157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5910" marR="345440" indent="-283845">
              <a:lnSpc>
                <a:spcPts val="2590"/>
              </a:lnSpc>
              <a:spcBef>
                <a:spcPts val="72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Maintain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body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position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without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flexion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head,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reduce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hip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flexion.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5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dirty="0">
                <a:latin typeface="Times New Roman"/>
                <a:cs typeface="Times New Roman"/>
              </a:rPr>
              <a:t> patient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with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visual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field </a:t>
            </a:r>
            <a:r>
              <a:rPr sz="2700" dirty="0">
                <a:latin typeface="Times New Roman"/>
                <a:cs typeface="Times New Roman"/>
              </a:rPr>
              <a:t>deficits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place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materials</a:t>
            </a:r>
            <a:r>
              <a:rPr sz="2700" dirty="0">
                <a:latin typeface="Times New Roman"/>
                <a:cs typeface="Times New Roman"/>
              </a:rPr>
              <a:t> in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visual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field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Provide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appropriate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care and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teaching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3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chemotherapy.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5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Maintain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adequate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hydration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nutrition.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5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spc="-5" dirty="0">
                <a:latin typeface="Times New Roman"/>
                <a:cs typeface="Times New Roman"/>
              </a:rPr>
              <a:t>Perform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oral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hygiene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before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after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meals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improve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intake.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Monitor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intake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output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chart.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Provide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dirty="0">
                <a:latin typeface="Times New Roman"/>
                <a:cs typeface="Times New Roman"/>
              </a:rPr>
              <a:t> total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self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care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requirement.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5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Encourage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planning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each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day.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195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Maintain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range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motion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exercises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each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joints.</a:t>
            </a:r>
            <a:endParaRPr sz="2700">
              <a:latin typeface="Times New Roman"/>
              <a:cs typeface="Times New Roman"/>
            </a:endParaRPr>
          </a:p>
          <a:p>
            <a:pPr marL="295910" indent="-283845">
              <a:lnSpc>
                <a:spcPts val="3215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Times New Roman"/>
                <a:cs typeface="Times New Roman"/>
              </a:rPr>
              <a:t>Supporting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nursing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care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based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symptoms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356" y="339851"/>
              <a:ext cx="5079492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24780" y="487502"/>
            <a:ext cx="43776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Nursing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Diagnoses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5433" y="1421638"/>
            <a:ext cx="9557385" cy="48272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341630" indent="-283845">
              <a:lnSpc>
                <a:spcPct val="9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Self-care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deficit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(feeding,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bathing,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toileting)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related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loss</a:t>
            </a:r>
            <a:r>
              <a:rPr sz="3000" dirty="0">
                <a:latin typeface="Times New Roman"/>
                <a:cs typeface="Times New Roman"/>
              </a:rPr>
              <a:t> or </a:t>
            </a:r>
            <a:r>
              <a:rPr sz="3000" spc="-5" dirty="0">
                <a:latin typeface="Times New Roman"/>
                <a:cs typeface="Times New Roman"/>
              </a:rPr>
              <a:t>impairment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motor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sensory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functions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decreased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cognitive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abilities.</a:t>
            </a:r>
            <a:endParaRPr sz="3000">
              <a:latin typeface="Times New Roman"/>
              <a:cs typeface="Times New Roman"/>
            </a:endParaRPr>
          </a:p>
          <a:p>
            <a:pPr marL="295910" marR="67945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Imbalanced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nutrition: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less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body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requirements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related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cachexia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due to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treatment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tumor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effects,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decreased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nutritional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intake,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malabsorption</a:t>
            </a:r>
            <a:endParaRPr sz="3000">
              <a:latin typeface="Times New Roman"/>
              <a:cs typeface="Times New Roman"/>
            </a:endParaRPr>
          </a:p>
          <a:p>
            <a:pPr marL="295910" marR="888365" indent="-283845">
              <a:lnSpc>
                <a:spcPts val="3240"/>
              </a:lnSpc>
              <a:spcBef>
                <a:spcPts val="64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3000" dirty="0">
                <a:latin typeface="Times New Roman"/>
                <a:cs typeface="Times New Roman"/>
              </a:rPr>
              <a:t>Anxiety</a:t>
            </a:r>
            <a:r>
              <a:rPr sz="3000" spc="-5" dirty="0">
                <a:latin typeface="Times New Roman"/>
                <a:cs typeface="Times New Roman"/>
              </a:rPr>
              <a:t> related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fear of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dying,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uncertainty,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change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appearance,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 </a:t>
            </a:r>
            <a:r>
              <a:rPr sz="3000" spc="-5" dirty="0">
                <a:latin typeface="Times New Roman"/>
                <a:cs typeface="Times New Roman"/>
              </a:rPr>
              <a:t>altered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lifestyle</a:t>
            </a:r>
            <a:endParaRPr sz="3000">
              <a:latin typeface="Times New Roman"/>
              <a:cs typeface="Times New Roman"/>
            </a:endParaRPr>
          </a:p>
          <a:p>
            <a:pPr marL="295910" marR="5080" indent="-283845">
              <a:lnSpc>
                <a:spcPts val="324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3000" spc="-5" dirty="0">
                <a:latin typeface="Times New Roman"/>
                <a:cs typeface="Times New Roman"/>
              </a:rPr>
              <a:t>Interrupted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family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processes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related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anticipatory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grief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 burdens</a:t>
            </a:r>
            <a:r>
              <a:rPr sz="3000" spc="-5" dirty="0">
                <a:latin typeface="Times New Roman"/>
                <a:cs typeface="Times New Roman"/>
              </a:rPr>
              <a:t> imposed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by the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care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 the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person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with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terminal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illness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8932" y="339851"/>
              <a:ext cx="5006340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65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Planning</a:t>
            </a:r>
            <a:r>
              <a:rPr dirty="0"/>
              <a:t> </a:t>
            </a:r>
            <a:r>
              <a:rPr spc="-5" dirty="0"/>
              <a:t>and</a:t>
            </a:r>
            <a:r>
              <a:rPr spc="-25" dirty="0"/>
              <a:t> </a:t>
            </a:r>
            <a:r>
              <a:rPr spc="-5" dirty="0"/>
              <a:t>Goals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5433" y="1622806"/>
            <a:ext cx="6036310" cy="455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goals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patient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include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2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Compensating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self-care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deficits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2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Improving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nutrition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1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Reducing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anxiety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2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Enhancing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family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coping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skills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52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Absence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complications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6" y="0"/>
            <a:ext cx="12189460" cy="6858000"/>
            <a:chOff x="2596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6" y="815423"/>
                  </a:lnTo>
                  <a:lnTo>
                    <a:pt x="161961" y="810518"/>
                  </a:lnTo>
                  <a:lnTo>
                    <a:pt x="214228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3" y="758723"/>
                  </a:lnTo>
                  <a:lnTo>
                    <a:pt x="461115" y="743239"/>
                  </a:lnTo>
                  <a:lnTo>
                    <a:pt x="507165" y="726156"/>
                  </a:lnTo>
                  <a:lnTo>
                    <a:pt x="551958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6" y="618403"/>
                  </a:lnTo>
                  <a:lnTo>
                    <a:pt x="754904" y="592713"/>
                  </a:lnTo>
                  <a:lnTo>
                    <a:pt x="790850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7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8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89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3" y="309992"/>
                  </a:lnTo>
                  <a:lnTo>
                    <a:pt x="991548" y="345421"/>
                  </a:lnTo>
                  <a:lnTo>
                    <a:pt x="968772" y="379956"/>
                  </a:lnTo>
                  <a:lnTo>
                    <a:pt x="943926" y="413549"/>
                  </a:lnTo>
                  <a:lnTo>
                    <a:pt x="917074" y="446154"/>
                  </a:lnTo>
                  <a:lnTo>
                    <a:pt x="888277" y="477724"/>
                  </a:lnTo>
                  <a:lnTo>
                    <a:pt x="857600" y="508212"/>
                  </a:lnTo>
                  <a:lnTo>
                    <a:pt x="825103" y="537571"/>
                  </a:lnTo>
                  <a:lnTo>
                    <a:pt x="790850" y="565754"/>
                  </a:lnTo>
                  <a:lnTo>
                    <a:pt x="754904" y="592713"/>
                  </a:lnTo>
                  <a:lnTo>
                    <a:pt x="717326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8" y="707521"/>
                  </a:lnTo>
                  <a:lnTo>
                    <a:pt x="507165" y="726156"/>
                  </a:lnTo>
                  <a:lnTo>
                    <a:pt x="461115" y="743239"/>
                  </a:lnTo>
                  <a:lnTo>
                    <a:pt x="413873" y="758723"/>
                  </a:lnTo>
                  <a:lnTo>
                    <a:pt x="365501" y="772562"/>
                  </a:lnTo>
                  <a:lnTo>
                    <a:pt x="316061" y="784707"/>
                  </a:lnTo>
                  <a:lnTo>
                    <a:pt x="265616" y="795113"/>
                  </a:lnTo>
                  <a:lnTo>
                    <a:pt x="214228" y="803732"/>
                  </a:lnTo>
                  <a:lnTo>
                    <a:pt x="161961" y="810518"/>
                  </a:lnTo>
                  <a:lnTo>
                    <a:pt x="108876" y="815423"/>
                  </a:lnTo>
                  <a:lnTo>
                    <a:pt x="55037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2" y="280735"/>
                  </a:lnTo>
                  <a:lnTo>
                    <a:pt x="142796" y="350493"/>
                  </a:lnTo>
                  <a:lnTo>
                    <a:pt x="133989" y="388214"/>
                  </a:lnTo>
                  <a:lnTo>
                    <a:pt x="129394" y="427492"/>
                  </a:lnTo>
                  <a:lnTo>
                    <a:pt x="128934" y="468077"/>
                  </a:lnTo>
                  <a:lnTo>
                    <a:pt x="132529" y="509714"/>
                  </a:lnTo>
                  <a:lnTo>
                    <a:pt x="140102" y="552151"/>
                  </a:lnTo>
                  <a:lnTo>
                    <a:pt x="151574" y="595136"/>
                  </a:lnTo>
                  <a:lnTo>
                    <a:pt x="166867" y="638416"/>
                  </a:lnTo>
                  <a:lnTo>
                    <a:pt x="185902" y="681739"/>
                  </a:lnTo>
                  <a:lnTo>
                    <a:pt x="208600" y="724852"/>
                  </a:lnTo>
                  <a:lnTo>
                    <a:pt x="234884" y="767502"/>
                  </a:lnTo>
                  <a:lnTo>
                    <a:pt x="264675" y="809437"/>
                  </a:lnTo>
                  <a:lnTo>
                    <a:pt x="297894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7" y="339851"/>
              <a:ext cx="7162800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7502"/>
            <a:ext cx="64592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Rehabilitation</a:t>
            </a:r>
            <a:r>
              <a:rPr spc="35" dirty="0"/>
              <a:t> </a:t>
            </a:r>
            <a:r>
              <a:rPr spc="-5" dirty="0"/>
              <a:t>after</a:t>
            </a:r>
            <a:r>
              <a:rPr spc="15" dirty="0"/>
              <a:t> </a:t>
            </a:r>
            <a:r>
              <a:rPr spc="-5" dirty="0"/>
              <a:t>treatment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583690">
              <a:lnSpc>
                <a:spcPct val="100000"/>
              </a:lnSpc>
              <a:spcBef>
                <a:spcPts val="315"/>
              </a:spcBef>
            </a:pPr>
            <a:r>
              <a:rPr dirty="0"/>
              <a:t>for</a:t>
            </a:r>
            <a:r>
              <a:rPr spc="-40" dirty="0"/>
              <a:t> </a:t>
            </a:r>
            <a:r>
              <a:rPr dirty="0"/>
              <a:t>brain</a:t>
            </a:r>
            <a:r>
              <a:rPr spc="-35" dirty="0"/>
              <a:t> </a:t>
            </a:r>
            <a:r>
              <a:rPr dirty="0"/>
              <a:t>tumor</a:t>
            </a:r>
          </a:p>
          <a:p>
            <a:pPr marL="1866900" marR="692785" indent="-283845">
              <a:lnSpc>
                <a:spcPts val="3460"/>
              </a:lnSpc>
              <a:spcBef>
                <a:spcPts val="65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1868170" algn="l"/>
              </a:tabLst>
            </a:pPr>
            <a:r>
              <a:rPr dirty="0">
                <a:solidFill>
                  <a:srgbClr val="FF0000"/>
                </a:solidFill>
              </a:rPr>
              <a:t>Physical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therapy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/>
              <a:t>:</a:t>
            </a:r>
            <a:r>
              <a:rPr spc="-10" dirty="0"/>
              <a:t> </a:t>
            </a:r>
            <a:r>
              <a:rPr dirty="0"/>
              <a:t>it</a:t>
            </a:r>
            <a:r>
              <a:rPr spc="5" dirty="0"/>
              <a:t> </a:t>
            </a:r>
            <a:r>
              <a:rPr dirty="0"/>
              <a:t>involves</a:t>
            </a:r>
            <a:r>
              <a:rPr spc="-30" dirty="0"/>
              <a:t> </a:t>
            </a:r>
            <a:r>
              <a:rPr dirty="0"/>
              <a:t>improving</a:t>
            </a:r>
            <a:r>
              <a:rPr spc="-35" dirty="0"/>
              <a:t> </a:t>
            </a:r>
            <a:r>
              <a:rPr dirty="0"/>
              <a:t>strength</a:t>
            </a:r>
            <a:r>
              <a:rPr spc="-25" dirty="0"/>
              <a:t> </a:t>
            </a:r>
            <a:r>
              <a:rPr dirty="0"/>
              <a:t>and </a:t>
            </a:r>
            <a:r>
              <a:rPr spc="-785" dirty="0"/>
              <a:t> </a:t>
            </a:r>
            <a:r>
              <a:rPr dirty="0"/>
              <a:t>motor</a:t>
            </a:r>
            <a:r>
              <a:rPr spc="-40" dirty="0"/>
              <a:t> </a:t>
            </a:r>
            <a:r>
              <a:rPr dirty="0"/>
              <a:t>function.</a:t>
            </a:r>
          </a:p>
          <a:p>
            <a:pPr marL="1866900" marR="71755" indent="-283845">
              <a:lnSpc>
                <a:spcPts val="346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1868170" algn="l"/>
              </a:tabLst>
            </a:pPr>
            <a:r>
              <a:rPr dirty="0">
                <a:solidFill>
                  <a:srgbClr val="FF0000"/>
                </a:solidFill>
              </a:rPr>
              <a:t>Speech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therapy: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/>
              <a:t>in involves</a:t>
            </a:r>
            <a:r>
              <a:rPr spc="-25" dirty="0"/>
              <a:t> </a:t>
            </a:r>
            <a:r>
              <a:rPr dirty="0"/>
              <a:t>restoring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ability</a:t>
            </a:r>
            <a:r>
              <a:rPr spc="-15" dirty="0"/>
              <a:t> </a:t>
            </a:r>
            <a:r>
              <a:rPr dirty="0"/>
              <a:t>to speak </a:t>
            </a:r>
            <a:r>
              <a:rPr spc="-785" dirty="0"/>
              <a:t> </a:t>
            </a:r>
            <a:r>
              <a:rPr spc="-25" dirty="0"/>
              <a:t>clearly.</a:t>
            </a:r>
          </a:p>
          <a:p>
            <a:pPr marL="1866900" marR="5080" indent="-283845">
              <a:lnSpc>
                <a:spcPct val="90000"/>
              </a:lnSpc>
              <a:spcBef>
                <a:spcPts val="55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1868170" algn="l"/>
              </a:tabLst>
            </a:pPr>
            <a:r>
              <a:rPr dirty="0">
                <a:solidFill>
                  <a:srgbClr val="FF0000"/>
                </a:solidFill>
              </a:rPr>
              <a:t>Occupational therapy: </a:t>
            </a:r>
            <a:r>
              <a:rPr dirty="0"/>
              <a:t>in involves restoring normal daily </a:t>
            </a:r>
            <a:r>
              <a:rPr spc="-785" dirty="0"/>
              <a:t> </a:t>
            </a:r>
            <a:r>
              <a:rPr dirty="0"/>
              <a:t>functioning by the help of occupational therapists. </a:t>
            </a:r>
            <a:r>
              <a:rPr spc="5" dirty="0"/>
              <a:t> </a:t>
            </a:r>
            <a:r>
              <a:rPr dirty="0"/>
              <a:t>Therapist</a:t>
            </a:r>
            <a:r>
              <a:rPr spc="-30" dirty="0"/>
              <a:t> </a:t>
            </a:r>
            <a:r>
              <a:rPr dirty="0"/>
              <a:t>help</a:t>
            </a:r>
            <a:r>
              <a:rPr spc="-10" dirty="0"/>
              <a:t> </a:t>
            </a:r>
            <a:r>
              <a:rPr dirty="0"/>
              <a:t>patient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manage</a:t>
            </a:r>
            <a:r>
              <a:rPr spc="-25" dirty="0"/>
              <a:t> </a:t>
            </a:r>
            <a:r>
              <a:rPr dirty="0"/>
              <a:t>activities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daily</a:t>
            </a:r>
            <a:r>
              <a:rPr spc="-10" dirty="0"/>
              <a:t> </a:t>
            </a:r>
            <a:r>
              <a:rPr dirty="0"/>
              <a:t>living </a:t>
            </a:r>
            <a:r>
              <a:rPr spc="-785" dirty="0"/>
              <a:t> </a:t>
            </a:r>
            <a:r>
              <a:rPr dirty="0"/>
              <a:t>such as eating, using the toilet, bathing , dressing, </a:t>
            </a:r>
            <a:r>
              <a:rPr spc="5" dirty="0"/>
              <a:t> </a:t>
            </a:r>
            <a:r>
              <a:rPr dirty="0"/>
              <a:t>grooming</a:t>
            </a:r>
            <a:r>
              <a:rPr spc="-45" dirty="0"/>
              <a:t> </a:t>
            </a:r>
            <a:r>
              <a:rPr dirty="0"/>
              <a:t>etc.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5460" y="188633"/>
              <a:ext cx="10297160" cy="64188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5588" y="338328"/>
              <a:ext cx="3654552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38013" y="485978"/>
            <a:ext cx="29521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Brain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tumor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48714" y="1388700"/>
            <a:ext cx="10064115" cy="46456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200" b="1" spc="55" dirty="0">
                <a:solidFill>
                  <a:srgbClr val="FF0000"/>
                </a:solidFill>
                <a:latin typeface="Trebuchet MS"/>
                <a:cs typeface="Trebuchet MS"/>
              </a:rPr>
              <a:t>Tumors</a:t>
            </a:r>
            <a:r>
              <a:rPr sz="32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55" dirty="0">
                <a:solidFill>
                  <a:srgbClr val="FF0000"/>
                </a:solidFill>
                <a:latin typeface="Trebuchet MS"/>
                <a:cs typeface="Trebuchet MS"/>
              </a:rPr>
              <a:t>were</a:t>
            </a:r>
            <a:r>
              <a:rPr sz="32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65" dirty="0">
                <a:solidFill>
                  <a:srgbClr val="FF0000"/>
                </a:solidFill>
                <a:latin typeface="Trebuchet MS"/>
                <a:cs typeface="Trebuchet MS"/>
              </a:rPr>
              <a:t>classified</a:t>
            </a:r>
            <a:r>
              <a:rPr sz="32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into</a:t>
            </a:r>
            <a:r>
              <a:rPr sz="32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11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32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rebuchet MS"/>
                <a:cs typeface="Trebuchet MS"/>
              </a:rPr>
              <a:t>categories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  <a:tab pos="449516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brain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tumors:	</a:t>
            </a:r>
            <a:r>
              <a:rPr sz="3200" dirty="0">
                <a:latin typeface="Times New Roman"/>
                <a:cs typeface="Times New Roman"/>
              </a:rPr>
              <a:t>originate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cells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structures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within the brain. primary brain tumors originate from glial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cells (cells that make up the structure and support system of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brain and spinal cord) and are supratentorial (located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above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covering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the cerebellum)</a:t>
            </a:r>
            <a:endParaRPr sz="3200">
              <a:latin typeface="Times New Roman"/>
              <a:cs typeface="Times New Roman"/>
            </a:endParaRPr>
          </a:p>
          <a:p>
            <a:pPr marL="295910" marR="501015" indent="-283845">
              <a:lnSpc>
                <a:spcPct val="999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  <a:tab pos="6684009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Secondary or metastatic </a:t>
            </a:r>
            <a:r>
              <a:rPr sz="3200" dirty="0">
                <a:latin typeface="Times New Roman"/>
                <a:cs typeface="Times New Roman"/>
              </a:rPr>
              <a:t>: brain tumors develop from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structures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side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brain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occur	in </a:t>
            </a:r>
            <a:r>
              <a:rPr sz="3200" spc="5" dirty="0">
                <a:latin typeface="Times New Roman"/>
                <a:cs typeface="Times New Roman"/>
              </a:rPr>
              <a:t>10%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20%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patients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 cancer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8" y="339851"/>
              <a:ext cx="3874008" cy="1219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6884" y="339851"/>
              <a:ext cx="1001267" cy="1219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59679" y="339851"/>
              <a:ext cx="2258568" cy="1219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315" y="339851"/>
              <a:ext cx="2333244" cy="12192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93138" y="487502"/>
            <a:ext cx="65703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Classification</a:t>
            </a:r>
            <a:r>
              <a:rPr spc="5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Brain</a:t>
            </a:r>
            <a:r>
              <a:rPr spc="-70" dirty="0"/>
              <a:t> </a:t>
            </a:r>
            <a:r>
              <a:rPr spc="-35" dirty="0"/>
              <a:t>Tumor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1661414" y="3205607"/>
            <a:ext cx="475615" cy="2837180"/>
            <a:chOff x="1661414" y="3205607"/>
            <a:chExt cx="475615" cy="283718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414" y="3205607"/>
              <a:ext cx="475488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414" y="3647821"/>
              <a:ext cx="475488" cy="3368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414" y="4455541"/>
              <a:ext cx="475488" cy="3368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414" y="4897577"/>
              <a:ext cx="475488" cy="3371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414" y="5705551"/>
              <a:ext cx="475488" cy="33680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48714" y="1470405"/>
            <a:ext cx="9859645" cy="494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24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BRAIN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Primary</a:t>
            </a:r>
            <a:r>
              <a:rPr sz="2400" dirty="0">
                <a:latin typeface="Times New Roman"/>
                <a:cs typeface="Times New Roman"/>
              </a:rPr>
              <a:t> brain</a:t>
            </a:r>
            <a:r>
              <a:rPr sz="2400" spc="-5" dirty="0">
                <a:latin typeface="Times New Roman"/>
                <a:cs typeface="Times New Roman"/>
              </a:rPr>
              <a:t> tumor</a:t>
            </a:r>
            <a:r>
              <a:rPr sz="2400" dirty="0">
                <a:latin typeface="Times New Roman"/>
                <a:cs typeface="Times New Roman"/>
              </a:rPr>
              <a:t> originates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cells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brain.</a:t>
            </a:r>
            <a:endParaRPr sz="24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400" b="1" dirty="0">
                <a:latin typeface="Times New Roman"/>
                <a:cs typeface="Times New Roman"/>
              </a:rPr>
              <a:t>Primary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brain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tumor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subdivided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into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following </a:t>
            </a:r>
            <a:r>
              <a:rPr sz="2400" b="1" dirty="0">
                <a:latin typeface="Times New Roman"/>
                <a:cs typeface="Times New Roman"/>
              </a:rPr>
              <a:t>categories:-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69265" algn="l"/>
              </a:tabLst>
            </a:pPr>
            <a:r>
              <a:rPr sz="1900" b="1" spc="5" dirty="0">
                <a:solidFill>
                  <a:srgbClr val="3891A7"/>
                </a:solidFill>
                <a:latin typeface="Times New Roman"/>
                <a:cs typeface="Times New Roman"/>
              </a:rPr>
              <a:t>a.	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Intracerebral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: also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called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gliomas.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include</a:t>
            </a:r>
            <a:endParaRPr sz="24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Astrocytoma</a:t>
            </a:r>
            <a:r>
              <a:rPr sz="2400" b="1" spc="-5" dirty="0">
                <a:latin typeface="Times New Roman"/>
                <a:cs typeface="Times New Roman"/>
              </a:rPr>
              <a:t>: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tumor </a:t>
            </a:r>
            <a:r>
              <a:rPr sz="2400" dirty="0">
                <a:latin typeface="Times New Roman"/>
                <a:cs typeface="Times New Roman"/>
              </a:rPr>
              <a:t>which arises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astrocytes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(star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glial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cell).</a:t>
            </a:r>
            <a:endParaRPr sz="2400">
              <a:latin typeface="Times New Roman"/>
              <a:cs typeface="Times New Roman"/>
            </a:endParaRPr>
          </a:p>
          <a:p>
            <a:pPr marL="12700" marR="621665" indent="31242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Oligodendrocytoma: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This </a:t>
            </a:r>
            <a:r>
              <a:rPr sz="2400" dirty="0">
                <a:latin typeface="Times New Roman"/>
                <a:cs typeface="Times New Roman"/>
              </a:rPr>
              <a:t>rare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tumor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arises from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make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fatty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substance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covers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nerve,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occurs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cerebrum.</a:t>
            </a:r>
            <a:endParaRPr sz="24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Glioblastoma multiforme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These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grade 3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grade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4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astrocytoma.</a:t>
            </a:r>
            <a:endParaRPr sz="24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Ependymoma: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tumor</a:t>
            </a:r>
            <a:r>
              <a:rPr sz="2400" dirty="0">
                <a:latin typeface="Times New Roman"/>
                <a:cs typeface="Times New Roman"/>
              </a:rPr>
              <a:t> that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arises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ventricles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central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cord.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children.</a:t>
            </a:r>
            <a:endParaRPr sz="2400">
              <a:latin typeface="Times New Roman"/>
              <a:cs typeface="Times New Roman"/>
            </a:endParaRPr>
          </a:p>
          <a:p>
            <a:pPr marL="12700" marR="354965" indent="31242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Medulloblastoma: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tumor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arises 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cerebellum, sometimes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primitive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neuroectodermal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tumor.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3423" y="1539239"/>
              <a:ext cx="591312" cy="4221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423" y="2066874"/>
              <a:ext cx="591312" cy="4224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423" y="2600197"/>
              <a:ext cx="591312" cy="4221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423" y="3590874"/>
              <a:ext cx="591312" cy="4224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423" y="4124579"/>
              <a:ext cx="591312" cy="4221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423" y="5115128"/>
              <a:ext cx="591312" cy="42245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720723" y="496011"/>
            <a:ext cx="1010348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970" indent="9398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b.</a:t>
            </a:r>
            <a:r>
              <a:rPr sz="3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sz="3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arising</a:t>
            </a:r>
            <a:r>
              <a:rPr sz="3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3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supporting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structure</a:t>
            </a:r>
            <a:r>
              <a:rPr sz="3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3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This</a:t>
            </a:r>
            <a:r>
              <a:rPr sz="3000" spc="-5" dirty="0">
                <a:latin typeface="Times New Roman"/>
                <a:cs typeface="Times New Roman"/>
              </a:rPr>
              <a:t> include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following:-</a:t>
            </a:r>
            <a:endParaRPr sz="3000">
              <a:latin typeface="Times New Roman"/>
              <a:cs typeface="Times New Roman"/>
            </a:endParaRPr>
          </a:p>
          <a:p>
            <a:pPr marL="403860">
              <a:lnSpc>
                <a:spcPct val="100000"/>
              </a:lnSpc>
              <a:spcBef>
                <a:spcPts val="6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Meningioma</a:t>
            </a:r>
            <a:r>
              <a:rPr sz="3000" spc="-5" dirty="0">
                <a:latin typeface="Times New Roman"/>
                <a:cs typeface="Times New Roman"/>
              </a:rPr>
              <a:t>: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This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tumor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arises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 the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meninges.</a:t>
            </a:r>
            <a:endParaRPr sz="3000">
              <a:latin typeface="Times New Roman"/>
              <a:cs typeface="Times New Roman"/>
            </a:endParaRPr>
          </a:p>
          <a:p>
            <a:pPr marL="382905">
              <a:lnSpc>
                <a:spcPct val="100000"/>
              </a:lnSpc>
              <a:spcBef>
                <a:spcPts val="605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Acoustic</a:t>
            </a:r>
            <a:r>
              <a:rPr sz="3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neuroma: </a:t>
            </a:r>
            <a:r>
              <a:rPr sz="3000" spc="-5" dirty="0">
                <a:latin typeface="Times New Roman"/>
                <a:cs typeface="Times New Roman"/>
              </a:rPr>
              <a:t>tumor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arise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cranial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nerve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VIII.</a:t>
            </a:r>
            <a:endParaRPr sz="3000">
              <a:latin typeface="Times New Roman"/>
              <a:cs typeface="Times New Roman"/>
            </a:endParaRPr>
          </a:p>
          <a:p>
            <a:pPr marL="12700" marR="744220" indent="391160">
              <a:lnSpc>
                <a:spcPct val="100000"/>
              </a:lnSpc>
              <a:spcBef>
                <a:spcPts val="6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Schwannoma:</a:t>
            </a:r>
            <a:r>
              <a:rPr sz="3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</a:t>
            </a:r>
            <a:r>
              <a:rPr sz="3000" spc="-1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tumor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that </a:t>
            </a:r>
            <a:r>
              <a:rPr sz="3000" spc="-5" dirty="0">
                <a:latin typeface="Times New Roman"/>
                <a:cs typeface="Times New Roman"/>
              </a:rPr>
              <a:t>arises</a:t>
            </a:r>
            <a:r>
              <a:rPr sz="3000" dirty="0">
                <a:latin typeface="Times New Roman"/>
                <a:cs typeface="Times New Roman"/>
              </a:rPr>
              <a:t> from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Schwann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cell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neuron.</a:t>
            </a:r>
            <a:endParaRPr sz="3000">
              <a:latin typeface="Times New Roman"/>
              <a:cs typeface="Times New Roman"/>
            </a:endParaRPr>
          </a:p>
          <a:p>
            <a:pPr marL="403860">
              <a:lnSpc>
                <a:spcPct val="100000"/>
              </a:lnSpc>
              <a:spcBef>
                <a:spcPts val="6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Pituitary</a:t>
            </a:r>
            <a:r>
              <a:rPr sz="30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adenoma</a:t>
            </a:r>
            <a:r>
              <a:rPr sz="3000" spc="-5" dirty="0">
                <a:latin typeface="Times New Roman"/>
                <a:cs typeface="Times New Roman"/>
              </a:rPr>
              <a:t>: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tumor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arises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pituitary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gland.</a:t>
            </a:r>
            <a:endParaRPr sz="3000">
              <a:latin typeface="Times New Roman"/>
              <a:cs typeface="Times New Roman"/>
            </a:endParaRPr>
          </a:p>
          <a:p>
            <a:pPr marL="12700" marR="5080" indent="391160">
              <a:lnSpc>
                <a:spcPct val="100000"/>
              </a:lnSpc>
              <a:spcBef>
                <a:spcPts val="6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Pineal</a:t>
            </a:r>
            <a:r>
              <a:rPr sz="3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region</a:t>
            </a:r>
            <a:r>
              <a:rPr sz="3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tumor: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this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rare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brain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tumor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arises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 or near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pineal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gland.</a:t>
            </a:r>
            <a:endParaRPr sz="3000">
              <a:latin typeface="Times New Roman"/>
              <a:cs typeface="Times New Roman"/>
            </a:endParaRPr>
          </a:p>
          <a:p>
            <a:pPr marL="12700" marR="237490" indent="391160">
              <a:lnSpc>
                <a:spcPct val="100000"/>
              </a:lnSpc>
              <a:spcBef>
                <a:spcPts val="605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Germ</a:t>
            </a:r>
            <a:r>
              <a:rPr sz="3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3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sz="3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of the</a:t>
            </a:r>
            <a:r>
              <a:rPr sz="3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brain: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this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type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tumor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arises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germ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cell.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0441" y="830580"/>
              <a:ext cx="533400" cy="3794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0441" y="2018030"/>
              <a:ext cx="533400" cy="379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0441" y="2835274"/>
              <a:ext cx="533400" cy="3794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0441" y="4022420"/>
              <a:ext cx="533400" cy="37978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737741" y="307339"/>
            <a:ext cx="9889490" cy="5668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c.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Developmental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tumor:</a:t>
            </a:r>
            <a:r>
              <a:rPr sz="27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This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include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following:</a:t>
            </a:r>
            <a:endParaRPr sz="2700">
              <a:latin typeface="Times New Roman"/>
              <a:cs typeface="Times New Roman"/>
            </a:endParaRPr>
          </a:p>
          <a:p>
            <a:pPr marL="12700" marR="105410" indent="333375">
              <a:lnSpc>
                <a:spcPts val="2920"/>
              </a:lnSpc>
              <a:spcBef>
                <a:spcPts val="640"/>
              </a:spcBef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Angiomas</a:t>
            </a:r>
            <a:r>
              <a:rPr sz="2700" dirty="0">
                <a:latin typeface="Times New Roman"/>
                <a:cs typeface="Times New Roman"/>
              </a:rPr>
              <a:t>: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Masses </a:t>
            </a:r>
            <a:r>
              <a:rPr sz="2700" spc="-5" dirty="0">
                <a:latin typeface="Times New Roman"/>
                <a:cs typeface="Times New Roman"/>
              </a:rPr>
              <a:t>composed largely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</a:t>
            </a:r>
            <a:r>
              <a:rPr sz="2700" spc="-5" dirty="0">
                <a:latin typeface="Times New Roman"/>
                <a:cs typeface="Times New Roman"/>
              </a:rPr>
              <a:t>abnormal </a:t>
            </a:r>
            <a:r>
              <a:rPr sz="2700" dirty="0">
                <a:latin typeface="Times New Roman"/>
                <a:cs typeface="Times New Roman"/>
              </a:rPr>
              <a:t>blood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vessels,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found </a:t>
            </a:r>
            <a:r>
              <a:rPr sz="2700" dirty="0">
                <a:latin typeface="Times New Roman"/>
                <a:cs typeface="Times New Roman"/>
              </a:rPr>
              <a:t>either in or on the </a:t>
            </a:r>
            <a:r>
              <a:rPr sz="2700" spc="-5" dirty="0">
                <a:latin typeface="Times New Roman"/>
                <a:cs typeface="Times New Roman"/>
              </a:rPr>
              <a:t>surface </a:t>
            </a:r>
            <a:r>
              <a:rPr sz="2700" dirty="0">
                <a:latin typeface="Times New Roman"/>
                <a:cs typeface="Times New Roman"/>
              </a:rPr>
              <a:t>of the brain. They occur in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cerebellum.</a:t>
            </a:r>
            <a:endParaRPr sz="2700">
              <a:latin typeface="Times New Roman"/>
              <a:cs typeface="Times New Roman"/>
            </a:endParaRPr>
          </a:p>
          <a:p>
            <a:pPr marL="12700" marR="428625" indent="351790">
              <a:lnSpc>
                <a:spcPts val="2920"/>
              </a:lnSpc>
              <a:spcBef>
                <a:spcPts val="590"/>
              </a:spcBef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Craniopharyngioma:</a:t>
            </a:r>
            <a:r>
              <a:rPr sz="27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This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type of</a:t>
            </a:r>
            <a:r>
              <a:rPr sz="2700" spc="-5" dirty="0">
                <a:latin typeface="Times New Roman"/>
                <a:cs typeface="Times New Roman"/>
              </a:rPr>
              <a:t> tumor </a:t>
            </a:r>
            <a:r>
              <a:rPr sz="2700" dirty="0">
                <a:latin typeface="Times New Roman"/>
                <a:cs typeface="Times New Roman"/>
              </a:rPr>
              <a:t>grows at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base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brain,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near 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pituitary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gland.</a:t>
            </a:r>
            <a:endParaRPr sz="2700">
              <a:latin typeface="Times New Roman"/>
              <a:cs typeface="Times New Roman"/>
            </a:endParaRPr>
          </a:p>
          <a:p>
            <a:pPr marL="12700" marR="172720" indent="351790">
              <a:lnSpc>
                <a:spcPts val="2920"/>
              </a:lnSpc>
              <a:spcBef>
                <a:spcPts val="595"/>
              </a:spcBef>
            </a:pP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Dermoid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tumor: </a:t>
            </a:r>
            <a:r>
              <a:rPr sz="2700" dirty="0">
                <a:latin typeface="Times New Roman"/>
                <a:cs typeface="Times New Roman"/>
              </a:rPr>
              <a:t>It is a </a:t>
            </a:r>
            <a:r>
              <a:rPr sz="2700" spc="-5" dirty="0">
                <a:latin typeface="Times New Roman"/>
                <a:cs typeface="Times New Roman"/>
              </a:rPr>
              <a:t>sac </a:t>
            </a:r>
            <a:r>
              <a:rPr sz="2700" dirty="0">
                <a:latin typeface="Times New Roman"/>
                <a:cs typeface="Times New Roman"/>
              </a:rPr>
              <a:t>like growth that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present at birth,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contains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structures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such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hair,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fluid,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teeth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skin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glands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that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found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inside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skull.</a:t>
            </a:r>
            <a:endParaRPr sz="2700">
              <a:latin typeface="Times New Roman"/>
              <a:cs typeface="Times New Roman"/>
            </a:endParaRPr>
          </a:p>
          <a:p>
            <a:pPr marL="12700" marR="81915" indent="351790">
              <a:lnSpc>
                <a:spcPts val="2920"/>
              </a:lnSpc>
              <a:spcBef>
                <a:spcPts val="590"/>
              </a:spcBef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Epidermoid 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sz="2700" spc="-5" dirty="0">
                <a:latin typeface="Times New Roman"/>
                <a:cs typeface="Times New Roman"/>
              </a:rPr>
              <a:t>: </a:t>
            </a:r>
            <a:r>
              <a:rPr sz="2700" dirty="0">
                <a:latin typeface="Times New Roman"/>
                <a:cs typeface="Times New Roman"/>
              </a:rPr>
              <a:t>This </a:t>
            </a:r>
            <a:r>
              <a:rPr sz="2700" spc="-5" dirty="0">
                <a:latin typeface="Times New Roman"/>
                <a:cs typeface="Times New Roman"/>
              </a:rPr>
              <a:t>tumor </a:t>
            </a:r>
            <a:r>
              <a:rPr sz="2700" dirty="0">
                <a:latin typeface="Times New Roman"/>
                <a:cs typeface="Times New Roman"/>
              </a:rPr>
              <a:t>occurs when the </a:t>
            </a:r>
            <a:r>
              <a:rPr sz="2700" spc="-5" dirty="0">
                <a:latin typeface="Times New Roman"/>
                <a:cs typeface="Times New Roman"/>
              </a:rPr>
              <a:t>normal </a:t>
            </a:r>
            <a:r>
              <a:rPr sz="2700" dirty="0">
                <a:latin typeface="Times New Roman"/>
                <a:cs typeface="Times New Roman"/>
              </a:rPr>
              <a:t> developmental cells are trapped within the growing brain. It has a thin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outer layer of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epithelial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cells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surrounding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fluid,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keratin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cholesterol.</a:t>
            </a: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ts val="2920"/>
              </a:lnSpc>
              <a:spcBef>
                <a:spcPts val="590"/>
              </a:spcBef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2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Secondary 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Brain</a:t>
            </a:r>
            <a:r>
              <a:rPr sz="27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Tumor</a:t>
            </a:r>
            <a:r>
              <a:rPr sz="2700" spc="-4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7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This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 metastasis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brain </a:t>
            </a:r>
            <a:r>
              <a:rPr sz="2700" spc="-5" dirty="0">
                <a:latin typeface="Times New Roman"/>
                <a:cs typeface="Times New Roman"/>
              </a:rPr>
              <a:t>tumor</a:t>
            </a:r>
            <a:r>
              <a:rPr sz="2700" dirty="0">
                <a:latin typeface="Times New Roman"/>
                <a:cs typeface="Times New Roman"/>
              </a:rPr>
              <a:t> developed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from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structures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outside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brain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migrate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brain.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8" y="341376"/>
              <a:ext cx="4884420" cy="1219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7296" y="341376"/>
              <a:ext cx="4294632" cy="121920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75933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rebuchet MS"/>
                <a:cs typeface="Trebuchet MS"/>
              </a:rPr>
              <a:t>Classifica</a:t>
            </a:r>
            <a:r>
              <a:rPr b="1" spc="-25" dirty="0">
                <a:latin typeface="Trebuchet MS"/>
                <a:cs typeface="Trebuchet MS"/>
              </a:rPr>
              <a:t>t</a:t>
            </a:r>
            <a:r>
              <a:rPr b="1" spc="-10" dirty="0">
                <a:latin typeface="Trebuchet MS"/>
                <a:cs typeface="Trebuchet MS"/>
              </a:rPr>
              <a:t>ion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10" dirty="0">
                <a:latin typeface="Trebuchet MS"/>
                <a:cs typeface="Trebuchet MS"/>
              </a:rPr>
              <a:t>o</a:t>
            </a:r>
            <a:r>
              <a:rPr b="1" spc="-70" dirty="0">
                <a:latin typeface="Trebuchet MS"/>
                <a:cs typeface="Trebuchet MS"/>
              </a:rPr>
              <a:t>f</a:t>
            </a:r>
            <a:r>
              <a:rPr b="1" spc="-85" dirty="0">
                <a:latin typeface="Trebuchet MS"/>
                <a:cs typeface="Trebuchet MS"/>
              </a:rPr>
              <a:t> </a:t>
            </a:r>
            <a:r>
              <a:rPr b="1" spc="65" dirty="0">
                <a:latin typeface="Trebuchet MS"/>
                <a:cs typeface="Trebuchet MS"/>
              </a:rPr>
              <a:t>Brai</a:t>
            </a:r>
            <a:r>
              <a:rPr b="1" spc="85" dirty="0">
                <a:latin typeface="Trebuchet MS"/>
                <a:cs typeface="Trebuchet MS"/>
              </a:rPr>
              <a:t>n</a:t>
            </a:r>
            <a:r>
              <a:rPr b="1" spc="-735" dirty="0">
                <a:latin typeface="Trebuchet MS"/>
                <a:cs typeface="Trebuchet MS"/>
              </a:rPr>
              <a:t> </a:t>
            </a:r>
            <a:r>
              <a:rPr b="1" spc="-150" dirty="0">
                <a:latin typeface="Trebuchet MS"/>
                <a:cs typeface="Trebuchet MS"/>
              </a:rPr>
              <a:t>T</a:t>
            </a:r>
            <a:r>
              <a:rPr b="1" spc="110" dirty="0">
                <a:latin typeface="Trebuchet MS"/>
                <a:cs typeface="Trebuchet MS"/>
              </a:rPr>
              <a:t>umors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75433" y="1230322"/>
            <a:ext cx="9589770" cy="4549775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94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35" dirty="0">
                <a:solidFill>
                  <a:srgbClr val="FF0000"/>
                </a:solidFill>
                <a:latin typeface="Trebuchet MS"/>
                <a:cs typeface="Trebuchet MS"/>
              </a:rPr>
              <a:t>Benign</a:t>
            </a:r>
            <a:r>
              <a:rPr sz="32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rebuchet MS"/>
                <a:cs typeface="Trebuchet MS"/>
              </a:rPr>
              <a:t>brain</a:t>
            </a:r>
            <a:r>
              <a:rPr sz="32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25" dirty="0">
                <a:solidFill>
                  <a:srgbClr val="FF0000"/>
                </a:solidFill>
                <a:latin typeface="Trebuchet MS"/>
                <a:cs typeface="Trebuchet MS"/>
              </a:rPr>
              <a:t>tumors: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ts val="5760"/>
              </a:lnSpc>
              <a:spcBef>
                <a:spcPts val="44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245" dirty="0">
                <a:latin typeface="Trebuchet MS"/>
                <a:cs typeface="Trebuchet MS"/>
              </a:rPr>
              <a:t>Do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not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contain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cancer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40" dirty="0">
                <a:latin typeface="Trebuchet MS"/>
                <a:cs typeface="Trebuchet MS"/>
              </a:rPr>
              <a:t>cel</a:t>
            </a:r>
            <a:r>
              <a:rPr sz="3200" spc="-155" dirty="0">
                <a:latin typeface="Trebuchet MS"/>
                <a:cs typeface="Trebuchet MS"/>
              </a:rPr>
              <a:t>l</a:t>
            </a:r>
            <a:r>
              <a:rPr sz="3200" spc="-270" dirty="0">
                <a:latin typeface="Trebuchet MS"/>
                <a:cs typeface="Trebuchet MS"/>
              </a:rPr>
              <a:t>s:</a:t>
            </a:r>
            <a:r>
              <a:rPr sz="3200" spc="-42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us</a:t>
            </a:r>
            <a:r>
              <a:rPr sz="3200" spc="-125" dirty="0">
                <a:latin typeface="Trebuchet MS"/>
                <a:cs typeface="Trebuchet MS"/>
              </a:rPr>
              <a:t>u</a:t>
            </a:r>
            <a:r>
              <a:rPr sz="3200" spc="-295" dirty="0">
                <a:latin typeface="Trebuchet MS"/>
                <a:cs typeface="Trebuchet MS"/>
              </a:rPr>
              <a:t>al</a:t>
            </a:r>
            <a:r>
              <a:rPr sz="3200" spc="-240" dirty="0">
                <a:latin typeface="Trebuchet MS"/>
                <a:cs typeface="Trebuchet MS"/>
              </a:rPr>
              <a:t>l</a:t>
            </a:r>
            <a:r>
              <a:rPr sz="3200" spc="-175" dirty="0">
                <a:latin typeface="Trebuchet MS"/>
                <a:cs typeface="Trebuchet MS"/>
              </a:rPr>
              <a:t>y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can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be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r</a:t>
            </a:r>
            <a:r>
              <a:rPr sz="3200" spc="-125" dirty="0">
                <a:latin typeface="Trebuchet MS"/>
                <a:cs typeface="Trebuchet MS"/>
              </a:rPr>
              <a:t>em</a:t>
            </a:r>
            <a:r>
              <a:rPr sz="3200" spc="-145" dirty="0">
                <a:latin typeface="Trebuchet MS"/>
                <a:cs typeface="Trebuchet MS"/>
              </a:rPr>
              <a:t>o</a:t>
            </a:r>
            <a:r>
              <a:rPr sz="3200" spc="-229" dirty="0">
                <a:latin typeface="Trebuchet MS"/>
                <a:cs typeface="Trebuchet MS"/>
              </a:rPr>
              <a:t>v</a:t>
            </a:r>
            <a:r>
              <a:rPr sz="3200" spc="-280" dirty="0">
                <a:latin typeface="Trebuchet MS"/>
                <a:cs typeface="Trebuchet MS"/>
              </a:rPr>
              <a:t>ed,</a:t>
            </a:r>
            <a:r>
              <a:rPr sz="3200" spc="-42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and  </a:t>
            </a:r>
            <a:r>
              <a:rPr sz="3200" spc="-180" dirty="0">
                <a:latin typeface="Trebuchet MS"/>
                <a:cs typeface="Trebuchet MS"/>
              </a:rPr>
              <a:t>th</a:t>
            </a:r>
            <a:r>
              <a:rPr sz="3200" spc="-245" dirty="0">
                <a:latin typeface="Trebuchet MS"/>
                <a:cs typeface="Trebuchet MS"/>
              </a:rPr>
              <a:t>e</a:t>
            </a:r>
            <a:r>
              <a:rPr sz="3200" spc="-175" dirty="0">
                <a:latin typeface="Trebuchet MS"/>
                <a:cs typeface="Trebuchet MS"/>
              </a:rPr>
              <a:t>y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ra</a:t>
            </a:r>
            <a:r>
              <a:rPr sz="3200" spc="-135" dirty="0">
                <a:latin typeface="Trebuchet MS"/>
                <a:cs typeface="Trebuchet MS"/>
              </a:rPr>
              <a:t>r</a:t>
            </a:r>
            <a:r>
              <a:rPr sz="3200" spc="-295" dirty="0">
                <a:latin typeface="Trebuchet MS"/>
                <a:cs typeface="Trebuchet MS"/>
              </a:rPr>
              <a:t>e</a:t>
            </a:r>
            <a:r>
              <a:rPr sz="3200" spc="-190" dirty="0">
                <a:latin typeface="Trebuchet MS"/>
                <a:cs typeface="Trebuchet MS"/>
              </a:rPr>
              <a:t>l</a:t>
            </a:r>
            <a:r>
              <a:rPr sz="3200" spc="-175" dirty="0">
                <a:latin typeface="Trebuchet MS"/>
                <a:cs typeface="Trebuchet MS"/>
              </a:rPr>
              <a:t>y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g</a:t>
            </a:r>
            <a:r>
              <a:rPr sz="3200" spc="-175" dirty="0">
                <a:latin typeface="Trebuchet MS"/>
                <a:cs typeface="Trebuchet MS"/>
              </a:rPr>
              <a:t>r</a:t>
            </a:r>
            <a:r>
              <a:rPr sz="3200" spc="5" dirty="0">
                <a:latin typeface="Trebuchet MS"/>
                <a:cs typeface="Trebuchet MS"/>
              </a:rPr>
              <a:t>o</a:t>
            </a:r>
            <a:r>
              <a:rPr sz="3200" spc="-80" dirty="0">
                <a:latin typeface="Trebuchet MS"/>
                <a:cs typeface="Trebuchet MS"/>
              </a:rPr>
              <a:t>w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50" dirty="0">
                <a:latin typeface="Trebuchet MS"/>
                <a:cs typeface="Trebuchet MS"/>
              </a:rPr>
              <a:t>back.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01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95" dirty="0">
                <a:latin typeface="Trebuchet MS"/>
                <a:cs typeface="Trebuchet MS"/>
              </a:rPr>
              <a:t>The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bo</a:t>
            </a:r>
            <a:r>
              <a:rPr sz="3200" spc="-85" dirty="0">
                <a:latin typeface="Trebuchet MS"/>
                <a:cs typeface="Trebuchet MS"/>
              </a:rPr>
              <a:t>r</a:t>
            </a:r>
            <a:r>
              <a:rPr sz="3200" spc="-114" dirty="0">
                <a:latin typeface="Trebuchet MS"/>
                <a:cs typeface="Trebuchet MS"/>
              </a:rPr>
              <a:t>der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edge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</a:t>
            </a:r>
            <a:r>
              <a:rPr sz="3200" spc="-385" dirty="0">
                <a:latin typeface="Trebuchet MS"/>
                <a:cs typeface="Trebuchet MS"/>
              </a:rPr>
              <a:t>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315" dirty="0">
                <a:latin typeface="Trebuchet MS"/>
                <a:cs typeface="Trebuchet MS"/>
              </a:rPr>
              <a:t>a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tumo</a:t>
            </a:r>
            <a:r>
              <a:rPr sz="3200" spc="-70" dirty="0">
                <a:latin typeface="Trebuchet MS"/>
                <a:cs typeface="Trebuchet MS"/>
              </a:rPr>
              <a:t>r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can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be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clear</a:t>
            </a:r>
            <a:r>
              <a:rPr sz="3200" spc="-160" dirty="0">
                <a:latin typeface="Trebuchet MS"/>
                <a:cs typeface="Trebuchet MS"/>
              </a:rPr>
              <a:t>l</a:t>
            </a:r>
            <a:r>
              <a:rPr sz="3200" spc="-175" dirty="0">
                <a:latin typeface="Trebuchet MS"/>
                <a:cs typeface="Trebuchet MS"/>
              </a:rPr>
              <a:t>y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seen.</a:t>
            </a:r>
            <a:endParaRPr sz="3200">
              <a:latin typeface="Trebuchet MS"/>
              <a:cs typeface="Trebuchet MS"/>
            </a:endParaRPr>
          </a:p>
          <a:p>
            <a:pPr marL="295910" marR="228600" indent="-283845">
              <a:lnSpc>
                <a:spcPct val="15010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80" dirty="0">
                <a:latin typeface="Trebuchet MS"/>
                <a:cs typeface="Trebuchet MS"/>
              </a:rPr>
              <a:t>Cells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from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benign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tumors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do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not </a:t>
            </a:r>
            <a:r>
              <a:rPr sz="3200" spc="-210" dirty="0">
                <a:latin typeface="Trebuchet MS"/>
                <a:cs typeface="Trebuchet MS"/>
              </a:rPr>
              <a:t>invade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tissues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around </a:t>
            </a:r>
            <a:r>
              <a:rPr sz="3200" spc="-944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them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or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sp</a:t>
            </a:r>
            <a:r>
              <a:rPr sz="3200" spc="-114" dirty="0">
                <a:latin typeface="Trebuchet MS"/>
                <a:cs typeface="Trebuchet MS"/>
              </a:rPr>
              <a:t>r</a:t>
            </a:r>
            <a:r>
              <a:rPr sz="3200" spc="-225" dirty="0">
                <a:latin typeface="Trebuchet MS"/>
                <a:cs typeface="Trebuchet MS"/>
              </a:rPr>
              <a:t>ead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t</a:t>
            </a:r>
            <a:r>
              <a:rPr sz="3200" spc="-90" dirty="0">
                <a:latin typeface="Trebuchet MS"/>
                <a:cs typeface="Trebuchet MS"/>
              </a:rPr>
              <a:t>o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other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pa</a:t>
            </a:r>
            <a:r>
              <a:rPr sz="3200" spc="-60" dirty="0">
                <a:latin typeface="Trebuchet MS"/>
                <a:cs typeface="Trebuchet MS"/>
              </a:rPr>
              <a:t>r</a:t>
            </a:r>
            <a:r>
              <a:rPr sz="3200" spc="-140" dirty="0">
                <a:latin typeface="Trebuchet MS"/>
                <a:cs typeface="Trebuchet MS"/>
              </a:rPr>
              <a:t>t</a:t>
            </a:r>
            <a:r>
              <a:rPr sz="3200" spc="-135" dirty="0">
                <a:latin typeface="Trebuchet MS"/>
                <a:cs typeface="Trebuchet MS"/>
              </a:rPr>
              <a:t>s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bod</a:t>
            </a:r>
            <a:r>
              <a:rPr sz="3200" spc="-430" dirty="0">
                <a:latin typeface="Trebuchet MS"/>
                <a:cs typeface="Trebuchet MS"/>
              </a:rPr>
              <a:t>y</a:t>
            </a:r>
            <a:r>
              <a:rPr sz="3200" spc="-475" dirty="0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7" y="0"/>
            <a:ext cx="12189460" cy="6858000"/>
            <a:chOff x="2597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6" y="818401"/>
                  </a:lnTo>
                  <a:lnTo>
                    <a:pt x="108876" y="815423"/>
                  </a:lnTo>
                  <a:lnTo>
                    <a:pt x="161960" y="810518"/>
                  </a:lnTo>
                  <a:lnTo>
                    <a:pt x="214228" y="803732"/>
                  </a:lnTo>
                  <a:lnTo>
                    <a:pt x="265615" y="795113"/>
                  </a:lnTo>
                  <a:lnTo>
                    <a:pt x="316060" y="784707"/>
                  </a:lnTo>
                  <a:lnTo>
                    <a:pt x="365500" y="772562"/>
                  </a:lnTo>
                  <a:lnTo>
                    <a:pt x="413872" y="758723"/>
                  </a:lnTo>
                  <a:lnTo>
                    <a:pt x="461114" y="743239"/>
                  </a:lnTo>
                  <a:lnTo>
                    <a:pt x="507163" y="726156"/>
                  </a:lnTo>
                  <a:lnTo>
                    <a:pt x="551957" y="707521"/>
                  </a:lnTo>
                  <a:lnTo>
                    <a:pt x="595432" y="687382"/>
                  </a:lnTo>
                  <a:lnTo>
                    <a:pt x="637527" y="665784"/>
                  </a:lnTo>
                  <a:lnTo>
                    <a:pt x="678179" y="642775"/>
                  </a:lnTo>
                  <a:lnTo>
                    <a:pt x="717325" y="618403"/>
                  </a:lnTo>
                  <a:lnTo>
                    <a:pt x="754902" y="592713"/>
                  </a:lnTo>
                  <a:lnTo>
                    <a:pt x="790849" y="565754"/>
                  </a:lnTo>
                  <a:lnTo>
                    <a:pt x="825101" y="537571"/>
                  </a:lnTo>
                  <a:lnTo>
                    <a:pt x="857598" y="508212"/>
                  </a:lnTo>
                  <a:lnTo>
                    <a:pt x="888276" y="477724"/>
                  </a:lnTo>
                  <a:lnTo>
                    <a:pt x="917072" y="446154"/>
                  </a:lnTo>
                  <a:lnTo>
                    <a:pt x="943924" y="413549"/>
                  </a:lnTo>
                  <a:lnTo>
                    <a:pt x="968770" y="379956"/>
                  </a:lnTo>
                  <a:lnTo>
                    <a:pt x="991547" y="345421"/>
                  </a:lnTo>
                  <a:lnTo>
                    <a:pt x="1012191" y="309992"/>
                  </a:lnTo>
                  <a:lnTo>
                    <a:pt x="1030642" y="273715"/>
                  </a:lnTo>
                  <a:lnTo>
                    <a:pt x="1046835" y="236638"/>
                  </a:lnTo>
                  <a:lnTo>
                    <a:pt x="1060709" y="198808"/>
                  </a:lnTo>
                  <a:lnTo>
                    <a:pt x="1072201" y="160271"/>
                  </a:lnTo>
                  <a:lnTo>
                    <a:pt x="1081248" y="121075"/>
                  </a:lnTo>
                  <a:lnTo>
                    <a:pt x="1087787" y="81267"/>
                  </a:lnTo>
                  <a:lnTo>
                    <a:pt x="1091757" y="40892"/>
                  </a:lnTo>
                  <a:lnTo>
                    <a:pt x="1093094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5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4" y="0"/>
                  </a:moveTo>
                  <a:lnTo>
                    <a:pt x="1091757" y="40892"/>
                  </a:lnTo>
                  <a:lnTo>
                    <a:pt x="1087787" y="81267"/>
                  </a:lnTo>
                  <a:lnTo>
                    <a:pt x="1081248" y="121075"/>
                  </a:lnTo>
                  <a:lnTo>
                    <a:pt x="1072201" y="160271"/>
                  </a:lnTo>
                  <a:lnTo>
                    <a:pt x="1060709" y="198808"/>
                  </a:lnTo>
                  <a:lnTo>
                    <a:pt x="1046835" y="236638"/>
                  </a:lnTo>
                  <a:lnTo>
                    <a:pt x="1030642" y="273715"/>
                  </a:lnTo>
                  <a:lnTo>
                    <a:pt x="1012191" y="309992"/>
                  </a:lnTo>
                  <a:lnTo>
                    <a:pt x="991547" y="345421"/>
                  </a:lnTo>
                  <a:lnTo>
                    <a:pt x="968770" y="379956"/>
                  </a:lnTo>
                  <a:lnTo>
                    <a:pt x="943924" y="413549"/>
                  </a:lnTo>
                  <a:lnTo>
                    <a:pt x="917072" y="446154"/>
                  </a:lnTo>
                  <a:lnTo>
                    <a:pt x="888276" y="477724"/>
                  </a:lnTo>
                  <a:lnTo>
                    <a:pt x="857598" y="508212"/>
                  </a:lnTo>
                  <a:lnTo>
                    <a:pt x="825101" y="537571"/>
                  </a:lnTo>
                  <a:lnTo>
                    <a:pt x="790849" y="565754"/>
                  </a:lnTo>
                  <a:lnTo>
                    <a:pt x="754902" y="592713"/>
                  </a:lnTo>
                  <a:lnTo>
                    <a:pt x="717325" y="618403"/>
                  </a:lnTo>
                  <a:lnTo>
                    <a:pt x="678179" y="642775"/>
                  </a:lnTo>
                  <a:lnTo>
                    <a:pt x="637527" y="665784"/>
                  </a:lnTo>
                  <a:lnTo>
                    <a:pt x="595432" y="687382"/>
                  </a:lnTo>
                  <a:lnTo>
                    <a:pt x="551957" y="707521"/>
                  </a:lnTo>
                  <a:lnTo>
                    <a:pt x="507163" y="726156"/>
                  </a:lnTo>
                  <a:lnTo>
                    <a:pt x="461114" y="743239"/>
                  </a:lnTo>
                  <a:lnTo>
                    <a:pt x="413872" y="758723"/>
                  </a:lnTo>
                  <a:lnTo>
                    <a:pt x="365500" y="772562"/>
                  </a:lnTo>
                  <a:lnTo>
                    <a:pt x="316060" y="784707"/>
                  </a:lnTo>
                  <a:lnTo>
                    <a:pt x="265615" y="795113"/>
                  </a:lnTo>
                  <a:lnTo>
                    <a:pt x="214228" y="803732"/>
                  </a:lnTo>
                  <a:lnTo>
                    <a:pt x="161960" y="810518"/>
                  </a:lnTo>
                  <a:lnTo>
                    <a:pt x="108876" y="815423"/>
                  </a:lnTo>
                  <a:lnTo>
                    <a:pt x="55036" y="818401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4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3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61" y="970376"/>
              <a:ext cx="1359700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61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297" y="167797"/>
                  </a:moveTo>
                  <a:lnTo>
                    <a:pt x="120573" y="136936"/>
                  </a:lnTo>
                  <a:lnTo>
                    <a:pt x="150479" y="109224"/>
                  </a:lnTo>
                  <a:lnTo>
                    <a:pt x="182834" y="84652"/>
                  </a:lnTo>
                  <a:lnTo>
                    <a:pt x="217459" y="63214"/>
                  </a:lnTo>
                  <a:lnTo>
                    <a:pt x="254175" y="44903"/>
                  </a:lnTo>
                  <a:lnTo>
                    <a:pt x="292800" y="29711"/>
                  </a:lnTo>
                  <a:lnTo>
                    <a:pt x="333155" y="17632"/>
                  </a:lnTo>
                  <a:lnTo>
                    <a:pt x="375060" y="8659"/>
                  </a:lnTo>
                  <a:lnTo>
                    <a:pt x="418336" y="2783"/>
                  </a:lnTo>
                  <a:lnTo>
                    <a:pt x="462802" y="0"/>
                  </a:lnTo>
                  <a:lnTo>
                    <a:pt x="508278" y="300"/>
                  </a:lnTo>
                  <a:lnTo>
                    <a:pt x="554584" y="3677"/>
                  </a:lnTo>
                  <a:lnTo>
                    <a:pt x="601541" y="10125"/>
                  </a:lnTo>
                  <a:lnTo>
                    <a:pt x="648969" y="19635"/>
                  </a:lnTo>
                  <a:lnTo>
                    <a:pt x="696687" y="32201"/>
                  </a:lnTo>
                  <a:lnTo>
                    <a:pt x="744516" y="47817"/>
                  </a:lnTo>
                  <a:lnTo>
                    <a:pt x="792276" y="66473"/>
                  </a:lnTo>
                  <a:lnTo>
                    <a:pt x="839786" y="88165"/>
                  </a:lnTo>
                  <a:lnTo>
                    <a:pt x="886867" y="112884"/>
                  </a:lnTo>
                  <a:lnTo>
                    <a:pt x="933340" y="140623"/>
                  </a:lnTo>
                  <a:lnTo>
                    <a:pt x="979023" y="171376"/>
                  </a:lnTo>
                  <a:lnTo>
                    <a:pt x="1023737" y="205135"/>
                  </a:lnTo>
                  <a:lnTo>
                    <a:pt x="1066573" y="241258"/>
                  </a:lnTo>
                  <a:lnTo>
                    <a:pt x="1106692" y="278990"/>
                  </a:lnTo>
                  <a:lnTo>
                    <a:pt x="1144047" y="318159"/>
                  </a:lnTo>
                  <a:lnTo>
                    <a:pt x="1178592" y="358591"/>
                  </a:lnTo>
                  <a:lnTo>
                    <a:pt x="1210279" y="400111"/>
                  </a:lnTo>
                  <a:lnTo>
                    <a:pt x="1239062" y="442547"/>
                  </a:lnTo>
                  <a:lnTo>
                    <a:pt x="1264894" y="485723"/>
                  </a:lnTo>
                  <a:lnTo>
                    <a:pt x="1287728" y="529467"/>
                  </a:lnTo>
                  <a:lnTo>
                    <a:pt x="1307518" y="573605"/>
                  </a:lnTo>
                  <a:lnTo>
                    <a:pt x="1324216" y="617963"/>
                  </a:lnTo>
                  <a:lnTo>
                    <a:pt x="1337777" y="662367"/>
                  </a:lnTo>
                  <a:lnTo>
                    <a:pt x="1348152" y="706643"/>
                  </a:lnTo>
                  <a:lnTo>
                    <a:pt x="1355295" y="750618"/>
                  </a:lnTo>
                  <a:lnTo>
                    <a:pt x="1359160" y="794118"/>
                  </a:lnTo>
                  <a:lnTo>
                    <a:pt x="1359700" y="836970"/>
                  </a:lnTo>
                  <a:lnTo>
                    <a:pt x="1356867" y="878999"/>
                  </a:lnTo>
                  <a:lnTo>
                    <a:pt x="1350615" y="920031"/>
                  </a:lnTo>
                  <a:lnTo>
                    <a:pt x="1340898" y="959894"/>
                  </a:lnTo>
                  <a:lnTo>
                    <a:pt x="1327668" y="998412"/>
                  </a:lnTo>
                  <a:lnTo>
                    <a:pt x="1310879" y="1035413"/>
                  </a:lnTo>
                  <a:lnTo>
                    <a:pt x="1290483" y="1070723"/>
                  </a:lnTo>
                  <a:lnTo>
                    <a:pt x="1266434" y="1104168"/>
                  </a:lnTo>
                  <a:lnTo>
                    <a:pt x="1239152" y="1135044"/>
                  </a:lnTo>
                  <a:lnTo>
                    <a:pt x="1209241" y="1162770"/>
                  </a:lnTo>
                  <a:lnTo>
                    <a:pt x="1176881" y="1187352"/>
                  </a:lnTo>
                  <a:lnTo>
                    <a:pt x="1142252" y="1208798"/>
                  </a:lnTo>
                  <a:lnTo>
                    <a:pt x="1105534" y="1227115"/>
                  </a:lnTo>
                  <a:lnTo>
                    <a:pt x="1066907" y="1242311"/>
                  </a:lnTo>
                  <a:lnTo>
                    <a:pt x="1026550" y="1254393"/>
                  </a:lnTo>
                  <a:lnTo>
                    <a:pt x="984643" y="1263368"/>
                  </a:lnTo>
                  <a:lnTo>
                    <a:pt x="941367" y="1269245"/>
                  </a:lnTo>
                  <a:lnTo>
                    <a:pt x="896900" y="1272029"/>
                  </a:lnTo>
                  <a:lnTo>
                    <a:pt x="851424" y="1271729"/>
                  </a:lnTo>
                  <a:lnTo>
                    <a:pt x="805117" y="1268351"/>
                  </a:lnTo>
                  <a:lnTo>
                    <a:pt x="758159" y="1261904"/>
                  </a:lnTo>
                  <a:lnTo>
                    <a:pt x="710731" y="1252394"/>
                  </a:lnTo>
                  <a:lnTo>
                    <a:pt x="663012" y="1239830"/>
                  </a:lnTo>
                  <a:lnTo>
                    <a:pt x="615183" y="1224218"/>
                  </a:lnTo>
                  <a:lnTo>
                    <a:pt x="567421" y="1205565"/>
                  </a:lnTo>
                  <a:lnTo>
                    <a:pt x="519909" y="1183880"/>
                  </a:lnTo>
                  <a:lnTo>
                    <a:pt x="472825" y="1159169"/>
                  </a:lnTo>
                  <a:lnTo>
                    <a:pt x="426350" y="1131440"/>
                  </a:lnTo>
                  <a:lnTo>
                    <a:pt x="380663" y="1100700"/>
                  </a:lnTo>
                  <a:lnTo>
                    <a:pt x="335943" y="1066957"/>
                  </a:lnTo>
                  <a:lnTo>
                    <a:pt x="293112" y="1030833"/>
                  </a:lnTo>
                  <a:lnTo>
                    <a:pt x="252997" y="993098"/>
                  </a:lnTo>
                  <a:lnTo>
                    <a:pt x="215645" y="953926"/>
                  </a:lnTo>
                  <a:lnTo>
                    <a:pt x="181102" y="913490"/>
                  </a:lnTo>
                  <a:lnTo>
                    <a:pt x="149417" y="871964"/>
                  </a:lnTo>
                  <a:lnTo>
                    <a:pt x="120634" y="829522"/>
                  </a:lnTo>
                  <a:lnTo>
                    <a:pt x="94803" y="786338"/>
                  </a:lnTo>
                  <a:lnTo>
                    <a:pt x="71969" y="742587"/>
                  </a:lnTo>
                  <a:lnTo>
                    <a:pt x="52179" y="698441"/>
                  </a:lnTo>
                  <a:lnTo>
                    <a:pt x="35480" y="654074"/>
                  </a:lnTo>
                  <a:lnTo>
                    <a:pt x="21920" y="609662"/>
                  </a:lnTo>
                  <a:lnTo>
                    <a:pt x="11545" y="565377"/>
                  </a:lnTo>
                  <a:lnTo>
                    <a:pt x="4402" y="521393"/>
                  </a:lnTo>
                  <a:lnTo>
                    <a:pt x="538" y="477885"/>
                  </a:lnTo>
                  <a:lnTo>
                    <a:pt x="0" y="435025"/>
                  </a:lnTo>
                  <a:lnTo>
                    <a:pt x="2834" y="392989"/>
                  </a:lnTo>
                  <a:lnTo>
                    <a:pt x="9088" y="351950"/>
                  </a:lnTo>
                  <a:lnTo>
                    <a:pt x="18809" y="312082"/>
                  </a:lnTo>
                  <a:lnTo>
                    <a:pt x="32044" y="273559"/>
                  </a:lnTo>
                  <a:lnTo>
                    <a:pt x="48838" y="236554"/>
                  </a:lnTo>
                  <a:lnTo>
                    <a:pt x="69241" y="201242"/>
                  </a:lnTo>
                  <a:lnTo>
                    <a:pt x="93297" y="167797"/>
                  </a:lnTo>
                </a:path>
                <a:path w="1360170" h="1272539">
                  <a:moveTo>
                    <a:pt x="195278" y="249204"/>
                  </a:moveTo>
                  <a:lnTo>
                    <a:pt x="173364" y="280735"/>
                  </a:lnTo>
                  <a:lnTo>
                    <a:pt x="142801" y="350493"/>
                  </a:lnTo>
                  <a:lnTo>
                    <a:pt x="133994" y="388214"/>
                  </a:lnTo>
                  <a:lnTo>
                    <a:pt x="129400" y="427492"/>
                  </a:lnTo>
                  <a:lnTo>
                    <a:pt x="128940" y="468077"/>
                  </a:lnTo>
                  <a:lnTo>
                    <a:pt x="132535" y="509714"/>
                  </a:lnTo>
                  <a:lnTo>
                    <a:pt x="140108" y="552151"/>
                  </a:lnTo>
                  <a:lnTo>
                    <a:pt x="151579" y="595136"/>
                  </a:lnTo>
                  <a:lnTo>
                    <a:pt x="166871" y="638416"/>
                  </a:lnTo>
                  <a:lnTo>
                    <a:pt x="185905" y="681739"/>
                  </a:lnTo>
                  <a:lnTo>
                    <a:pt x="208603" y="724852"/>
                  </a:lnTo>
                  <a:lnTo>
                    <a:pt x="234886" y="767502"/>
                  </a:lnTo>
                  <a:lnTo>
                    <a:pt x="264676" y="809437"/>
                  </a:lnTo>
                  <a:lnTo>
                    <a:pt x="297895" y="850405"/>
                  </a:lnTo>
                  <a:lnTo>
                    <a:pt x="334463" y="890152"/>
                  </a:lnTo>
                  <a:lnTo>
                    <a:pt x="374304" y="928427"/>
                  </a:lnTo>
                  <a:lnTo>
                    <a:pt x="417338" y="964976"/>
                  </a:lnTo>
                  <a:lnTo>
                    <a:pt x="462517" y="998836"/>
                  </a:lnTo>
                  <a:lnTo>
                    <a:pt x="508670" y="1029197"/>
                  </a:lnTo>
                  <a:lnTo>
                    <a:pt x="555534" y="1056040"/>
                  </a:lnTo>
                  <a:lnTo>
                    <a:pt x="602844" y="1079344"/>
                  </a:lnTo>
                  <a:lnTo>
                    <a:pt x="650337" y="1099089"/>
                  </a:lnTo>
                  <a:lnTo>
                    <a:pt x="697750" y="1115255"/>
                  </a:lnTo>
                  <a:lnTo>
                    <a:pt x="744818" y="1127821"/>
                  </a:lnTo>
                  <a:lnTo>
                    <a:pt x="791279" y="1136769"/>
                  </a:lnTo>
                  <a:lnTo>
                    <a:pt x="836868" y="1142077"/>
                  </a:lnTo>
                  <a:lnTo>
                    <a:pt x="881322" y="1143726"/>
                  </a:lnTo>
                  <a:lnTo>
                    <a:pt x="924377" y="1141695"/>
                  </a:lnTo>
                  <a:lnTo>
                    <a:pt x="965770" y="1135965"/>
                  </a:lnTo>
                  <a:lnTo>
                    <a:pt x="1005237" y="1126515"/>
                  </a:lnTo>
                  <a:lnTo>
                    <a:pt x="1042514" y="1113324"/>
                  </a:lnTo>
                  <a:lnTo>
                    <a:pt x="1077338" y="1096374"/>
                  </a:lnTo>
                  <a:lnTo>
                    <a:pt x="1109445" y="1075643"/>
                  </a:lnTo>
                  <a:lnTo>
                    <a:pt x="1164453" y="1022761"/>
                  </a:lnTo>
                  <a:lnTo>
                    <a:pt x="1186375" y="991249"/>
                  </a:lnTo>
                  <a:lnTo>
                    <a:pt x="1216950" y="921525"/>
                  </a:lnTo>
                  <a:lnTo>
                    <a:pt x="1225761" y="883818"/>
                  </a:lnTo>
                  <a:lnTo>
                    <a:pt x="1230358" y="844552"/>
                  </a:lnTo>
                  <a:lnTo>
                    <a:pt x="1230820" y="803978"/>
                  </a:lnTo>
                  <a:lnTo>
                    <a:pt x="1227225" y="762349"/>
                  </a:lnTo>
                  <a:lnTo>
                    <a:pt x="1219652" y="719919"/>
                  </a:lnTo>
                  <a:lnTo>
                    <a:pt x="1208179" y="676940"/>
                  </a:lnTo>
                  <a:lnTo>
                    <a:pt x="1192886" y="633664"/>
                  </a:lnTo>
                  <a:lnTo>
                    <a:pt x="1173849" y="590345"/>
                  </a:lnTo>
                  <a:lnTo>
                    <a:pt x="1151148" y="547235"/>
                  </a:lnTo>
                  <a:lnTo>
                    <a:pt x="1124860" y="504587"/>
                  </a:lnTo>
                  <a:lnTo>
                    <a:pt x="1095066" y="462653"/>
                  </a:lnTo>
                  <a:lnTo>
                    <a:pt x="1061842" y="421686"/>
                  </a:lnTo>
                  <a:lnTo>
                    <a:pt x="1025268" y="381939"/>
                  </a:lnTo>
                  <a:lnTo>
                    <a:pt x="985421" y="343665"/>
                  </a:lnTo>
                  <a:lnTo>
                    <a:pt x="942381" y="307116"/>
                  </a:lnTo>
                  <a:lnTo>
                    <a:pt x="897202" y="273255"/>
                  </a:lnTo>
                  <a:lnTo>
                    <a:pt x="851047" y="242891"/>
                  </a:lnTo>
                  <a:lnTo>
                    <a:pt x="804182" y="216043"/>
                  </a:lnTo>
                  <a:lnTo>
                    <a:pt x="756871" y="192732"/>
                  </a:lnTo>
                  <a:lnTo>
                    <a:pt x="709375" y="172979"/>
                  </a:lnTo>
                  <a:lnTo>
                    <a:pt x="661961" y="156804"/>
                  </a:lnTo>
                  <a:lnTo>
                    <a:pt x="614891" y="144228"/>
                  </a:lnTo>
                  <a:lnTo>
                    <a:pt x="568429" y="135270"/>
                  </a:lnTo>
                  <a:lnTo>
                    <a:pt x="522838" y="129951"/>
                  </a:lnTo>
                  <a:lnTo>
                    <a:pt x="478384" y="128292"/>
                  </a:lnTo>
                  <a:lnTo>
                    <a:pt x="435328" y="130312"/>
                  </a:lnTo>
                  <a:lnTo>
                    <a:pt x="393936" y="136033"/>
                  </a:lnTo>
                  <a:lnTo>
                    <a:pt x="354471" y="145474"/>
                  </a:lnTo>
                  <a:lnTo>
                    <a:pt x="317196" y="158657"/>
                  </a:lnTo>
                  <a:lnTo>
                    <a:pt x="282375" y="175600"/>
                  </a:lnTo>
                  <a:lnTo>
                    <a:pt x="250273" y="196326"/>
                  </a:lnTo>
                  <a:lnTo>
                    <a:pt x="195278" y="249204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8" y="341376"/>
              <a:ext cx="6807708" cy="1219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61055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55" dirty="0">
                <a:latin typeface="Trebuchet MS"/>
                <a:cs typeface="Trebuchet MS"/>
              </a:rPr>
              <a:t>Malignant</a:t>
            </a:r>
            <a:r>
              <a:rPr b="1" spc="-85" dirty="0">
                <a:latin typeface="Trebuchet MS"/>
                <a:cs typeface="Trebuchet MS"/>
              </a:rPr>
              <a:t> </a:t>
            </a:r>
            <a:r>
              <a:rPr b="1" spc="65" dirty="0">
                <a:latin typeface="Trebuchet MS"/>
                <a:cs typeface="Trebuchet MS"/>
              </a:rPr>
              <a:t>Brai</a:t>
            </a:r>
            <a:r>
              <a:rPr b="1" spc="85" dirty="0">
                <a:latin typeface="Trebuchet MS"/>
                <a:cs typeface="Trebuchet MS"/>
              </a:rPr>
              <a:t>n</a:t>
            </a:r>
            <a:r>
              <a:rPr b="1" spc="-735" dirty="0">
                <a:latin typeface="Trebuchet MS"/>
                <a:cs typeface="Trebuchet MS"/>
              </a:rPr>
              <a:t> </a:t>
            </a:r>
            <a:r>
              <a:rPr b="1" spc="-150" dirty="0">
                <a:latin typeface="Trebuchet MS"/>
                <a:cs typeface="Trebuchet MS"/>
              </a:rPr>
              <a:t>T</a:t>
            </a:r>
            <a:r>
              <a:rPr b="1" spc="114" dirty="0">
                <a:latin typeface="Trebuchet MS"/>
                <a:cs typeface="Trebuchet MS"/>
              </a:rPr>
              <a:t>umors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3138" y="1622806"/>
            <a:ext cx="9081135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"/>
              <a:buChar char=""/>
              <a:tabLst>
                <a:tab pos="33274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primary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secondary.</a:t>
            </a:r>
            <a:endParaRPr sz="3200">
              <a:latin typeface="Times New Roman"/>
              <a:cs typeface="Times New Roman"/>
            </a:endParaRPr>
          </a:p>
          <a:p>
            <a:pPr marL="332105" marR="58419" indent="-320040">
              <a:lnSpc>
                <a:spcPct val="150100"/>
              </a:lnSpc>
              <a:spcBef>
                <a:spcPts val="595"/>
              </a:spcBef>
              <a:buClr>
                <a:srgbClr val="3891A7"/>
              </a:buClr>
              <a:buSzPct val="79687"/>
              <a:buFont typeface="Wingdings"/>
              <a:buChar char=""/>
              <a:tabLst>
                <a:tab pos="332740" algn="l"/>
              </a:tabLst>
            </a:pPr>
            <a:r>
              <a:rPr sz="3200" dirty="0">
                <a:latin typeface="Times New Roman"/>
                <a:cs typeface="Times New Roman"/>
              </a:rPr>
              <a:t>They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growing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rapidly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invade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surrounding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healthy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brain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tissue</a:t>
            </a:r>
            <a:endParaRPr sz="3200">
              <a:latin typeface="Times New Roman"/>
              <a:cs typeface="Times New Roman"/>
            </a:endParaRPr>
          </a:p>
          <a:p>
            <a:pPr marL="332105" marR="5080" indent="-320040">
              <a:lnSpc>
                <a:spcPct val="1501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"/>
              <a:tabLst>
                <a:tab pos="332740" algn="l"/>
              </a:tabLst>
            </a:pPr>
            <a:r>
              <a:rPr sz="3200" spc="-165" dirty="0">
                <a:latin typeface="Trebuchet MS"/>
                <a:cs typeface="Trebuchet MS"/>
              </a:rPr>
              <a:t>Glial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tumors,</a:t>
            </a:r>
            <a:r>
              <a:rPr sz="3200" spc="-42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most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common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type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of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intracerebral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bra</a:t>
            </a:r>
            <a:r>
              <a:rPr sz="3200" spc="-105" dirty="0">
                <a:latin typeface="Trebuchet MS"/>
                <a:cs typeface="Trebuchet MS"/>
              </a:rPr>
              <a:t>i</a:t>
            </a:r>
            <a:r>
              <a:rPr sz="3200" spc="-150" dirty="0">
                <a:latin typeface="Trebuchet MS"/>
                <a:cs typeface="Trebuchet MS"/>
              </a:rPr>
              <a:t>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neop</a:t>
            </a:r>
            <a:r>
              <a:rPr sz="3200" spc="-80" dirty="0">
                <a:latin typeface="Trebuchet MS"/>
                <a:cs typeface="Trebuchet MS"/>
              </a:rPr>
              <a:t>l</a:t>
            </a:r>
            <a:r>
              <a:rPr sz="3200" spc="-190" dirty="0">
                <a:latin typeface="Trebuchet MS"/>
                <a:cs typeface="Trebuchet MS"/>
              </a:rPr>
              <a:t>asm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1186</Words>
  <Application>Microsoft Office PowerPoint</Application>
  <PresentationFormat>Widescreen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MT</vt:lpstr>
      <vt:lpstr>Calibri</vt:lpstr>
      <vt:lpstr>Segoe UI Symbol</vt:lpstr>
      <vt:lpstr>Times New Roman</vt:lpstr>
      <vt:lpstr>Trebuchet MS</vt:lpstr>
      <vt:lpstr>Wingdings</vt:lpstr>
      <vt:lpstr>Office Theme</vt:lpstr>
      <vt:lpstr>PowerPoint Presentation</vt:lpstr>
      <vt:lpstr>Brain Tumor</vt:lpstr>
      <vt:lpstr>PowerPoint Presentation</vt:lpstr>
      <vt:lpstr>Brain tumor</vt:lpstr>
      <vt:lpstr>Classification of Brain Tumor</vt:lpstr>
      <vt:lpstr>PowerPoint Presentation</vt:lpstr>
      <vt:lpstr>PowerPoint Presentation</vt:lpstr>
      <vt:lpstr>Classification of Brain Tumors</vt:lpstr>
      <vt:lpstr>Malignant Brain Tumors</vt:lpstr>
      <vt:lpstr>Risk Factors of Brian Tumor</vt:lpstr>
      <vt:lpstr>PowerPoint Presentation</vt:lpstr>
      <vt:lpstr>Clinical Manifestations</vt:lpstr>
      <vt:lpstr>Focal/ Localized symptoms and signs</vt:lpstr>
      <vt:lpstr>Diagnosis of brain tumor</vt:lpstr>
      <vt:lpstr>Treatment of Brain Tumor</vt:lpstr>
      <vt:lpstr>Chemotherapy</vt:lpstr>
      <vt:lpstr>Brain Surgery</vt:lpstr>
      <vt:lpstr>Brain Cancer Prevention</vt:lpstr>
      <vt:lpstr>Nursing Management</vt:lpstr>
      <vt:lpstr>Nursing Management</vt:lpstr>
      <vt:lpstr>Nursing Diagnoses</vt:lpstr>
      <vt:lpstr>Planning and Goals</vt:lpstr>
      <vt:lpstr>Rehabilitation after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GeNtLe</dc:creator>
  <cp:lastModifiedBy>dell</cp:lastModifiedBy>
  <cp:revision>1</cp:revision>
  <dcterms:created xsi:type="dcterms:W3CDTF">2024-11-21T21:48:47Z</dcterms:created>
  <dcterms:modified xsi:type="dcterms:W3CDTF">2024-11-21T21:49:56Z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2024-11-21T00:00:00Z</vt:filetime>
  </property>
</Properties>
</file>