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4"/>
  </p:notesMasterIdLst>
  <p:sldIdLst>
    <p:sldId id="256" r:id="rId2"/>
    <p:sldId id="275" r:id="rId3"/>
    <p:sldId id="279" r:id="rId4"/>
    <p:sldId id="290" r:id="rId5"/>
    <p:sldId id="276" r:id="rId6"/>
    <p:sldId id="277" r:id="rId7"/>
    <p:sldId id="278" r:id="rId8"/>
    <p:sldId id="258" r:id="rId9"/>
    <p:sldId id="263" r:id="rId10"/>
    <p:sldId id="259" r:id="rId11"/>
    <p:sldId id="280" r:id="rId12"/>
    <p:sldId id="264" r:id="rId13"/>
    <p:sldId id="265" r:id="rId14"/>
    <p:sldId id="260" r:id="rId15"/>
    <p:sldId id="261" r:id="rId16"/>
    <p:sldId id="266" r:id="rId17"/>
    <p:sldId id="267" r:id="rId18"/>
    <p:sldId id="268" r:id="rId19"/>
    <p:sldId id="273" r:id="rId20"/>
    <p:sldId id="269" r:id="rId21"/>
    <p:sldId id="270" r:id="rId22"/>
    <p:sldId id="271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7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60"/>
  </p:normalViewPr>
  <p:slideViewPr>
    <p:cSldViewPr>
      <p:cViewPr>
        <p:scale>
          <a:sx n="71" d="100"/>
          <a:sy n="71" d="100"/>
        </p:scale>
        <p:origin x="130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8932E2C-6225-49A5-B772-CFCB4CA7E0BD}" type="datetimeFigureOut">
              <a:rPr lang="ar-IQ" smtClean="0"/>
              <a:t>08/04/1446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6A3BD9C-6EAA-4928-9139-6C64AC9283D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5794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3BD9C-6EAA-4928-9139-6C64AC9283DB}" type="slidenum">
              <a:rPr lang="ar-IQ" smtClean="0"/>
              <a:t>27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7089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E108-FC84-4004-9325-34C6D5D3D9E4}" type="datetime1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CF43-C613-4563-A939-6DE05C9367EF}" type="datetime1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0425-C375-4C1D-85FD-AEDB5399E3EA}" type="datetime1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1A625-475D-4491-A739-2DA50548F5DE}" type="datetime1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5667-720E-4F2C-BB90-AA910F41E067}" type="datetime1">
              <a:rPr lang="en-US" smtClean="0"/>
              <a:t>10/11/2024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1C7A-B66E-47DC-A522-2391F4349821}" type="datetime1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2E66-6519-48BC-B551-BF24FFDB974C}" type="datetime1">
              <a:rPr lang="en-US" smtClean="0"/>
              <a:t>10/11/2024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714F-B07C-48FD-8937-6CC873F81EFD}" type="datetime1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CA7E1-D137-4F3B-BBC5-1C37310F1C57}" type="datetime1">
              <a:rPr lang="en-US" smtClean="0"/>
              <a:t>10/11/2024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78D22-EC03-4A61-BB33-73B2FD65D0F7}" type="datetime1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621C-91EB-4FFF-BACF-BDB88DE40A0A}" type="datetime1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E51F586-7F59-4E1D-97FF-6DCB963F9AA1}" type="datetime1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1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1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325" y="533400"/>
            <a:ext cx="5273675" cy="685800"/>
          </a:xfrm>
        </p:spPr>
        <p:txBody>
          <a:bodyPr>
            <a:normAutofit/>
          </a:bodyPr>
          <a:lstStyle/>
          <a:p>
            <a:pPr algn="ctr"/>
            <a:r>
              <a:rPr lang="en-US" sz="2800" b="1" cap="none" dirty="0" smtClean="0">
                <a:solidFill>
                  <a:schemeClr val="tx1"/>
                </a:solidFill>
                <a:latin typeface="Book Antiqua"/>
              </a:rPr>
              <a:t>Adult Nursing </a:t>
            </a:r>
            <a:r>
              <a:rPr lang="en-US" sz="2800" b="1" dirty="0" smtClean="0">
                <a:solidFill>
                  <a:schemeClr val="tx1"/>
                </a:solidFill>
                <a:latin typeface="Book Antiqua"/>
              </a:rPr>
              <a:t>–</a:t>
            </a:r>
            <a:r>
              <a:rPr lang="en-US" sz="2800" b="1" cap="none" dirty="0" smtClean="0">
                <a:solidFill>
                  <a:schemeClr val="tx1"/>
                </a:solidFill>
                <a:latin typeface="Book Antiqua"/>
              </a:rPr>
              <a:t>Second Stage</a:t>
            </a:r>
            <a:endParaRPr lang="ar-IQ" sz="2800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71600" y="1600200"/>
            <a:ext cx="7086600" cy="3840480"/>
          </a:xfrm>
        </p:spPr>
        <p:txBody>
          <a:bodyPr>
            <a:normAutofit/>
          </a:bodyPr>
          <a:lstStyle/>
          <a:p>
            <a:pPr marL="0" lvl="0" indent="0" algn="ctr" rtl="0">
              <a:buClr>
                <a:srgbClr val="873624"/>
              </a:buClr>
              <a:buNone/>
            </a:pPr>
            <a:r>
              <a:rPr lang="en-US" sz="4000" b="1" dirty="0" smtClean="0">
                <a:solidFill>
                  <a:srgbClr val="002060"/>
                </a:solidFill>
                <a:latin typeface="Book Antiqua"/>
              </a:rPr>
              <a:t>Digestive System</a:t>
            </a:r>
          </a:p>
          <a:p>
            <a:pPr marL="0" lvl="0" indent="0" algn="ctr" rtl="0">
              <a:buClr>
                <a:srgbClr val="873624"/>
              </a:buClr>
              <a:buNone/>
            </a:pPr>
            <a:endParaRPr lang="en-US" sz="4000" dirty="0">
              <a:solidFill>
                <a:srgbClr val="002060"/>
              </a:solidFill>
              <a:latin typeface="Book Antiqua"/>
            </a:endParaRPr>
          </a:p>
          <a:p>
            <a:pPr marL="0" lvl="0" indent="0" algn="ctr" rtl="0">
              <a:buClr>
                <a:srgbClr val="873624"/>
              </a:buClr>
              <a:buNone/>
            </a:pPr>
            <a:r>
              <a:rPr lang="en-US" sz="4000" b="1" dirty="0" smtClean="0">
                <a:solidFill>
                  <a:srgbClr val="002060"/>
                </a:solidFill>
                <a:latin typeface="Book Antiqua"/>
              </a:rPr>
              <a:t>                                  </a:t>
            </a:r>
            <a:r>
              <a:rPr lang="en-US" sz="2000" b="1" dirty="0" smtClean="0">
                <a:solidFill>
                  <a:srgbClr val="002060"/>
                </a:solidFill>
                <a:latin typeface="Book Antiqua"/>
              </a:rPr>
              <a:t>Dr.</a:t>
            </a:r>
          </a:p>
          <a:p>
            <a:pPr marL="0" lvl="0" indent="0" rtl="1">
              <a:buClr>
                <a:srgbClr val="873624"/>
              </a:buClr>
              <a:buNone/>
            </a:pPr>
            <a:r>
              <a:rPr lang="en-US" sz="2000" dirty="0" err="1" smtClean="0">
                <a:solidFill>
                  <a:srgbClr val="002060"/>
                </a:solidFill>
                <a:latin typeface="Book Antiqua"/>
              </a:rPr>
              <a:t>Wissam</a:t>
            </a:r>
            <a:r>
              <a:rPr lang="en-US" sz="2000" dirty="0" smtClean="0">
                <a:solidFill>
                  <a:srgbClr val="002060"/>
                </a:solidFill>
                <a:latin typeface="Book Antiqua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Book Antiqua"/>
              </a:rPr>
              <a:t>Mohammed</a:t>
            </a:r>
          </a:p>
          <a:p>
            <a:pPr marL="0" lvl="0" indent="0" rtl="1">
              <a:buClr>
                <a:srgbClr val="873624"/>
              </a:buClr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Book Antiqua"/>
              </a:rPr>
              <a:t>Lecture 4           </a:t>
            </a:r>
            <a:endParaRPr lang="en-US" sz="2000" b="1" dirty="0">
              <a:solidFill>
                <a:prstClr val="black">
                  <a:lumMod val="85000"/>
                  <a:lumOff val="15000"/>
                </a:prstClr>
              </a:solidFill>
              <a:latin typeface="Book Antiqua"/>
            </a:endParaRPr>
          </a:p>
          <a:p>
            <a:pPr marL="0" indent="0">
              <a:buNone/>
            </a:pPr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2287075"/>
            <a:ext cx="3962400" cy="4267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49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lnSpc>
                <a:spcPct val="115000"/>
              </a:lnSpc>
              <a:spcAft>
                <a:spcPts val="1000"/>
              </a:spcAft>
            </a:pPr>
            <a:r>
              <a:rPr lang="en-US" b="1" cap="none" dirty="0" smtClean="0">
                <a:latin typeface="Calibri"/>
                <a:ea typeface="Calibri"/>
                <a:cs typeface="Arial"/>
              </a:rPr>
              <a:t>Types Of Ulcers</a:t>
            </a:r>
            <a:r>
              <a:rPr lang="en-US" cap="none" dirty="0" smtClean="0">
                <a:latin typeface="Calibri"/>
                <a:ea typeface="Calibri"/>
                <a:cs typeface="Arial"/>
              </a:rPr>
              <a:t/>
            </a:r>
            <a:br>
              <a:rPr lang="en-US" cap="none" dirty="0" smtClean="0">
                <a:latin typeface="Calibri"/>
                <a:ea typeface="Calibri"/>
                <a:cs typeface="Arial"/>
              </a:rPr>
            </a:br>
            <a:endParaRPr lang="ar-IQ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7772400" cy="48768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2400" b="0" dirty="0">
                <a:latin typeface="Baskerville Old Face" pitchFamily="18" charset="0"/>
              </a:rPr>
              <a:t>Three types of ulcers may occur: </a:t>
            </a:r>
            <a:endParaRPr lang="en-US" sz="2400" b="0" dirty="0" smtClean="0">
              <a:latin typeface="Baskerville Old Face" pitchFamily="18" charset="0"/>
            </a:endParaRP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</a:rPr>
              <a:t>Gastric ulcers.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</a:rPr>
              <a:t>Duodenal ulcers.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</a:rPr>
              <a:t>Stress </a:t>
            </a:r>
            <a:r>
              <a:rPr lang="en-US" sz="2400" dirty="0">
                <a:latin typeface="Baskerville Old Face" pitchFamily="18" charset="0"/>
              </a:rPr>
              <a:t>ulcers (less common). </a:t>
            </a:r>
            <a:endParaRPr lang="en-US" sz="2400" dirty="0" smtClean="0">
              <a:latin typeface="Baskerville Old Face" pitchFamily="18" charset="0"/>
            </a:endParaRPr>
          </a:p>
          <a:p>
            <a:pPr marL="342900" indent="-342900" algn="just" rtl="0">
              <a:buFont typeface="Wingdings" pitchFamily="2" charset="2"/>
              <a:buChar char="Ø"/>
            </a:pPr>
            <a:r>
              <a:rPr lang="en-US" sz="2400" b="0" dirty="0">
                <a:latin typeface="Baskerville Old Face" pitchFamily="18" charset="0"/>
              </a:rPr>
              <a:t>Most gastric and duodenal ulcers are </a:t>
            </a:r>
            <a:r>
              <a:rPr lang="en-US" sz="2400" b="0" dirty="0" smtClean="0">
                <a:latin typeface="Baskerville Old Face" pitchFamily="18" charset="0"/>
              </a:rPr>
              <a:t>caused by </a:t>
            </a:r>
            <a:r>
              <a:rPr lang="en-US" sz="2400" b="0" dirty="0">
                <a:latin typeface="Baskerville Old Face" pitchFamily="18" charset="0"/>
              </a:rPr>
              <a:t>H. pylori infection. Although it is not certain about how H. pylori </a:t>
            </a:r>
            <a:r>
              <a:rPr lang="en-US" sz="2400" b="0" dirty="0" smtClean="0">
                <a:latin typeface="Baskerville Old Face" pitchFamily="18" charset="0"/>
              </a:rPr>
              <a:t>is transmitted</a:t>
            </a:r>
            <a:r>
              <a:rPr lang="en-US" sz="2400" b="0" dirty="0">
                <a:latin typeface="Baskerville Old Face" pitchFamily="18" charset="0"/>
              </a:rPr>
              <a:t>, it is believed to be spread through contaminated food </a:t>
            </a:r>
            <a:r>
              <a:rPr lang="en-US" sz="2400" b="0" dirty="0" smtClean="0">
                <a:latin typeface="Baskerville Old Face" pitchFamily="18" charset="0"/>
              </a:rPr>
              <a:t>or water</a:t>
            </a:r>
            <a:r>
              <a:rPr lang="en-US" sz="2400" b="0" dirty="0">
                <a:latin typeface="Baskerville Old Face" pitchFamily="18" charset="0"/>
              </a:rPr>
              <a:t>. </a:t>
            </a:r>
          </a:p>
          <a:p>
            <a:pPr marL="342900" indent="-342900" algn="just" rtl="0">
              <a:buFont typeface="Wingdings" pitchFamily="2" charset="2"/>
              <a:buChar char="Ø"/>
            </a:pPr>
            <a:r>
              <a:rPr lang="en-US" sz="2400" b="0" dirty="0">
                <a:latin typeface="Baskerville Old Face" pitchFamily="18" charset="0"/>
              </a:rPr>
              <a:t>Studies have also suggested that contact with stool, vomit, </a:t>
            </a:r>
            <a:r>
              <a:rPr lang="en-US" sz="2400" b="0" dirty="0" smtClean="0">
                <a:latin typeface="Baskerville Old Face" pitchFamily="18" charset="0"/>
              </a:rPr>
              <a:t>and sometimes </a:t>
            </a:r>
            <a:r>
              <a:rPr lang="en-US" sz="2400" b="0" dirty="0">
                <a:latin typeface="Baskerville Old Face" pitchFamily="18" charset="0"/>
              </a:rPr>
              <a:t>saliva of an infected person can spread the </a:t>
            </a:r>
            <a:r>
              <a:rPr lang="en-US" sz="2400" b="0" dirty="0" smtClean="0">
                <a:latin typeface="Baskerville Old Face" pitchFamily="18" charset="0"/>
              </a:rPr>
              <a:t>infection As </a:t>
            </a:r>
            <a:r>
              <a:rPr lang="en-US" sz="2400" b="0" dirty="0">
                <a:latin typeface="Baskerville Old Face" pitchFamily="18" charset="0"/>
              </a:rPr>
              <a:t>a response to the </a:t>
            </a:r>
            <a:r>
              <a:rPr lang="en-US" sz="2400" b="0" dirty="0" smtClean="0">
                <a:latin typeface="Baskerville Old Face" pitchFamily="18" charset="0"/>
              </a:rPr>
              <a:t>bacteria.</a:t>
            </a:r>
            <a:endParaRPr lang="en-US" sz="2400" b="0" dirty="0">
              <a:latin typeface="Baskerville Old Face" pitchFamily="18" charset="0"/>
            </a:endParaRPr>
          </a:p>
          <a:p>
            <a:pPr marL="342900" indent="-342900" algn="l" rtl="0">
              <a:buFont typeface="Wingdings" pitchFamily="2" charset="2"/>
              <a:buChar char="Ø"/>
            </a:pPr>
            <a:endParaRPr lang="en-US" sz="2400" b="0" dirty="0" smtClean="0">
              <a:latin typeface="Baskerville Old Face" pitchFamily="18" charset="0"/>
            </a:endParaRPr>
          </a:p>
          <a:p>
            <a:pPr marL="342900" indent="-342900" algn="l" rtl="0">
              <a:buFont typeface="Wingdings" pitchFamily="2" charset="2"/>
              <a:buChar char="v"/>
            </a:pPr>
            <a:endParaRPr lang="ar-IQ" sz="2400" b="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61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cap="none" dirty="0" smtClean="0">
                <a:latin typeface="Baskerville Old Face" pitchFamily="18" charset="0"/>
              </a:rPr>
              <a:t>Differences Between Gastric And Duodenal Ulcer</a:t>
            </a:r>
            <a:endParaRPr lang="ar-IQ" sz="3200" b="1" cap="none" dirty="0">
              <a:latin typeface="Baskerville Old Face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282267"/>
              </p:ext>
            </p:extLst>
          </p:nvPr>
        </p:nvGraphicFramePr>
        <p:xfrm>
          <a:off x="381000" y="1600201"/>
          <a:ext cx="8229600" cy="5134395"/>
        </p:xfrm>
        <a:graphic>
          <a:graphicData uri="http://schemas.openxmlformats.org/drawingml/2006/table">
            <a:tbl>
              <a:tblPr rtl="1" firstRow="1" bandRow="1">
                <a:tableStyleId>{22838BEF-8BB2-4498-84A7-C5851F593DF1}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6255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Baskerville Old Face" pitchFamily="18" charset="0"/>
                        </a:rPr>
                        <a:t>Duodenal ulcer</a:t>
                      </a:r>
                      <a:endParaRPr lang="ar-IQ" sz="2000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Baskerville Old Face" pitchFamily="18" charset="0"/>
                        </a:rPr>
                        <a:t>Gastric ulcer</a:t>
                      </a:r>
                      <a:endParaRPr lang="ar-IQ" sz="2000" dirty="0">
                        <a:latin typeface="Baskerville Old Fac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255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Baskerville Old Face" pitchFamily="18" charset="0"/>
                        </a:rPr>
                        <a:t>Occur in the duodenum</a:t>
                      </a:r>
                      <a:endParaRPr lang="ar-IQ" sz="2000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Baskerville Old Face" pitchFamily="18" charset="0"/>
                        </a:rPr>
                        <a:t>Occur in the stomach</a:t>
                      </a:r>
                      <a:endParaRPr lang="ar-IQ" sz="2000" dirty="0">
                        <a:latin typeface="Baskerville Old Fac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97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skerville Old Face" pitchFamily="18" charset="0"/>
                          <a:ea typeface="+mn-ea"/>
                          <a:cs typeface="+mn-cs"/>
                        </a:rPr>
                        <a:t>Abdominal pain can be relieve by eating</a:t>
                      </a:r>
                      <a:endParaRPr kumimoji="0" lang="ar-IQ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askerville Old Fac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Baskerville Old Face" pitchFamily="18" charset="0"/>
                        </a:rPr>
                        <a:t>Abdominal</a:t>
                      </a:r>
                      <a:r>
                        <a:rPr lang="en-US" sz="2000" baseline="0" dirty="0" smtClean="0">
                          <a:latin typeface="Baskerville Old Face" pitchFamily="18" charset="0"/>
                        </a:rPr>
                        <a:t> pain cannot be relieve by eating</a:t>
                      </a:r>
                      <a:endParaRPr lang="ar-IQ" sz="2000" dirty="0">
                        <a:latin typeface="Baskerville Old Fac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25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skerville Old Face" pitchFamily="18" charset="0"/>
                          <a:ea typeface="+mn-ea"/>
                          <a:cs typeface="+mn-cs"/>
                        </a:rPr>
                        <a:t>Epigastric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askerville Old Face" pitchFamily="18" charset="0"/>
                          <a:ea typeface="+mn-ea"/>
                          <a:cs typeface="+mn-cs"/>
                        </a:rPr>
                        <a:t> pain 2-5 hours after eating</a:t>
                      </a:r>
                      <a:endParaRPr kumimoji="0" lang="ar-IQ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askerville Old Face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err="1" smtClean="0">
                          <a:latin typeface="Baskerville Old Face" pitchFamily="18" charset="0"/>
                        </a:rPr>
                        <a:t>Epigastric</a:t>
                      </a:r>
                      <a:r>
                        <a:rPr lang="en-US" sz="2000" dirty="0" smtClean="0">
                          <a:latin typeface="Baskerville Old Face" pitchFamily="18" charset="0"/>
                        </a:rPr>
                        <a:t> pain 1-2 hours after eating</a:t>
                      </a:r>
                      <a:endParaRPr lang="ar-IQ" sz="2000" dirty="0">
                        <a:latin typeface="Baskerville Old Fac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255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Baskerville Old Face" pitchFamily="18" charset="0"/>
                        </a:rPr>
                        <a:t>Gas formation occur</a:t>
                      </a:r>
                      <a:endParaRPr lang="ar-IQ" sz="2000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Baskerville Old Face" pitchFamily="18" charset="0"/>
                        </a:rPr>
                        <a:t>Hemorrhage occur</a:t>
                      </a:r>
                      <a:endParaRPr lang="ar-IQ" sz="2000" dirty="0">
                        <a:latin typeface="Baskerville Old Fac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6255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Baskerville Old Face" pitchFamily="18" charset="0"/>
                        </a:rPr>
                        <a:t>Gain of weight</a:t>
                      </a:r>
                      <a:endParaRPr lang="ar-IQ" sz="2000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Baskerville Old Face" pitchFamily="18" charset="0"/>
                        </a:rPr>
                        <a:t>Loss of weight</a:t>
                      </a:r>
                      <a:endParaRPr lang="ar-IQ" sz="2000" dirty="0">
                        <a:latin typeface="Baskerville Old Fac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5975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Baskerville Old Face" pitchFamily="18" charset="0"/>
                        </a:rPr>
                        <a:t>Pain often awaken patient during the night</a:t>
                      </a:r>
                      <a:endParaRPr lang="ar-IQ" sz="2000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Baskerville Old Face" pitchFamily="18" charset="0"/>
                        </a:rPr>
                        <a:t>Pain are less likely awaken patient at night</a:t>
                      </a:r>
                      <a:r>
                        <a:rPr lang="en-US" sz="2000" baseline="0" dirty="0" smtClean="0">
                          <a:latin typeface="Baskerville Old Face" pitchFamily="18" charset="0"/>
                        </a:rPr>
                        <a:t> </a:t>
                      </a:r>
                      <a:endParaRPr lang="ar-IQ" sz="2000" dirty="0">
                        <a:latin typeface="Baskerville Old Fac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5975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Baskerville Old Face" pitchFamily="18" charset="0"/>
                        </a:rPr>
                        <a:t>Anorexia, nausea less common</a:t>
                      </a:r>
                    </a:p>
                    <a:p>
                      <a:pPr algn="ctr" rtl="1"/>
                      <a:endParaRPr lang="ar-IQ" sz="2000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Baskerville Old Face" pitchFamily="18" charset="0"/>
                        </a:rPr>
                        <a:t>Anorexia, nausea more common</a:t>
                      </a:r>
                      <a:endParaRPr lang="ar-IQ" sz="2000" dirty="0">
                        <a:latin typeface="Baskerville Old Fac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60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>
            <a:normAutofit/>
          </a:bodyPr>
          <a:lstStyle/>
          <a:p>
            <a:r>
              <a:rPr lang="ar-IQ" cap="none" dirty="0" smtClean="0"/>
              <a:t>  </a:t>
            </a:r>
            <a:r>
              <a:rPr lang="en-US" cap="none" dirty="0" smtClean="0"/>
              <a:t>Factors in the Development of PU</a:t>
            </a:r>
            <a:endParaRPr lang="ar-IQ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7848600" cy="4876800"/>
          </a:xfrm>
        </p:spPr>
        <p:txBody>
          <a:bodyPr>
            <a:noAutofit/>
          </a:bodyPr>
          <a:lstStyle/>
          <a:p>
            <a:pPr marL="457200" indent="-457200" algn="l" rtl="0">
              <a:buFont typeface="+mj-lt"/>
              <a:buAutoNum type="arabicPeriod"/>
            </a:pPr>
            <a:r>
              <a:rPr lang="en-US" sz="2400" b="0" dirty="0" err="1" smtClean="0">
                <a:latin typeface="Baskerville Old Face" pitchFamily="18" charset="0"/>
              </a:rPr>
              <a:t>H.pylrio</a:t>
            </a:r>
            <a:r>
              <a:rPr lang="en-US" sz="2400" b="0" dirty="0" smtClean="0">
                <a:latin typeface="Baskerville Old Face" pitchFamily="18" charset="0"/>
              </a:rPr>
              <a:t>.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Smoking.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Caffeine.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Alcohol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Stress.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Acid and pepsin.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NSAIDs.</a:t>
            </a:r>
          </a:p>
          <a:p>
            <a:pPr algn="l" rtl="0"/>
            <a:endParaRPr lang="en-US" sz="2400" b="0" dirty="0" smtClean="0">
              <a:latin typeface="Baskerville Old Face" pitchFamily="18" charset="0"/>
            </a:endParaRPr>
          </a:p>
          <a:p>
            <a:pPr algn="l" rtl="0"/>
            <a:endParaRPr lang="en-US" sz="2400" dirty="0" smtClean="0">
              <a:latin typeface="Baskerville Old Face" pitchFamily="18" charset="0"/>
            </a:endParaRPr>
          </a:p>
          <a:p>
            <a:pPr algn="l" rtl="0"/>
            <a:endParaRPr lang="en-US" sz="2400" dirty="0" smtClean="0">
              <a:latin typeface="Baskerville Old Face" pitchFamily="18" charset="0"/>
            </a:endParaRPr>
          </a:p>
          <a:p>
            <a:pPr algn="l" rtl="0"/>
            <a:r>
              <a:rPr lang="en-US" sz="2400" b="0" dirty="0" smtClean="0">
                <a:latin typeface="Baskerville Old Face" pitchFamily="18" charset="0"/>
              </a:rPr>
              <a:t>   </a:t>
            </a:r>
            <a:endParaRPr lang="ar-IQ" sz="2400" b="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27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>
            <a:normAutofit/>
          </a:bodyPr>
          <a:lstStyle/>
          <a:p>
            <a:r>
              <a:rPr lang="en-US" sz="3200" cap="none" dirty="0" smtClean="0"/>
              <a:t>Symptoms Of Gastric And Duodenal Ulcer</a:t>
            </a:r>
            <a:endParaRPr lang="ar-IQ" sz="32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Belching.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Nausea and vomiting.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Poor appetite.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Loss of weight.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Feeling tired and weak.</a:t>
            </a:r>
          </a:p>
          <a:p>
            <a:pPr marL="457200" indent="-457200" algn="l" rtl="0">
              <a:buFont typeface="+mj-lt"/>
              <a:buAutoNum type="arabicPeriod"/>
            </a:pPr>
            <a:endParaRPr lang="en-US" sz="2400" b="0" dirty="0" smtClean="0">
              <a:latin typeface="Baskerville Old Face" pitchFamily="18" charset="0"/>
            </a:endParaRPr>
          </a:p>
          <a:p>
            <a:pPr algn="l" rtl="0"/>
            <a:endParaRPr lang="ar-IQ" sz="2400" b="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5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Complications Of PUD </a:t>
            </a:r>
            <a:endParaRPr lang="ar-IQ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7772400" cy="4876800"/>
          </a:xfrm>
        </p:spPr>
        <p:txBody>
          <a:bodyPr>
            <a:normAutofit/>
          </a:bodyPr>
          <a:lstStyle/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Hemorrhage.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Perforation.</a:t>
            </a:r>
            <a:endParaRPr lang="en-US" sz="2400" b="0" dirty="0">
              <a:latin typeface="Baskerville Old Face" pitchFamily="18" charset="0"/>
            </a:endParaRP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dirty="0">
                <a:latin typeface="Baskerville Old Face" pitchFamily="18" charset="0"/>
              </a:rPr>
              <a:t>pyloric </a:t>
            </a:r>
            <a:r>
              <a:rPr lang="en-US" sz="2400" b="0" dirty="0" smtClean="0">
                <a:latin typeface="Baskerville Old Face" pitchFamily="18" charset="0"/>
              </a:rPr>
              <a:t>obstruction.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dirty="0">
                <a:latin typeface="Baskerville Old Face" pitchFamily="18" charset="0"/>
              </a:rPr>
              <a:t>Gastric outlet </a:t>
            </a:r>
            <a:r>
              <a:rPr lang="en-US" sz="2400" b="0" dirty="0" smtClean="0">
                <a:latin typeface="Baskerville Old Face" pitchFamily="18" charset="0"/>
              </a:rPr>
              <a:t>obstruction. </a:t>
            </a:r>
          </a:p>
          <a:p>
            <a:pPr marL="342900" indent="-342900" algn="just" rtl="0">
              <a:buFont typeface="Wingdings" pitchFamily="2" charset="2"/>
              <a:buChar char="q"/>
            </a:pPr>
            <a:r>
              <a:rPr lang="en-US" sz="2400" b="0" dirty="0" smtClean="0">
                <a:latin typeface="Baskerville Old Face" pitchFamily="18" charset="0"/>
              </a:rPr>
              <a:t>Hemorrhage </a:t>
            </a:r>
            <a:r>
              <a:rPr lang="en-US" sz="2400" b="0" dirty="0">
                <a:latin typeface="Baskerville Old Face" pitchFamily="18" charset="0"/>
              </a:rPr>
              <a:t>is the most </a:t>
            </a:r>
            <a:r>
              <a:rPr lang="en-US" sz="2400" b="0" dirty="0" smtClean="0">
                <a:latin typeface="Baskerville Old Face" pitchFamily="18" charset="0"/>
              </a:rPr>
              <a:t>serious complication</a:t>
            </a:r>
            <a:r>
              <a:rPr lang="en-US" sz="2400" b="0" dirty="0">
                <a:latin typeface="Baskerville Old Face" pitchFamily="18" charset="0"/>
              </a:rPr>
              <a:t>. It tends to occur more often in patients with gastric </a:t>
            </a:r>
            <a:r>
              <a:rPr lang="en-US" sz="2400" b="0" dirty="0" smtClean="0">
                <a:latin typeface="Baskerville Old Face" pitchFamily="18" charset="0"/>
              </a:rPr>
              <a:t>ulcers and </a:t>
            </a:r>
            <a:r>
              <a:rPr lang="en-US" sz="2400" b="0" dirty="0">
                <a:latin typeface="Baskerville Old Face" pitchFamily="18" charset="0"/>
              </a:rPr>
              <a:t>in older adults.</a:t>
            </a:r>
          </a:p>
          <a:p>
            <a:pPr algn="l" rtl="0"/>
            <a:endParaRPr lang="en-US" sz="2400" b="0" dirty="0" smtClean="0">
              <a:latin typeface="Baskerville Old Face" pitchFamily="18" charset="0"/>
            </a:endParaRPr>
          </a:p>
          <a:p>
            <a:pPr algn="l" rtl="0"/>
            <a:endParaRPr lang="en-US" sz="2400" b="0" dirty="0">
              <a:latin typeface="Baskerville Old Face" pitchFamily="18" charset="0"/>
            </a:endParaRPr>
          </a:p>
          <a:p>
            <a:pPr marL="457200" indent="-457200" algn="l" rtl="0">
              <a:buFont typeface="+mj-lt"/>
              <a:buAutoNum type="arabicPeriod"/>
            </a:pPr>
            <a:endParaRPr lang="ar-IQ" sz="2400" b="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62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Diagnosis</a:t>
            </a:r>
            <a:endParaRPr lang="ar-IQ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l" rtl="0">
              <a:buFont typeface="Wingdings" pitchFamily="2" charset="2"/>
              <a:buChar char="Ø"/>
            </a:pPr>
            <a:r>
              <a:rPr lang="en-US" sz="2400" b="0" dirty="0" smtClean="0">
                <a:latin typeface="Baskerville Old Face" pitchFamily="18" charset="0"/>
              </a:rPr>
              <a:t>Barium swallow.</a:t>
            </a:r>
          </a:p>
          <a:p>
            <a:pPr marL="342900" indent="-342900" algn="l" rtl="0">
              <a:buFont typeface="Wingdings" pitchFamily="2" charset="2"/>
              <a:buChar char="Ø"/>
            </a:pPr>
            <a:r>
              <a:rPr lang="en-US" sz="2400" b="0" dirty="0" smtClean="0">
                <a:latin typeface="Baskerville Old Face" pitchFamily="18" charset="0"/>
              </a:rPr>
              <a:t>Endoscopy.</a:t>
            </a:r>
          </a:p>
          <a:p>
            <a:pPr marL="342900" indent="-342900" algn="l" rtl="0">
              <a:buFont typeface="Wingdings" pitchFamily="2" charset="2"/>
              <a:buChar char="Ø"/>
            </a:pPr>
            <a:r>
              <a:rPr lang="en-US" sz="2400" b="0" dirty="0" smtClean="0">
                <a:latin typeface="Baskerville Old Face" pitchFamily="18" charset="0"/>
              </a:rPr>
              <a:t>Blood test.</a:t>
            </a:r>
          </a:p>
          <a:p>
            <a:pPr marL="342900" indent="-342900" algn="l" rtl="0">
              <a:buFont typeface="Wingdings" pitchFamily="2" charset="2"/>
              <a:buChar char="Ø"/>
            </a:pPr>
            <a:endParaRPr lang="ar-IQ" sz="2400" b="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71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Treatment</a:t>
            </a:r>
            <a:endParaRPr lang="ar-IQ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l" rtl="0">
              <a:buFont typeface="Wingdings" pitchFamily="2" charset="2"/>
              <a:buChar char="Ø"/>
            </a:pPr>
            <a:r>
              <a:rPr lang="en-US" sz="2400" dirty="0" smtClean="0">
                <a:latin typeface="Baskerville Old Face" pitchFamily="18" charset="0"/>
              </a:rPr>
              <a:t>Life style change.</a:t>
            </a:r>
          </a:p>
          <a:p>
            <a:pPr algn="l" rtl="0"/>
            <a:endParaRPr lang="en-US" sz="2400" b="0" dirty="0" smtClean="0">
              <a:latin typeface="Baskerville Old Face" pitchFamily="18" charset="0"/>
            </a:endParaRPr>
          </a:p>
          <a:p>
            <a:pPr algn="l" rtl="0"/>
            <a:endParaRPr lang="en-US" sz="2400" b="0" dirty="0">
              <a:latin typeface="Baskerville Old Face" pitchFamily="18" charset="0"/>
            </a:endParaRPr>
          </a:p>
          <a:p>
            <a:pPr marL="342900" indent="-342900" algn="l" rtl="0">
              <a:buFont typeface="Wingdings" pitchFamily="2" charset="2"/>
              <a:buChar char="Ø"/>
            </a:pPr>
            <a:r>
              <a:rPr lang="en-US" sz="2400" dirty="0" smtClean="0">
                <a:latin typeface="Baskerville Old Face" pitchFamily="18" charset="0"/>
              </a:rPr>
              <a:t>Medications: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H2 blocker.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Proton pump inhibitors.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Mucosal protective agent.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Antibiotics.</a:t>
            </a:r>
          </a:p>
          <a:p>
            <a:pPr algn="l" rtl="0"/>
            <a:endParaRPr lang="ar-IQ" sz="2400" b="0" dirty="0">
              <a:latin typeface="Baskerville Old Face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56784"/>
            <a:ext cx="4305731" cy="373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028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620000" cy="5059363"/>
          </a:xfrm>
        </p:spPr>
        <p:txBody>
          <a:bodyPr>
            <a:normAutofit/>
          </a:bodyPr>
          <a:lstStyle/>
          <a:p>
            <a:pPr marL="342900" indent="-342900" algn="l" rtl="0">
              <a:buFont typeface="Wingdings" pitchFamily="2" charset="2"/>
              <a:buChar char="Ø"/>
            </a:pPr>
            <a:r>
              <a:rPr lang="en-US" sz="2400" dirty="0" smtClean="0">
                <a:latin typeface="Baskerville Old Face" pitchFamily="18" charset="0"/>
              </a:rPr>
              <a:t>Surgery:</a:t>
            </a:r>
          </a:p>
          <a:p>
            <a:pPr algn="l" rtl="0"/>
            <a:r>
              <a:rPr lang="en-US" sz="2400" b="0" dirty="0" smtClean="0">
                <a:latin typeface="Baskerville Old Face" pitchFamily="18" charset="0"/>
              </a:rPr>
              <a:t>Types of surgery:</a:t>
            </a:r>
          </a:p>
          <a:p>
            <a:pPr marL="457200" indent="-457200" algn="just" rtl="0"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</a:rPr>
              <a:t>Vagotomy: </a:t>
            </a:r>
            <a:r>
              <a:rPr lang="en-US" sz="2400" b="0" dirty="0" smtClean="0">
                <a:latin typeface="Baskerville Old Face" pitchFamily="18" charset="0"/>
              </a:rPr>
              <a:t>a surgical operation in which one or more branches of the </a:t>
            </a:r>
            <a:r>
              <a:rPr lang="en-US" sz="2400" b="0" dirty="0" err="1" smtClean="0">
                <a:latin typeface="Baskerville Old Face" pitchFamily="18" charset="0"/>
              </a:rPr>
              <a:t>vagus</a:t>
            </a:r>
            <a:r>
              <a:rPr lang="en-US" sz="2400" b="0" dirty="0" smtClean="0">
                <a:latin typeface="Baskerville Old Face" pitchFamily="18" charset="0"/>
              </a:rPr>
              <a:t> nerve are cut, typically to reduce the rate of  gastric secretion (in treating peptic ulcer).</a:t>
            </a:r>
          </a:p>
          <a:p>
            <a:pPr algn="l" rtl="0"/>
            <a:r>
              <a:rPr lang="en-US" sz="2400" dirty="0" smtClean="0">
                <a:latin typeface="Baskerville Old Face" pitchFamily="18" charset="0"/>
              </a:rPr>
              <a:t> </a:t>
            </a:r>
            <a:endParaRPr lang="ar-IQ" sz="2400" dirty="0">
              <a:latin typeface="Baskerville Old Face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1"/>
            <a:ext cx="7620000" cy="314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29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153400" cy="5257800"/>
          </a:xfrm>
        </p:spPr>
        <p:txBody>
          <a:bodyPr>
            <a:normAutofit/>
          </a:bodyPr>
          <a:lstStyle/>
          <a:p>
            <a:pPr algn="just" rtl="0"/>
            <a:r>
              <a:rPr lang="en-US" sz="2400" dirty="0" smtClean="0">
                <a:latin typeface="Baskerville Old Face" pitchFamily="18" charset="0"/>
              </a:rPr>
              <a:t>2. pyloroplasty:  </a:t>
            </a:r>
            <a:r>
              <a:rPr lang="en-US" sz="2400" b="0" dirty="0" smtClean="0">
                <a:latin typeface="Baskerville Old Face" pitchFamily="18" charset="0"/>
              </a:rPr>
              <a:t>to widen the opining in the lower  part  of the stomach (pylorus)  , so that  stomach contents  can be empty in the small intestine  (duodenum) .The pylorus is a thick  , muscular area, food can not pass through.</a:t>
            </a:r>
          </a:p>
          <a:p>
            <a:pPr algn="l" rtl="0"/>
            <a:endParaRPr lang="en-US" sz="2400" b="0" dirty="0" smtClean="0">
              <a:latin typeface="Baskerville Old Face" pitchFamily="18" charset="0"/>
            </a:endParaRPr>
          </a:p>
          <a:p>
            <a:pPr algn="just" rtl="0"/>
            <a:r>
              <a:rPr lang="en-US" sz="2400" dirty="0" smtClean="0">
                <a:latin typeface="Baskerville Old Face" pitchFamily="18" charset="0"/>
              </a:rPr>
              <a:t>3. Antrectomy:</a:t>
            </a:r>
            <a:r>
              <a:rPr lang="en-US" sz="2400" b="0" dirty="0" smtClean="0">
                <a:latin typeface="Baskerville Old Face" pitchFamily="18" charset="0"/>
              </a:rPr>
              <a:t> surgical removal of the walls of the </a:t>
            </a:r>
            <a:r>
              <a:rPr lang="en-US" sz="2400" b="0" dirty="0" err="1" smtClean="0">
                <a:latin typeface="Baskerville Old Face" pitchFamily="18" charset="0"/>
              </a:rPr>
              <a:t>antrum</a:t>
            </a:r>
            <a:r>
              <a:rPr lang="en-US" sz="2400" b="0" dirty="0" smtClean="0">
                <a:latin typeface="Baskerville Old Face" pitchFamily="18" charset="0"/>
              </a:rPr>
              <a:t> , especially the antrum of the stomach.  </a:t>
            </a:r>
            <a:endParaRPr lang="ar-IQ" sz="2400" b="0" dirty="0">
              <a:latin typeface="Baskerville Old Fac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1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3886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90" y="1672553"/>
            <a:ext cx="4434110" cy="457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10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086600" cy="1067118"/>
          </a:xfrm>
        </p:spPr>
        <p:txBody>
          <a:bodyPr>
            <a:noAutofit/>
          </a:bodyPr>
          <a:lstStyle/>
          <a:p>
            <a:r>
              <a:rPr lang="en-US" sz="3200" b="1" cap="none" dirty="0" smtClean="0">
                <a:latin typeface="Baskerville Old Face" pitchFamily="18" charset="0"/>
              </a:rPr>
              <a:t>Anatomy Of The Gastrointestinal System</a:t>
            </a:r>
            <a:br>
              <a:rPr lang="en-US" sz="3200" b="1" cap="none" dirty="0" smtClean="0">
                <a:latin typeface="Baskerville Old Face" pitchFamily="18" charset="0"/>
              </a:rPr>
            </a:br>
            <a:endParaRPr lang="ar-IQ" sz="3200" b="1" cap="none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7696200" cy="4953000"/>
          </a:xfrm>
        </p:spPr>
        <p:txBody>
          <a:bodyPr>
            <a:normAutofit/>
          </a:bodyPr>
          <a:lstStyle/>
          <a:p>
            <a:pPr marL="342900" indent="-342900" algn="just" rtl="0">
              <a:buFont typeface="Wingdings" pitchFamily="2" charset="2"/>
              <a:buChar char="Ø"/>
            </a:pPr>
            <a:r>
              <a:rPr lang="en-US" sz="2400" b="0" dirty="0">
                <a:latin typeface="Baskerville Old Face" pitchFamily="18" charset="0"/>
              </a:rPr>
              <a:t>The GI tract is a </a:t>
            </a:r>
            <a:r>
              <a:rPr lang="en-US" sz="2400" b="0" dirty="0" smtClean="0">
                <a:latin typeface="Baskerville Old Face" pitchFamily="18" charset="0"/>
              </a:rPr>
              <a:t>pathway </a:t>
            </a:r>
            <a:r>
              <a:rPr lang="en-US" sz="2400" b="0" dirty="0">
                <a:latin typeface="Baskerville Old Face" pitchFamily="18" charset="0"/>
              </a:rPr>
              <a:t>(23 to 26 feet) in length </a:t>
            </a:r>
            <a:r>
              <a:rPr lang="en-US" sz="2400" b="0" dirty="0" smtClean="0">
                <a:latin typeface="Baskerville Old Face" pitchFamily="18" charset="0"/>
              </a:rPr>
              <a:t>that extends </a:t>
            </a:r>
            <a:r>
              <a:rPr lang="en-US" sz="2400" b="0" dirty="0">
                <a:latin typeface="Baskerville Old Face" pitchFamily="18" charset="0"/>
              </a:rPr>
              <a:t>from the mouth to the esophagus, stomach, small and </a:t>
            </a:r>
            <a:r>
              <a:rPr lang="en-US" sz="2400" b="0" dirty="0" smtClean="0">
                <a:latin typeface="Baskerville Old Face" pitchFamily="18" charset="0"/>
              </a:rPr>
              <a:t>large intestines</a:t>
            </a:r>
            <a:r>
              <a:rPr lang="en-US" sz="2400" b="0" dirty="0">
                <a:latin typeface="Baskerville Old Face" pitchFamily="18" charset="0"/>
              </a:rPr>
              <a:t>, and rectum, to the terminal structure, the anus</a:t>
            </a:r>
            <a:r>
              <a:rPr lang="en-US" sz="2400" b="0" dirty="0" smtClean="0">
                <a:latin typeface="Baskerville Old Face" pitchFamily="18" charset="0"/>
              </a:rPr>
              <a:t>.</a:t>
            </a:r>
          </a:p>
          <a:p>
            <a:pPr algn="l" rtl="0"/>
            <a:endParaRPr lang="en-US" sz="2400" b="0" dirty="0">
              <a:latin typeface="Baskerville Old Face" pitchFamily="18" charset="0"/>
            </a:endParaRPr>
          </a:p>
          <a:p>
            <a:pPr marL="342900" indent="-342900" algn="just" rtl="0">
              <a:buFont typeface="Wingdings" pitchFamily="2" charset="2"/>
              <a:buChar char="Ø"/>
            </a:pPr>
            <a:r>
              <a:rPr lang="en-US" sz="2400" b="0" dirty="0">
                <a:latin typeface="Baskerville Old Face" pitchFamily="18" charset="0"/>
              </a:rPr>
              <a:t>The stomach is situated in the left upper portion of the </a:t>
            </a:r>
            <a:r>
              <a:rPr lang="en-US" sz="2400" b="0" dirty="0" smtClean="0">
                <a:latin typeface="Baskerville Old Face" pitchFamily="18" charset="0"/>
              </a:rPr>
              <a:t>abdomen under </a:t>
            </a:r>
            <a:r>
              <a:rPr lang="en-US" sz="2400" b="0" dirty="0">
                <a:latin typeface="Baskerville Old Face" pitchFamily="18" charset="0"/>
              </a:rPr>
              <a:t>the left lobe of the liver and the diaphragm, overlaying most of </a:t>
            </a:r>
            <a:r>
              <a:rPr lang="en-US" sz="2400" b="0" dirty="0" smtClean="0">
                <a:latin typeface="Baskerville Old Face" pitchFamily="18" charset="0"/>
              </a:rPr>
              <a:t>the pancreas.</a:t>
            </a:r>
          </a:p>
          <a:p>
            <a:pPr marL="342900" indent="-342900" algn="just" rtl="0">
              <a:buFont typeface="Wingdings" pitchFamily="2" charset="2"/>
              <a:buChar char="Ø"/>
            </a:pPr>
            <a:r>
              <a:rPr lang="en-US" sz="2400" b="0" dirty="0" smtClean="0">
                <a:latin typeface="Baskerville Old Face" pitchFamily="18" charset="0"/>
              </a:rPr>
              <a:t>The  </a:t>
            </a:r>
            <a:r>
              <a:rPr lang="en-US" sz="2400" b="0" dirty="0">
                <a:latin typeface="Baskerville Old Face" pitchFamily="18" charset="0"/>
              </a:rPr>
              <a:t>stomach stores food during eating, secretes digestive fluids, and propels the partially digested </a:t>
            </a:r>
            <a:r>
              <a:rPr lang="en-US" sz="2400" b="0" dirty="0" smtClean="0">
                <a:latin typeface="Baskerville Old Face" pitchFamily="18" charset="0"/>
              </a:rPr>
              <a:t>food, </a:t>
            </a:r>
            <a:r>
              <a:rPr lang="en-US" sz="2400" b="0" dirty="0">
                <a:latin typeface="Baskerville Old Face" pitchFamily="18" charset="0"/>
              </a:rPr>
              <a:t>into </a:t>
            </a:r>
            <a:r>
              <a:rPr lang="en-US" sz="2400" b="0" dirty="0" smtClean="0">
                <a:latin typeface="Baskerville Old Face" pitchFamily="18" charset="0"/>
              </a:rPr>
              <a:t>the small </a:t>
            </a:r>
            <a:r>
              <a:rPr lang="en-US" sz="2400" b="0" dirty="0">
                <a:latin typeface="Baskerville Old Face" pitchFamily="18" charset="0"/>
              </a:rPr>
              <a:t>intestine.</a:t>
            </a:r>
          </a:p>
          <a:p>
            <a:pPr marL="342900" indent="-342900" algn="l" rtl="0">
              <a:buFont typeface="Wingdings" pitchFamily="2" charset="2"/>
              <a:buChar char="Ø"/>
            </a:pPr>
            <a:endParaRPr lang="en-US" sz="2400" b="0" dirty="0" smtClean="0">
              <a:latin typeface="Baskerville Old Face" pitchFamily="18" charset="0"/>
            </a:endParaRPr>
          </a:p>
          <a:p>
            <a:pPr algn="l" rtl="0"/>
            <a:endParaRPr lang="en-US" sz="2400" b="0" dirty="0" smtClean="0">
              <a:latin typeface="Baskerville Old Face" pitchFamily="18" charset="0"/>
            </a:endParaRPr>
          </a:p>
          <a:p>
            <a:pPr algn="l" rtl="0"/>
            <a:endParaRPr lang="en-US" sz="2400" b="0" dirty="0">
              <a:latin typeface="Baskerville Old Face" pitchFamily="18" charset="0"/>
            </a:endParaRPr>
          </a:p>
          <a:p>
            <a:pPr algn="l" rtl="0"/>
            <a:endParaRPr lang="ar-IQ" sz="2400" b="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00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Nursing Diagnosis</a:t>
            </a:r>
            <a:endParaRPr lang="ar-IQ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7696200" cy="4724400"/>
          </a:xfrm>
        </p:spPr>
        <p:txBody>
          <a:bodyPr>
            <a:normAutofit/>
          </a:bodyPr>
          <a:lstStyle/>
          <a:p>
            <a:pPr marL="457200" indent="-457200" algn="l" rtl="0">
              <a:buFont typeface="+mj-lt"/>
              <a:buAutoNum type="arabicPeriod"/>
            </a:pPr>
            <a:r>
              <a:rPr lang="en-US" sz="2400" b="0" dirty="0">
                <a:latin typeface="Baskerville Old Face" pitchFamily="18" charset="0"/>
              </a:rPr>
              <a:t>Acute pain related to the effect of gastric acid secretion on </a:t>
            </a:r>
            <a:r>
              <a:rPr lang="en-US" sz="2400" b="0" dirty="0" smtClean="0">
                <a:latin typeface="Baskerville Old Face" pitchFamily="18" charset="0"/>
              </a:rPr>
              <a:t>damaged tissue.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Vomiting R/T indigestion of food.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Loss of appetite R/T ulceration of the stomach.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Loss of weight R/T decrease nutrients intake secondary to peptic ulcer.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Stress and anxiety R/T disease process.</a:t>
            </a:r>
          </a:p>
          <a:p>
            <a:pPr algn="l" rtl="0"/>
            <a:endParaRPr lang="ar-IQ" sz="2400" b="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07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Nursing Intervention</a:t>
            </a:r>
            <a:endParaRPr lang="ar-IQ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7696200" cy="4876800"/>
          </a:xfrm>
        </p:spPr>
        <p:txBody>
          <a:bodyPr>
            <a:normAutofit/>
          </a:bodyPr>
          <a:lstStyle/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Support the patient emotionally.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Administer medications as prescribed.</a:t>
            </a:r>
          </a:p>
          <a:p>
            <a:pPr marL="457200" indent="-457200" algn="just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Provide  small meal  a day or small hourly meals as ordered.</a:t>
            </a:r>
          </a:p>
          <a:p>
            <a:pPr marL="457200" indent="-457200" algn="just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Monitor the effectiveness of  administered medications, and  also watch for adverse reaction.</a:t>
            </a:r>
          </a:p>
          <a:p>
            <a:pPr marL="457200" indent="-457200" algn="just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Assess the </a:t>
            </a:r>
            <a:r>
              <a:rPr lang="en-US" sz="2400" b="0" dirty="0" err="1" smtClean="0">
                <a:latin typeface="Baskerville Old Face" pitchFamily="18" charset="0"/>
              </a:rPr>
              <a:t>pt</a:t>
            </a:r>
            <a:r>
              <a:rPr lang="en-US" sz="2400" b="0" dirty="0" smtClean="0">
                <a:latin typeface="Baskerville Old Face" pitchFamily="18" charset="0"/>
              </a:rPr>
              <a:t> nutritional status and the effectiveness of measures used to maintain it.</a:t>
            </a:r>
          </a:p>
          <a:p>
            <a:pPr algn="l" rtl="0"/>
            <a:r>
              <a:rPr lang="en-US" sz="2400" b="0" dirty="0" smtClean="0">
                <a:latin typeface="Baskerville Old Face" pitchFamily="18" charset="0"/>
              </a:rPr>
              <a:t>  </a:t>
            </a:r>
          </a:p>
          <a:p>
            <a:pPr marL="457200" indent="-457200" algn="l" rtl="0">
              <a:buFont typeface="+mj-lt"/>
              <a:buAutoNum type="arabicPeriod"/>
            </a:pPr>
            <a:endParaRPr lang="ar-IQ" sz="2400" b="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57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cap="none" dirty="0" err="1" smtClean="0"/>
              <a:t>Cont</a:t>
            </a:r>
            <a:r>
              <a:rPr lang="en-US" sz="3200" cap="none" dirty="0" smtClean="0"/>
              <a:t>……..</a:t>
            </a:r>
            <a:endParaRPr lang="ar-IQ" sz="32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7696200" cy="4724400"/>
          </a:xfrm>
        </p:spPr>
        <p:txBody>
          <a:bodyPr/>
          <a:lstStyle/>
          <a:p>
            <a:pPr algn="just" rtl="0"/>
            <a:r>
              <a:rPr lang="en-US" sz="2400" b="0" dirty="0" smtClean="0">
                <a:latin typeface="Baskerville Old Face" pitchFamily="18" charset="0"/>
              </a:rPr>
              <a:t>6. Teach  </a:t>
            </a:r>
            <a:r>
              <a:rPr lang="en-US" sz="2400" b="0" dirty="0">
                <a:latin typeface="Baskerville Old Face" pitchFamily="18" charset="0"/>
              </a:rPr>
              <a:t>the </a:t>
            </a:r>
            <a:r>
              <a:rPr lang="en-US" sz="2400" b="0" dirty="0" err="1">
                <a:latin typeface="Baskerville Old Face" pitchFamily="18" charset="0"/>
              </a:rPr>
              <a:t>pt</a:t>
            </a:r>
            <a:r>
              <a:rPr lang="en-US" sz="2400" b="0" dirty="0">
                <a:latin typeface="Baskerville Old Face" pitchFamily="18" charset="0"/>
              </a:rPr>
              <a:t>  about peptic ulcer disease and help him to recognize it’s signs and symptoms</a:t>
            </a:r>
            <a:r>
              <a:rPr lang="en-US" sz="2400" b="0" dirty="0" smtClean="0">
                <a:latin typeface="Baskerville Old Face" pitchFamily="18" charset="0"/>
              </a:rPr>
              <a:t>.</a:t>
            </a:r>
          </a:p>
          <a:p>
            <a:pPr algn="l" rtl="0"/>
            <a:r>
              <a:rPr lang="en-US" sz="2400" b="0" dirty="0" smtClean="0">
                <a:latin typeface="Baskerville Old Face" pitchFamily="18" charset="0"/>
              </a:rPr>
              <a:t>7. Instruct the </a:t>
            </a:r>
            <a:r>
              <a:rPr lang="en-US" sz="2400" b="0" dirty="0" err="1" smtClean="0">
                <a:latin typeface="Baskerville Old Face" pitchFamily="18" charset="0"/>
              </a:rPr>
              <a:t>pt</a:t>
            </a:r>
            <a:r>
              <a:rPr lang="en-US" sz="2400" b="0" dirty="0" smtClean="0">
                <a:latin typeface="Baskerville Old Face" pitchFamily="18" charset="0"/>
              </a:rPr>
              <a:t> to take antacids 1 hour  after meals.</a:t>
            </a:r>
          </a:p>
          <a:p>
            <a:pPr algn="just" rtl="0"/>
            <a:r>
              <a:rPr lang="en-US" sz="2400" b="0" dirty="0" smtClean="0">
                <a:latin typeface="Baskerville Old Face" pitchFamily="18" charset="0"/>
              </a:rPr>
              <a:t>8. Warn the </a:t>
            </a:r>
            <a:r>
              <a:rPr lang="en-US" sz="2400" b="0" dirty="0" err="1" smtClean="0">
                <a:latin typeface="Baskerville Old Face" pitchFamily="18" charset="0"/>
              </a:rPr>
              <a:t>pt</a:t>
            </a:r>
            <a:r>
              <a:rPr lang="en-US" sz="2400" b="0" dirty="0" smtClean="0">
                <a:latin typeface="Baskerville Old Face" pitchFamily="18" charset="0"/>
              </a:rPr>
              <a:t> to avoid aspirin  drugs because irritate  gastric.  </a:t>
            </a:r>
            <a:endParaRPr lang="en-US" sz="2400" b="0" dirty="0">
              <a:latin typeface="Baskerville Old Face" pitchFamily="18" charset="0"/>
            </a:endParaRPr>
          </a:p>
          <a:p>
            <a:pPr algn="l" rtl="0"/>
            <a:endParaRPr lang="ar-IQ" sz="24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81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162800" cy="1371600"/>
          </a:xfrm>
        </p:spPr>
        <p:txBody>
          <a:bodyPr>
            <a:normAutofit/>
          </a:bodyPr>
          <a:lstStyle/>
          <a:p>
            <a:pPr rtl="0"/>
            <a:r>
              <a:rPr lang="en-US" sz="3200" b="1" cap="none" dirty="0">
                <a:latin typeface="Baskerville Old Face" pitchFamily="18" charset="0"/>
              </a:rPr>
              <a:t>Irritable bowel syndrome  (IBS</a:t>
            </a:r>
            <a:r>
              <a:rPr lang="en-US" sz="3200" b="1" cap="none" dirty="0" smtClean="0">
                <a:latin typeface="Baskerville Old Face" pitchFamily="18" charset="0"/>
              </a:rPr>
              <a:t>)</a:t>
            </a:r>
            <a:br>
              <a:rPr lang="en-US" sz="3200" b="1" cap="none" dirty="0" smtClean="0">
                <a:latin typeface="Baskerville Old Face" pitchFamily="18" charset="0"/>
              </a:rPr>
            </a:br>
            <a:endParaRPr lang="ar-IQ" sz="3200" b="1" cap="none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 rtl="0">
              <a:buFont typeface="Wingdings" pitchFamily="2" charset="2"/>
              <a:buChar char="Ø"/>
            </a:pPr>
            <a:r>
              <a:rPr lang="en-US" sz="2400" b="0" dirty="0">
                <a:latin typeface="Baskerville Old Face" pitchFamily="18" charset="0"/>
              </a:rPr>
              <a:t>Irritable bowel syndrome (IBS) is a chronic functional disorder characterized by recurrent abdominal pain associated with disordered bowel movements, which may include diarrhea, constipation, or both.</a:t>
            </a:r>
          </a:p>
          <a:p>
            <a:pPr algn="l" rtl="0"/>
            <a:endParaRPr lang="en-US" sz="2400" b="0" dirty="0">
              <a:latin typeface="Baskerville Old Face" pitchFamily="18" charset="0"/>
            </a:endParaRPr>
          </a:p>
          <a:p>
            <a:pPr marL="342900" indent="-342900" algn="l" rtl="0">
              <a:buFont typeface="Wingdings" pitchFamily="2" charset="2"/>
              <a:buChar char="Ø"/>
            </a:pPr>
            <a:r>
              <a:rPr lang="en-US" sz="2400" b="0" dirty="0">
                <a:latin typeface="Baskerville Old Face" pitchFamily="18" charset="0"/>
              </a:rPr>
              <a:t>(IBS) is not a disease but rather a functional problem. </a:t>
            </a:r>
          </a:p>
          <a:p>
            <a:pPr algn="l" rtl="0"/>
            <a:endParaRPr lang="en-US" sz="2400" b="0" dirty="0">
              <a:latin typeface="Baskerville Old Face" pitchFamily="18" charset="0"/>
            </a:endParaRPr>
          </a:p>
          <a:p>
            <a:pPr algn="l" rtl="0"/>
            <a:endParaRPr lang="ar-IQ" sz="2400" b="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56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cap="none" dirty="0" smtClean="0">
                <a:latin typeface="Baskerville Old Face" pitchFamily="18" charset="0"/>
              </a:rPr>
              <a:t>IBS Classified As</a:t>
            </a:r>
            <a:endParaRPr lang="ar-IQ" sz="3200" b="1" cap="none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6928" lvl="0" indent="-457200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" pitchFamily="2" charset="2"/>
              <a:buChar char="Ø"/>
            </a:pPr>
            <a:r>
              <a:rPr lang="en-US" sz="27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IBS with diarrhea.</a:t>
            </a:r>
          </a:p>
          <a:p>
            <a:pPr marL="566928" lvl="0" indent="-457200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" pitchFamily="2" charset="2"/>
              <a:buChar char="Ø"/>
            </a:pPr>
            <a:r>
              <a:rPr lang="en-US" sz="27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IBS with constipation.</a:t>
            </a:r>
          </a:p>
          <a:p>
            <a:pPr marL="566928" lvl="0" indent="-457200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" pitchFamily="2" charset="2"/>
              <a:buChar char="Ø"/>
            </a:pPr>
            <a:r>
              <a:rPr lang="en-US" sz="27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IBS with mixed diarrhea and constipation</a:t>
            </a:r>
            <a:r>
              <a:rPr lang="en-US" sz="2700" b="0" dirty="0">
                <a:solidFill>
                  <a:prstClr val="black"/>
                </a:solidFill>
                <a:latin typeface="Lucida Sans Unicode"/>
              </a:rPr>
              <a:t>.</a:t>
            </a:r>
          </a:p>
          <a:p>
            <a:pPr marL="109728" lvl="0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endParaRPr lang="ar-IQ" sz="2700" b="0" dirty="0">
              <a:solidFill>
                <a:prstClr val="black"/>
              </a:solidFill>
              <a:latin typeface="Lucida Sans Unicode"/>
            </a:endParaRPr>
          </a:p>
          <a:p>
            <a:pPr algn="l" rtl="0"/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824547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13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cap="none" dirty="0" smtClean="0">
                <a:latin typeface="Baskerville Old Face" pitchFamily="18" charset="0"/>
              </a:rPr>
              <a:t>Etiology</a:t>
            </a:r>
            <a:br>
              <a:rPr lang="en-US" sz="3200" b="1" cap="none" dirty="0" smtClean="0">
                <a:latin typeface="Baskerville Old Face" pitchFamily="18" charset="0"/>
              </a:rPr>
            </a:br>
            <a:endParaRPr lang="ar-IQ" sz="3200" b="1" cap="none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63782"/>
            <a:ext cx="8702674" cy="5846618"/>
          </a:xfrm>
        </p:spPr>
        <p:txBody>
          <a:bodyPr/>
          <a:lstStyle/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2700" b="0" dirty="0">
                <a:solidFill>
                  <a:prstClr val="black"/>
                </a:solidFill>
                <a:latin typeface="Lucida Sans Unicode"/>
              </a:rPr>
              <a:t>There is a hereditary tendency for IBS</a:t>
            </a:r>
            <a:r>
              <a:rPr lang="en-US" sz="2700" b="0" dirty="0" smtClean="0">
                <a:solidFill>
                  <a:prstClr val="black"/>
                </a:solidFill>
                <a:latin typeface="Lucida Sans Unicode"/>
              </a:rPr>
              <a:t>.</a:t>
            </a: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endParaRPr lang="en-US" sz="2700" b="0" dirty="0">
              <a:solidFill>
                <a:prstClr val="black"/>
              </a:solidFill>
              <a:latin typeface="Lucida Sans Unicode"/>
            </a:endParaRP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2700" b="0" dirty="0">
                <a:solidFill>
                  <a:prstClr val="black"/>
                </a:solidFill>
                <a:latin typeface="Lucida Sans Unicode"/>
              </a:rPr>
              <a:t> IBS is more common in women than men and in those who are young to middle aged</a:t>
            </a:r>
            <a:r>
              <a:rPr lang="en-US" sz="2700" b="0" dirty="0" smtClean="0">
                <a:solidFill>
                  <a:prstClr val="black"/>
                </a:solidFill>
                <a:latin typeface="Lucida Sans Unicode"/>
              </a:rPr>
              <a:t>.</a:t>
            </a:r>
          </a:p>
          <a:p>
            <a:pPr marL="109728" lvl="0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endParaRPr lang="en-US" sz="2700" b="0" dirty="0" smtClean="0">
              <a:solidFill>
                <a:prstClr val="black"/>
              </a:solidFill>
              <a:latin typeface="Lucida Sans Unicode"/>
            </a:endParaRP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2700" b="0" dirty="0" smtClean="0">
                <a:solidFill>
                  <a:prstClr val="black"/>
                </a:solidFill>
                <a:latin typeface="Lucida Sans Unicode"/>
              </a:rPr>
              <a:t>can </a:t>
            </a:r>
            <a:r>
              <a:rPr lang="en-US" sz="2700" b="0" dirty="0">
                <a:solidFill>
                  <a:prstClr val="black"/>
                </a:solidFill>
                <a:latin typeface="Lucida Sans Unicode"/>
              </a:rPr>
              <a:t>be caused by other illnesses, </a:t>
            </a:r>
            <a:r>
              <a:rPr lang="en-US" sz="2700" b="0" dirty="0" smtClean="0">
                <a:solidFill>
                  <a:prstClr val="black"/>
                </a:solidFill>
                <a:latin typeface="Lucida Sans Unicode"/>
              </a:rPr>
              <a:t>infections, or </a:t>
            </a:r>
            <a:r>
              <a:rPr lang="en-US" sz="2700" b="0" dirty="0">
                <a:solidFill>
                  <a:prstClr val="black"/>
                </a:solidFill>
                <a:latin typeface="Lucida Sans Unicode"/>
              </a:rPr>
              <a:t>the </a:t>
            </a:r>
            <a:r>
              <a:rPr lang="en-US" sz="2700" b="0" dirty="0" smtClean="0">
                <a:solidFill>
                  <a:prstClr val="black"/>
                </a:solidFill>
                <a:latin typeface="Lucida Sans Unicode"/>
              </a:rPr>
              <a:t>menstrual cycle</a:t>
            </a:r>
            <a:r>
              <a:rPr lang="en-US" sz="2700" b="0" dirty="0">
                <a:solidFill>
                  <a:prstClr val="black"/>
                </a:solidFill>
                <a:latin typeface="Lucida Sans Unicode"/>
              </a:rPr>
              <a:t>.</a:t>
            </a:r>
          </a:p>
          <a:p>
            <a:pPr marL="109728" lvl="0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endParaRPr lang="en-US" sz="2700" b="0" dirty="0">
              <a:solidFill>
                <a:prstClr val="black"/>
              </a:solidFill>
              <a:latin typeface="Lucida Sans Unicode"/>
            </a:endParaRP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endParaRPr lang="ar-IQ" sz="2700" b="0" dirty="0">
              <a:solidFill>
                <a:prstClr val="black"/>
              </a:solidFill>
              <a:latin typeface="Lucida Sans Unicode"/>
            </a:endParaRPr>
          </a:p>
          <a:p>
            <a:pPr algn="l" rtl="0"/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4164929"/>
            <a:ext cx="3825875" cy="256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8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90524"/>
            <a:ext cx="5791200" cy="762318"/>
          </a:xfrm>
        </p:spPr>
        <p:txBody>
          <a:bodyPr>
            <a:normAutofit/>
          </a:bodyPr>
          <a:lstStyle/>
          <a:p>
            <a:r>
              <a:rPr lang="en-US" sz="3200" b="1" cap="none" dirty="0" smtClean="0">
                <a:latin typeface="Baskerville Old Face" pitchFamily="18" charset="0"/>
              </a:rPr>
              <a:t>Clinical Manifestations</a:t>
            </a:r>
            <a:endParaRPr lang="ar-IQ" sz="3200" b="1" cap="none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47800"/>
            <a:ext cx="8245475" cy="4678363"/>
          </a:xfrm>
        </p:spPr>
        <p:txBody>
          <a:bodyPr/>
          <a:lstStyle/>
          <a:p>
            <a:pPr marL="109728" lvl="0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r>
              <a:rPr lang="en-US" sz="27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main symptom is:</a:t>
            </a:r>
          </a:p>
          <a:p>
            <a:pPr marL="624078" lvl="0" indent="-514350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+mj-lt"/>
              <a:buAutoNum type="arabicPeriod"/>
            </a:pPr>
            <a:r>
              <a:rPr lang="en-US" sz="27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Alteration in bowel patterns:</a:t>
            </a: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" pitchFamily="2" charset="2"/>
              <a:buChar char="Ø"/>
            </a:pPr>
            <a:r>
              <a:rPr lang="en-US" sz="27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Constipation  (as IBS-C).</a:t>
            </a: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" pitchFamily="2" charset="2"/>
              <a:buChar char="Ø"/>
            </a:pPr>
            <a:r>
              <a:rPr lang="en-US" sz="27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Diarrhea (as IBS-D).</a:t>
            </a: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" pitchFamily="2" charset="2"/>
              <a:buChar char="Ø"/>
            </a:pPr>
            <a:r>
              <a:rPr lang="en-US" sz="27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combination of both (as IBS-M for “mixed</a:t>
            </a:r>
            <a:r>
              <a:rPr lang="en-US" sz="2700" b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</a:p>
          <a:p>
            <a:pPr marL="109728" lvl="0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endParaRPr lang="en-US" sz="2700" b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lvl="0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r>
              <a:rPr lang="en-US" sz="2700" b="0" dirty="0" smtClean="0">
                <a:solidFill>
                  <a:srgbClr val="DEF5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7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Pain</a:t>
            </a:r>
            <a:r>
              <a:rPr lang="en-US" sz="2700" b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lvl="0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endParaRPr lang="en-US" sz="2700" b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lvl="0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r>
              <a:rPr lang="en-US" sz="2700" b="0" dirty="0">
                <a:solidFill>
                  <a:srgbClr val="DEF5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7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Abdominal</a:t>
            </a:r>
            <a:r>
              <a:rPr lang="en-US" sz="2700" b="0" dirty="0">
                <a:solidFill>
                  <a:srgbClr val="DEF5F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bloating with or without visible abdominal distention.</a:t>
            </a:r>
          </a:p>
          <a:p>
            <a:pPr algn="l" rtl="0"/>
            <a:endParaRPr lang="ar-IQ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17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553200" cy="1295718"/>
          </a:xfrm>
        </p:spPr>
        <p:txBody>
          <a:bodyPr>
            <a:normAutofit/>
          </a:bodyPr>
          <a:lstStyle/>
          <a:p>
            <a:r>
              <a:rPr lang="en-US" sz="3200" b="1" cap="none" dirty="0" smtClean="0">
                <a:latin typeface="Baskerville Old Face" pitchFamily="18" charset="0"/>
              </a:rPr>
              <a:t>Other Symptoms Include </a:t>
            </a:r>
            <a:br>
              <a:rPr lang="en-US" sz="3200" b="1" cap="none" dirty="0" smtClean="0">
                <a:latin typeface="Baskerville Old Face" pitchFamily="18" charset="0"/>
              </a:rPr>
            </a:br>
            <a:endParaRPr lang="ar-IQ" sz="3200" b="1" cap="none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2700" b="0" dirty="0">
                <a:solidFill>
                  <a:prstClr val="black"/>
                </a:solidFill>
                <a:latin typeface="Lucida Sans Unicode"/>
              </a:rPr>
              <a:t>Rectal  passage of mucus.</a:t>
            </a: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2700" b="0" dirty="0">
                <a:solidFill>
                  <a:prstClr val="black"/>
                </a:solidFill>
                <a:latin typeface="Lucida Sans Unicode"/>
              </a:rPr>
              <a:t>Feeling  of incomplete evacuation.</a:t>
            </a: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2700" b="0" dirty="0">
                <a:solidFill>
                  <a:prstClr val="black"/>
                </a:solidFill>
                <a:latin typeface="Lucida Sans Unicode"/>
              </a:rPr>
              <a:t>Depression and anxiety.</a:t>
            </a: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2700" b="0" dirty="0" smtClean="0">
                <a:solidFill>
                  <a:prstClr val="black"/>
                </a:solidFill>
                <a:latin typeface="Lucida Sans Unicode"/>
              </a:rPr>
              <a:t>Palpitations.</a:t>
            </a:r>
            <a:endParaRPr lang="ar-IQ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918802"/>
            <a:ext cx="3368675" cy="371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89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cap="none" dirty="0" smtClean="0">
                <a:latin typeface="Baskerville Old Face" pitchFamily="18" charset="0"/>
              </a:rPr>
              <a:t>Diagnostic Tests</a:t>
            </a:r>
            <a:endParaRPr lang="ar-IQ" sz="3200" b="1" cap="none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27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 of IBS is made based on history and physical examination along with:</a:t>
            </a: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27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stool examination.</a:t>
            </a: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27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colonoscopy.</a:t>
            </a: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27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700" b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igmoidoscopy </a:t>
            </a:r>
            <a:r>
              <a:rPr lang="en-US" sz="27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rule out other disorders.</a:t>
            </a:r>
          </a:p>
          <a:p>
            <a:pPr marL="109728" lvl="0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r>
              <a:rPr lang="en-US" sz="27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2700" b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Avoiding milk products for a time may be advised to rule out lactose intolerance</a:t>
            </a:r>
            <a:r>
              <a:rPr lang="en-US" sz="2700" b="0" dirty="0">
                <a:solidFill>
                  <a:prstClr val="black"/>
                </a:solidFill>
                <a:latin typeface="Lucida Sans Unicode"/>
              </a:rPr>
              <a:t>.</a:t>
            </a: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endParaRPr lang="ar-IQ" sz="2700" b="0" dirty="0">
              <a:solidFill>
                <a:prstClr val="black"/>
              </a:solidFill>
              <a:latin typeface="Lucida Sans Unicode"/>
            </a:endParaRP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38760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cap="none" dirty="0" smtClean="0">
                <a:latin typeface="Baskerville Old Face" pitchFamily="18" charset="0"/>
              </a:rPr>
              <a:t>Medical Management</a:t>
            </a:r>
            <a:endParaRPr lang="ar-IQ" sz="3200" b="1" cap="none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2400" b="0" dirty="0">
                <a:solidFill>
                  <a:prstClr val="black"/>
                </a:solidFill>
                <a:latin typeface="Baskerville Old Face" pitchFamily="18" charset="0"/>
              </a:rPr>
              <a:t>Antibiotic.  </a:t>
            </a: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" pitchFamily="2" charset="2"/>
              <a:buChar char="v"/>
            </a:pPr>
            <a:r>
              <a:rPr lang="en-US" sz="2400" b="0" dirty="0">
                <a:solidFill>
                  <a:prstClr val="black"/>
                </a:solidFill>
                <a:latin typeface="Baskerville Old Face" pitchFamily="18" charset="0"/>
              </a:rPr>
              <a:t>Antispasmodic.</a:t>
            </a: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" pitchFamily="2" charset="2"/>
              <a:buChar char="v"/>
            </a:pPr>
            <a:r>
              <a:rPr lang="en-US" sz="2400" b="0" dirty="0">
                <a:solidFill>
                  <a:prstClr val="black"/>
                </a:solidFill>
                <a:latin typeface="Baskerville Old Face" pitchFamily="18" charset="0"/>
              </a:rPr>
              <a:t>Antidepressant.</a:t>
            </a: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" pitchFamily="2" charset="2"/>
              <a:buChar char="v"/>
            </a:pPr>
            <a:r>
              <a:rPr lang="en-US" sz="2400" b="0" dirty="0">
                <a:solidFill>
                  <a:prstClr val="black"/>
                </a:solidFill>
                <a:latin typeface="Baskerville Old Face" pitchFamily="18" charset="0"/>
              </a:rPr>
              <a:t>Laxatives.</a:t>
            </a: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" pitchFamily="2" charset="2"/>
              <a:buChar char="v"/>
            </a:pPr>
            <a:r>
              <a:rPr lang="en-US" sz="2400" b="0" dirty="0">
                <a:solidFill>
                  <a:prstClr val="black"/>
                </a:solidFill>
                <a:latin typeface="Baskerville Old Face" pitchFamily="18" charset="0"/>
              </a:rPr>
              <a:t>Anti diarrheal.</a:t>
            </a:r>
          </a:p>
          <a:p>
            <a:pPr marL="109728" lvl="0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</a:pPr>
            <a:endParaRPr lang="en-US" sz="2400" b="0" dirty="0">
              <a:solidFill>
                <a:prstClr val="black"/>
              </a:solidFill>
              <a:latin typeface="Baskerville Old Face" pitchFamily="18" charset="0"/>
            </a:endParaRP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Baskerville Old Face" pitchFamily="18" charset="0"/>
              </a:rPr>
              <a:t>Lifestyle modification:</a:t>
            </a: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" pitchFamily="2" charset="2"/>
              <a:buChar char="v"/>
            </a:pPr>
            <a:r>
              <a:rPr lang="en-US" sz="2400" b="0" dirty="0">
                <a:solidFill>
                  <a:prstClr val="black"/>
                </a:solidFill>
                <a:latin typeface="Baskerville Old Face" pitchFamily="18" charset="0"/>
              </a:rPr>
              <a:t>Stress  reduction.</a:t>
            </a: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" pitchFamily="2" charset="2"/>
              <a:buChar char="v"/>
            </a:pPr>
            <a:r>
              <a:rPr lang="en-US" sz="2400" b="0" dirty="0">
                <a:solidFill>
                  <a:prstClr val="black"/>
                </a:solidFill>
                <a:latin typeface="Baskerville Old Face" pitchFamily="18" charset="0"/>
              </a:rPr>
              <a:t>Ensuring  adequate sleep.</a:t>
            </a: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" pitchFamily="2" charset="2"/>
              <a:buChar char="v"/>
            </a:pPr>
            <a:r>
              <a:rPr lang="en-US" sz="2400" b="0" dirty="0">
                <a:solidFill>
                  <a:prstClr val="black"/>
                </a:solidFill>
                <a:latin typeface="Baskerville Old Face" pitchFamily="18" charset="0"/>
              </a:rPr>
              <a:t>Exercise  regimen, can result in symptom improvement.</a:t>
            </a:r>
            <a:endParaRPr lang="ar-IQ" sz="2400" b="0" dirty="0">
              <a:solidFill>
                <a:prstClr val="black"/>
              </a:solidFill>
              <a:latin typeface="Baskerville Old Face" pitchFamily="18" charset="0"/>
            </a:endParaRPr>
          </a:p>
          <a:p>
            <a:pPr algn="l" rtl="0"/>
            <a:endParaRPr lang="ar-IQ" sz="24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07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5486400"/>
          </a:xfrm>
        </p:spPr>
        <p:txBody>
          <a:bodyPr>
            <a:normAutofit/>
          </a:bodyPr>
          <a:lstStyle/>
          <a:p>
            <a:pPr marL="342900" indent="-342900" algn="just" rtl="0">
              <a:buFont typeface="Wingdings" pitchFamily="2" charset="2"/>
              <a:buChar char="Ø"/>
            </a:pPr>
            <a:r>
              <a:rPr lang="en-US" sz="2400" b="0" dirty="0">
                <a:latin typeface="Baskerville Old Face" pitchFamily="18" charset="0"/>
              </a:rPr>
              <a:t>The large intestine consists of an ascending segment on the right </a:t>
            </a:r>
            <a:r>
              <a:rPr lang="en-US" sz="2400" b="0" dirty="0" smtClean="0">
                <a:latin typeface="Baskerville Old Face" pitchFamily="18" charset="0"/>
              </a:rPr>
              <a:t>side of </a:t>
            </a:r>
            <a:r>
              <a:rPr lang="en-US" sz="2400" b="0" dirty="0">
                <a:latin typeface="Baskerville Old Face" pitchFamily="18" charset="0"/>
              </a:rPr>
              <a:t>the abdomen, a transverse segment that extends from right to left in </a:t>
            </a:r>
            <a:r>
              <a:rPr lang="en-US" sz="2400" b="0" dirty="0" smtClean="0">
                <a:latin typeface="Baskerville Old Face" pitchFamily="18" charset="0"/>
              </a:rPr>
              <a:t>the upper </a:t>
            </a:r>
            <a:r>
              <a:rPr lang="en-US" sz="2400" b="0" dirty="0">
                <a:latin typeface="Baskerville Old Face" pitchFamily="18" charset="0"/>
              </a:rPr>
              <a:t>abdomen, and a descending segment on the left side of the </a:t>
            </a:r>
            <a:r>
              <a:rPr lang="en-US" sz="2400" b="0" dirty="0" smtClean="0">
                <a:latin typeface="Baskerville Old Face" pitchFamily="18" charset="0"/>
              </a:rPr>
              <a:t>abdomen. </a:t>
            </a:r>
          </a:p>
          <a:p>
            <a:pPr marL="342900" indent="-342900" algn="just" rtl="0">
              <a:buFont typeface="Wingdings" pitchFamily="2" charset="2"/>
              <a:buChar char="Ø"/>
            </a:pPr>
            <a:r>
              <a:rPr lang="en-US" sz="2400" b="0" dirty="0" smtClean="0">
                <a:latin typeface="Baskerville Old Face" pitchFamily="18" charset="0"/>
              </a:rPr>
              <a:t>The </a:t>
            </a:r>
            <a:r>
              <a:rPr lang="en-US" sz="2400" b="0" dirty="0">
                <a:latin typeface="Baskerville Old Face" pitchFamily="18" charset="0"/>
              </a:rPr>
              <a:t>sigmoid colon, the rectum, and the anus complete the terminal </a:t>
            </a:r>
            <a:r>
              <a:rPr lang="en-US" sz="2400" b="0" dirty="0" smtClean="0">
                <a:latin typeface="Baskerville Old Face" pitchFamily="18" charset="0"/>
              </a:rPr>
              <a:t>portion of </a:t>
            </a:r>
            <a:r>
              <a:rPr lang="en-US" sz="2400" b="0" dirty="0">
                <a:latin typeface="Baskerville Old Face" pitchFamily="18" charset="0"/>
              </a:rPr>
              <a:t>the large intestine. A network of striated muscle that forms both </a:t>
            </a:r>
            <a:r>
              <a:rPr lang="en-US" sz="2400" b="0" dirty="0" smtClean="0">
                <a:latin typeface="Baskerville Old Face" pitchFamily="18" charset="0"/>
              </a:rPr>
              <a:t>the internal </a:t>
            </a:r>
            <a:r>
              <a:rPr lang="en-US" sz="2400" b="0" dirty="0">
                <a:latin typeface="Baskerville Old Face" pitchFamily="18" charset="0"/>
              </a:rPr>
              <a:t>and the external anal sphincters regulates the anal outlet.</a:t>
            </a:r>
            <a:endParaRPr lang="ar-IQ" sz="2400" b="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41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cap="none" dirty="0" smtClean="0">
                <a:latin typeface="Baskerville Old Face" pitchFamily="18" charset="0"/>
              </a:rPr>
              <a:t>Nursing Diagnoses</a:t>
            </a:r>
            <a:endParaRPr lang="ar-IQ" sz="3200" b="1" cap="none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lvl="0" indent="-514350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+mj-lt"/>
              <a:buAutoNum type="arabicPeriod"/>
            </a:pPr>
            <a:r>
              <a:rPr lang="en-US" sz="2800" b="0" dirty="0">
                <a:solidFill>
                  <a:prstClr val="black"/>
                </a:solidFill>
                <a:latin typeface="Baskerville Old Face" pitchFamily="18" charset="0"/>
              </a:rPr>
              <a:t>Constipation related to irregular motility of GI tract.</a:t>
            </a:r>
          </a:p>
          <a:p>
            <a:pPr marL="624078" lvl="0" indent="-514350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+mj-lt"/>
              <a:buAutoNum type="arabicPeriod"/>
            </a:pPr>
            <a:r>
              <a:rPr lang="en-US" sz="2800" b="0" dirty="0">
                <a:solidFill>
                  <a:prstClr val="black"/>
                </a:solidFill>
                <a:latin typeface="Baskerville Old Face" pitchFamily="18" charset="0"/>
              </a:rPr>
              <a:t>Diarrhea related to irregular motility of GI tract.</a:t>
            </a:r>
          </a:p>
          <a:p>
            <a:pPr marL="624078" lvl="0" indent="-514350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+mj-lt"/>
              <a:buAutoNum type="arabicPeriod"/>
            </a:pPr>
            <a:r>
              <a:rPr lang="en-US" sz="2800" b="0" dirty="0">
                <a:solidFill>
                  <a:prstClr val="black"/>
                </a:solidFill>
                <a:latin typeface="Baskerville Old Face" pitchFamily="18" charset="0"/>
              </a:rPr>
              <a:t>Acute pain related to intestinal hyper motility.</a:t>
            </a:r>
          </a:p>
          <a:p>
            <a:pPr marL="624078" lvl="0" indent="-514350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+mj-lt"/>
              <a:buAutoNum type="arabicPeriod"/>
            </a:pPr>
            <a:endParaRPr lang="en-US" sz="2800" b="0" dirty="0">
              <a:solidFill>
                <a:prstClr val="black"/>
              </a:solidFill>
              <a:latin typeface="Baskerville Old Face" pitchFamily="18" charset="0"/>
            </a:endParaRPr>
          </a:p>
          <a:p>
            <a:pPr marL="624078" lvl="0" indent="-514350" algn="l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+mj-lt"/>
              <a:buAutoNum type="arabicPeriod"/>
            </a:pPr>
            <a:endParaRPr lang="ar-IQ" sz="2800" b="0" dirty="0">
              <a:solidFill>
                <a:prstClr val="black"/>
              </a:solidFill>
              <a:latin typeface="Baskerville Old Face" pitchFamily="18" charset="0"/>
            </a:endParaRPr>
          </a:p>
          <a:p>
            <a:pPr algn="l" rtl="0"/>
            <a:endParaRPr lang="ar-IQ" sz="28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3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cap="none" dirty="0" smtClean="0">
                <a:latin typeface="Baskerville Old Face" pitchFamily="18" charset="0"/>
              </a:rPr>
              <a:t>Patient Teaching</a:t>
            </a:r>
            <a:endParaRPr lang="ar-IQ" sz="3200" b="1" cap="none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24078" lvl="0" indent="-514350" algn="just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+mj-lt"/>
              <a:buAutoNum type="arabicPeriod"/>
            </a:pPr>
            <a:r>
              <a:rPr lang="en-US" sz="2800" b="0" dirty="0">
                <a:solidFill>
                  <a:prstClr val="black"/>
                </a:solidFill>
                <a:latin typeface="Baskerville Old Face" pitchFamily="18" charset="0"/>
              </a:rPr>
              <a:t>Explain the disorder to the patient, and reassure her that irritable bowel syndrome can be relieved.</a:t>
            </a:r>
          </a:p>
          <a:p>
            <a:pPr marL="624078" lvl="0" indent="-514350" algn="just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+mj-lt"/>
              <a:buAutoNum type="arabicPeriod"/>
            </a:pPr>
            <a:r>
              <a:rPr lang="en-US" sz="2800" b="0" dirty="0">
                <a:solidFill>
                  <a:prstClr val="black"/>
                </a:solidFill>
                <a:latin typeface="Baskerville Old Face" pitchFamily="18" charset="0"/>
              </a:rPr>
              <a:t>Encourage the patient to drink eight to ten </a:t>
            </a:r>
            <a:r>
              <a:rPr lang="en-US" sz="2800" b="0" dirty="0" smtClean="0">
                <a:solidFill>
                  <a:prstClr val="black"/>
                </a:solidFill>
                <a:latin typeface="Baskerville Old Face" pitchFamily="18" charset="0"/>
              </a:rPr>
              <a:t> </a:t>
            </a:r>
            <a:r>
              <a:rPr lang="en-US" sz="2800" b="0" dirty="0">
                <a:solidFill>
                  <a:prstClr val="black"/>
                </a:solidFill>
                <a:latin typeface="Baskerville Old Face" pitchFamily="18" charset="0"/>
              </a:rPr>
              <a:t>glasses of water or other compatible fluids daily.</a:t>
            </a:r>
          </a:p>
          <a:p>
            <a:pPr marL="624078" lvl="0" indent="-514350" algn="just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+mj-lt"/>
              <a:buAutoNum type="arabicPeriod"/>
            </a:pPr>
            <a:r>
              <a:rPr lang="en-US" sz="2800" b="0" dirty="0">
                <a:solidFill>
                  <a:prstClr val="black"/>
                </a:solidFill>
                <a:latin typeface="Baskerville Old Face" pitchFamily="18" charset="0"/>
              </a:rPr>
              <a:t>Discuss the proper use of prescribed drugs, reviewing their desired effects and possible adverse effects.</a:t>
            </a:r>
          </a:p>
          <a:p>
            <a:pPr marL="624078" lvl="0" indent="-514350" algn="just" rtl="0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+mj-lt"/>
              <a:buAutoNum type="arabicPeriod"/>
            </a:pPr>
            <a:r>
              <a:rPr lang="en-US" sz="2800" b="0" dirty="0">
                <a:solidFill>
                  <a:prstClr val="black"/>
                </a:solidFill>
                <a:latin typeface="Baskerville Old Face" pitchFamily="18" charset="0"/>
              </a:rPr>
              <a:t>Help the patient to implement lifestyle changes that will reduce stress.</a:t>
            </a:r>
            <a:endParaRPr lang="ar-IQ" sz="2800" b="0" dirty="0">
              <a:solidFill>
                <a:prstClr val="black"/>
              </a:solidFill>
              <a:latin typeface="Baskerville Old Face" pitchFamily="18" charset="0"/>
            </a:endParaRPr>
          </a:p>
          <a:p>
            <a:pPr algn="just" rtl="0"/>
            <a:endParaRPr lang="ar-IQ" sz="28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70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27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2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4360"/>
            <a:ext cx="8458200" cy="606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67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772400" cy="609600"/>
          </a:xfrm>
        </p:spPr>
        <p:txBody>
          <a:bodyPr>
            <a:normAutofit/>
          </a:bodyPr>
          <a:lstStyle/>
          <a:p>
            <a:r>
              <a:rPr lang="en-US" sz="3200" cap="none" dirty="0" smtClean="0"/>
              <a:t>Function Of The Digestive System</a:t>
            </a:r>
            <a:endParaRPr lang="ar-IQ" sz="32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>
                <a:latin typeface="Baskerville Old Face" pitchFamily="18" charset="0"/>
              </a:rPr>
              <a:t>Major functions of the GI tract include:</a:t>
            </a:r>
          </a:p>
          <a:p>
            <a:pPr algn="just" rtl="0"/>
            <a:r>
              <a:rPr lang="en-US" sz="2400" dirty="0" smtClean="0">
                <a:latin typeface="Baskerville Old Face" pitchFamily="18" charset="0"/>
              </a:rPr>
              <a:t>1. </a:t>
            </a:r>
            <a:r>
              <a:rPr lang="en-US" sz="2400" b="0" dirty="0" smtClean="0">
                <a:latin typeface="Baskerville Old Face" pitchFamily="18" charset="0"/>
              </a:rPr>
              <a:t>Breakdown </a:t>
            </a:r>
            <a:r>
              <a:rPr lang="en-US" sz="2400" b="0" dirty="0">
                <a:latin typeface="Baskerville Old Face" pitchFamily="18" charset="0"/>
              </a:rPr>
              <a:t>of food particles into the molecular form for digestion</a:t>
            </a:r>
          </a:p>
          <a:p>
            <a:pPr algn="just" rtl="0"/>
            <a:r>
              <a:rPr lang="en-US" sz="2400" b="0" dirty="0" smtClean="0">
                <a:latin typeface="Baskerville Old Face" pitchFamily="18" charset="0"/>
              </a:rPr>
              <a:t>2. Absorption </a:t>
            </a:r>
            <a:r>
              <a:rPr lang="en-US" sz="2400" b="0" dirty="0">
                <a:latin typeface="Baskerville Old Face" pitchFamily="18" charset="0"/>
              </a:rPr>
              <a:t>into the bloodstream of small nutrient molecules produced by digestion</a:t>
            </a:r>
          </a:p>
          <a:p>
            <a:pPr algn="just" rtl="0"/>
            <a:r>
              <a:rPr lang="en-US" sz="2400" b="0" dirty="0" smtClean="0">
                <a:latin typeface="Baskerville Old Face" pitchFamily="18" charset="0"/>
              </a:rPr>
              <a:t>3. Elimination </a:t>
            </a:r>
            <a:r>
              <a:rPr lang="en-US" sz="2400" b="0" dirty="0">
                <a:latin typeface="Baskerville Old Face" pitchFamily="18" charset="0"/>
              </a:rPr>
              <a:t>of undigested unabsorbed foodstuffs and other </a:t>
            </a:r>
            <a:r>
              <a:rPr lang="en-US" sz="2400" b="0" dirty="0" smtClean="0">
                <a:latin typeface="Baskerville Old Face" pitchFamily="18" charset="0"/>
              </a:rPr>
              <a:t>waste products.</a:t>
            </a:r>
            <a:endParaRPr lang="en-US" sz="2400" b="0" dirty="0">
              <a:latin typeface="Baskerville Old Face" pitchFamily="18" charset="0"/>
            </a:endParaRPr>
          </a:p>
          <a:p>
            <a:pPr algn="l" rtl="0"/>
            <a:endParaRPr lang="ar-IQ" sz="2400" dirty="0">
              <a:latin typeface="Baskerville Old Fac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8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cap="none" dirty="0" smtClean="0">
                <a:latin typeface="Baskerville Old Face" pitchFamily="18" charset="0"/>
              </a:rPr>
              <a:t>Gastric Function</a:t>
            </a:r>
            <a:endParaRPr lang="ar-IQ" sz="3200" b="1" cap="none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Stores  </a:t>
            </a:r>
            <a:r>
              <a:rPr lang="en-US" sz="2400" b="0" dirty="0">
                <a:latin typeface="Baskerville Old Face" pitchFamily="18" charset="0"/>
              </a:rPr>
              <a:t>and mixes food with </a:t>
            </a:r>
            <a:r>
              <a:rPr lang="en-US" sz="2400" b="0" dirty="0" smtClean="0">
                <a:latin typeface="Baskerville Old Face" pitchFamily="18" charset="0"/>
              </a:rPr>
              <a:t>secretions.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Break down </a:t>
            </a:r>
            <a:r>
              <a:rPr lang="en-US" sz="2400" b="0" dirty="0">
                <a:latin typeface="Baskerville Old Face" pitchFamily="18" charset="0"/>
              </a:rPr>
              <a:t>food into more absorbable </a:t>
            </a:r>
            <a:r>
              <a:rPr lang="en-US" sz="2400" b="0" dirty="0" smtClean="0">
                <a:latin typeface="Baskerville Old Face" pitchFamily="18" charset="0"/>
              </a:rPr>
              <a:t>components.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dirty="0" smtClean="0">
                <a:latin typeface="Baskerville Old Face" pitchFamily="18" charset="0"/>
              </a:rPr>
              <a:t>Destruction of </a:t>
            </a:r>
            <a:r>
              <a:rPr lang="en-US" sz="2400" b="0" dirty="0">
                <a:latin typeface="Baskerville Old Face" pitchFamily="18" charset="0"/>
              </a:rPr>
              <a:t>most ingested bacteria</a:t>
            </a:r>
            <a:r>
              <a:rPr lang="en-US" sz="2400" b="0" dirty="0" smtClean="0">
                <a:latin typeface="Baskerville Old Face" pitchFamily="18" charset="0"/>
              </a:rPr>
              <a:t>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dirty="0">
                <a:latin typeface="Baskerville Old Face" pitchFamily="18" charset="0"/>
              </a:rPr>
              <a:t>Pepsin, an important enzyme for </a:t>
            </a:r>
            <a:r>
              <a:rPr lang="en-US" sz="2400" b="0" dirty="0" smtClean="0">
                <a:latin typeface="Baskerville Old Face" pitchFamily="18" charset="0"/>
              </a:rPr>
              <a:t>protein digestion</a:t>
            </a:r>
            <a:endParaRPr lang="en-US" sz="2400" b="0" dirty="0">
              <a:latin typeface="Baskerville Old Face" pitchFamily="18" charset="0"/>
            </a:endParaRPr>
          </a:p>
          <a:p>
            <a:pPr marL="457200" indent="-457200" algn="l" rtl="0">
              <a:buFont typeface="+mj-lt"/>
              <a:buAutoNum type="arabicPeriod"/>
            </a:pPr>
            <a:endParaRPr lang="ar-IQ" sz="2400" b="0" dirty="0">
              <a:latin typeface="Baskerville Old Fac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2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cap="none" dirty="0" smtClean="0"/>
              <a:t>Definition </a:t>
            </a:r>
            <a:endParaRPr lang="ar-IQ" sz="32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 rtl="0">
              <a:buFont typeface="Wingdings" pitchFamily="2" charset="2"/>
              <a:buChar char="Ø"/>
            </a:pPr>
            <a:r>
              <a:rPr lang="en-US" sz="2400" b="0" dirty="0" smtClean="0">
                <a:latin typeface="Baskerville Old Face" pitchFamily="18" charset="0"/>
                <a:ea typeface="Calibri"/>
                <a:cs typeface="Arial"/>
              </a:rPr>
              <a:t> </a:t>
            </a:r>
            <a:r>
              <a:rPr lang="en-US" sz="2400" dirty="0" smtClean="0">
                <a:latin typeface="Baskerville Old Face" pitchFamily="18" charset="0"/>
                <a:ea typeface="Calibri"/>
                <a:cs typeface="Arial"/>
              </a:rPr>
              <a:t>Peptic Ulcer:</a:t>
            </a:r>
            <a:r>
              <a:rPr lang="en-US" sz="2400" b="0" dirty="0" smtClean="0">
                <a:latin typeface="Baskerville Old Face" pitchFamily="18" charset="0"/>
                <a:ea typeface="Calibri"/>
                <a:cs typeface="Arial"/>
              </a:rPr>
              <a:t> is </a:t>
            </a:r>
            <a:r>
              <a:rPr lang="en-US" sz="2400" b="0" dirty="0">
                <a:latin typeface="Baskerville Old Face" pitchFamily="18" charset="0"/>
                <a:ea typeface="Calibri"/>
                <a:cs typeface="Arial"/>
              </a:rPr>
              <a:t>a </a:t>
            </a:r>
            <a:r>
              <a:rPr lang="en-US" sz="2400" b="0" dirty="0" smtClean="0">
                <a:latin typeface="Baskerville Old Face" pitchFamily="18" charset="0"/>
                <a:ea typeface="Calibri"/>
                <a:cs typeface="Arial"/>
              </a:rPr>
              <a:t>mucosal </a:t>
            </a:r>
            <a:r>
              <a:rPr lang="en-US" sz="2400" b="0" dirty="0">
                <a:latin typeface="Baskerville Old Face" pitchFamily="18" charset="0"/>
                <a:ea typeface="Calibri"/>
                <a:cs typeface="Arial"/>
              </a:rPr>
              <a:t>lesion of the stomach or </a:t>
            </a:r>
            <a:r>
              <a:rPr lang="en-US" sz="2400" b="0" dirty="0" smtClean="0">
                <a:latin typeface="Baskerville Old Face" pitchFamily="18" charset="0"/>
                <a:ea typeface="Calibri"/>
                <a:cs typeface="Arial"/>
              </a:rPr>
              <a:t>duodenum.</a:t>
            </a:r>
          </a:p>
          <a:p>
            <a:pPr marL="342900" indent="-342900" algn="just" rtl="0">
              <a:buFont typeface="Wingdings" pitchFamily="2" charset="2"/>
              <a:buChar char="Ø"/>
            </a:pPr>
            <a:r>
              <a:rPr lang="en-US" sz="2400" b="0" dirty="0">
                <a:latin typeface="Baskerville Old Face" pitchFamily="18" charset="0"/>
              </a:rPr>
              <a:t>Peptic ulcer disease (PUD) results when mucosal defenses become </a:t>
            </a:r>
            <a:r>
              <a:rPr lang="en-US" sz="2400" b="0" dirty="0" smtClean="0">
                <a:latin typeface="Baskerville Old Face" pitchFamily="18" charset="0"/>
              </a:rPr>
              <a:t>impaired and </a:t>
            </a:r>
            <a:r>
              <a:rPr lang="en-US" sz="2400" b="0" dirty="0">
                <a:latin typeface="Baskerville Old Face" pitchFamily="18" charset="0"/>
              </a:rPr>
              <a:t>no longer protect the epithelium from the effects of acid and pepsin</a:t>
            </a:r>
            <a:r>
              <a:rPr lang="en-US" sz="2400" b="0" dirty="0" smtClean="0">
                <a:latin typeface="Baskerville Old Face" pitchFamily="18" charset="0"/>
              </a:rPr>
              <a:t>.</a:t>
            </a:r>
          </a:p>
          <a:p>
            <a:pPr algn="l" rtl="0"/>
            <a:endParaRPr lang="en-US" sz="2400" b="0" dirty="0">
              <a:latin typeface="Baskerville Old Face" pitchFamily="18" charset="0"/>
            </a:endParaRPr>
          </a:p>
          <a:p>
            <a:pPr algn="l" rtl="0"/>
            <a:endParaRPr lang="ar-IQ" sz="2400" b="0" dirty="0">
              <a:latin typeface="Baskerville Old Face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83969"/>
            <a:ext cx="7924800" cy="2600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30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Pathophysiology</a:t>
            </a:r>
            <a:endParaRPr lang="ar-IQ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b="0" dirty="0" smtClean="0">
                <a:latin typeface="Baskerville Old Face" pitchFamily="18" charset="0"/>
              </a:rPr>
              <a:t>The gastro duodenal mucosal integrity is determined by </a:t>
            </a:r>
            <a:r>
              <a:rPr lang="en-US" sz="2400" b="0" dirty="0" smtClean="0">
                <a:solidFill>
                  <a:srgbClr val="FF0000"/>
                </a:solidFill>
                <a:latin typeface="Baskerville Old Face" pitchFamily="18" charset="0"/>
              </a:rPr>
              <a:t>protective </a:t>
            </a:r>
            <a:r>
              <a:rPr lang="en-US" sz="2400" b="0" dirty="0" smtClean="0">
                <a:latin typeface="Baskerville Old Face" pitchFamily="18" charset="0"/>
              </a:rPr>
              <a:t>( defensive) and </a:t>
            </a:r>
            <a:r>
              <a:rPr lang="en-US" sz="2400" b="0" dirty="0" smtClean="0">
                <a:solidFill>
                  <a:srgbClr val="FF0000"/>
                </a:solidFill>
                <a:latin typeface="Baskerville Old Face" pitchFamily="18" charset="0"/>
              </a:rPr>
              <a:t>damaging</a:t>
            </a:r>
            <a:r>
              <a:rPr lang="en-US" sz="2400" b="0" dirty="0" smtClean="0">
                <a:latin typeface="Baskerville Old Face" pitchFamily="18" charset="0"/>
              </a:rPr>
              <a:t> (aggressive ) factors. </a:t>
            </a:r>
          </a:p>
          <a:p>
            <a:pPr algn="l" rtl="0"/>
            <a:endParaRPr lang="ar-IQ" sz="2400" b="0" dirty="0">
              <a:latin typeface="Baskerville Old Face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652020"/>
            <a:ext cx="6705600" cy="4205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857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726</TotalTime>
  <Words>1231</Words>
  <Application>Microsoft Office PowerPoint</Application>
  <PresentationFormat>On-screen Show (4:3)</PresentationFormat>
  <Paragraphs>180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Arial Black</vt:lpstr>
      <vt:lpstr>Baskerville Old Face</vt:lpstr>
      <vt:lpstr>Book Antiqua</vt:lpstr>
      <vt:lpstr>Calibri</vt:lpstr>
      <vt:lpstr>Lucida Sans Unicode</vt:lpstr>
      <vt:lpstr>Tahoma</vt:lpstr>
      <vt:lpstr>Times New Roman</vt:lpstr>
      <vt:lpstr>Wingdings</vt:lpstr>
      <vt:lpstr>Wingdings 3</vt:lpstr>
      <vt:lpstr>Essential</vt:lpstr>
      <vt:lpstr>Adult Nursing –Second Stage</vt:lpstr>
      <vt:lpstr>Anatomy Of The Gastrointestinal System </vt:lpstr>
      <vt:lpstr>PowerPoint Presentation</vt:lpstr>
      <vt:lpstr>PowerPoint Presentation</vt:lpstr>
      <vt:lpstr>PowerPoint Presentation</vt:lpstr>
      <vt:lpstr>Function Of The Digestive System</vt:lpstr>
      <vt:lpstr>Gastric Function</vt:lpstr>
      <vt:lpstr>Definition </vt:lpstr>
      <vt:lpstr>Pathophysiology</vt:lpstr>
      <vt:lpstr>Types Of Ulcers </vt:lpstr>
      <vt:lpstr>Differences Between Gastric And Duodenal Ulcer</vt:lpstr>
      <vt:lpstr>  Factors in the Development of PU</vt:lpstr>
      <vt:lpstr>Symptoms Of Gastric And Duodenal Ulcer</vt:lpstr>
      <vt:lpstr>Complications Of PUD </vt:lpstr>
      <vt:lpstr>Diagnosis</vt:lpstr>
      <vt:lpstr>Treatment</vt:lpstr>
      <vt:lpstr>PowerPoint Presentation</vt:lpstr>
      <vt:lpstr>PowerPoint Presentation</vt:lpstr>
      <vt:lpstr>PowerPoint Presentation</vt:lpstr>
      <vt:lpstr>Nursing Diagnosis</vt:lpstr>
      <vt:lpstr>Nursing Intervention</vt:lpstr>
      <vt:lpstr>Cont……..</vt:lpstr>
      <vt:lpstr>Irritable bowel syndrome  (IBS) </vt:lpstr>
      <vt:lpstr>IBS Classified As</vt:lpstr>
      <vt:lpstr>Etiology </vt:lpstr>
      <vt:lpstr>Clinical Manifestations</vt:lpstr>
      <vt:lpstr>Other Symptoms Include  </vt:lpstr>
      <vt:lpstr>Diagnostic Tests</vt:lpstr>
      <vt:lpstr>Medical Management</vt:lpstr>
      <vt:lpstr>Nursing Diagnoses</vt:lpstr>
      <vt:lpstr>Patient Teaching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khokha</dc:creator>
  <cp:lastModifiedBy>dell</cp:lastModifiedBy>
  <cp:revision>178</cp:revision>
  <dcterms:created xsi:type="dcterms:W3CDTF">2006-08-16T00:00:00Z</dcterms:created>
  <dcterms:modified xsi:type="dcterms:W3CDTF">2024-10-11T08:51:41Z</dcterms:modified>
</cp:coreProperties>
</file>