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8" r:id="rId3"/>
    <p:sldId id="258" r:id="rId4"/>
    <p:sldId id="261" r:id="rId5"/>
    <p:sldId id="260" r:id="rId6"/>
    <p:sldId id="259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10/05/1446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08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10/05/1446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5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10/05/1446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7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5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3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36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0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94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1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1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10/05/1446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61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40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31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28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880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42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80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57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75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10/05/1446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98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10/05/1446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10/05/1446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1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10/05/1446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10/05/1446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3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10/05/1446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3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10/05/1446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/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 rtl="1"/>
              <a:t>10/05/1446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/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 rtl="1"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92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9FFF5A-9DE2-4311-8EAE-9BDBB558FA4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2292-C389-4A8B-ADB1-1178877C1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8730" y="1127946"/>
            <a:ext cx="5005598" cy="1436958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Al-Mustaqbal University / Nursing College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Academic Year 2024-2025</a:t>
            </a:r>
            <a:b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Epidemiology </a:t>
            </a:r>
            <a:endParaRPr lang="en-US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B4D66-DFAA-4BE4-93F2-871B41B92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7971"/>
            <a:ext cx="6858000" cy="209263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Bahnschrift Condensed" panose="020B0502040204020203" pitchFamily="34" charset="0"/>
              </a:rPr>
              <a:t>Lecture 6</a:t>
            </a:r>
          </a:p>
          <a:p>
            <a:r>
              <a:rPr lang="en-US" dirty="0">
                <a:solidFill>
                  <a:srgbClr val="FF0000"/>
                </a:solidFill>
              </a:rPr>
              <a:t>Epidemiology of Non Communicable Diseases </a:t>
            </a:r>
          </a:p>
          <a:p>
            <a:r>
              <a:rPr lang="en-US" sz="2400" dirty="0">
                <a:latin typeface="Bahnschrift Condensed" panose="020B0502040204020203" pitchFamily="34" charset="0"/>
              </a:rPr>
              <a:t>By </a:t>
            </a:r>
          </a:p>
          <a:p>
            <a:pPr algn="ctr"/>
            <a:r>
              <a:rPr lang="en-US" sz="2400" dirty="0">
                <a:latin typeface="Bahnschrift Condensed" panose="020B0502040204020203" pitchFamily="34" charset="0"/>
              </a:rPr>
              <a:t>Dr. Ali Hussein H.</a:t>
            </a:r>
          </a:p>
        </p:txBody>
      </p:sp>
      <p:pic>
        <p:nvPicPr>
          <p:cNvPr id="5" name="صورة 2">
            <a:extLst>
              <a:ext uri="{FF2B5EF4-FFF2-40B4-BE49-F238E27FC236}">
                <a16:creationId xmlns:a16="http://schemas.microsoft.com/office/drawing/2014/main" id="{321EFF99-52EB-49E1-8366-60E6BCA4DB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80" y="1026351"/>
            <a:ext cx="2101240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62E0A-586F-4BF0-BC7D-B48293FC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26351"/>
            <a:ext cx="226721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Risk factors of IHD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/>
              <a:t>• Diabetes mellitus.</a:t>
            </a:r>
          </a:p>
          <a:p>
            <a:pPr marL="0" indent="0" algn="just">
              <a:buNone/>
            </a:pPr>
            <a:r>
              <a:rPr lang="en-US" sz="3600" dirty="0"/>
              <a:t> • Age (men &gt; 45, women &gt; 55). </a:t>
            </a:r>
          </a:p>
          <a:p>
            <a:pPr marL="0" indent="0" algn="just">
              <a:buNone/>
            </a:pPr>
            <a:r>
              <a:rPr lang="en-US" sz="3600" dirty="0"/>
              <a:t>• Obesity (BMI &gt; 30)</a:t>
            </a:r>
          </a:p>
          <a:p>
            <a:pPr marL="0" indent="0" algn="just">
              <a:buNone/>
            </a:pPr>
            <a:r>
              <a:rPr lang="en-US" sz="3600" dirty="0"/>
              <a:t> • physical inactivity. </a:t>
            </a:r>
          </a:p>
        </p:txBody>
      </p:sp>
    </p:spTree>
    <p:extLst>
      <p:ext uri="{BB962C8B-B14F-4D97-AF65-F5344CB8AC3E}">
        <p14:creationId xmlns:p14="http://schemas.microsoft.com/office/powerpoint/2010/main" val="347807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of IHD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/>
              <a:t>Primary prevention (for everybody in population):</a:t>
            </a:r>
          </a:p>
          <a:p>
            <a:pPr algn="just"/>
            <a:r>
              <a:rPr lang="en-US" sz="3600" dirty="0"/>
              <a:t>Specific protection. healthy </a:t>
            </a:r>
            <a:r>
              <a:rPr lang="en-US" sz="3600" dirty="0">
                <a:solidFill>
                  <a:srgbClr val="FF0000"/>
                </a:solidFill>
              </a:rPr>
              <a:t>diet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FF0000"/>
                </a:solidFill>
              </a:rPr>
              <a:t>abstinence</a:t>
            </a:r>
            <a:r>
              <a:rPr lang="en-US" sz="3600" dirty="0"/>
              <a:t> from </a:t>
            </a:r>
            <a:r>
              <a:rPr lang="en-US" sz="3600" dirty="0">
                <a:solidFill>
                  <a:srgbClr val="FF0000"/>
                </a:solidFill>
              </a:rPr>
              <a:t>smoking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FF0000"/>
                </a:solidFill>
              </a:rPr>
              <a:t>alcohol</a:t>
            </a:r>
            <a:r>
              <a:rPr lang="en-US" sz="3600" dirty="0"/>
              <a:t>, ,control of stress and hypertension.</a:t>
            </a:r>
          </a:p>
        </p:txBody>
      </p:sp>
    </p:spTree>
    <p:extLst>
      <p:ext uri="{BB962C8B-B14F-4D97-AF65-F5344CB8AC3E}">
        <p14:creationId xmlns:p14="http://schemas.microsoft.com/office/powerpoint/2010/main" val="111693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of IHD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935480"/>
            <a:ext cx="8640960" cy="4389120"/>
          </a:xfrm>
        </p:spPr>
        <p:txBody>
          <a:bodyPr>
            <a:normAutofit/>
          </a:bodyPr>
          <a:lstStyle/>
          <a:p>
            <a:r>
              <a:rPr lang="en-US" sz="3200" dirty="0"/>
              <a:t>Secondary prevention (for those with risk factors)</a:t>
            </a:r>
          </a:p>
          <a:p>
            <a:r>
              <a:rPr lang="en-US" sz="3200" dirty="0"/>
              <a:t>Screening for hypertension, hypercholesterolemia, diabetes. </a:t>
            </a:r>
          </a:p>
          <a:p>
            <a:r>
              <a:rPr lang="en-US" sz="3200" dirty="0"/>
              <a:t>Screening is recommended each 5 years in all adults over 20 years.</a:t>
            </a:r>
          </a:p>
          <a:p>
            <a:r>
              <a:rPr lang="en-US" sz="3200" dirty="0"/>
              <a:t>Tertiary prevention Lifelong β blockers and Aspirin.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647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Cancers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/>
              <a:t>A neoplasm is an abnormal mass of tissue, the growth of which exceeds and is uncoordinated with that of the normal tissues.</a:t>
            </a:r>
          </a:p>
          <a:p>
            <a:pPr algn="just"/>
            <a:r>
              <a:rPr lang="en-US" sz="3200" dirty="0"/>
              <a:t>Cancer is  a public health problem, it is  the second cause of deaths worldwide. 	70%  of cancer deaths are reported in developing countries including Iraq </a:t>
            </a:r>
          </a:p>
        </p:txBody>
      </p:sp>
    </p:spTree>
    <p:extLst>
      <p:ext uri="{BB962C8B-B14F-4D97-AF65-F5344CB8AC3E}">
        <p14:creationId xmlns:p14="http://schemas.microsoft.com/office/powerpoint/2010/main" val="68073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of cancers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Primary prevention</a:t>
            </a:r>
          </a:p>
          <a:p>
            <a:pPr marL="0" indent="0" algn="just">
              <a:buNone/>
            </a:pPr>
            <a:r>
              <a:rPr lang="en-US" sz="3200" dirty="0"/>
              <a:t>1. </a:t>
            </a:r>
            <a:r>
              <a:rPr lang="en-US" sz="3200" b="1" u="sng" dirty="0"/>
              <a:t>Control of tobacco and alcohol: </a:t>
            </a:r>
            <a:r>
              <a:rPr lang="en-US" sz="3200" dirty="0"/>
              <a:t>through education, legislation against smoking, restriction of smoking in public places.</a:t>
            </a:r>
          </a:p>
          <a:p>
            <a:pPr marL="0" indent="0" algn="just">
              <a:buNone/>
            </a:pPr>
            <a:r>
              <a:rPr lang="en-US" sz="3200" dirty="0"/>
              <a:t>2</a:t>
            </a:r>
            <a:r>
              <a:rPr lang="en-US" sz="3200" b="1" u="sng" dirty="0"/>
              <a:t>. Maintenance of personal hygiene and being in a monogamous relationship:  </a:t>
            </a:r>
            <a:r>
              <a:rPr lang="en-US" sz="3200" dirty="0"/>
              <a:t>prevents (Human Papilloma Virus ) HPV infection and carcinoma cervix</a:t>
            </a:r>
          </a:p>
        </p:txBody>
      </p:sp>
    </p:spTree>
    <p:extLst>
      <p:ext uri="{BB962C8B-B14F-4D97-AF65-F5344CB8AC3E}">
        <p14:creationId xmlns:p14="http://schemas.microsoft.com/office/powerpoint/2010/main" val="173342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Prevention of cancers;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/>
              <a:t>3. </a:t>
            </a:r>
            <a:r>
              <a:rPr lang="en-US" sz="3200" b="1" u="sng" dirty="0"/>
              <a:t>Lessen radiation exposure</a:t>
            </a:r>
            <a:r>
              <a:rPr lang="en-US" sz="3200" dirty="0"/>
              <a:t>: reduce unnecessary X-rays done (which exposes both the patient and the technician to radiation); provide personal protective equipment to workers in radiation.</a:t>
            </a:r>
          </a:p>
        </p:txBody>
      </p:sp>
    </p:spTree>
    <p:extLst>
      <p:ext uri="{BB962C8B-B14F-4D97-AF65-F5344CB8AC3E}">
        <p14:creationId xmlns:p14="http://schemas.microsoft.com/office/powerpoint/2010/main" val="308650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4. Immunization</a:t>
            </a:r>
            <a:r>
              <a:rPr lang="en-US" sz="2800" dirty="0"/>
              <a:t>—</a:t>
            </a:r>
          </a:p>
          <a:p>
            <a:pPr marL="0" indent="0">
              <a:buNone/>
            </a:pPr>
            <a:r>
              <a:rPr lang="en-US" sz="2800" dirty="0"/>
              <a:t>Ex. the human papilloma virus vaccine in some countries is now being used against HPV infection.</a:t>
            </a:r>
          </a:p>
        </p:txBody>
      </p:sp>
    </p:spTree>
    <p:extLst>
      <p:ext uri="{BB962C8B-B14F-4D97-AF65-F5344CB8AC3E}">
        <p14:creationId xmlns:p14="http://schemas.microsoft.com/office/powerpoint/2010/main" val="231270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Secondary prevention of cancer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/>
              <a:t>1.Cancer registration ; Hospital base registry to know the type and the contributed factors.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/>
              <a:t> 2. Early detection by screening.</a:t>
            </a:r>
          </a:p>
        </p:txBody>
      </p:sp>
    </p:spTree>
    <p:extLst>
      <p:ext uri="{BB962C8B-B14F-4D97-AF65-F5344CB8AC3E}">
        <p14:creationId xmlns:p14="http://schemas.microsoft.com/office/powerpoint/2010/main" val="222540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Tertiary prevention </a:t>
            </a:r>
          </a:p>
          <a:p>
            <a:pPr marL="0" indent="0" algn="just">
              <a:buNone/>
            </a:pPr>
            <a:r>
              <a:rPr lang="en-US" sz="3200" dirty="0"/>
              <a:t>1.Analgesia/ Considered the right of the dying patient. </a:t>
            </a:r>
          </a:p>
          <a:p>
            <a:pPr marL="0" indent="0" algn="just">
              <a:buNone/>
            </a:pPr>
            <a:r>
              <a:rPr lang="en-US" sz="3200" dirty="0"/>
              <a:t>2.Rehabilitation/ (after amputation/ laryngectomy /colostomy).</a:t>
            </a:r>
          </a:p>
        </p:txBody>
      </p:sp>
    </p:spTree>
    <p:extLst>
      <p:ext uri="{BB962C8B-B14F-4D97-AF65-F5344CB8AC3E}">
        <p14:creationId xmlns:p14="http://schemas.microsoft.com/office/powerpoint/2010/main" val="2786609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2152" y="332656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folHlink"/>
                </a:solidFill>
              </a:rPr>
              <a:t>    Big Thanks                </a:t>
            </a:r>
            <a:endParaRPr lang="ar-IQ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3816424" cy="272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32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9"/>
    </mc:Choice>
    <mc:Fallback xmlns="">
      <p:transition spd="slow" advTm="11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ea typeface="+mn-ea"/>
                <a:cs typeface="+mn-cs"/>
              </a:rPr>
              <a:t>Epidemiology and prevention of Non communicable diseases (NCD)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600" dirty="0"/>
              <a:t>NCDs  are the </a:t>
            </a:r>
            <a:r>
              <a:rPr lang="en-US" sz="3600" dirty="0">
                <a:solidFill>
                  <a:srgbClr val="FF0000"/>
                </a:solidFill>
              </a:rPr>
              <a:t>major</a:t>
            </a:r>
            <a:r>
              <a:rPr lang="en-US" sz="3600" dirty="0"/>
              <a:t> cause of death in almost all countries.  About 80% of chronic non communicable disease deaths occur in low- and middle-income countries – where most of the world’s population live.</a:t>
            </a:r>
          </a:p>
          <a:p>
            <a:pPr marL="0" indent="0" algn="just" rtl="0">
              <a:buNone/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marL="0" indent="0" algn="just" rtl="0">
              <a:buNone/>
            </a:pP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75473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NCDs differ from communicable disease in the following  important points: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5. Slowly progressive .</a:t>
            </a:r>
          </a:p>
          <a:p>
            <a:pPr marL="0" indent="0" algn="just">
              <a:buNone/>
            </a:pPr>
            <a:r>
              <a:rPr lang="en-US" sz="3200" dirty="0"/>
              <a:t> 6. Usually nonreversible and permanent pathology.</a:t>
            </a:r>
          </a:p>
          <a:p>
            <a:pPr marL="0" indent="0" algn="just">
              <a:buNone/>
            </a:pPr>
            <a:r>
              <a:rPr lang="en-US" sz="3200" dirty="0"/>
              <a:t>7. Leave some residual disability</a:t>
            </a:r>
            <a:r>
              <a:rPr lang="ar-IQ" sz="3200" dirty="0"/>
              <a:t> </a:t>
            </a:r>
            <a:r>
              <a:rPr lang="en-US" sz="3200" dirty="0"/>
              <a:t>and rehabilitation is necessary.</a:t>
            </a:r>
          </a:p>
          <a:p>
            <a:pPr marL="0" indent="0" algn="just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080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NCDs differ from communicable disease in the following  important points: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1- They are not communicable. </a:t>
            </a:r>
          </a:p>
          <a:p>
            <a:pPr marL="0" indent="0" algn="just">
              <a:buNone/>
            </a:pPr>
            <a:r>
              <a:rPr lang="en-US" sz="3200" dirty="0"/>
              <a:t>2. They do not have a </a:t>
            </a:r>
            <a:r>
              <a:rPr lang="en-US" sz="3200" dirty="0">
                <a:solidFill>
                  <a:srgbClr val="FF0000"/>
                </a:solidFill>
              </a:rPr>
              <a:t>defined</a:t>
            </a:r>
            <a:r>
              <a:rPr lang="en-US" sz="3200" dirty="0"/>
              <a:t> incubation period.</a:t>
            </a:r>
          </a:p>
          <a:p>
            <a:pPr marL="0" indent="0" algn="just">
              <a:buNone/>
            </a:pPr>
            <a:r>
              <a:rPr lang="en-US" sz="3200" dirty="0"/>
              <a:t>3. Agents are vague (multifactorial causation).</a:t>
            </a:r>
          </a:p>
          <a:p>
            <a:pPr marL="0" indent="0" algn="just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407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The leading chronic diseases are: 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/>
              <a:t>• Cardiovascular disease (CVD)</a:t>
            </a:r>
          </a:p>
          <a:p>
            <a:pPr marL="0" indent="0" algn="just">
              <a:buNone/>
            </a:pPr>
            <a:r>
              <a:rPr lang="en-US" sz="3600" dirty="0"/>
              <a:t> • Cancer </a:t>
            </a:r>
          </a:p>
          <a:p>
            <a:pPr marL="0" indent="0" algn="just">
              <a:buNone/>
            </a:pPr>
            <a:r>
              <a:rPr lang="en-US" sz="3600" dirty="0"/>
              <a:t>• Chronic respiratory disease </a:t>
            </a:r>
          </a:p>
          <a:p>
            <a:pPr marL="0" indent="0" algn="just">
              <a:buNone/>
            </a:pPr>
            <a:r>
              <a:rPr lang="en-US" sz="3600" dirty="0"/>
              <a:t>• Diabetes</a:t>
            </a:r>
          </a:p>
          <a:p>
            <a:pPr algn="just">
              <a:buFont typeface="Arial" pitchFamily="34" charset="0"/>
              <a:buChar char="•"/>
            </a:pPr>
            <a:r>
              <a:rPr lang="en-US" sz="3600" dirty="0"/>
              <a:t>Accidents </a:t>
            </a:r>
          </a:p>
        </p:txBody>
      </p:sp>
    </p:spTree>
    <p:extLst>
      <p:ext uri="{BB962C8B-B14F-4D97-AF65-F5344CB8AC3E}">
        <p14:creationId xmlns:p14="http://schemas.microsoft.com/office/powerpoint/2010/main" val="38173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Cardiovascular diseases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dirty="0"/>
              <a:t>The exposure to behavioral risk factors such as inappropriate nutrition, insufficient physical activity and increases tobacco consumption can increase the percent of the persons who have cardio vascular diseases.</a:t>
            </a:r>
          </a:p>
        </p:txBody>
      </p:sp>
    </p:spTree>
    <p:extLst>
      <p:ext uri="{BB962C8B-B14F-4D97-AF65-F5344CB8AC3E}">
        <p14:creationId xmlns:p14="http://schemas.microsoft.com/office/powerpoint/2010/main" val="125958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Ischemic heart diseases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/>
              <a:t>Ischemic heart diseases :Impairment of heart perfusion compared to its need, due to narrowing of vessels; it may take the form of </a:t>
            </a:r>
            <a:r>
              <a:rPr lang="en-US" sz="3200" dirty="0">
                <a:solidFill>
                  <a:srgbClr val="FF0000"/>
                </a:solidFill>
              </a:rPr>
              <a:t>angina</a:t>
            </a:r>
            <a:r>
              <a:rPr lang="en-US" sz="3200" dirty="0"/>
              <a:t>, myocardial infarction, heart </a:t>
            </a:r>
            <a:r>
              <a:rPr lang="en-US" sz="3200" dirty="0">
                <a:solidFill>
                  <a:srgbClr val="FF0000"/>
                </a:solidFill>
              </a:rPr>
              <a:t>failure</a:t>
            </a:r>
            <a:r>
              <a:rPr lang="en-US" sz="3200" dirty="0"/>
              <a:t> or </a:t>
            </a:r>
            <a:r>
              <a:rPr lang="en-US" sz="3200" dirty="0">
                <a:solidFill>
                  <a:srgbClr val="FF0000"/>
                </a:solidFill>
              </a:rPr>
              <a:t>sudden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cardiac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death</a:t>
            </a:r>
            <a:r>
              <a:rPr lang="en-US" sz="3200" dirty="0"/>
              <a:t>.  </a:t>
            </a:r>
            <a:endParaRPr lang="ar-IQ" sz="3200" dirty="0"/>
          </a:p>
          <a:p>
            <a:pPr algn="just"/>
            <a:r>
              <a:rPr lang="en-US" sz="3200" dirty="0"/>
              <a:t>In most 30% of all deaths in men, 25% in women are caused by IHDs. </a:t>
            </a:r>
          </a:p>
        </p:txBody>
      </p:sp>
    </p:spTree>
    <p:extLst>
      <p:ext uri="{BB962C8B-B14F-4D97-AF65-F5344CB8AC3E}">
        <p14:creationId xmlns:p14="http://schemas.microsoft.com/office/powerpoint/2010/main" val="173688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Ischemic heart diseases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/>
              <a:t>IHDs are a 'modern </a:t>
            </a:r>
            <a:r>
              <a:rPr lang="en-US" sz="3600" dirty="0">
                <a:solidFill>
                  <a:srgbClr val="FF0000"/>
                </a:solidFill>
              </a:rPr>
              <a:t>epidemic</a:t>
            </a:r>
            <a:r>
              <a:rPr lang="en-US" sz="3600" dirty="0"/>
              <a:t>', not spread  from person to person but due to a lifetime of </a:t>
            </a:r>
            <a:r>
              <a:rPr lang="en-US" sz="3600" dirty="0">
                <a:solidFill>
                  <a:srgbClr val="FF0000"/>
                </a:solidFill>
              </a:rPr>
              <a:t>bad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habits</a:t>
            </a:r>
            <a:r>
              <a:rPr lang="en-US" sz="3600" dirty="0"/>
              <a:t>. The ischemic heart diseases have a kind of ‘incubation period’ of 10 years, i.e. the lag period between behavioral change and onset of disease.</a:t>
            </a:r>
          </a:p>
        </p:txBody>
      </p:sp>
    </p:spTree>
    <p:extLst>
      <p:ext uri="{BB962C8B-B14F-4D97-AF65-F5344CB8AC3E}">
        <p14:creationId xmlns:p14="http://schemas.microsoft.com/office/powerpoint/2010/main" val="344790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Risk factors of IHD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Risk factors : Of all lipids, LDL cholesterol is most directly related to IHD. Risk factors of IHD exclusive of LDL cholesterol: </a:t>
            </a:r>
          </a:p>
          <a:p>
            <a:pPr marL="0" indent="0">
              <a:buNone/>
            </a:pPr>
            <a:r>
              <a:rPr lang="en-US" sz="3200" dirty="0"/>
              <a:t>• Smoking. </a:t>
            </a:r>
          </a:p>
          <a:p>
            <a:pPr marL="0" indent="0">
              <a:buNone/>
            </a:pPr>
            <a:r>
              <a:rPr lang="en-US" sz="3200" dirty="0"/>
              <a:t>• Hypertension (BP &gt; 140/90 or anybody on antihypertensive drugs) .</a:t>
            </a:r>
          </a:p>
          <a:p>
            <a:pPr marL="0" indent="0">
              <a:buNone/>
            </a:pPr>
            <a:r>
              <a:rPr lang="en-US" sz="3200" dirty="0"/>
              <a:t> • Low HDL &lt; 40 mg/dl. </a:t>
            </a:r>
          </a:p>
        </p:txBody>
      </p:sp>
    </p:spTree>
    <p:extLst>
      <p:ext uri="{BB962C8B-B14F-4D97-AF65-F5344CB8AC3E}">
        <p14:creationId xmlns:p14="http://schemas.microsoft.com/office/powerpoint/2010/main" val="2633601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قطرة">
  <a:themeElements>
    <a:clrScheme name="قطرة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قط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698</Words>
  <Application>Microsoft Office PowerPoint</Application>
  <PresentationFormat>عرض على الشاشة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Arial</vt:lpstr>
      <vt:lpstr>Bahnschrift Condensed</vt:lpstr>
      <vt:lpstr>Calibri</vt:lpstr>
      <vt:lpstr>Constantia</vt:lpstr>
      <vt:lpstr>Times New Roman</vt:lpstr>
      <vt:lpstr>Tw Cen MT</vt:lpstr>
      <vt:lpstr>Wingdings</vt:lpstr>
      <vt:lpstr>Wingdings 2</vt:lpstr>
      <vt:lpstr>تدفق</vt:lpstr>
      <vt:lpstr>قطرة</vt:lpstr>
      <vt:lpstr> Al-Mustaqbal University / Nursing College Academic Year 2024-2025 Epidemiology </vt:lpstr>
      <vt:lpstr>Epidemiology and prevention of Non communicable diseases (NCD)</vt:lpstr>
      <vt:lpstr>NCDs differ from communicable disease in the following  important points: </vt:lpstr>
      <vt:lpstr>NCDs differ from communicable disease in the following  important points: </vt:lpstr>
      <vt:lpstr>  The leading chronic diseases are:  </vt:lpstr>
      <vt:lpstr>Cardiovascular diseases :</vt:lpstr>
      <vt:lpstr>Ischemic heart diseases </vt:lpstr>
      <vt:lpstr>Ischemic heart diseases </vt:lpstr>
      <vt:lpstr>Risk factors of IHD</vt:lpstr>
      <vt:lpstr>Risk factors of IHD</vt:lpstr>
      <vt:lpstr>Prevention of IHD</vt:lpstr>
      <vt:lpstr>Prevention of IHD</vt:lpstr>
      <vt:lpstr>Cancers </vt:lpstr>
      <vt:lpstr>Prevention of cancers </vt:lpstr>
      <vt:lpstr>Prevention of cancers; </vt:lpstr>
      <vt:lpstr>عرض تقديمي في PowerPoint</vt:lpstr>
      <vt:lpstr>Secondary prevention of cancer :</vt:lpstr>
      <vt:lpstr>عرض تقديمي في PowerPoint</vt:lpstr>
      <vt:lpstr>    Big Thanks                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Non Communicable Diseases</dc:title>
  <dc:creator>DR.Ahmed Saker 2O11</dc:creator>
  <cp:lastModifiedBy>alnaseem</cp:lastModifiedBy>
  <cp:revision>52</cp:revision>
  <dcterms:created xsi:type="dcterms:W3CDTF">2022-11-18T16:10:50Z</dcterms:created>
  <dcterms:modified xsi:type="dcterms:W3CDTF">2024-11-11T08:10:35Z</dcterms:modified>
</cp:coreProperties>
</file>