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 id="2147483684" r:id="rId2"/>
  </p:sldMasterIdLst>
  <p:sldIdLst>
    <p:sldId id="278" r:id="rId3"/>
    <p:sldId id="257" r:id="rId4"/>
    <p:sldId id="293" r:id="rId5"/>
    <p:sldId id="258" r:id="rId6"/>
    <p:sldId id="259" r:id="rId7"/>
    <p:sldId id="284" r:id="rId8"/>
    <p:sldId id="261" r:id="rId9"/>
    <p:sldId id="294" r:id="rId10"/>
    <p:sldId id="262" r:id="rId11"/>
    <p:sldId id="263" r:id="rId12"/>
    <p:sldId id="264" r:id="rId13"/>
    <p:sldId id="265" r:id="rId14"/>
    <p:sldId id="266" r:id="rId15"/>
    <p:sldId id="267" r:id="rId16"/>
    <p:sldId id="268" r:id="rId17"/>
    <p:sldId id="269" r:id="rId18"/>
    <p:sldId id="288" r:id="rId19"/>
    <p:sldId id="270" r:id="rId20"/>
    <p:sldId id="286" r:id="rId21"/>
    <p:sldId id="272" r:id="rId22"/>
    <p:sldId id="291" r:id="rId2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91" d="100"/>
          <a:sy n="91" d="100"/>
        </p:scale>
        <p:origin x="1210"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C89AC-8249-4F64-8ABF-0042EA03A2A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E4878770-F96B-4661-BC38-4FCCDBA036E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CF30D460-9298-491D-B525-7BBE02D3369B}"/>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5" name="Footer Placeholder 4">
            <a:extLst>
              <a:ext uri="{FF2B5EF4-FFF2-40B4-BE49-F238E27FC236}">
                <a16:creationId xmlns:a16="http://schemas.microsoft.com/office/drawing/2014/main" id="{02C0D3FA-3533-4E53-876D-255A5A095EA0}"/>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AFB689E6-CFDB-4A87-ABFC-C58CE1A160A8}"/>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1684671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FA762-53F2-4168-BC9C-F6D85A198A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DA867E-79F5-4324-AF10-6093A42FB46E}"/>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0BE05A-48D4-4375-AE85-79827A5A284F}"/>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5" name="Footer Placeholder 4">
            <a:extLst>
              <a:ext uri="{FF2B5EF4-FFF2-40B4-BE49-F238E27FC236}">
                <a16:creationId xmlns:a16="http://schemas.microsoft.com/office/drawing/2014/main" id="{D99DCF5C-631E-4EE7-8D81-DB50029A34B6}"/>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48ED7C67-4624-4B47-85FC-E154B773F719}"/>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3572742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71D041-EEAF-45E7-A5BE-1485A9CF024E}"/>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D8FBE38-BC75-4990-ACD3-661C132DFFA5}"/>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F594D7-A19B-4D65-97B7-9611913CA8ED}"/>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5" name="Footer Placeholder 4">
            <a:extLst>
              <a:ext uri="{FF2B5EF4-FFF2-40B4-BE49-F238E27FC236}">
                <a16:creationId xmlns:a16="http://schemas.microsoft.com/office/drawing/2014/main" id="{428FFE07-7D55-4147-A743-4750EDF7E811}"/>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91A569B9-AD79-431A-BF89-A4E36963BCBA}"/>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4761557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4AF7BA-53ED-4149-BF18-2668270BAA9B}"/>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FEFE7612-F88F-40E0-ADF6-5077D411887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7EAB6FE3-EA8A-4A9A-9DCC-D960DBDB35A3}"/>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5" name="Footer Placeholder 4">
            <a:extLst>
              <a:ext uri="{FF2B5EF4-FFF2-40B4-BE49-F238E27FC236}">
                <a16:creationId xmlns:a16="http://schemas.microsoft.com/office/drawing/2014/main" id="{F5E7A641-BAA0-47E9-872C-0EB5CD7251FE}"/>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3CDC5DCF-8E22-4E90-BAA0-D5FF968859FD}"/>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33294191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75BE6-AE29-48EE-9B9F-FF9E5E02347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858792-A800-4305-9365-C2E0DA2C8DF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98D59B-5445-4D7C-A390-543BF9B56F6D}"/>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5" name="Footer Placeholder 4">
            <a:extLst>
              <a:ext uri="{FF2B5EF4-FFF2-40B4-BE49-F238E27FC236}">
                <a16:creationId xmlns:a16="http://schemas.microsoft.com/office/drawing/2014/main" id="{2476640A-D2EE-4E0F-B391-232C1F8F042C}"/>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34380DD3-E47D-431A-94D9-8EE3D2C84F1D}"/>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3200747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72838-C6F1-4AF7-8B0B-A996D8246A66}"/>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7F43E421-89A7-4A04-9AEF-CBE4A44B959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1CF50B8-4612-4175-8A1D-74B971B038AA}"/>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5" name="Footer Placeholder 4">
            <a:extLst>
              <a:ext uri="{FF2B5EF4-FFF2-40B4-BE49-F238E27FC236}">
                <a16:creationId xmlns:a16="http://schemas.microsoft.com/office/drawing/2014/main" id="{2B4168ED-4DD7-4D5E-8473-75405A495AEB}"/>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B6AA2EF0-668C-40CF-889C-29FAF8643805}"/>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21064324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23531-94DD-4807-A4D2-E52723ACB4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4CEEEA8-BB77-492A-B914-58D2FCE06817}"/>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4DABA1-C730-4615-876F-4941EAADDC37}"/>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0E9229-898E-4A7D-831F-DFACC444C505}"/>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6" name="Footer Placeholder 5">
            <a:extLst>
              <a:ext uri="{FF2B5EF4-FFF2-40B4-BE49-F238E27FC236}">
                <a16:creationId xmlns:a16="http://schemas.microsoft.com/office/drawing/2014/main" id="{4B69BF7F-CCFA-4DE8-AA47-976A01A11FF4}"/>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9EF0E960-45D1-4DB5-9871-E6869F830305}"/>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29423983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6CBC7-5531-47DB-A953-0A7F8EFD6085}"/>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F50E47-3551-479B-B381-1FBB565896AB}"/>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BD9CC559-1A90-4CD6-96E9-F04C65FA039A}"/>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5815B5-928E-47A1-8101-864F95C8D65F}"/>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71B31416-8987-4727-A74E-7F8E94922867}"/>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89B4A8-D526-4230-8E02-1F7DB2EAF94E}"/>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8" name="Footer Placeholder 7">
            <a:extLst>
              <a:ext uri="{FF2B5EF4-FFF2-40B4-BE49-F238E27FC236}">
                <a16:creationId xmlns:a16="http://schemas.microsoft.com/office/drawing/2014/main" id="{BB49893E-9469-4AD5-B5F9-50A893476376}"/>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256CF454-DA11-4DB1-AAF2-694E6709521D}"/>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13272727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B42B7-876F-4AE1-8DD0-79E68DFF0B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36D16AD-5567-41CA-A6E4-556F53B3E70D}"/>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4" name="Footer Placeholder 3">
            <a:extLst>
              <a:ext uri="{FF2B5EF4-FFF2-40B4-BE49-F238E27FC236}">
                <a16:creationId xmlns:a16="http://schemas.microsoft.com/office/drawing/2014/main" id="{EDBF4C81-4348-41AD-BF37-8C06948A1361}"/>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8880F26F-6CF7-486B-9031-BB90F2C9814D}"/>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39700022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9D4B84-9588-4F63-99C5-7E4DF8593E92}"/>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3" name="Footer Placeholder 2">
            <a:extLst>
              <a:ext uri="{FF2B5EF4-FFF2-40B4-BE49-F238E27FC236}">
                <a16:creationId xmlns:a16="http://schemas.microsoft.com/office/drawing/2014/main" id="{640E2EDF-193C-4A3F-888E-E2280179A9B6}"/>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EE56F74A-3562-4FFB-BA7F-9EA9DAAE75A7}"/>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37996767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3BAA6-E6C0-4290-B6E9-8285A39C4B2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E166138-8C8C-4CC7-B596-B105D271DBB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FD86E26-6EB6-4C81-AB43-16F4E1FD721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24CC3D1-8A2D-4F88-8494-81F42E20458C}"/>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6" name="Footer Placeholder 5">
            <a:extLst>
              <a:ext uri="{FF2B5EF4-FFF2-40B4-BE49-F238E27FC236}">
                <a16:creationId xmlns:a16="http://schemas.microsoft.com/office/drawing/2014/main" id="{3C2E2A6A-57F4-4EED-97CE-154E4B784FE6}"/>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21D80019-7F21-4B26-BD47-B4A44E5123DC}"/>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3072972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18E836-1A2D-483F-AFFB-2AECB15E6B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0D1171-34BC-4B3F-BC5E-1CD5469F508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8DEC2D-E423-4163-9F48-943BFEB5BF14}"/>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5" name="Footer Placeholder 4">
            <a:extLst>
              <a:ext uri="{FF2B5EF4-FFF2-40B4-BE49-F238E27FC236}">
                <a16:creationId xmlns:a16="http://schemas.microsoft.com/office/drawing/2014/main" id="{12E9BA4B-A5E8-4C5F-A9E4-4679BDE1DF47}"/>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5C29DAA3-34CB-4A71-BC35-4ADA6D0B312C}"/>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32235166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4D58A-D88A-41DA-8967-EB5E92A620D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F7132B1-CB14-46BE-8239-3D9E5497B01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985B7941-0D3C-4C68-A497-11848F16B0E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FD6AC159-F824-4484-B5F0-C0DCE60284BD}"/>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6" name="Footer Placeholder 5">
            <a:extLst>
              <a:ext uri="{FF2B5EF4-FFF2-40B4-BE49-F238E27FC236}">
                <a16:creationId xmlns:a16="http://schemas.microsoft.com/office/drawing/2014/main" id="{89F9B396-47A4-4859-947D-7C753023B893}"/>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10B42E3F-C505-4CE1-B499-FF93923FF624}"/>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40271918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2138D-50BA-40DC-B21E-B2E89F5FBC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14F1FED-083D-4F59-986D-2E8BB2B255E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7C67F5-6293-459C-8F5D-B79A305EB53D}"/>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5" name="Footer Placeholder 4">
            <a:extLst>
              <a:ext uri="{FF2B5EF4-FFF2-40B4-BE49-F238E27FC236}">
                <a16:creationId xmlns:a16="http://schemas.microsoft.com/office/drawing/2014/main" id="{2CCEF6E0-185C-472F-8E60-A5F0AD1FB966}"/>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E747DFF4-B1AF-45DE-BEE0-D3C3A2134918}"/>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19210032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086EF1C-4C44-41B4-9406-75165D5E50A8}"/>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2BB3DE3-8755-49C0-B8B4-BB12C7F0CE44}"/>
              </a:ext>
            </a:extLst>
          </p:cNvPr>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FDAF92-51DF-41B2-B525-B9FB06143FED}"/>
              </a:ext>
            </a:extLst>
          </p:cNvPr>
          <p:cNvSpPr>
            <a:spLocks noGrp="1"/>
          </p:cNvSpPr>
          <p:nvPr>
            <p:ph type="dt" sz="half" idx="10"/>
          </p:nvPr>
        </p:nvSpPr>
        <p:spPr/>
        <p:txBody>
          <a:bodyPr/>
          <a:lstStyle/>
          <a:p>
            <a:fld id="{B1FA8441-8E4C-43B6-B3F0-6534009614F5}" type="datetimeFigureOut">
              <a:rPr lang="ar-IQ" smtClean="0"/>
              <a:t>16/05/1446</a:t>
            </a:fld>
            <a:endParaRPr lang="ar-IQ"/>
          </a:p>
        </p:txBody>
      </p:sp>
      <p:sp>
        <p:nvSpPr>
          <p:cNvPr id="5" name="Footer Placeholder 4">
            <a:extLst>
              <a:ext uri="{FF2B5EF4-FFF2-40B4-BE49-F238E27FC236}">
                <a16:creationId xmlns:a16="http://schemas.microsoft.com/office/drawing/2014/main" id="{2B8FDB7F-6436-4A05-AFF9-5E53389F1712}"/>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3FEFB5DB-1D66-4E53-8023-A51445BF62F1}"/>
              </a:ext>
            </a:extLst>
          </p:cNvPr>
          <p:cNvSpPr>
            <a:spLocks noGrp="1"/>
          </p:cNvSpPr>
          <p:nvPr>
            <p:ph type="sldNum" sz="quarter" idx="12"/>
          </p:nvPr>
        </p:nvSpPr>
        <p:spPr/>
        <p:txBody>
          <a:bodyPr/>
          <a:lstStyle/>
          <a:p>
            <a:fld id="{F448B44E-9F5F-437C-9129-70253335F1C5}" type="slidenum">
              <a:rPr lang="ar-IQ" smtClean="0"/>
              <a:t>‹#›</a:t>
            </a:fld>
            <a:endParaRPr lang="ar-IQ"/>
          </a:p>
        </p:txBody>
      </p:sp>
    </p:spTree>
    <p:extLst>
      <p:ext uri="{BB962C8B-B14F-4D97-AF65-F5344CB8AC3E}">
        <p14:creationId xmlns:p14="http://schemas.microsoft.com/office/powerpoint/2010/main" val="11275566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0F913-40B1-45BB-AD01-10DECD64C8A6}"/>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180B1BE9-00D4-4926-AA46-2B525D7BA0E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8EDB839-A1D1-45CD-802F-84246231274F}"/>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5" name="Footer Placeholder 4">
            <a:extLst>
              <a:ext uri="{FF2B5EF4-FFF2-40B4-BE49-F238E27FC236}">
                <a16:creationId xmlns:a16="http://schemas.microsoft.com/office/drawing/2014/main" id="{C459F44F-55F1-4C57-AAAB-B8B903916BA1}"/>
              </a:ext>
            </a:extLst>
          </p:cNvPr>
          <p:cNvSpPr>
            <a:spLocks noGrp="1"/>
          </p:cNvSpPr>
          <p:nvPr>
            <p:ph type="ftr" sz="quarter" idx="11"/>
          </p:nvPr>
        </p:nvSpPr>
        <p:spPr/>
        <p:txBody>
          <a:bodyPr/>
          <a:lstStyle/>
          <a:p>
            <a:endParaRPr lang="ar-IQ"/>
          </a:p>
        </p:txBody>
      </p:sp>
      <p:sp>
        <p:nvSpPr>
          <p:cNvPr id="6" name="Slide Number Placeholder 5">
            <a:extLst>
              <a:ext uri="{FF2B5EF4-FFF2-40B4-BE49-F238E27FC236}">
                <a16:creationId xmlns:a16="http://schemas.microsoft.com/office/drawing/2014/main" id="{10114E65-9C25-4DB9-A42B-E7F5F0CFEB4E}"/>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2693686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872CA5-6969-43AC-965C-827D532D7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02B1034-A069-46A7-82F0-17F9B1F01C8C}"/>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92ABD87-FA09-45F3-BE42-73C6D6248D90}"/>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877743-C95E-4539-AFA0-1BB385AF8118}"/>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6" name="Footer Placeholder 5">
            <a:extLst>
              <a:ext uri="{FF2B5EF4-FFF2-40B4-BE49-F238E27FC236}">
                <a16:creationId xmlns:a16="http://schemas.microsoft.com/office/drawing/2014/main" id="{AA3E86C2-0BFA-49C7-A07D-1B3817C8B0D4}"/>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DFD73C64-B792-4C23-8BBE-A6F962D73C36}"/>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1626836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F95D8-648B-4040-8BEA-3D834E735D22}"/>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35F4124-99BA-4B04-B2B3-0559C14B2DC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2B1D5FBF-143F-42C9-9403-420EDD1169B4}"/>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F43EEEF-FC73-4C86-929E-2AAD0EA894C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80331094-3982-4E3E-B823-4AD29EF8002C}"/>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50A4317-EB3D-40E8-93C7-6D1C64614D45}"/>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8" name="Footer Placeholder 7">
            <a:extLst>
              <a:ext uri="{FF2B5EF4-FFF2-40B4-BE49-F238E27FC236}">
                <a16:creationId xmlns:a16="http://schemas.microsoft.com/office/drawing/2014/main" id="{A2AF3F11-4F5A-4546-B929-3993C5F7BD48}"/>
              </a:ext>
            </a:extLst>
          </p:cNvPr>
          <p:cNvSpPr>
            <a:spLocks noGrp="1"/>
          </p:cNvSpPr>
          <p:nvPr>
            <p:ph type="ftr" sz="quarter" idx="11"/>
          </p:nvPr>
        </p:nvSpPr>
        <p:spPr/>
        <p:txBody>
          <a:bodyPr/>
          <a:lstStyle/>
          <a:p>
            <a:endParaRPr lang="ar-IQ"/>
          </a:p>
        </p:txBody>
      </p:sp>
      <p:sp>
        <p:nvSpPr>
          <p:cNvPr id="9" name="Slide Number Placeholder 8">
            <a:extLst>
              <a:ext uri="{FF2B5EF4-FFF2-40B4-BE49-F238E27FC236}">
                <a16:creationId xmlns:a16="http://schemas.microsoft.com/office/drawing/2014/main" id="{C58C7C4E-087A-48C7-BEA5-2B578C63AE6C}"/>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1173908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2EB6B-0FA7-48E9-BFB2-98DA2D72E9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39E238-37D9-4745-949E-E6AB78AA4FEF}"/>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4" name="Footer Placeholder 3">
            <a:extLst>
              <a:ext uri="{FF2B5EF4-FFF2-40B4-BE49-F238E27FC236}">
                <a16:creationId xmlns:a16="http://schemas.microsoft.com/office/drawing/2014/main" id="{1DDBB972-048C-4BD5-964E-EB2477DF9CDB}"/>
              </a:ext>
            </a:extLst>
          </p:cNvPr>
          <p:cNvSpPr>
            <a:spLocks noGrp="1"/>
          </p:cNvSpPr>
          <p:nvPr>
            <p:ph type="ftr" sz="quarter" idx="11"/>
          </p:nvPr>
        </p:nvSpPr>
        <p:spPr/>
        <p:txBody>
          <a:bodyPr/>
          <a:lstStyle/>
          <a:p>
            <a:endParaRPr lang="ar-IQ"/>
          </a:p>
        </p:txBody>
      </p:sp>
      <p:sp>
        <p:nvSpPr>
          <p:cNvPr id="5" name="Slide Number Placeholder 4">
            <a:extLst>
              <a:ext uri="{FF2B5EF4-FFF2-40B4-BE49-F238E27FC236}">
                <a16:creationId xmlns:a16="http://schemas.microsoft.com/office/drawing/2014/main" id="{0E0A27FE-A947-498C-B62C-74E0C623A03F}"/>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22075690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25EA50-9292-405B-B7C5-164D50DDE589}"/>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3" name="Footer Placeholder 2">
            <a:extLst>
              <a:ext uri="{FF2B5EF4-FFF2-40B4-BE49-F238E27FC236}">
                <a16:creationId xmlns:a16="http://schemas.microsoft.com/office/drawing/2014/main" id="{5F325BD8-A83E-4762-9F69-83B997198655}"/>
              </a:ext>
            </a:extLst>
          </p:cNvPr>
          <p:cNvSpPr>
            <a:spLocks noGrp="1"/>
          </p:cNvSpPr>
          <p:nvPr>
            <p:ph type="ftr" sz="quarter" idx="11"/>
          </p:nvPr>
        </p:nvSpPr>
        <p:spPr/>
        <p:txBody>
          <a:bodyPr/>
          <a:lstStyle/>
          <a:p>
            <a:endParaRPr lang="ar-IQ"/>
          </a:p>
        </p:txBody>
      </p:sp>
      <p:sp>
        <p:nvSpPr>
          <p:cNvPr id="4" name="Slide Number Placeholder 3">
            <a:extLst>
              <a:ext uri="{FF2B5EF4-FFF2-40B4-BE49-F238E27FC236}">
                <a16:creationId xmlns:a16="http://schemas.microsoft.com/office/drawing/2014/main" id="{023A5C8D-3AC9-41AE-A6B5-85579EF2100B}"/>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3608092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F141E-EC90-46E0-BBA8-00FB4CAB4C1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1F1689ED-B1B7-4EFA-827E-F669E926253B}"/>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ABB123B-B82F-4134-A4F6-351E940A3FF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7FB625BA-53F3-4601-8FD3-F912D3B4A75C}"/>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6" name="Footer Placeholder 5">
            <a:extLst>
              <a:ext uri="{FF2B5EF4-FFF2-40B4-BE49-F238E27FC236}">
                <a16:creationId xmlns:a16="http://schemas.microsoft.com/office/drawing/2014/main" id="{2716DF97-254E-4141-820A-4F8FC87322CC}"/>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5FDD8F2F-621C-411A-92C2-3B7667A9F1BB}"/>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1145704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FA177-0531-4D18-A6F2-FB30F308153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C77FB6D1-D46D-46DB-8CA4-9D38528D6B5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D82B7A3E-01FC-411C-9C00-99E26EF62B5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a:extLst>
              <a:ext uri="{FF2B5EF4-FFF2-40B4-BE49-F238E27FC236}">
                <a16:creationId xmlns:a16="http://schemas.microsoft.com/office/drawing/2014/main" id="{6579296C-4E80-48F6-B4F4-6E1AE2A0AD64}"/>
              </a:ext>
            </a:extLst>
          </p:cNvPr>
          <p:cNvSpPr>
            <a:spLocks noGrp="1"/>
          </p:cNvSpPr>
          <p:nvPr>
            <p:ph type="dt" sz="half" idx="10"/>
          </p:nvPr>
        </p:nvSpPr>
        <p:spPr/>
        <p:txBody>
          <a:bodyPr/>
          <a:lstStyle/>
          <a:p>
            <a:fld id="{ADBC994B-0F95-4146-B6AE-05CDDC0FCDC3}" type="datetimeFigureOut">
              <a:rPr lang="ar-IQ" smtClean="0"/>
              <a:t>16/05/1446</a:t>
            </a:fld>
            <a:endParaRPr lang="ar-IQ"/>
          </a:p>
        </p:txBody>
      </p:sp>
      <p:sp>
        <p:nvSpPr>
          <p:cNvPr id="6" name="Footer Placeholder 5">
            <a:extLst>
              <a:ext uri="{FF2B5EF4-FFF2-40B4-BE49-F238E27FC236}">
                <a16:creationId xmlns:a16="http://schemas.microsoft.com/office/drawing/2014/main" id="{CB22BFA2-96EA-4DFA-A98B-2E9260C0D69C}"/>
              </a:ext>
            </a:extLst>
          </p:cNvPr>
          <p:cNvSpPr>
            <a:spLocks noGrp="1"/>
          </p:cNvSpPr>
          <p:nvPr>
            <p:ph type="ftr" sz="quarter" idx="11"/>
          </p:nvPr>
        </p:nvSpPr>
        <p:spPr/>
        <p:txBody>
          <a:bodyPr/>
          <a:lstStyle/>
          <a:p>
            <a:endParaRPr lang="ar-IQ"/>
          </a:p>
        </p:txBody>
      </p:sp>
      <p:sp>
        <p:nvSpPr>
          <p:cNvPr id="7" name="Slide Number Placeholder 6">
            <a:extLst>
              <a:ext uri="{FF2B5EF4-FFF2-40B4-BE49-F238E27FC236}">
                <a16:creationId xmlns:a16="http://schemas.microsoft.com/office/drawing/2014/main" id="{55252B2B-203B-4006-BC85-295C1BC48F88}"/>
              </a:ext>
            </a:extLst>
          </p:cNvPr>
          <p:cNvSpPr>
            <a:spLocks noGrp="1"/>
          </p:cNvSpPr>
          <p:nvPr>
            <p:ph type="sldNum" sz="quarter" idx="12"/>
          </p:nvPr>
        </p:nvSpPr>
        <p:spPr/>
        <p:txBody>
          <a:bodyPr/>
          <a:lstStyle/>
          <a:p>
            <a:fld id="{8D97B61A-47A9-4C7A-8D76-DA8998B42CC5}" type="slidenum">
              <a:rPr lang="ar-IQ" smtClean="0"/>
              <a:t>‹#›</a:t>
            </a:fld>
            <a:endParaRPr lang="ar-IQ"/>
          </a:p>
        </p:txBody>
      </p:sp>
    </p:spTree>
    <p:extLst>
      <p:ext uri="{BB962C8B-B14F-4D97-AF65-F5344CB8AC3E}">
        <p14:creationId xmlns:p14="http://schemas.microsoft.com/office/powerpoint/2010/main" val="3875106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73123C-1E86-4463-A498-52A5412C09C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3C9F81-0FF1-4EF0-AC2F-4CCEE2FE7B0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3CF94F-4B9A-4830-BE35-A51D92A65EBF}"/>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DBC994B-0F95-4146-B6AE-05CDDC0FCDC3}" type="datetimeFigureOut">
              <a:rPr lang="ar-IQ" smtClean="0"/>
              <a:t>16/05/1446</a:t>
            </a:fld>
            <a:endParaRPr lang="ar-IQ"/>
          </a:p>
        </p:txBody>
      </p:sp>
      <p:sp>
        <p:nvSpPr>
          <p:cNvPr id="5" name="Footer Placeholder 4">
            <a:extLst>
              <a:ext uri="{FF2B5EF4-FFF2-40B4-BE49-F238E27FC236}">
                <a16:creationId xmlns:a16="http://schemas.microsoft.com/office/drawing/2014/main" id="{83707E68-5CB0-4308-9F75-96C03B4A9140}"/>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4EFA864D-EB48-4A8C-A51F-EEDA9E64FE88}"/>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D97B61A-47A9-4C7A-8D76-DA8998B42CC5}" type="slidenum">
              <a:rPr lang="ar-IQ" smtClean="0"/>
              <a:t>‹#›</a:t>
            </a:fld>
            <a:endParaRPr lang="ar-IQ"/>
          </a:p>
        </p:txBody>
      </p:sp>
    </p:spTree>
    <p:extLst>
      <p:ext uri="{BB962C8B-B14F-4D97-AF65-F5344CB8AC3E}">
        <p14:creationId xmlns:p14="http://schemas.microsoft.com/office/powerpoint/2010/main" val="324989370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2DC4BE-9DF6-4714-8A26-2F156BC653E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E14E4BE-206F-4491-92DE-A2B97B94B84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8D1DAD-E44C-4AA6-AB02-2BCE138694BE}"/>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B1FA8441-8E4C-43B6-B3F0-6534009614F5}" type="datetimeFigureOut">
              <a:rPr lang="ar-IQ" smtClean="0"/>
              <a:t>16/05/1446</a:t>
            </a:fld>
            <a:endParaRPr lang="ar-IQ"/>
          </a:p>
        </p:txBody>
      </p:sp>
      <p:sp>
        <p:nvSpPr>
          <p:cNvPr id="5" name="Footer Placeholder 4">
            <a:extLst>
              <a:ext uri="{FF2B5EF4-FFF2-40B4-BE49-F238E27FC236}">
                <a16:creationId xmlns:a16="http://schemas.microsoft.com/office/drawing/2014/main" id="{9ECEDB86-3DD4-40A5-B14C-819068B2702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ar-IQ"/>
          </a:p>
        </p:txBody>
      </p:sp>
      <p:sp>
        <p:nvSpPr>
          <p:cNvPr id="6" name="Slide Number Placeholder 5">
            <a:extLst>
              <a:ext uri="{FF2B5EF4-FFF2-40B4-BE49-F238E27FC236}">
                <a16:creationId xmlns:a16="http://schemas.microsoft.com/office/drawing/2014/main" id="{42525DB3-D906-427B-8BE4-F4F744544D7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448B44E-9F5F-437C-9129-70253335F1C5}" type="slidenum">
              <a:rPr lang="ar-IQ" smtClean="0"/>
              <a:t>‹#›</a:t>
            </a:fld>
            <a:endParaRPr lang="ar-IQ"/>
          </a:p>
        </p:txBody>
      </p:sp>
    </p:spTree>
    <p:extLst>
      <p:ext uri="{BB962C8B-B14F-4D97-AF65-F5344CB8AC3E}">
        <p14:creationId xmlns:p14="http://schemas.microsoft.com/office/powerpoint/2010/main" val="29452948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092292-C389-4A8B-ADB1-1178877C1C4E}"/>
              </a:ext>
            </a:extLst>
          </p:cNvPr>
          <p:cNvSpPr>
            <a:spLocks noGrp="1"/>
          </p:cNvSpPr>
          <p:nvPr>
            <p:ph type="ctrTitle"/>
          </p:nvPr>
        </p:nvSpPr>
        <p:spPr>
          <a:xfrm>
            <a:off x="1143000" y="1127946"/>
            <a:ext cx="7029400" cy="1241822"/>
          </a:xfrm>
        </p:spPr>
        <p:txBody>
          <a:bodyPr>
            <a:noAutofit/>
          </a:bodyPr>
          <a:lstStyle/>
          <a:p>
            <a:pPr algn="ctr">
              <a:lnSpc>
                <a:spcPct val="107000"/>
              </a:lnSpc>
              <a:spcBef>
                <a:spcPts val="0"/>
              </a:spcBef>
              <a:spcAft>
                <a:spcPts val="600"/>
              </a:spcAft>
            </a:pPr>
            <a:br>
              <a:rPr lang="en-US" sz="1400" dirty="0">
                <a:latin typeface="Calibri" panose="020F0502020204030204" pitchFamily="34" charset="0"/>
                <a:ea typeface="Calibri" panose="020F0502020204030204" pitchFamily="34" charset="0"/>
                <a:cs typeface="Arial" panose="020B0604020202020204" pitchFamily="34" charset="0"/>
              </a:rPr>
            </a:br>
            <a:r>
              <a:rPr lang="en-US" sz="2000" dirty="0">
                <a:latin typeface="Times New Roman" panose="02020603050405020304" pitchFamily="18" charset="0"/>
                <a:ea typeface="Calibri" panose="020F0502020204030204" pitchFamily="34" charset="0"/>
                <a:cs typeface="Arial" panose="020B0604020202020204" pitchFamily="34" charset="0"/>
              </a:rPr>
              <a:t>Al-Mustaqbal University / Nursing College</a:t>
            </a:r>
            <a:br>
              <a:rPr lang="en-US" sz="2000" dirty="0">
                <a:latin typeface="Calibri" panose="020F0502020204030204" pitchFamily="34" charset="0"/>
                <a:ea typeface="Calibri" panose="020F0502020204030204" pitchFamily="34" charset="0"/>
                <a:cs typeface="Arial" panose="020B0604020202020204" pitchFamily="34" charset="0"/>
              </a:rPr>
            </a:br>
            <a:r>
              <a:rPr lang="en-US" sz="2000" dirty="0">
                <a:latin typeface="Times New Roman" panose="02020603050405020304" pitchFamily="18" charset="0"/>
                <a:ea typeface="Calibri" panose="020F0502020204030204" pitchFamily="34" charset="0"/>
              </a:rPr>
              <a:t>Academic Year 2024-2025</a:t>
            </a:r>
            <a:br>
              <a:rPr lang="en-US" sz="2000" dirty="0">
                <a:latin typeface="Times New Roman" panose="02020603050405020304" pitchFamily="18" charset="0"/>
                <a:ea typeface="Calibri" panose="020F0502020204030204" pitchFamily="34" charset="0"/>
              </a:rPr>
            </a:br>
            <a:r>
              <a:rPr lang="en-US" sz="2000" dirty="0">
                <a:latin typeface="Times New Roman" panose="02020603050405020304" pitchFamily="18" charset="0"/>
                <a:ea typeface="Calibri" panose="020F0502020204030204" pitchFamily="34" charset="0"/>
              </a:rPr>
              <a:t>Epidemiology </a:t>
            </a:r>
            <a:endParaRPr lang="en-US" sz="1400" dirty="0"/>
          </a:p>
        </p:txBody>
      </p:sp>
      <p:sp>
        <p:nvSpPr>
          <p:cNvPr id="3" name="Subtitle 2">
            <a:extLst>
              <a:ext uri="{FF2B5EF4-FFF2-40B4-BE49-F238E27FC236}">
                <a16:creationId xmlns:a16="http://schemas.microsoft.com/office/drawing/2014/main" id="{827B4D66-DFAA-4BE4-93F2-871B41B92084}"/>
              </a:ext>
            </a:extLst>
          </p:cNvPr>
          <p:cNvSpPr>
            <a:spLocks noGrp="1"/>
          </p:cNvSpPr>
          <p:nvPr>
            <p:ph type="subTitle" idx="1"/>
          </p:nvPr>
        </p:nvSpPr>
        <p:spPr>
          <a:xfrm>
            <a:off x="1143000" y="2707971"/>
            <a:ext cx="6858000" cy="2092630"/>
          </a:xfrm>
        </p:spPr>
        <p:txBody>
          <a:bodyPr>
            <a:normAutofit/>
          </a:bodyPr>
          <a:lstStyle/>
          <a:p>
            <a:pPr algn="ctr"/>
            <a:r>
              <a:rPr lang="en-US" sz="2400" dirty="0">
                <a:latin typeface="Bahnschrift Condensed" panose="020B0502040204020203" pitchFamily="34" charset="0"/>
              </a:rPr>
              <a:t>Lecture 5</a:t>
            </a:r>
          </a:p>
          <a:p>
            <a:r>
              <a:rPr lang="en-US" sz="3200" dirty="0"/>
              <a:t>Epidemiology of communicable diseases  </a:t>
            </a:r>
            <a:endParaRPr lang="ar-IQ" sz="3200" dirty="0"/>
          </a:p>
          <a:p>
            <a:pPr algn="ctr"/>
            <a:r>
              <a:rPr lang="en-US" sz="2400" dirty="0">
                <a:latin typeface="Bahnschrift Condensed" panose="020B0502040204020203" pitchFamily="34" charset="0"/>
              </a:rPr>
              <a:t>By </a:t>
            </a:r>
          </a:p>
          <a:p>
            <a:pPr algn="ctr"/>
            <a:r>
              <a:rPr lang="en-US" sz="2400" dirty="0">
                <a:latin typeface="Bahnschrift Condensed" panose="020B0502040204020203" pitchFamily="34" charset="0"/>
              </a:rPr>
              <a:t>Dr. Ali. Hussein. H </a:t>
            </a:r>
          </a:p>
        </p:txBody>
      </p:sp>
      <p:pic>
        <p:nvPicPr>
          <p:cNvPr id="5" name="صورة 2">
            <a:extLst>
              <a:ext uri="{FF2B5EF4-FFF2-40B4-BE49-F238E27FC236}">
                <a16:creationId xmlns:a16="http://schemas.microsoft.com/office/drawing/2014/main" id="{321EFF99-52EB-49E1-8366-60E6BCA4DBA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6950380" y="1026351"/>
            <a:ext cx="2101240" cy="1790700"/>
          </a:xfrm>
          <a:prstGeom prst="rect">
            <a:avLst/>
          </a:prstGeom>
        </p:spPr>
      </p:pic>
      <p:pic>
        <p:nvPicPr>
          <p:cNvPr id="9" name="Picture 8">
            <a:extLst>
              <a:ext uri="{FF2B5EF4-FFF2-40B4-BE49-F238E27FC236}">
                <a16:creationId xmlns:a16="http://schemas.microsoft.com/office/drawing/2014/main" id="{A4A62E0A-586F-4BF0-BC7D-B48293FC5D5D}"/>
              </a:ext>
            </a:extLst>
          </p:cNvPr>
          <p:cNvPicPr>
            <a:picLocks noChangeAspect="1"/>
          </p:cNvPicPr>
          <p:nvPr/>
        </p:nvPicPr>
        <p:blipFill>
          <a:blip r:embed="rId3"/>
          <a:stretch>
            <a:fillRect/>
          </a:stretch>
        </p:blipFill>
        <p:spPr>
          <a:xfrm>
            <a:off x="251520" y="1026351"/>
            <a:ext cx="2101240" cy="1790700"/>
          </a:xfrm>
          <a:prstGeom prst="rect">
            <a:avLst/>
          </a:prstGeom>
        </p:spPr>
      </p:pic>
    </p:spTree>
    <p:extLst>
      <p:ext uri="{BB962C8B-B14F-4D97-AF65-F5344CB8AC3E}">
        <p14:creationId xmlns:p14="http://schemas.microsoft.com/office/powerpoint/2010/main" val="30145161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4400" b="1" dirty="0"/>
              <a:t>3. Contact with soil</a:t>
            </a:r>
            <a:endParaRPr lang="ar-IQ" sz="4000" b="1" dirty="0"/>
          </a:p>
        </p:txBody>
      </p:sp>
    </p:spTree>
    <p:extLst>
      <p:ext uri="{BB962C8B-B14F-4D97-AF65-F5344CB8AC3E}">
        <p14:creationId xmlns:p14="http://schemas.microsoft.com/office/powerpoint/2010/main" val="29314421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4000" b="1" dirty="0"/>
              <a:t>4. Inoculation in anybody fluid: </a:t>
            </a:r>
            <a:endParaRPr lang="ar-IQ" sz="4000" b="1" dirty="0"/>
          </a:p>
        </p:txBody>
      </p:sp>
      <p:sp>
        <p:nvSpPr>
          <p:cNvPr id="3" name="عنصر نائب للمحتوى 2"/>
          <p:cNvSpPr>
            <a:spLocks noGrp="1"/>
          </p:cNvSpPr>
          <p:nvPr>
            <p:ph idx="1"/>
          </p:nvPr>
        </p:nvSpPr>
        <p:spPr/>
        <p:txBody>
          <a:bodyPr>
            <a:noAutofit/>
          </a:bodyPr>
          <a:lstStyle/>
          <a:p>
            <a:pPr marL="0" indent="0" algn="just" rtl="0">
              <a:buNone/>
            </a:pPr>
            <a:r>
              <a:rPr lang="en-US" sz="3200" dirty="0"/>
              <a:t>This gives the organism the most direct access to circulatory system. </a:t>
            </a:r>
            <a:endParaRPr lang="ar-IQ" sz="3200" dirty="0"/>
          </a:p>
          <a:p>
            <a:pPr marL="0" indent="0" algn="just" rtl="0">
              <a:buNone/>
            </a:pPr>
            <a:r>
              <a:rPr lang="en-US" sz="3200" dirty="0"/>
              <a:t>For example, hepatitis B and HIV are secreted in all body fluids and if the body fluids of a patient (blood/ serum/ CF/ saliva/ semen/ vaginal secretion).</a:t>
            </a:r>
            <a:endParaRPr lang="ar-IQ" sz="3200" dirty="0"/>
          </a:p>
        </p:txBody>
      </p:sp>
    </p:spTree>
    <p:extLst>
      <p:ext uri="{BB962C8B-B14F-4D97-AF65-F5344CB8AC3E}">
        <p14:creationId xmlns:p14="http://schemas.microsoft.com/office/powerpoint/2010/main" val="3433950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4800" b="1" dirty="0"/>
              <a:t>Trans placental: </a:t>
            </a:r>
            <a:endParaRPr lang="ar-IQ" sz="4800" b="1" dirty="0"/>
          </a:p>
        </p:txBody>
      </p:sp>
      <p:sp>
        <p:nvSpPr>
          <p:cNvPr id="3" name="عنصر نائب للمحتوى 2"/>
          <p:cNvSpPr>
            <a:spLocks noGrp="1"/>
          </p:cNvSpPr>
          <p:nvPr>
            <p:ph idx="1"/>
          </p:nvPr>
        </p:nvSpPr>
        <p:spPr>
          <a:xfrm>
            <a:off x="628650" y="1825624"/>
            <a:ext cx="7886700" cy="4555703"/>
          </a:xfrm>
        </p:spPr>
        <p:txBody>
          <a:bodyPr>
            <a:noAutofit/>
          </a:bodyPr>
          <a:lstStyle/>
          <a:p>
            <a:pPr marL="0" indent="0" algn="just" rtl="0">
              <a:buNone/>
            </a:pPr>
            <a:r>
              <a:rPr lang="en-US" sz="3200" dirty="0"/>
              <a:t>the transmission of pathogens that are transferred from the mother to the fetus through the placenta example of (HIV, hepatitis B). </a:t>
            </a:r>
          </a:p>
          <a:p>
            <a:pPr marL="0" indent="0" algn="just" rtl="0">
              <a:buNone/>
            </a:pPr>
            <a:r>
              <a:rPr lang="en-US" sz="3200" dirty="0"/>
              <a:t>However, some organisms can cross the placental barrier in early pregnancy resulting in fetal malformation or abortion (rubella, chickenpox).</a:t>
            </a:r>
            <a:endParaRPr lang="ar-IQ" sz="3200" dirty="0"/>
          </a:p>
        </p:txBody>
      </p:sp>
    </p:spTree>
    <p:extLst>
      <p:ext uri="{BB962C8B-B14F-4D97-AF65-F5344CB8AC3E}">
        <p14:creationId xmlns:p14="http://schemas.microsoft.com/office/powerpoint/2010/main" val="3766590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4000" b="1" dirty="0"/>
              <a:t>Indirect mode of transmission: </a:t>
            </a:r>
            <a:endParaRPr lang="ar-IQ" sz="4000" b="1" dirty="0"/>
          </a:p>
        </p:txBody>
      </p:sp>
      <p:sp>
        <p:nvSpPr>
          <p:cNvPr id="3" name="عنصر نائب للمحتوى 2"/>
          <p:cNvSpPr>
            <a:spLocks noGrp="1"/>
          </p:cNvSpPr>
          <p:nvPr>
            <p:ph idx="1"/>
          </p:nvPr>
        </p:nvSpPr>
        <p:spPr>
          <a:xfrm>
            <a:off x="628650" y="1690689"/>
            <a:ext cx="7886700" cy="4486274"/>
          </a:xfrm>
        </p:spPr>
        <p:txBody>
          <a:bodyPr>
            <a:normAutofit/>
          </a:bodyPr>
          <a:lstStyle/>
          <a:p>
            <a:pPr marL="0" indent="0" algn="l" rtl="0">
              <a:buNone/>
            </a:pPr>
            <a:r>
              <a:rPr lang="en-US" sz="3600" dirty="0"/>
              <a:t>indirect contact transmission occurs when there is </a:t>
            </a:r>
            <a:r>
              <a:rPr lang="en-US" sz="3600" dirty="0">
                <a:highlight>
                  <a:srgbClr val="FFFF00"/>
                </a:highlight>
              </a:rPr>
              <a:t>no direct human-to-human contact</a:t>
            </a:r>
            <a:r>
              <a:rPr lang="en-US" sz="3600" dirty="0"/>
              <a:t>. Contact occurs from a </a:t>
            </a:r>
            <a:r>
              <a:rPr lang="en-US" sz="3600" dirty="0">
                <a:highlight>
                  <a:srgbClr val="FFFF00"/>
                </a:highlight>
              </a:rPr>
              <a:t>reservoir to contaminated surfaces or objects</a:t>
            </a:r>
            <a:r>
              <a:rPr lang="en-US" sz="3600" dirty="0"/>
              <a:t>, or to vectors such as mosquitoes, flies, mites, fleas, ticks, rodents or dogs</a:t>
            </a:r>
            <a:endParaRPr lang="ar-IQ" sz="3600" dirty="0"/>
          </a:p>
        </p:txBody>
      </p:sp>
    </p:spTree>
    <p:extLst>
      <p:ext uri="{BB962C8B-B14F-4D97-AF65-F5344CB8AC3E}">
        <p14:creationId xmlns:p14="http://schemas.microsoft.com/office/powerpoint/2010/main" val="616208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ctr"/>
            <a:r>
              <a:rPr lang="en-US" sz="4000" b="1" dirty="0"/>
              <a:t>The methods of indirect transmission are : </a:t>
            </a:r>
            <a:br>
              <a:rPr lang="en-US" sz="4000" b="1" dirty="0"/>
            </a:br>
            <a:endParaRPr lang="ar-IQ" sz="4000" b="1" dirty="0"/>
          </a:p>
        </p:txBody>
      </p:sp>
      <p:sp>
        <p:nvSpPr>
          <p:cNvPr id="3" name="عنصر نائب للمحتوى 2"/>
          <p:cNvSpPr>
            <a:spLocks noGrp="1"/>
          </p:cNvSpPr>
          <p:nvPr>
            <p:ph idx="1"/>
          </p:nvPr>
        </p:nvSpPr>
        <p:spPr>
          <a:xfrm>
            <a:off x="395536" y="1484784"/>
            <a:ext cx="8352928" cy="4692179"/>
          </a:xfrm>
        </p:spPr>
        <p:txBody>
          <a:bodyPr>
            <a:normAutofit/>
          </a:bodyPr>
          <a:lstStyle/>
          <a:p>
            <a:pPr marL="0" indent="0" algn="just" rtl="0">
              <a:buNone/>
            </a:pPr>
            <a:r>
              <a:rPr lang="en-US" sz="3200" dirty="0"/>
              <a:t>1- </a:t>
            </a:r>
            <a:r>
              <a:rPr lang="en-US" sz="3200" b="1" u="sng" dirty="0"/>
              <a:t>Vehicle Inanimate objects</a:t>
            </a:r>
          </a:p>
          <a:p>
            <a:pPr marL="0" indent="0" algn="just" rtl="0">
              <a:buNone/>
            </a:pPr>
            <a:r>
              <a:rPr lang="en-US" sz="3200" dirty="0"/>
              <a:t>he term vehicle transmission refers to the transmission of pathogens through vehicles such as water, food, and air. Water contamination through poor sanitation methods leads to waterborne transmission of disease. for example, a certain contaminated water source causing diarrhea in everybody who drank it</a:t>
            </a:r>
            <a:r>
              <a:rPr lang="ar-IQ" sz="3200" dirty="0"/>
              <a:t>. </a:t>
            </a:r>
            <a:r>
              <a:rPr lang="en-US" sz="3200" dirty="0"/>
              <a:t> </a:t>
            </a:r>
          </a:p>
          <a:p>
            <a:pPr marL="0" indent="0" algn="just" rtl="0">
              <a:buNone/>
            </a:pPr>
            <a:r>
              <a:rPr lang="en-US" sz="3200" dirty="0"/>
              <a:t>Example </a:t>
            </a:r>
            <a:r>
              <a:rPr lang="en-US" sz="3200" dirty="0">
                <a:solidFill>
                  <a:srgbClr val="FF0000"/>
                </a:solidFill>
              </a:rPr>
              <a:t>Cholera, Typhoid. Hepatitis A  </a:t>
            </a:r>
            <a:endParaRPr lang="ar-IQ" sz="3200" dirty="0">
              <a:solidFill>
                <a:srgbClr val="FF0000"/>
              </a:solidFill>
            </a:endParaRPr>
          </a:p>
        </p:txBody>
      </p:sp>
    </p:spTree>
    <p:extLst>
      <p:ext uri="{BB962C8B-B14F-4D97-AF65-F5344CB8AC3E}">
        <p14:creationId xmlns:p14="http://schemas.microsoft.com/office/powerpoint/2010/main" val="23031260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4400" b="1" dirty="0"/>
              <a:t>2- Vectors </a:t>
            </a:r>
            <a:endParaRPr lang="ar-IQ" sz="4400" b="1" dirty="0"/>
          </a:p>
        </p:txBody>
      </p:sp>
      <p:sp>
        <p:nvSpPr>
          <p:cNvPr id="3" name="عنصر نائب للمحتوى 2"/>
          <p:cNvSpPr>
            <a:spLocks noGrp="1"/>
          </p:cNvSpPr>
          <p:nvPr>
            <p:ph idx="1"/>
          </p:nvPr>
        </p:nvSpPr>
        <p:spPr/>
        <p:txBody>
          <a:bodyPr>
            <a:noAutofit/>
          </a:bodyPr>
          <a:lstStyle/>
          <a:p>
            <a:pPr marL="0" indent="0" algn="l" rtl="0">
              <a:buNone/>
            </a:pPr>
            <a:r>
              <a:rPr lang="en-US" sz="3200" dirty="0"/>
              <a:t>An intermediate organism which transports a micro-organism between two hosts.</a:t>
            </a:r>
          </a:p>
          <a:p>
            <a:pPr marL="0" indent="0" algn="l" rtl="0">
              <a:buNone/>
            </a:pPr>
            <a:r>
              <a:rPr lang="en-US" sz="3600" dirty="0">
                <a:solidFill>
                  <a:srgbClr val="FF0000"/>
                </a:solidFill>
              </a:rPr>
              <a:t>Examples include</a:t>
            </a:r>
          </a:p>
          <a:p>
            <a:pPr marL="0" indent="0" algn="l" rtl="0">
              <a:buNone/>
            </a:pPr>
            <a:r>
              <a:rPr lang="en-US" sz="3200" dirty="0"/>
              <a:t>• Man—mosquitoes—man (malaria)</a:t>
            </a:r>
          </a:p>
          <a:p>
            <a:pPr marL="0" indent="0" algn="l" rtl="0">
              <a:buNone/>
            </a:pPr>
            <a:r>
              <a:rPr lang="en-US" sz="3200" dirty="0"/>
              <a:t>• Rat—flea—man </a:t>
            </a:r>
          </a:p>
          <a:p>
            <a:pPr marL="0" indent="0" algn="l" rtl="0">
              <a:buNone/>
            </a:pPr>
            <a:r>
              <a:rPr lang="en-US" sz="3200" dirty="0"/>
              <a:t>• Man—sand fly—man (leishmaniasis).</a:t>
            </a:r>
          </a:p>
          <a:p>
            <a:pPr marL="0" indent="0" algn="l" rtl="0">
              <a:buNone/>
            </a:pPr>
            <a:endParaRPr lang="en-US" sz="3200" dirty="0"/>
          </a:p>
        </p:txBody>
      </p:sp>
    </p:spTree>
    <p:extLst>
      <p:ext uri="{BB962C8B-B14F-4D97-AF65-F5344CB8AC3E}">
        <p14:creationId xmlns:p14="http://schemas.microsoft.com/office/powerpoint/2010/main" val="40804946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4800" b="1" dirty="0"/>
              <a:t>3- Airborne route</a:t>
            </a:r>
            <a:endParaRPr lang="ar-IQ" sz="4800" b="1" dirty="0"/>
          </a:p>
        </p:txBody>
      </p:sp>
      <p:sp>
        <p:nvSpPr>
          <p:cNvPr id="3" name="عنصر نائب للمحتوى 2"/>
          <p:cNvSpPr>
            <a:spLocks noGrp="1"/>
          </p:cNvSpPr>
          <p:nvPr>
            <p:ph idx="1"/>
          </p:nvPr>
        </p:nvSpPr>
        <p:spPr/>
        <p:txBody>
          <a:bodyPr>
            <a:noAutofit/>
          </a:bodyPr>
          <a:lstStyle/>
          <a:p>
            <a:pPr algn="just" rtl="0"/>
            <a:r>
              <a:rPr lang="en-US" sz="3200" dirty="0"/>
              <a:t>A -</a:t>
            </a:r>
            <a:r>
              <a:rPr lang="en-US" sz="3200" b="1" u="sng" dirty="0"/>
              <a:t>Droplet nuclei </a:t>
            </a:r>
          </a:p>
          <a:p>
            <a:pPr algn="just" rtl="0"/>
            <a:r>
              <a:rPr lang="en-US" sz="3200" dirty="0"/>
              <a:t>the residue of dried droplets that may remain </a:t>
            </a:r>
            <a:r>
              <a:rPr lang="en-US" sz="3200" b="1" u="sng" dirty="0"/>
              <a:t>suspended </a:t>
            </a:r>
            <a:r>
              <a:rPr lang="en-US" sz="3200" dirty="0"/>
              <a:t>in the air for long periods, may be blown over great distances, and are easily inhaled into the lungs and exhaled. </a:t>
            </a:r>
          </a:p>
          <a:p>
            <a:pPr algn="just" rtl="0"/>
            <a:r>
              <a:rPr lang="en-US" sz="3200" dirty="0"/>
              <a:t>e.g. the droplets sneezed out by an influenza or CORONA virus patient into his bed, remains infective. </a:t>
            </a:r>
          </a:p>
        </p:txBody>
      </p:sp>
    </p:spTree>
    <p:extLst>
      <p:ext uri="{BB962C8B-B14F-4D97-AF65-F5344CB8AC3E}">
        <p14:creationId xmlns:p14="http://schemas.microsoft.com/office/powerpoint/2010/main" val="2431925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28650" y="1052736"/>
            <a:ext cx="7886700" cy="5124227"/>
          </a:xfrm>
        </p:spPr>
        <p:txBody>
          <a:bodyPr>
            <a:normAutofit/>
          </a:bodyPr>
          <a:lstStyle/>
          <a:p>
            <a:pPr marL="0" indent="0" algn="just">
              <a:buNone/>
            </a:pPr>
            <a:r>
              <a:rPr lang="en-US" sz="3600" dirty="0"/>
              <a:t>B - </a:t>
            </a:r>
            <a:r>
              <a:rPr lang="en-US" sz="3600" b="1" u="sng" dirty="0"/>
              <a:t>Dust</a:t>
            </a:r>
            <a:r>
              <a:rPr lang="en-US" sz="3600" dirty="0">
                <a:solidFill>
                  <a:srgbClr val="FF0000"/>
                </a:solidFill>
              </a:rPr>
              <a:t> :</a:t>
            </a:r>
            <a:r>
              <a:rPr lang="en-US" sz="3600" dirty="0"/>
              <a:t>carries with it the </a:t>
            </a:r>
            <a:r>
              <a:rPr lang="en-US" sz="3600" dirty="0">
                <a:solidFill>
                  <a:srgbClr val="FF0000"/>
                </a:solidFill>
              </a:rPr>
              <a:t>Streptococcus</a:t>
            </a:r>
            <a:r>
              <a:rPr lang="en-US" sz="3600" dirty="0"/>
              <a:t> bacilli, fungal spores, and tuberculosis bacilli; because dust is a frequent cause of nosocomial infections.</a:t>
            </a:r>
          </a:p>
        </p:txBody>
      </p:sp>
    </p:spTree>
    <p:extLst>
      <p:ext uri="{BB962C8B-B14F-4D97-AF65-F5344CB8AC3E}">
        <p14:creationId xmlns:p14="http://schemas.microsoft.com/office/powerpoint/2010/main" val="41885618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28650" y="980728"/>
            <a:ext cx="7886700" cy="5196235"/>
          </a:xfrm>
        </p:spPr>
        <p:txBody>
          <a:bodyPr>
            <a:normAutofit/>
          </a:bodyPr>
          <a:lstStyle/>
          <a:p>
            <a:pPr marL="0" indent="0" algn="just">
              <a:buNone/>
            </a:pPr>
            <a:r>
              <a:rPr lang="en-US" sz="3200" dirty="0"/>
              <a:t>4- </a:t>
            </a:r>
            <a:r>
              <a:rPr lang="en-US" sz="3200" b="1" u="sng" dirty="0"/>
              <a:t>Fomites</a:t>
            </a:r>
            <a:r>
              <a:rPr lang="en-US" sz="3200" dirty="0"/>
              <a:t>: are any inanimate object except food and water (like clothes, utensils and personal belongings of a patient) that bear germs and spread the disease. </a:t>
            </a:r>
          </a:p>
          <a:p>
            <a:pPr marL="0" indent="0" algn="just" rtl="0">
              <a:buNone/>
            </a:pPr>
            <a:r>
              <a:rPr lang="en-US" sz="3200" dirty="0"/>
              <a:t>5- </a:t>
            </a:r>
            <a:r>
              <a:rPr lang="en-US" sz="3200" b="1" u="sng" dirty="0"/>
              <a:t>Fingers</a:t>
            </a:r>
            <a:r>
              <a:rPr lang="en-US" sz="3200" dirty="0"/>
              <a:t> The importance of clean hands can not be overstated</a:t>
            </a:r>
            <a:endParaRPr lang="ar-IQ" sz="3200" dirty="0"/>
          </a:p>
        </p:txBody>
      </p:sp>
    </p:spTree>
    <p:extLst>
      <p:ext uri="{BB962C8B-B14F-4D97-AF65-F5344CB8AC3E}">
        <p14:creationId xmlns:p14="http://schemas.microsoft.com/office/powerpoint/2010/main" val="3489380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3600" b="1" dirty="0"/>
              <a:t>The factors that affect indirect transmission are: </a:t>
            </a:r>
            <a:endParaRPr lang="en-US" b="1" dirty="0"/>
          </a:p>
        </p:txBody>
      </p:sp>
      <p:sp>
        <p:nvSpPr>
          <p:cNvPr id="3" name="عنصر نائب للمحتوى 2"/>
          <p:cNvSpPr>
            <a:spLocks noGrp="1"/>
          </p:cNvSpPr>
          <p:nvPr>
            <p:ph idx="1"/>
          </p:nvPr>
        </p:nvSpPr>
        <p:spPr>
          <a:xfrm>
            <a:off x="539552" y="1556792"/>
            <a:ext cx="8208912" cy="4824535"/>
          </a:xfrm>
        </p:spPr>
        <p:txBody>
          <a:bodyPr>
            <a:noAutofit/>
          </a:bodyPr>
          <a:lstStyle/>
          <a:p>
            <a:pPr marL="514350" indent="-514350" algn="just">
              <a:buAutoNum type="arabicPeriod"/>
            </a:pPr>
            <a:r>
              <a:rPr lang="en-US" sz="3200" b="1" u="sng" dirty="0"/>
              <a:t>Viability of the agent</a:t>
            </a:r>
            <a:r>
              <a:rPr lang="en-US" sz="3200" dirty="0"/>
              <a:t>—How long can it survive without any host to sustain it?</a:t>
            </a:r>
          </a:p>
          <a:p>
            <a:pPr marL="514350" indent="-514350" algn="just">
              <a:buAutoNum type="arabicPeriod"/>
            </a:pPr>
            <a:endParaRPr lang="en-US" sz="3200" b="1" u="sng" dirty="0"/>
          </a:p>
          <a:p>
            <a:pPr marL="514350" indent="-514350" algn="just">
              <a:buAutoNum type="arabicPeriod"/>
            </a:pPr>
            <a:r>
              <a:rPr lang="en-US" sz="3200" b="1" u="sng" dirty="0"/>
              <a:t> Virulence of agent—</a:t>
            </a:r>
            <a:r>
              <a:rPr lang="en-US" sz="3200" dirty="0"/>
              <a:t>How dangerous can it still remain after the period of external survival?</a:t>
            </a:r>
          </a:p>
          <a:p>
            <a:pPr marL="514350" indent="-514350" algn="just">
              <a:buAutoNum type="arabicPeriod"/>
            </a:pPr>
            <a:endParaRPr lang="en-US" sz="3200" dirty="0"/>
          </a:p>
          <a:p>
            <a:pPr marL="514350" indent="-514350" algn="just">
              <a:buAutoNum type="arabicPeriod"/>
            </a:pPr>
            <a:r>
              <a:rPr lang="en-US" sz="3200" b="1" u="sng" dirty="0"/>
              <a:t>Environment—</a:t>
            </a:r>
            <a:r>
              <a:rPr lang="en-US" sz="3200" dirty="0"/>
              <a:t>Is the environment suitable for survival of the organism?</a:t>
            </a:r>
            <a:endParaRPr lang="ar-IQ" sz="3200" dirty="0"/>
          </a:p>
        </p:txBody>
      </p:sp>
    </p:spTree>
    <p:extLst>
      <p:ext uri="{BB962C8B-B14F-4D97-AF65-F5344CB8AC3E}">
        <p14:creationId xmlns:p14="http://schemas.microsoft.com/office/powerpoint/2010/main" val="1825667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628650" y="1052736"/>
            <a:ext cx="7975798" cy="5124227"/>
          </a:xfrm>
        </p:spPr>
        <p:txBody>
          <a:bodyPr>
            <a:noAutofit/>
          </a:bodyPr>
          <a:lstStyle/>
          <a:p>
            <a:pPr algn="just" rtl="0">
              <a:buFont typeface="Wingdings" pitchFamily="2" charset="2"/>
              <a:buChar char="§"/>
            </a:pPr>
            <a:r>
              <a:rPr lang="en-US" sz="3200" dirty="0"/>
              <a:t> </a:t>
            </a:r>
            <a:r>
              <a:rPr lang="en-US" sz="3200" b="1" dirty="0"/>
              <a:t>Communicable disease: </a:t>
            </a:r>
            <a:r>
              <a:rPr lang="en-US" sz="3200" dirty="0">
                <a:highlight>
                  <a:srgbClr val="FFFF00"/>
                </a:highlight>
              </a:rPr>
              <a:t>An occurs due to specific infectious agent or its toxic products </a:t>
            </a:r>
            <a:r>
              <a:rPr lang="en-US" sz="3200" dirty="0"/>
              <a:t>which develops through transmission of that agent or its toxic products from a </a:t>
            </a:r>
            <a:r>
              <a:rPr lang="en-US" sz="3200" dirty="0">
                <a:highlight>
                  <a:srgbClr val="FFFF00"/>
                </a:highlight>
              </a:rPr>
              <a:t>reservoir</a:t>
            </a:r>
            <a:r>
              <a:rPr lang="en-US" sz="3200" dirty="0"/>
              <a:t> to a </a:t>
            </a:r>
            <a:r>
              <a:rPr lang="en-US" sz="3200" dirty="0">
                <a:highlight>
                  <a:srgbClr val="FFFF00"/>
                </a:highlight>
              </a:rPr>
              <a:t>susceptible host</a:t>
            </a:r>
            <a:r>
              <a:rPr lang="ar-IQ" sz="3200" dirty="0">
                <a:highlight>
                  <a:srgbClr val="FFFF00"/>
                </a:highlight>
              </a:rPr>
              <a:t> </a:t>
            </a:r>
            <a:r>
              <a:rPr lang="en-US" sz="3200" dirty="0"/>
              <a:t>either directly or indirectly.</a:t>
            </a:r>
          </a:p>
          <a:p>
            <a:pPr algn="just">
              <a:buFont typeface="Wingdings" pitchFamily="2" charset="2"/>
              <a:buChar char="§"/>
            </a:pPr>
            <a:r>
              <a:rPr lang="en-US" sz="3200" dirty="0"/>
              <a:t>examples of diseases include food and water- borne disease, and </a:t>
            </a:r>
            <a:r>
              <a:rPr lang="en-US" sz="3200" dirty="0">
                <a:highlight>
                  <a:srgbClr val="FFFF00"/>
                </a:highlight>
              </a:rPr>
              <a:t>Lyme disease.</a:t>
            </a:r>
          </a:p>
        </p:txBody>
      </p:sp>
    </p:spTree>
    <p:extLst>
      <p:ext uri="{BB962C8B-B14F-4D97-AF65-F5344CB8AC3E}">
        <p14:creationId xmlns:p14="http://schemas.microsoft.com/office/powerpoint/2010/main" val="1841664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28650" y="188641"/>
            <a:ext cx="7886700" cy="1224136"/>
          </a:xfrm>
        </p:spPr>
        <p:txBody>
          <a:bodyPr>
            <a:normAutofit/>
          </a:bodyPr>
          <a:lstStyle/>
          <a:p>
            <a:pPr lvl="0" algn="ctr">
              <a:spcBef>
                <a:spcPct val="20000"/>
              </a:spcBef>
            </a:pPr>
            <a:r>
              <a:rPr lang="en-US" sz="3200" b="1" dirty="0">
                <a:latin typeface="Constantia"/>
                <a:ea typeface="+mn-ea"/>
                <a:cs typeface="+mn-cs"/>
              </a:rPr>
              <a:t>The general strategies to control communicable diseases: </a:t>
            </a:r>
          </a:p>
        </p:txBody>
      </p:sp>
      <p:sp>
        <p:nvSpPr>
          <p:cNvPr id="3" name="عنصر نائب للمحتوى 2"/>
          <p:cNvSpPr>
            <a:spLocks noGrp="1"/>
          </p:cNvSpPr>
          <p:nvPr>
            <p:ph idx="1"/>
          </p:nvPr>
        </p:nvSpPr>
        <p:spPr>
          <a:xfrm>
            <a:off x="539552" y="1556792"/>
            <a:ext cx="8229600" cy="5472608"/>
          </a:xfrm>
        </p:spPr>
        <p:txBody>
          <a:bodyPr>
            <a:normAutofit/>
          </a:bodyPr>
          <a:lstStyle/>
          <a:p>
            <a:pPr marL="514350" indent="-514350" algn="l" rtl="0">
              <a:buAutoNum type="arabicPeriod"/>
            </a:pPr>
            <a:r>
              <a:rPr lang="en-US" sz="2800" b="1" u="sng" dirty="0"/>
              <a:t>Elimination source of infection : </a:t>
            </a:r>
            <a:r>
              <a:rPr lang="en-US" sz="2800" dirty="0"/>
              <a:t>by effective detection and treatment of cases and carriers or dealing with any other source.</a:t>
            </a:r>
          </a:p>
          <a:p>
            <a:pPr marL="0" indent="0" algn="l" rtl="0">
              <a:buNone/>
            </a:pPr>
            <a:endParaRPr lang="en-US" sz="2800" dirty="0"/>
          </a:p>
          <a:p>
            <a:pPr marL="0" indent="0" algn="l" rtl="0">
              <a:buNone/>
            </a:pPr>
            <a:r>
              <a:rPr lang="en-US" sz="2800" dirty="0"/>
              <a:t> 2. </a:t>
            </a:r>
            <a:r>
              <a:rPr lang="en-US" sz="2800" b="1" u="sng" dirty="0"/>
              <a:t>Interruption of transmission path ways: </a:t>
            </a:r>
            <a:r>
              <a:rPr lang="en-US" sz="2800" dirty="0"/>
              <a:t> for example by the destruction of intermediate hosts, destruction of breeding sites and purification of water.</a:t>
            </a:r>
          </a:p>
          <a:p>
            <a:pPr marL="0" indent="0" algn="l" rtl="0">
              <a:buNone/>
            </a:pPr>
            <a:endParaRPr lang="en-US" sz="2800" dirty="0"/>
          </a:p>
          <a:p>
            <a:pPr marL="0" indent="0" algn="l" rtl="0">
              <a:buNone/>
            </a:pPr>
            <a:r>
              <a:rPr lang="en-US" sz="2800" dirty="0"/>
              <a:t> 3. </a:t>
            </a:r>
            <a:r>
              <a:rPr lang="en-US" sz="2800" b="1" u="sng" dirty="0"/>
              <a:t>Improvement of host resistance or immunity </a:t>
            </a:r>
            <a:r>
              <a:rPr lang="en-US" sz="2800" dirty="0"/>
              <a:t>against infection as for example by immunization</a:t>
            </a:r>
            <a:endParaRPr lang="ar-IQ" sz="2800" dirty="0"/>
          </a:p>
        </p:txBody>
      </p:sp>
    </p:spTree>
    <p:extLst>
      <p:ext uri="{BB962C8B-B14F-4D97-AF65-F5344CB8AC3E}">
        <p14:creationId xmlns:p14="http://schemas.microsoft.com/office/powerpoint/2010/main" val="9726194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285681" y="2286554"/>
            <a:ext cx="4572638" cy="34294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2094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9BCD36-0B50-40F6-9DD9-E52495E48E03}"/>
              </a:ext>
            </a:extLst>
          </p:cNvPr>
          <p:cNvSpPr>
            <a:spLocks noGrp="1"/>
          </p:cNvSpPr>
          <p:nvPr>
            <p:ph idx="1"/>
          </p:nvPr>
        </p:nvSpPr>
        <p:spPr>
          <a:xfrm>
            <a:off x="628650" y="1124744"/>
            <a:ext cx="8119814" cy="5052219"/>
          </a:xfrm>
        </p:spPr>
        <p:txBody>
          <a:bodyPr/>
          <a:lstStyle/>
          <a:p>
            <a:endParaRPr lang="en-US" dirty="0"/>
          </a:p>
          <a:p>
            <a:pPr lvl="0" algn="just">
              <a:buFont typeface="Wingdings" pitchFamily="2" charset="2"/>
              <a:buChar char="§"/>
            </a:pPr>
            <a:r>
              <a:rPr lang="en-US" sz="3200" b="1" dirty="0">
                <a:solidFill>
                  <a:prstClr val="black"/>
                </a:solidFill>
              </a:rPr>
              <a:t>Contagious</a:t>
            </a:r>
            <a:r>
              <a:rPr lang="en-US" sz="3200" dirty="0">
                <a:solidFill>
                  <a:prstClr val="black"/>
                </a:solidFill>
              </a:rPr>
              <a:t> </a:t>
            </a:r>
            <a:r>
              <a:rPr lang="en-US" sz="3200" b="1" dirty="0">
                <a:solidFill>
                  <a:prstClr val="black"/>
                </a:solidFill>
              </a:rPr>
              <a:t>disease</a:t>
            </a:r>
            <a:r>
              <a:rPr lang="en-US" sz="3200" dirty="0">
                <a:solidFill>
                  <a:prstClr val="black"/>
                </a:solidFill>
              </a:rPr>
              <a:t> </a:t>
            </a:r>
            <a:r>
              <a:rPr lang="en-US" sz="3200" b="1" dirty="0">
                <a:solidFill>
                  <a:prstClr val="black"/>
                </a:solidFill>
              </a:rPr>
              <a:t>(infectious disease): </a:t>
            </a:r>
            <a:r>
              <a:rPr lang="en-US" sz="3200" dirty="0">
                <a:solidFill>
                  <a:prstClr val="black"/>
                </a:solidFill>
              </a:rPr>
              <a:t>- capable of spreading from one person to another.</a:t>
            </a:r>
            <a:endParaRPr lang="ar-IQ" sz="3200" dirty="0">
              <a:solidFill>
                <a:prstClr val="black"/>
              </a:solidFill>
            </a:endParaRPr>
          </a:p>
          <a:p>
            <a:pPr marL="0" indent="0">
              <a:buNone/>
            </a:pPr>
            <a:endParaRPr lang="en-US" dirty="0"/>
          </a:p>
          <a:p>
            <a:r>
              <a:rPr lang="en-US" sz="3200" dirty="0"/>
              <a:t>examples of contagious diseases are chickenpox, malaria, flu, and pertussis.</a:t>
            </a:r>
          </a:p>
        </p:txBody>
      </p:sp>
    </p:spTree>
    <p:extLst>
      <p:ext uri="{BB962C8B-B14F-4D97-AF65-F5344CB8AC3E}">
        <p14:creationId xmlns:p14="http://schemas.microsoft.com/office/powerpoint/2010/main" val="20763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sz="3600" b="1" dirty="0"/>
              <a:t>Incubation period </a:t>
            </a:r>
            <a:br>
              <a:rPr lang="en-US" sz="3600" dirty="0">
                <a:solidFill>
                  <a:srgbClr val="FF0000"/>
                </a:solidFill>
              </a:rPr>
            </a:br>
            <a:endParaRPr lang="ar-IQ" dirty="0"/>
          </a:p>
        </p:txBody>
      </p:sp>
      <p:sp>
        <p:nvSpPr>
          <p:cNvPr id="3" name="عنصر نائب للمحتوى 2"/>
          <p:cNvSpPr>
            <a:spLocks noGrp="1"/>
          </p:cNvSpPr>
          <p:nvPr>
            <p:ph idx="1"/>
          </p:nvPr>
        </p:nvSpPr>
        <p:spPr/>
        <p:txBody>
          <a:bodyPr>
            <a:normAutofit/>
          </a:bodyPr>
          <a:lstStyle/>
          <a:p>
            <a:pPr algn="just" rtl="0">
              <a:buFont typeface="Wingdings" pitchFamily="2" charset="2"/>
              <a:buChar char="§"/>
            </a:pPr>
            <a:r>
              <a:rPr lang="en-US" sz="3200" dirty="0"/>
              <a:t>The interval between exposure and first clinical manifestation.</a:t>
            </a:r>
          </a:p>
          <a:p>
            <a:pPr algn="just" rtl="0">
              <a:buFont typeface="Wingdings" pitchFamily="2" charset="2"/>
              <a:buChar char="§"/>
            </a:pPr>
            <a:r>
              <a:rPr lang="en-US" sz="3200" dirty="0"/>
              <a:t> The time between exposure and first clinical manifestation is the </a:t>
            </a:r>
            <a:r>
              <a:rPr lang="en-US" sz="3200" b="1" u="sng" dirty="0"/>
              <a:t>minimum</a:t>
            </a:r>
            <a:r>
              <a:rPr lang="en-US" sz="3200" dirty="0"/>
              <a:t> incubation period.</a:t>
            </a:r>
          </a:p>
          <a:p>
            <a:pPr algn="just" rtl="0">
              <a:buFont typeface="Wingdings" pitchFamily="2" charset="2"/>
              <a:buChar char="§"/>
            </a:pPr>
            <a:r>
              <a:rPr lang="en-US" sz="3200" dirty="0"/>
              <a:t>The time between exposure and the last clinical manifestation , </a:t>
            </a:r>
            <a:r>
              <a:rPr lang="en-US" sz="3200" b="1" u="sng" dirty="0"/>
              <a:t>maximum</a:t>
            </a:r>
            <a:r>
              <a:rPr lang="en-US" sz="3200" dirty="0"/>
              <a:t> incubation period.</a:t>
            </a:r>
            <a:endParaRPr lang="ar-IQ" sz="3200" dirty="0"/>
          </a:p>
        </p:txBody>
      </p:sp>
    </p:spTree>
    <p:extLst>
      <p:ext uri="{BB962C8B-B14F-4D97-AF65-F5344CB8AC3E}">
        <p14:creationId xmlns:p14="http://schemas.microsoft.com/office/powerpoint/2010/main" val="2612352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just" rtl="0">
              <a:buFont typeface="Wingdings" pitchFamily="2" charset="2"/>
              <a:buChar char="§"/>
            </a:pPr>
            <a:r>
              <a:rPr lang="en-US" sz="3200" b="1" dirty="0"/>
              <a:t>Communicable period (period of communicability )</a:t>
            </a:r>
            <a:r>
              <a:rPr lang="ar-IQ" sz="3200" dirty="0">
                <a:solidFill>
                  <a:srgbClr val="FF0000"/>
                </a:solidFill>
              </a:rPr>
              <a:t> </a:t>
            </a:r>
            <a:r>
              <a:rPr lang="en-US" sz="3200" dirty="0"/>
              <a:t>The time interval during which an agent may be transferred directly and indirectly from a host to another.</a:t>
            </a:r>
            <a:endParaRPr lang="ar-IQ" sz="3200" dirty="0"/>
          </a:p>
        </p:txBody>
      </p:sp>
    </p:spTree>
    <p:extLst>
      <p:ext uri="{BB962C8B-B14F-4D97-AF65-F5344CB8AC3E}">
        <p14:creationId xmlns:p14="http://schemas.microsoft.com/office/powerpoint/2010/main" val="1973089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3600" dirty="0">
                <a:latin typeface="Constantia"/>
                <a:ea typeface="+mn-ea"/>
                <a:cs typeface="+mn-cs"/>
              </a:rPr>
              <a:t>Signs and symptoms of  infectious diseases</a:t>
            </a:r>
            <a:r>
              <a:rPr lang="ar-IQ" sz="3600" dirty="0">
                <a:latin typeface="Constantia"/>
                <a:ea typeface="+mn-ea"/>
                <a:cs typeface="+mn-cs"/>
              </a:rPr>
              <a:t>:</a:t>
            </a:r>
            <a:endParaRPr lang="en-US" sz="3600" dirty="0"/>
          </a:p>
        </p:txBody>
      </p:sp>
      <p:sp>
        <p:nvSpPr>
          <p:cNvPr id="3" name="عنصر نائب للمحتوى 2"/>
          <p:cNvSpPr>
            <a:spLocks noGrp="1"/>
          </p:cNvSpPr>
          <p:nvPr>
            <p:ph idx="1"/>
          </p:nvPr>
        </p:nvSpPr>
        <p:spPr/>
        <p:txBody>
          <a:bodyPr>
            <a:normAutofit/>
          </a:bodyPr>
          <a:lstStyle/>
          <a:p>
            <a:pPr marL="0" indent="0" algn="just">
              <a:buNone/>
            </a:pPr>
            <a:r>
              <a:rPr lang="en-US" sz="3200" dirty="0"/>
              <a:t>The signs and symptoms of an infectious disease vary greatly, depending on the </a:t>
            </a:r>
            <a:r>
              <a:rPr lang="en-US" sz="3200" dirty="0">
                <a:highlight>
                  <a:srgbClr val="FFFF00"/>
                </a:highlight>
              </a:rPr>
              <a:t>pathogen</a:t>
            </a:r>
            <a:r>
              <a:rPr lang="en-US" sz="3200" dirty="0"/>
              <a:t> </a:t>
            </a:r>
            <a:r>
              <a:rPr lang="ar-IQ" sz="3200" dirty="0"/>
              <a:t> </a:t>
            </a:r>
            <a:r>
              <a:rPr lang="en-US" sz="3200" dirty="0"/>
              <a:t>that caused the infection.</a:t>
            </a:r>
          </a:p>
          <a:p>
            <a:pPr algn="just">
              <a:buFont typeface="Wingdings" pitchFamily="2" charset="2"/>
              <a:buChar char="Ø"/>
            </a:pPr>
            <a:r>
              <a:rPr lang="en-US" sz="3200" dirty="0"/>
              <a:t> </a:t>
            </a:r>
            <a:r>
              <a:rPr lang="en-US" sz="3200" b="1" dirty="0"/>
              <a:t>Fever</a:t>
            </a:r>
            <a:r>
              <a:rPr lang="en-US" sz="3200" dirty="0"/>
              <a:t> and </a:t>
            </a:r>
            <a:r>
              <a:rPr lang="en-US" sz="3200" b="1" dirty="0"/>
              <a:t>fatigue</a:t>
            </a:r>
            <a:r>
              <a:rPr lang="en-US" sz="3200" dirty="0"/>
              <a:t> are common symptoms, but infections can cause a wide range of symptoms, ranging from mild to severe and sometimes life-threatening (very sever).</a:t>
            </a:r>
          </a:p>
        </p:txBody>
      </p:sp>
    </p:spTree>
    <p:extLst>
      <p:ext uri="{BB962C8B-B14F-4D97-AF65-F5344CB8AC3E}">
        <p14:creationId xmlns:p14="http://schemas.microsoft.com/office/powerpoint/2010/main" val="2919455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ctr"/>
            <a:r>
              <a:rPr lang="en-US" sz="3600" b="1" dirty="0"/>
              <a:t>Direct mode of transmission</a:t>
            </a:r>
            <a:br>
              <a:rPr lang="en-US" dirty="0">
                <a:solidFill>
                  <a:srgbClr val="FF0000"/>
                </a:solidFill>
              </a:rPr>
            </a:br>
            <a:endParaRPr lang="ar-IQ" dirty="0"/>
          </a:p>
        </p:txBody>
      </p:sp>
      <p:sp>
        <p:nvSpPr>
          <p:cNvPr id="3" name="عنصر نائب للمحتوى 2"/>
          <p:cNvSpPr>
            <a:spLocks noGrp="1"/>
          </p:cNvSpPr>
          <p:nvPr>
            <p:ph idx="1"/>
          </p:nvPr>
        </p:nvSpPr>
        <p:spPr>
          <a:xfrm>
            <a:off x="628650" y="1268760"/>
            <a:ext cx="7886700" cy="4908203"/>
          </a:xfrm>
        </p:spPr>
        <p:txBody>
          <a:bodyPr>
            <a:normAutofit/>
          </a:bodyPr>
          <a:lstStyle/>
          <a:p>
            <a:pPr algn="l" rtl="0"/>
            <a:r>
              <a:rPr lang="en-US" sz="2800" dirty="0"/>
              <a:t>If a certain </a:t>
            </a:r>
            <a:r>
              <a:rPr lang="en-US" sz="2800" dirty="0">
                <a:highlight>
                  <a:srgbClr val="FFFF00"/>
                </a:highlight>
              </a:rPr>
              <a:t>person gets infected in the presence of the reservoir, </a:t>
            </a:r>
          </a:p>
          <a:p>
            <a:pPr algn="l" rtl="0"/>
            <a:r>
              <a:rPr lang="en-US" sz="2800" dirty="0"/>
              <a:t>i.e. the organism transmit from one host to another </a:t>
            </a:r>
            <a:r>
              <a:rPr lang="en-US" sz="2800" dirty="0">
                <a:highlight>
                  <a:srgbClr val="FFFF00"/>
                </a:highlight>
              </a:rPr>
              <a:t>without any intervening period</a:t>
            </a:r>
            <a:r>
              <a:rPr lang="en-US" sz="2800" dirty="0"/>
              <a:t>, then the transmission is said to be direct.</a:t>
            </a:r>
          </a:p>
        </p:txBody>
      </p:sp>
    </p:spTree>
    <p:extLst>
      <p:ext uri="{BB962C8B-B14F-4D97-AF65-F5344CB8AC3E}">
        <p14:creationId xmlns:p14="http://schemas.microsoft.com/office/powerpoint/2010/main" val="2334328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3A9CD-3EB5-4E12-AC73-8DF7D293D0F8}"/>
              </a:ext>
            </a:extLst>
          </p:cNvPr>
          <p:cNvSpPr>
            <a:spLocks noGrp="1"/>
          </p:cNvSpPr>
          <p:nvPr>
            <p:ph type="title"/>
          </p:nvPr>
        </p:nvSpPr>
        <p:spPr/>
        <p:txBody>
          <a:bodyPr>
            <a:normAutofit/>
          </a:bodyPr>
          <a:lstStyle/>
          <a:p>
            <a:pPr algn="ctr"/>
            <a:r>
              <a:rPr lang="en-US" sz="4000" b="1" dirty="0"/>
              <a:t>1. Person to person contact:</a:t>
            </a:r>
            <a:endParaRPr lang="en-US" sz="3600" dirty="0"/>
          </a:p>
        </p:txBody>
      </p:sp>
      <p:sp>
        <p:nvSpPr>
          <p:cNvPr id="3" name="Content Placeholder 2">
            <a:extLst>
              <a:ext uri="{FF2B5EF4-FFF2-40B4-BE49-F238E27FC236}">
                <a16:creationId xmlns:a16="http://schemas.microsoft.com/office/drawing/2014/main" id="{D1664FE8-2159-4256-9F46-D9CDA0A69607}"/>
              </a:ext>
            </a:extLst>
          </p:cNvPr>
          <p:cNvSpPr>
            <a:spLocks noGrp="1"/>
          </p:cNvSpPr>
          <p:nvPr>
            <p:ph idx="1"/>
          </p:nvPr>
        </p:nvSpPr>
        <p:spPr>
          <a:xfrm>
            <a:off x="628650" y="1825625"/>
            <a:ext cx="8119814" cy="4351338"/>
          </a:xfrm>
        </p:spPr>
        <p:txBody>
          <a:bodyPr>
            <a:normAutofit/>
          </a:bodyPr>
          <a:lstStyle/>
          <a:p>
            <a:pPr>
              <a:lnSpc>
                <a:spcPct val="150000"/>
              </a:lnSpc>
            </a:pPr>
            <a:r>
              <a:rPr lang="en-US" sz="2800" dirty="0"/>
              <a:t>The organism spreads by contact with breached (broken) epithelium, </a:t>
            </a:r>
          </a:p>
          <a:p>
            <a:pPr>
              <a:lnSpc>
                <a:spcPct val="150000"/>
              </a:lnSpc>
            </a:pPr>
            <a:endParaRPr lang="en-US" sz="2800" dirty="0"/>
          </a:p>
          <a:p>
            <a:pPr>
              <a:lnSpc>
                <a:spcPct val="150000"/>
              </a:lnSpc>
            </a:pPr>
            <a:r>
              <a:rPr lang="en-US" sz="2800" dirty="0"/>
              <a:t>most sexually transmitted diseases can also be transmitted by this kind of contact.</a:t>
            </a:r>
            <a:endParaRPr lang="ar-IQ" sz="2800" dirty="0"/>
          </a:p>
          <a:p>
            <a:pPr>
              <a:lnSpc>
                <a:spcPct val="150000"/>
              </a:lnSpc>
            </a:pPr>
            <a:endParaRPr lang="en-US" sz="2400" dirty="0"/>
          </a:p>
        </p:txBody>
      </p:sp>
    </p:spTree>
    <p:extLst>
      <p:ext uri="{BB962C8B-B14F-4D97-AF65-F5344CB8AC3E}">
        <p14:creationId xmlns:p14="http://schemas.microsoft.com/office/powerpoint/2010/main" val="13898639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pPr algn="ctr"/>
            <a:r>
              <a:rPr lang="en-US" sz="4000" b="1" dirty="0"/>
              <a:t>2. </a:t>
            </a:r>
            <a:r>
              <a:rPr lang="en-US" sz="4800" b="1" dirty="0"/>
              <a:t>Droplets</a:t>
            </a:r>
            <a:endParaRPr lang="ar-IQ" sz="3600" b="1" dirty="0"/>
          </a:p>
        </p:txBody>
      </p:sp>
      <p:sp>
        <p:nvSpPr>
          <p:cNvPr id="3" name="عنصر نائب للمحتوى 2"/>
          <p:cNvSpPr>
            <a:spLocks noGrp="1"/>
          </p:cNvSpPr>
          <p:nvPr>
            <p:ph idx="1"/>
          </p:nvPr>
        </p:nvSpPr>
        <p:spPr>
          <a:xfrm>
            <a:off x="395536" y="1412776"/>
            <a:ext cx="8280920" cy="4764187"/>
          </a:xfrm>
        </p:spPr>
        <p:txBody>
          <a:bodyPr>
            <a:normAutofit lnSpcReduction="10000"/>
          </a:bodyPr>
          <a:lstStyle/>
          <a:p>
            <a:pPr algn="just"/>
            <a:r>
              <a:rPr lang="en-US" sz="3200" dirty="0"/>
              <a:t>Droplets micro particles of </a:t>
            </a:r>
            <a:r>
              <a:rPr lang="en-US" sz="3200" dirty="0">
                <a:highlight>
                  <a:srgbClr val="FFFF00"/>
                </a:highlight>
              </a:rPr>
              <a:t>respiratory secretions</a:t>
            </a:r>
            <a:r>
              <a:rPr lang="en-US" sz="3200" dirty="0"/>
              <a:t>, which, when coughed or sneezed out, are blasted into air with </a:t>
            </a:r>
            <a:r>
              <a:rPr lang="en-US" sz="3200" dirty="0">
                <a:highlight>
                  <a:srgbClr val="FFFF00"/>
                </a:highlight>
              </a:rPr>
              <a:t>high velocity </a:t>
            </a:r>
            <a:r>
              <a:rPr lang="en-US" sz="3200" dirty="0"/>
              <a:t>and inhaled by anyone  nearby. </a:t>
            </a:r>
          </a:p>
          <a:p>
            <a:pPr marL="0" indent="0" algn="just">
              <a:buNone/>
            </a:pPr>
            <a:endParaRPr lang="en-US" sz="3200" dirty="0"/>
          </a:p>
          <a:p>
            <a:pPr algn="just"/>
            <a:r>
              <a:rPr lang="en-US" sz="3200" dirty="0"/>
              <a:t>Most respiratory infections (diphtheria, tuberculosis) are spread by droplets.</a:t>
            </a:r>
          </a:p>
          <a:p>
            <a:pPr marL="0" indent="0" algn="just">
              <a:buNone/>
            </a:pPr>
            <a:r>
              <a:rPr lang="en-US" sz="3200" dirty="0"/>
              <a:t> </a:t>
            </a:r>
          </a:p>
          <a:p>
            <a:pPr algn="just"/>
            <a:r>
              <a:rPr lang="en-US" sz="3200" dirty="0"/>
              <a:t> infections are difficult to control in an overcrowded population. </a:t>
            </a:r>
            <a:endParaRPr lang="ar-IQ" sz="3200" dirty="0"/>
          </a:p>
        </p:txBody>
      </p:sp>
    </p:spTree>
    <p:extLst>
      <p:ext uri="{BB962C8B-B14F-4D97-AF65-F5344CB8AC3E}">
        <p14:creationId xmlns:p14="http://schemas.microsoft.com/office/powerpoint/2010/main" val="2197389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1317</TotalTime>
  <Words>888</Words>
  <Application>Microsoft Office PowerPoint</Application>
  <PresentationFormat>عرض على الشاشة (4:3)</PresentationFormat>
  <Paragraphs>70</Paragraphs>
  <Slides>21</Slides>
  <Notes>0</Notes>
  <HiddenSlides>0</HiddenSlides>
  <MMClips>0</MMClips>
  <ScaleCrop>false</ScaleCrop>
  <HeadingPairs>
    <vt:vector size="6" baseType="variant">
      <vt:variant>
        <vt:lpstr>الخطوط المستخدمة</vt:lpstr>
      </vt:variant>
      <vt:variant>
        <vt:i4>7</vt:i4>
      </vt:variant>
      <vt:variant>
        <vt:lpstr>نسق</vt:lpstr>
      </vt:variant>
      <vt:variant>
        <vt:i4>2</vt:i4>
      </vt:variant>
      <vt:variant>
        <vt:lpstr>عناوين الشرائح</vt:lpstr>
      </vt:variant>
      <vt:variant>
        <vt:i4>21</vt:i4>
      </vt:variant>
    </vt:vector>
  </HeadingPairs>
  <TitlesOfParts>
    <vt:vector size="30" baseType="lpstr">
      <vt:lpstr>Arial</vt:lpstr>
      <vt:lpstr>Bahnschrift Condensed</vt:lpstr>
      <vt:lpstr>Calibri</vt:lpstr>
      <vt:lpstr>Calibri Light</vt:lpstr>
      <vt:lpstr>Constantia</vt:lpstr>
      <vt:lpstr>Times New Roman</vt:lpstr>
      <vt:lpstr>Wingdings</vt:lpstr>
      <vt:lpstr>Office Theme</vt:lpstr>
      <vt:lpstr>1_Office Theme</vt:lpstr>
      <vt:lpstr> Al-Mustaqbal University / Nursing College Academic Year 2024-2025 Epidemiology </vt:lpstr>
      <vt:lpstr>عرض تقديمي في PowerPoint</vt:lpstr>
      <vt:lpstr>عرض تقديمي في PowerPoint</vt:lpstr>
      <vt:lpstr>Incubation period  </vt:lpstr>
      <vt:lpstr>عرض تقديمي في PowerPoint</vt:lpstr>
      <vt:lpstr>Signs and symptoms of  infectious diseases:</vt:lpstr>
      <vt:lpstr>Direct mode of transmission </vt:lpstr>
      <vt:lpstr>1. Person to person contact:</vt:lpstr>
      <vt:lpstr>2. Droplets</vt:lpstr>
      <vt:lpstr>3. Contact with soil</vt:lpstr>
      <vt:lpstr>4. Inoculation in anybody fluid: </vt:lpstr>
      <vt:lpstr>Trans placental: </vt:lpstr>
      <vt:lpstr>Indirect mode of transmission: </vt:lpstr>
      <vt:lpstr>The methods of indirect transmission are :  </vt:lpstr>
      <vt:lpstr>2- Vectors </vt:lpstr>
      <vt:lpstr>3- Airborne route</vt:lpstr>
      <vt:lpstr>عرض تقديمي في PowerPoint</vt:lpstr>
      <vt:lpstr>عرض تقديمي في PowerPoint</vt:lpstr>
      <vt:lpstr>The factors that affect indirect transmission are: </vt:lpstr>
      <vt:lpstr>The general strategies to control communicable diseases: </vt:lpstr>
      <vt:lpstr>عرض تقديمي في PowerPoint</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Epidemiology of infectious diseases</dc:title>
  <dc:creator>Maher</dc:creator>
  <cp:lastModifiedBy>alnaseem</cp:lastModifiedBy>
  <cp:revision>104</cp:revision>
  <dcterms:created xsi:type="dcterms:W3CDTF">2021-12-19T02:07:19Z</dcterms:created>
  <dcterms:modified xsi:type="dcterms:W3CDTF">2024-11-17T12:35:49Z</dcterms:modified>
</cp:coreProperties>
</file>