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88" r:id="rId3"/>
    <p:sldId id="281" r:id="rId4"/>
    <p:sldId id="282" r:id="rId5"/>
    <p:sldId id="283" r:id="rId6"/>
    <p:sldId id="280" r:id="rId7"/>
    <p:sldId id="284" r:id="rId8"/>
    <p:sldId id="257" r:id="rId9"/>
    <p:sldId id="258" r:id="rId10"/>
    <p:sldId id="259" r:id="rId11"/>
    <p:sldId id="260" r:id="rId12"/>
    <p:sldId id="261" r:id="rId13"/>
    <p:sldId id="262" r:id="rId14"/>
    <p:sldId id="265" r:id="rId15"/>
    <p:sldId id="263" r:id="rId16"/>
    <p:sldId id="264" r:id="rId17"/>
    <p:sldId id="266" r:id="rId18"/>
    <p:sldId id="267" r:id="rId19"/>
    <p:sldId id="268" r:id="rId20"/>
    <p:sldId id="269" r:id="rId21"/>
    <p:sldId id="270" r:id="rId22"/>
    <p:sldId id="271" r:id="rId23"/>
    <p:sldId id="272" r:id="rId24"/>
    <p:sldId id="273" r:id="rId25"/>
    <p:sldId id="274" r:id="rId26"/>
    <p:sldId id="277" r:id="rId27"/>
    <p:sldId id="285" r:id="rId28"/>
    <p:sldId id="276" r:id="rId29"/>
    <p:sldId id="286" r:id="rId30"/>
    <p:sldId id="278"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4/13/2016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4/13/2016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4/13/2016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4/13/2016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4/13/2016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4/13/2016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hyperlink" Target="https://en.wikipedia.org/wiki/Immune_complex" TargetMode="External"/><Relationship Id="rId1" Type="http://schemas.openxmlformats.org/officeDocument/2006/relationships/slideLayout" Target="../slideLayouts/slideLayout7.xml"/><Relationship Id="rId4" Type="http://schemas.openxmlformats.org/officeDocument/2006/relationships/image" Target="../media/image12.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hyperlink" Target="https://en.wikipedia.org/wiki/Dermatitis"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 y="0"/>
            <a:ext cx="9144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152400" y="3244334"/>
            <a:ext cx="8763000" cy="1446550"/>
          </a:xfrm>
          <a:prstGeom prst="rect">
            <a:avLst/>
          </a:prstGeom>
        </p:spPr>
        <p:txBody>
          <a:bodyPr wrap="square">
            <a:spAutoFit/>
          </a:bodyPr>
          <a:lstStyle/>
          <a:p>
            <a:r>
              <a:rPr lang="en-US" sz="8800" b="1" dirty="0">
                <a:solidFill>
                  <a:srgbClr val="FFFF00"/>
                </a:solidFill>
              </a:rPr>
              <a:t>Immunity </a:t>
            </a:r>
            <a:r>
              <a:rPr lang="en-US" sz="8800" b="1" dirty="0" smtClean="0">
                <a:solidFill>
                  <a:srgbClr val="FFFF00"/>
                </a:solidFill>
              </a:rPr>
              <a:t>(3)</a:t>
            </a:r>
            <a:endParaRPr lang="en-US" sz="8800" dirty="0">
              <a:solidFill>
                <a:srgbClr val="FFFF00"/>
              </a:solidFill>
            </a:endParaRPr>
          </a:p>
        </p:txBody>
      </p:sp>
      <p:sp>
        <p:nvSpPr>
          <p:cNvPr id="4" name="Rectangle 3"/>
          <p:cNvSpPr/>
          <p:nvPr/>
        </p:nvSpPr>
        <p:spPr>
          <a:xfrm>
            <a:off x="-38100" y="4690884"/>
            <a:ext cx="6896100" cy="1754326"/>
          </a:xfrm>
          <a:prstGeom prst="rect">
            <a:avLst/>
          </a:prstGeom>
        </p:spPr>
        <p:txBody>
          <a:bodyPr wrap="square">
            <a:spAutoFit/>
          </a:bodyPr>
          <a:lstStyle/>
          <a:p>
            <a:r>
              <a:rPr lang="en-US" sz="5400" b="1" dirty="0">
                <a:solidFill>
                  <a:srgbClr val="00FFFF"/>
                </a:solidFill>
                <a:effectLst>
                  <a:outerShdw blurRad="38100" dist="38100" dir="2700000" algn="tl">
                    <a:srgbClr val="C0C0C0"/>
                  </a:outerShdw>
                </a:effectLst>
              </a:rPr>
              <a:t>A.I MUSTAFA ALNORRI</a:t>
            </a:r>
          </a:p>
          <a:p>
            <a:endParaRPr lang="en-US" sz="5400" dirty="0">
              <a:solidFill>
                <a:srgbClr val="00FFFF"/>
              </a:solidFill>
            </a:endParaRPr>
          </a:p>
        </p:txBody>
      </p:sp>
    </p:spTree>
    <p:extLst>
      <p:ext uri="{BB962C8B-B14F-4D97-AF65-F5344CB8AC3E}">
        <p14:creationId xmlns:p14="http://schemas.microsoft.com/office/powerpoint/2010/main" val="3194963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0" y="457200"/>
            <a:ext cx="5334000" cy="1447800"/>
          </a:xfrm>
        </p:spPr>
        <p:txBody>
          <a:bodyPr/>
          <a:lstStyle/>
          <a:p>
            <a:pPr eaLnBrk="1" hangingPunct="1"/>
            <a:r>
              <a:rPr lang="en-US" sz="3200" dirty="0" smtClean="0"/>
              <a:t>Cell Mediated: </a:t>
            </a:r>
            <a:br>
              <a:rPr lang="en-US" sz="3200" dirty="0" smtClean="0"/>
            </a:br>
            <a:r>
              <a:rPr lang="en-US" sz="3200" dirty="0" smtClean="0"/>
              <a:t>MHC display properties</a:t>
            </a:r>
          </a:p>
        </p:txBody>
      </p:sp>
      <p:sp>
        <p:nvSpPr>
          <p:cNvPr id="61443" name="Rectangle 3"/>
          <p:cNvSpPr>
            <a:spLocks noGrp="1" noChangeArrowheads="1"/>
          </p:cNvSpPr>
          <p:nvPr>
            <p:ph type="body" idx="1"/>
          </p:nvPr>
        </p:nvSpPr>
        <p:spPr>
          <a:xfrm>
            <a:off x="0" y="1752600"/>
            <a:ext cx="8610600" cy="5105400"/>
          </a:xfrm>
        </p:spPr>
        <p:txBody>
          <a:bodyPr/>
          <a:lstStyle/>
          <a:p>
            <a:pPr eaLnBrk="1" hangingPunct="1"/>
            <a:endParaRPr lang="en-US" sz="2400" dirty="0" smtClean="0"/>
          </a:p>
          <a:p>
            <a:pPr eaLnBrk="1" hangingPunct="1"/>
            <a:endParaRPr lang="en-US" sz="2400" dirty="0"/>
          </a:p>
          <a:p>
            <a:pPr eaLnBrk="1" hangingPunct="1"/>
            <a:r>
              <a:rPr lang="en-US" sz="2400" dirty="0" smtClean="0"/>
              <a:t>MHC I on virtually all tissue cells</a:t>
            </a:r>
          </a:p>
          <a:p>
            <a:pPr lvl="1" eaLnBrk="1" hangingPunct="1"/>
            <a:r>
              <a:rPr lang="en-US" sz="2400" dirty="0" smtClean="0"/>
              <a:t>Display only proteins produced inside the cell</a:t>
            </a:r>
          </a:p>
          <a:p>
            <a:pPr lvl="1" eaLnBrk="1" hangingPunct="1"/>
            <a:r>
              <a:rPr lang="en-US" sz="2400" dirty="0" smtClean="0"/>
              <a:t>Endogenous antigens = foreign proteins produced by the cell (viral / cancer)</a:t>
            </a:r>
          </a:p>
          <a:p>
            <a:pPr lvl="1" eaLnBrk="1" hangingPunct="1"/>
            <a:r>
              <a:rPr lang="en-US" sz="2400" dirty="0" smtClean="0"/>
              <a:t>Stimulate the CD8* cell population</a:t>
            </a:r>
          </a:p>
          <a:p>
            <a:pPr lvl="2" eaLnBrk="1" hangingPunct="1"/>
            <a:r>
              <a:rPr lang="en-US" dirty="0" smtClean="0"/>
              <a:t>form cytotoxic T-cells (Killer T, TC)</a:t>
            </a:r>
          </a:p>
          <a:p>
            <a:pPr lvl="2" eaLnBrk="1" hangingPunct="1"/>
            <a:r>
              <a:rPr lang="en-US" dirty="0" smtClean="0"/>
              <a:t>*formerly T8 cells</a:t>
            </a:r>
          </a:p>
        </p:txBody>
      </p:sp>
      <p:pic>
        <p:nvPicPr>
          <p:cNvPr id="61444" name="Picture 4" descr="Copy of 21-16aMHCProteins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00600" y="0"/>
            <a:ext cx="4343400" cy="304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5" name="Text Box 5"/>
          <p:cNvSpPr txBox="1">
            <a:spLocks noChangeArrowheads="1"/>
          </p:cNvSpPr>
          <p:nvPr/>
        </p:nvSpPr>
        <p:spPr bwMode="auto">
          <a:xfrm>
            <a:off x="7543800" y="2590800"/>
            <a:ext cx="1600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sz="1200">
                <a:latin typeface="Times New Roman" pitchFamily="18" charset="0"/>
              </a:rPr>
              <a:t>Figure 21.16a</a:t>
            </a:r>
          </a:p>
        </p:txBody>
      </p:sp>
    </p:spTree>
    <p:extLst>
      <p:ext uri="{BB962C8B-B14F-4D97-AF65-F5344CB8AC3E}">
        <p14:creationId xmlns:p14="http://schemas.microsoft.com/office/powerpoint/2010/main" val="197745693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0" y="457200"/>
            <a:ext cx="4114800" cy="1371600"/>
          </a:xfrm>
        </p:spPr>
        <p:txBody>
          <a:bodyPr/>
          <a:lstStyle/>
          <a:p>
            <a:pPr eaLnBrk="1" hangingPunct="1"/>
            <a:r>
              <a:rPr lang="en-US" sz="3200" dirty="0" smtClean="0"/>
              <a:t>Cell Mediated: </a:t>
            </a:r>
            <a:br>
              <a:rPr lang="en-US" sz="3200" dirty="0" smtClean="0"/>
            </a:br>
            <a:r>
              <a:rPr lang="en-US" sz="3200" dirty="0" smtClean="0"/>
              <a:t>MHC display properties</a:t>
            </a:r>
          </a:p>
        </p:txBody>
      </p:sp>
      <p:sp>
        <p:nvSpPr>
          <p:cNvPr id="62467" name="Rectangle 3"/>
          <p:cNvSpPr>
            <a:spLocks noGrp="1" noChangeArrowheads="1"/>
          </p:cNvSpPr>
          <p:nvPr>
            <p:ph type="body" idx="1"/>
          </p:nvPr>
        </p:nvSpPr>
        <p:spPr>
          <a:xfrm>
            <a:off x="0" y="2971800"/>
            <a:ext cx="9144000" cy="3886200"/>
          </a:xfrm>
        </p:spPr>
        <p:txBody>
          <a:bodyPr/>
          <a:lstStyle/>
          <a:p>
            <a:pPr eaLnBrk="1" hangingPunct="1"/>
            <a:r>
              <a:rPr lang="en-US" sz="2400" smtClean="0"/>
              <a:t>MHC II found only on PM of B-cells, some T-cells &amp; APCs</a:t>
            </a:r>
          </a:p>
          <a:p>
            <a:pPr lvl="1" eaLnBrk="1" hangingPunct="1"/>
            <a:r>
              <a:rPr lang="en-US" sz="2400" smtClean="0"/>
              <a:t>Display proteins derived from a phagocytized target</a:t>
            </a:r>
          </a:p>
          <a:p>
            <a:pPr lvl="1" eaLnBrk="1" hangingPunct="1"/>
            <a:r>
              <a:rPr lang="en-US" sz="2400" smtClean="0"/>
              <a:t>Exogenous antigen: foreign protein from outside the cell – presented to PM surface</a:t>
            </a:r>
          </a:p>
          <a:p>
            <a:pPr lvl="1" eaLnBrk="1" hangingPunct="1"/>
            <a:r>
              <a:rPr lang="en-US" sz="2400" smtClean="0"/>
              <a:t>Stimulates the CD4* cell population</a:t>
            </a:r>
          </a:p>
          <a:p>
            <a:pPr lvl="2" eaLnBrk="1" hangingPunct="1"/>
            <a:r>
              <a:rPr lang="en-US" smtClean="0"/>
              <a:t>form Helper T-cells (T</a:t>
            </a:r>
            <a:r>
              <a:rPr lang="en-US" baseline="-25000" smtClean="0"/>
              <a:t>H</a:t>
            </a:r>
            <a:r>
              <a:rPr lang="en-US" smtClean="0"/>
              <a:t>)</a:t>
            </a:r>
          </a:p>
          <a:p>
            <a:pPr lvl="2" eaLnBrk="1" hangingPunct="1"/>
            <a:r>
              <a:rPr lang="en-US" smtClean="0"/>
              <a:t>*formerly T4 cells</a:t>
            </a:r>
          </a:p>
        </p:txBody>
      </p:sp>
      <p:pic>
        <p:nvPicPr>
          <p:cNvPr id="62468" name="Picture 4" descr="Copy (2) of 21-16bMHCProteins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0"/>
            <a:ext cx="4343400" cy="2846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9" name="Text Box 5"/>
          <p:cNvSpPr txBox="1">
            <a:spLocks noChangeArrowheads="1"/>
          </p:cNvSpPr>
          <p:nvPr/>
        </p:nvSpPr>
        <p:spPr bwMode="auto">
          <a:xfrm>
            <a:off x="7543800" y="2743200"/>
            <a:ext cx="1600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sz="1200">
                <a:latin typeface="Times New Roman" pitchFamily="18" charset="0"/>
              </a:rPr>
              <a:t>Figure 21.16b</a:t>
            </a:r>
          </a:p>
        </p:txBody>
      </p:sp>
    </p:spTree>
    <p:extLst>
      <p:ext uri="{BB962C8B-B14F-4D97-AF65-F5344CB8AC3E}">
        <p14:creationId xmlns:p14="http://schemas.microsoft.com/office/powerpoint/2010/main" val="20790158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a:xfrm>
            <a:off x="457200" y="457200"/>
            <a:ext cx="8458200" cy="762000"/>
          </a:xfrm>
        </p:spPr>
        <p:txBody>
          <a:bodyPr/>
          <a:lstStyle/>
          <a:p>
            <a:pPr eaLnBrk="1" hangingPunct="1"/>
            <a:r>
              <a:rPr lang="en-US" smtClean="0"/>
              <a:t>Cell Mediated: T-cell roles</a:t>
            </a:r>
          </a:p>
        </p:txBody>
      </p:sp>
      <p:sp>
        <p:nvSpPr>
          <p:cNvPr id="63491" name="Rectangle 3"/>
          <p:cNvSpPr>
            <a:spLocks noGrp="1" noChangeArrowheads="1"/>
          </p:cNvSpPr>
          <p:nvPr>
            <p:ph type="body" idx="1"/>
          </p:nvPr>
        </p:nvSpPr>
        <p:spPr>
          <a:xfrm>
            <a:off x="457200" y="1981200"/>
            <a:ext cx="5410200" cy="3886200"/>
          </a:xfrm>
        </p:spPr>
        <p:txBody>
          <a:bodyPr/>
          <a:lstStyle/>
          <a:p>
            <a:pPr eaLnBrk="1" hangingPunct="1"/>
            <a:r>
              <a:rPr lang="en-US" sz="2400" smtClean="0"/>
              <a:t>Helper T-cells (T</a:t>
            </a:r>
            <a:r>
              <a:rPr lang="en-US" sz="2400" baseline="-25000" smtClean="0"/>
              <a:t>H</a:t>
            </a:r>
            <a:r>
              <a:rPr lang="en-US" sz="2400" smtClean="0"/>
              <a:t>) stimulate B-cells &amp; other T-cells to proliferate</a:t>
            </a:r>
          </a:p>
        </p:txBody>
      </p:sp>
      <p:pic>
        <p:nvPicPr>
          <p:cNvPr id="63492" name="Picture 4" descr="Copy of 21-18CentralRole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1371600"/>
            <a:ext cx="3005138"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3" name="Rectangle 5"/>
          <p:cNvSpPr>
            <a:spLocks noChangeArrowheads="1"/>
          </p:cNvSpPr>
          <p:nvPr/>
        </p:nvSpPr>
        <p:spPr bwMode="auto">
          <a:xfrm>
            <a:off x="6858000" y="6553200"/>
            <a:ext cx="1177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400"/>
              <a:t>Figure 21.18</a:t>
            </a:r>
          </a:p>
        </p:txBody>
      </p:sp>
    </p:spTree>
    <p:extLst>
      <p:ext uri="{BB962C8B-B14F-4D97-AF65-F5344CB8AC3E}">
        <p14:creationId xmlns:p14="http://schemas.microsoft.com/office/powerpoint/2010/main" val="26633983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pPr eaLnBrk="1" hangingPunct="1"/>
            <a:r>
              <a:rPr lang="en-US" sz="4000" smtClean="0"/>
              <a:t>Cell Mediated: T-cell roles</a:t>
            </a:r>
          </a:p>
        </p:txBody>
      </p:sp>
      <p:sp>
        <p:nvSpPr>
          <p:cNvPr id="64515" name="Rectangle 3"/>
          <p:cNvSpPr>
            <a:spLocks noGrp="1" noChangeArrowheads="1"/>
          </p:cNvSpPr>
          <p:nvPr>
            <p:ph type="body" idx="1"/>
          </p:nvPr>
        </p:nvSpPr>
        <p:spPr>
          <a:xfrm>
            <a:off x="457200" y="1981200"/>
            <a:ext cx="5410200" cy="4191000"/>
          </a:xfrm>
        </p:spPr>
        <p:txBody>
          <a:bodyPr/>
          <a:lstStyle/>
          <a:p>
            <a:pPr eaLnBrk="1" hangingPunct="1"/>
            <a:r>
              <a:rPr lang="en-US" sz="2400" smtClean="0"/>
              <a:t>Activated T</a:t>
            </a:r>
            <a:r>
              <a:rPr lang="en-US" sz="2400" baseline="-25000" smtClean="0"/>
              <a:t>H</a:t>
            </a:r>
            <a:r>
              <a:rPr lang="en-US" sz="2400" smtClean="0"/>
              <a:t> cells interact with B-cells displaying antigen &amp; produce cytokines that prompt the B-cell to mature &amp; form antibody</a:t>
            </a:r>
          </a:p>
          <a:p>
            <a:pPr eaLnBrk="1" hangingPunct="1"/>
            <a:endParaRPr lang="en-US" sz="2400" smtClean="0"/>
          </a:p>
        </p:txBody>
      </p:sp>
      <p:pic>
        <p:nvPicPr>
          <p:cNvPr id="64516" name="Picture 4" descr="Copy of 21-18CentralRole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905000"/>
            <a:ext cx="3106738" cy="2533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4517" name="Rectangle 5"/>
          <p:cNvSpPr>
            <a:spLocks noChangeArrowheads="1"/>
          </p:cNvSpPr>
          <p:nvPr/>
        </p:nvSpPr>
        <p:spPr bwMode="auto">
          <a:xfrm>
            <a:off x="7162800" y="5765800"/>
            <a:ext cx="1177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400"/>
              <a:t>Figure 21.18</a:t>
            </a:r>
          </a:p>
        </p:txBody>
      </p:sp>
    </p:spTree>
    <p:extLst>
      <p:ext uri="{BB962C8B-B14F-4D97-AF65-F5344CB8AC3E}">
        <p14:creationId xmlns:p14="http://schemas.microsoft.com/office/powerpoint/2010/main" val="370914958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py of 21-18CentralRole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0678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08079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pPr eaLnBrk="1" hangingPunct="1"/>
            <a:r>
              <a:rPr lang="en-US" sz="4000" smtClean="0"/>
              <a:t>Cell Mediated: T-cell roles</a:t>
            </a:r>
          </a:p>
        </p:txBody>
      </p:sp>
      <p:sp>
        <p:nvSpPr>
          <p:cNvPr id="65539" name="Rectangle 3"/>
          <p:cNvSpPr>
            <a:spLocks noGrp="1" noChangeArrowheads="1"/>
          </p:cNvSpPr>
          <p:nvPr>
            <p:ph type="body" idx="1"/>
          </p:nvPr>
        </p:nvSpPr>
        <p:spPr>
          <a:xfrm>
            <a:off x="457200" y="1981200"/>
            <a:ext cx="4876800" cy="3886200"/>
          </a:xfrm>
        </p:spPr>
        <p:txBody>
          <a:bodyPr/>
          <a:lstStyle/>
          <a:p>
            <a:pPr eaLnBrk="1" hangingPunct="1">
              <a:lnSpc>
                <a:spcPct val="90000"/>
              </a:lnSpc>
            </a:pPr>
            <a:r>
              <a:rPr lang="en-US" sz="2400" smtClean="0"/>
              <a:t>T</a:t>
            </a:r>
            <a:r>
              <a:rPr lang="en-US" sz="2400" baseline="-25000" smtClean="0"/>
              <a:t>H</a:t>
            </a:r>
            <a:r>
              <a:rPr lang="en-US" sz="2400" smtClean="0"/>
              <a:t>  cells also produce cytokines that promote T</a:t>
            </a:r>
            <a:r>
              <a:rPr lang="en-US" sz="2400" baseline="-14000" smtClean="0"/>
              <a:t>C</a:t>
            </a:r>
            <a:r>
              <a:rPr lang="en-US" sz="2400" smtClean="0"/>
              <a:t> cells</a:t>
            </a:r>
          </a:p>
          <a:p>
            <a:pPr eaLnBrk="1" hangingPunct="1">
              <a:lnSpc>
                <a:spcPct val="90000"/>
              </a:lnSpc>
            </a:pPr>
            <a:endParaRPr lang="en-US" sz="2400" smtClean="0"/>
          </a:p>
          <a:p>
            <a:pPr eaLnBrk="1" hangingPunct="1">
              <a:lnSpc>
                <a:spcPct val="90000"/>
              </a:lnSpc>
            </a:pPr>
            <a:endParaRPr lang="en-US" sz="2400" smtClean="0"/>
          </a:p>
          <a:p>
            <a:pPr eaLnBrk="1" hangingPunct="1">
              <a:lnSpc>
                <a:spcPct val="90000"/>
              </a:lnSpc>
            </a:pPr>
            <a:r>
              <a:rPr lang="en-US" sz="2400" smtClean="0"/>
              <a:t>T</a:t>
            </a:r>
            <a:r>
              <a:rPr lang="en-US" sz="2400" baseline="-25000" smtClean="0"/>
              <a:t>H</a:t>
            </a:r>
            <a:r>
              <a:rPr lang="en-US" sz="2400" smtClean="0"/>
              <a:t>  cells recruit other WBCs &amp; amplify innate defenses (inflammatory)</a:t>
            </a:r>
          </a:p>
          <a:p>
            <a:pPr eaLnBrk="1" hangingPunct="1">
              <a:lnSpc>
                <a:spcPct val="90000"/>
              </a:lnSpc>
            </a:pPr>
            <a:r>
              <a:rPr lang="en-US" sz="2400" smtClean="0"/>
              <a:t>Subpopulations of T</a:t>
            </a:r>
            <a:r>
              <a:rPr lang="en-US" sz="2400" baseline="-25000" smtClean="0"/>
              <a:t>H</a:t>
            </a:r>
            <a:r>
              <a:rPr lang="en-US" sz="2400" smtClean="0"/>
              <a:t> cells specialize in specific sets of activations</a:t>
            </a:r>
          </a:p>
        </p:txBody>
      </p:sp>
      <p:pic>
        <p:nvPicPr>
          <p:cNvPr id="65540" name="Picture 4" descr="Copy of Copy of 21-18CentralRole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34000" y="1812925"/>
            <a:ext cx="3317875" cy="2663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41" name="Rectangle 5"/>
          <p:cNvSpPr>
            <a:spLocks noChangeArrowheads="1"/>
          </p:cNvSpPr>
          <p:nvPr/>
        </p:nvSpPr>
        <p:spPr bwMode="auto">
          <a:xfrm>
            <a:off x="6858000" y="5308600"/>
            <a:ext cx="11779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400"/>
              <a:t>Figure 21.18</a:t>
            </a:r>
          </a:p>
        </p:txBody>
      </p:sp>
    </p:spTree>
    <p:extLst>
      <p:ext uri="{BB962C8B-B14F-4D97-AF65-F5344CB8AC3E}">
        <p14:creationId xmlns:p14="http://schemas.microsoft.com/office/powerpoint/2010/main" val="3366815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Copy of Copy of 21-18CentralRole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315397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p:txBody>
          <a:bodyPr/>
          <a:lstStyle/>
          <a:p>
            <a:pPr eaLnBrk="1" hangingPunct="1"/>
            <a:r>
              <a:rPr lang="en-US" sz="4000" smtClean="0"/>
              <a:t>Cell Mediated: T-cell roles</a:t>
            </a:r>
          </a:p>
        </p:txBody>
      </p:sp>
      <p:sp>
        <p:nvSpPr>
          <p:cNvPr id="66563" name="Rectangle 3"/>
          <p:cNvSpPr>
            <a:spLocks noGrp="1" noChangeArrowheads="1"/>
          </p:cNvSpPr>
          <p:nvPr>
            <p:ph type="body" idx="1"/>
          </p:nvPr>
        </p:nvSpPr>
        <p:spPr/>
        <p:txBody>
          <a:bodyPr/>
          <a:lstStyle/>
          <a:p>
            <a:pPr eaLnBrk="1" hangingPunct="1"/>
            <a:r>
              <a:rPr lang="en-US" sz="2800" dirty="0" smtClean="0"/>
              <a:t>Cytotoxic T-cells (T</a:t>
            </a:r>
            <a:r>
              <a:rPr lang="en-US" sz="2800" baseline="-25000" dirty="0" smtClean="0"/>
              <a:t>C</a:t>
            </a:r>
            <a:r>
              <a:rPr lang="en-US" sz="2800" dirty="0" smtClean="0"/>
              <a:t>, Killer T): directly attack &amp; kill cells with specific antigen</a:t>
            </a:r>
          </a:p>
          <a:p>
            <a:pPr eaLnBrk="1" hangingPunct="1"/>
            <a:r>
              <a:rPr lang="en-US" sz="2800" dirty="0" smtClean="0"/>
              <a:t>Activated T</a:t>
            </a:r>
            <a:r>
              <a:rPr lang="en-US" sz="2800" baseline="-14000" dirty="0" smtClean="0"/>
              <a:t>C</a:t>
            </a:r>
            <a:r>
              <a:rPr lang="en-US" sz="2800" dirty="0" smtClean="0"/>
              <a:t> cells are co-stimulated by T</a:t>
            </a:r>
            <a:r>
              <a:rPr lang="en-US" sz="2800" baseline="-25000" dirty="0" smtClean="0"/>
              <a:t>H</a:t>
            </a:r>
            <a:r>
              <a:rPr lang="en-US" sz="2800" dirty="0" smtClean="0"/>
              <a:t> cells</a:t>
            </a:r>
          </a:p>
        </p:txBody>
      </p:sp>
    </p:spTree>
    <p:extLst>
      <p:ext uri="{BB962C8B-B14F-4D97-AF65-F5344CB8AC3E}">
        <p14:creationId xmlns:p14="http://schemas.microsoft.com/office/powerpoint/2010/main" val="10522636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457200" y="457200"/>
            <a:ext cx="4191000" cy="1371600"/>
          </a:xfrm>
        </p:spPr>
        <p:txBody>
          <a:bodyPr/>
          <a:lstStyle/>
          <a:p>
            <a:pPr eaLnBrk="1" hangingPunct="1"/>
            <a:r>
              <a:rPr lang="en-US" sz="4000" smtClean="0"/>
              <a:t>Cell Mediated: </a:t>
            </a:r>
            <a:br>
              <a:rPr lang="en-US" sz="4000" smtClean="0"/>
            </a:br>
            <a:r>
              <a:rPr lang="en-US" sz="4000" smtClean="0"/>
              <a:t>T-cell roles</a:t>
            </a:r>
          </a:p>
        </p:txBody>
      </p:sp>
      <p:sp>
        <p:nvSpPr>
          <p:cNvPr id="67587" name="Rectangle 3"/>
          <p:cNvSpPr>
            <a:spLocks noGrp="1" noChangeArrowheads="1"/>
          </p:cNvSpPr>
          <p:nvPr>
            <p:ph type="body" idx="1"/>
          </p:nvPr>
        </p:nvSpPr>
        <p:spPr>
          <a:xfrm>
            <a:off x="457200" y="3810000"/>
            <a:ext cx="8229600" cy="3048000"/>
          </a:xfrm>
        </p:spPr>
        <p:txBody>
          <a:bodyPr>
            <a:normAutofit fontScale="92500"/>
          </a:bodyPr>
          <a:lstStyle/>
          <a:p>
            <a:pPr eaLnBrk="1" hangingPunct="1"/>
            <a:r>
              <a:rPr lang="en-US" sz="3500" b="1" dirty="0" smtClean="0">
                <a:solidFill>
                  <a:srgbClr val="FF0000"/>
                </a:solidFill>
              </a:rPr>
              <a:t>T</a:t>
            </a:r>
            <a:r>
              <a:rPr lang="en-US" sz="3500" b="1" baseline="-25000" dirty="0" smtClean="0">
                <a:solidFill>
                  <a:srgbClr val="FF0000"/>
                </a:solidFill>
              </a:rPr>
              <a:t>C</a:t>
            </a:r>
            <a:r>
              <a:rPr lang="en-US" sz="3500" b="1" dirty="0" smtClean="0">
                <a:solidFill>
                  <a:srgbClr val="FF0000"/>
                </a:solidFill>
              </a:rPr>
              <a:t> mechanism (Cytotoxic T-cells, Killer T)</a:t>
            </a:r>
          </a:p>
          <a:p>
            <a:pPr lvl="1" eaLnBrk="1" hangingPunct="1"/>
            <a:r>
              <a:rPr lang="en-US" sz="2400" b="1" dirty="0" smtClean="0"/>
              <a:t>T</a:t>
            </a:r>
            <a:r>
              <a:rPr lang="en-US" sz="2400" b="1" baseline="-25000" dirty="0" smtClean="0"/>
              <a:t>C</a:t>
            </a:r>
            <a:r>
              <a:rPr lang="en-US" sz="2400" b="1" dirty="0" smtClean="0"/>
              <a:t> binds to cell &amp; releases </a:t>
            </a:r>
            <a:r>
              <a:rPr lang="en-US" sz="2400" b="1" dirty="0" err="1" smtClean="0"/>
              <a:t>perforin</a:t>
            </a:r>
            <a:r>
              <a:rPr lang="en-US" sz="2400" b="1" dirty="0" smtClean="0"/>
              <a:t> &amp; </a:t>
            </a:r>
            <a:r>
              <a:rPr lang="en-US" sz="2400" b="1" dirty="0" err="1" smtClean="0"/>
              <a:t>granzymes</a:t>
            </a:r>
            <a:endParaRPr lang="en-US" sz="2400" b="1" dirty="0" smtClean="0"/>
          </a:p>
          <a:p>
            <a:pPr lvl="1" eaLnBrk="1" hangingPunct="1"/>
            <a:r>
              <a:rPr lang="en-US" sz="2400" b="1" dirty="0" smtClean="0"/>
              <a:t>In the presence of Ca</a:t>
            </a:r>
            <a:r>
              <a:rPr lang="en-US" sz="2400" b="1" baseline="30000" dirty="0" smtClean="0"/>
              <a:t>2+</a:t>
            </a:r>
            <a:r>
              <a:rPr lang="en-US" sz="2400" b="1" dirty="0" smtClean="0"/>
              <a:t> </a:t>
            </a:r>
            <a:r>
              <a:rPr lang="en-US" sz="2400" b="1" dirty="0" err="1" smtClean="0"/>
              <a:t>perforin</a:t>
            </a:r>
            <a:r>
              <a:rPr lang="en-US" sz="2400" b="1" dirty="0" smtClean="0"/>
              <a:t> forms pores in target cell PM</a:t>
            </a:r>
          </a:p>
          <a:p>
            <a:pPr lvl="1" eaLnBrk="1" hangingPunct="1"/>
            <a:r>
              <a:rPr lang="en-US" sz="2400" b="1" dirty="0" err="1" smtClean="0"/>
              <a:t>Granzymes</a:t>
            </a:r>
            <a:r>
              <a:rPr lang="en-US" sz="2400" b="1" dirty="0" smtClean="0"/>
              <a:t> enter through pores &amp; degrade cellular contents</a:t>
            </a:r>
          </a:p>
          <a:p>
            <a:pPr lvl="1" eaLnBrk="1" hangingPunct="1"/>
            <a:r>
              <a:rPr lang="en-US" sz="2400" b="1" dirty="0" smtClean="0"/>
              <a:t>T</a:t>
            </a:r>
            <a:r>
              <a:rPr lang="en-US" sz="2400" b="1" baseline="-25000" dirty="0" smtClean="0"/>
              <a:t>C </a:t>
            </a:r>
            <a:r>
              <a:rPr lang="en-US" sz="2400" b="1" dirty="0" smtClean="0"/>
              <a:t>then detaches &amp; moves on</a:t>
            </a:r>
          </a:p>
          <a:p>
            <a:pPr lvl="1" eaLnBrk="1" hangingPunct="1"/>
            <a:r>
              <a:rPr lang="en-US" sz="2400" b="1" dirty="0" smtClean="0"/>
              <a:t>Macrophages clean up</a:t>
            </a:r>
          </a:p>
        </p:txBody>
      </p:sp>
      <p:pic>
        <p:nvPicPr>
          <p:cNvPr id="67588" name="Picture 4" descr="Picture1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14800" y="0"/>
            <a:ext cx="5029200" cy="3810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9" name="Text Box 5"/>
          <p:cNvSpPr txBox="1">
            <a:spLocks noChangeArrowheads="1"/>
          </p:cNvSpPr>
          <p:nvPr/>
        </p:nvSpPr>
        <p:spPr bwMode="auto">
          <a:xfrm>
            <a:off x="6934200" y="1295400"/>
            <a:ext cx="1600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sz="1200">
                <a:latin typeface="Times New Roman" pitchFamily="18" charset="0"/>
              </a:rPr>
              <a:t>Figure 21.19a</a:t>
            </a:r>
          </a:p>
        </p:txBody>
      </p:sp>
    </p:spTree>
    <p:extLst>
      <p:ext uri="{BB962C8B-B14F-4D97-AF65-F5344CB8AC3E}">
        <p14:creationId xmlns:p14="http://schemas.microsoft.com/office/powerpoint/2010/main" val="41379430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descr="Picture1n"/>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214815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p:txBody>
          <a:bodyPr>
            <a:normAutofit fontScale="90000"/>
          </a:bodyPr>
          <a:lstStyle/>
          <a:p>
            <a:pPr eaLnBrk="1" hangingPunct="1"/>
            <a:r>
              <a:rPr lang="en-US" sz="4000" smtClean="0"/>
              <a:t>Developmental Aspects of the Immune System</a:t>
            </a:r>
          </a:p>
        </p:txBody>
      </p:sp>
      <p:sp>
        <p:nvSpPr>
          <p:cNvPr id="80899" name="Rectangle 3"/>
          <p:cNvSpPr>
            <a:spLocks noGrp="1" noChangeArrowheads="1"/>
          </p:cNvSpPr>
          <p:nvPr>
            <p:ph type="body" idx="1"/>
          </p:nvPr>
        </p:nvSpPr>
        <p:spPr/>
        <p:txBody>
          <a:bodyPr/>
          <a:lstStyle/>
          <a:p>
            <a:pPr eaLnBrk="1" hangingPunct="1"/>
            <a:r>
              <a:rPr lang="en-US" sz="2800" smtClean="0"/>
              <a:t>Stem cells arise from embryologic liver &amp; spleen</a:t>
            </a:r>
          </a:p>
          <a:p>
            <a:pPr eaLnBrk="1" hangingPunct="1"/>
            <a:r>
              <a:rPr lang="en-US" sz="2800" smtClean="0"/>
              <a:t>Self tolerance develops in Thymus (T-cells) &amp; bone marrow (B-cells)</a:t>
            </a:r>
          </a:p>
          <a:p>
            <a:pPr eaLnBrk="1" hangingPunct="1"/>
            <a:r>
              <a:rPr lang="en-US" sz="2800" smtClean="0"/>
              <a:t>Immunocompetence: the “library” of receptors is genetically determined</a:t>
            </a:r>
          </a:p>
          <a:p>
            <a:pPr eaLnBrk="1" hangingPunct="1"/>
            <a:r>
              <a:rPr lang="en-US" sz="2800" smtClean="0"/>
              <a:t>Immune system degrades with aging </a:t>
            </a:r>
          </a:p>
          <a:p>
            <a:pPr eaLnBrk="1" hangingPunct="1"/>
            <a:endParaRPr lang="en-US" smtClean="0"/>
          </a:p>
        </p:txBody>
      </p:sp>
    </p:spTree>
    <p:extLst>
      <p:ext uri="{BB962C8B-B14F-4D97-AF65-F5344CB8AC3E}">
        <p14:creationId xmlns:p14="http://schemas.microsoft.com/office/powerpoint/2010/main" val="34397492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p:txBody>
          <a:bodyPr/>
          <a:lstStyle/>
          <a:p>
            <a:pPr eaLnBrk="1" hangingPunct="1"/>
            <a:r>
              <a:rPr lang="en-US" sz="4000" smtClean="0"/>
              <a:t>Cell Mediated: T-cell roles</a:t>
            </a:r>
          </a:p>
        </p:txBody>
      </p:sp>
      <p:sp>
        <p:nvSpPr>
          <p:cNvPr id="68611" name="Rectangle 3"/>
          <p:cNvSpPr>
            <a:spLocks noGrp="1" noChangeArrowheads="1"/>
          </p:cNvSpPr>
          <p:nvPr>
            <p:ph type="body" idx="1"/>
          </p:nvPr>
        </p:nvSpPr>
        <p:spPr/>
        <p:txBody>
          <a:bodyPr/>
          <a:lstStyle/>
          <a:p>
            <a:pPr eaLnBrk="1" hangingPunct="1"/>
            <a:r>
              <a:rPr lang="en-US" sz="2800" dirty="0" smtClean="0"/>
              <a:t>Other T-cells</a:t>
            </a:r>
          </a:p>
          <a:p>
            <a:pPr lvl="1" eaLnBrk="1" hangingPunct="1"/>
            <a:r>
              <a:rPr lang="en-US" sz="2400" dirty="0" smtClean="0"/>
              <a:t>*Regulatory T-cells (</a:t>
            </a:r>
            <a:r>
              <a:rPr lang="en-US" sz="2400" dirty="0" err="1" smtClean="0"/>
              <a:t>T</a:t>
            </a:r>
            <a:r>
              <a:rPr lang="en-US" sz="2400" baseline="-12000" dirty="0" err="1" smtClean="0"/>
              <a:t>Reg</a:t>
            </a:r>
            <a:r>
              <a:rPr lang="en-US" sz="2400" dirty="0" smtClean="0"/>
              <a:t>): release inhibitory cytokines that </a:t>
            </a:r>
            <a:r>
              <a:rPr lang="en-US" sz="2400" u="sng" dirty="0" smtClean="0"/>
              <a:t>suppress</a:t>
            </a:r>
            <a:r>
              <a:rPr lang="en-US" sz="2400" dirty="0" smtClean="0"/>
              <a:t> B-cell &amp; T-cell activity</a:t>
            </a:r>
          </a:p>
          <a:p>
            <a:pPr lvl="2" eaLnBrk="1" hangingPunct="1"/>
            <a:r>
              <a:rPr lang="en-US" sz="2000" dirty="0" smtClean="0"/>
              <a:t>Help to prevent autoimmune events</a:t>
            </a:r>
          </a:p>
          <a:p>
            <a:pPr lvl="2" eaLnBrk="1" hangingPunct="1"/>
            <a:r>
              <a:rPr lang="en-US" sz="2000" dirty="0" smtClean="0"/>
              <a:t>*formerly Suppressor T (T</a:t>
            </a:r>
            <a:r>
              <a:rPr lang="en-US" sz="2000" baseline="-12000" dirty="0" smtClean="0"/>
              <a:t>S</a:t>
            </a:r>
            <a:r>
              <a:rPr lang="en-US" sz="2000" dirty="0" smtClean="0"/>
              <a:t>)</a:t>
            </a:r>
          </a:p>
          <a:p>
            <a:pPr lvl="2" eaLnBrk="1" hangingPunct="1"/>
            <a:endParaRPr lang="en-US" sz="2000" dirty="0" smtClean="0"/>
          </a:p>
          <a:p>
            <a:pPr lvl="1" eaLnBrk="1" hangingPunct="1"/>
            <a:r>
              <a:rPr lang="en-US" sz="2400" dirty="0" smtClean="0"/>
              <a:t>Gamma Delta T-cells (</a:t>
            </a:r>
            <a:r>
              <a:rPr lang="en-US" sz="2400" dirty="0" err="1" smtClean="0"/>
              <a:t>Tgd</a:t>
            </a:r>
            <a:r>
              <a:rPr lang="en-US" sz="2400" dirty="0" smtClean="0"/>
              <a:t>): live in the intestine.  Function in surveillance &amp; are triggered much like NK cells</a:t>
            </a:r>
          </a:p>
        </p:txBody>
      </p:sp>
    </p:spTree>
    <p:extLst>
      <p:ext uri="{BB962C8B-B14F-4D97-AF65-F5344CB8AC3E}">
        <p14:creationId xmlns:p14="http://schemas.microsoft.com/office/powerpoint/2010/main" val="46588503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pPr eaLnBrk="1" hangingPunct="1"/>
            <a:r>
              <a:rPr lang="en-US" sz="4000" smtClean="0"/>
              <a:t>Organ Transplants/Rejections</a:t>
            </a:r>
          </a:p>
        </p:txBody>
      </p:sp>
      <p:sp>
        <p:nvSpPr>
          <p:cNvPr id="69635" name="Rectangle 3"/>
          <p:cNvSpPr>
            <a:spLocks noGrp="1" noChangeArrowheads="1"/>
          </p:cNvSpPr>
          <p:nvPr>
            <p:ph type="body" idx="1"/>
          </p:nvPr>
        </p:nvSpPr>
        <p:spPr/>
        <p:txBody>
          <a:bodyPr/>
          <a:lstStyle/>
          <a:p>
            <a:pPr eaLnBrk="1" hangingPunct="1">
              <a:lnSpc>
                <a:spcPct val="90000"/>
              </a:lnSpc>
            </a:pPr>
            <a:r>
              <a:rPr lang="en-US" sz="2800" smtClean="0"/>
              <a:t>Types of Organ Transplants</a:t>
            </a:r>
          </a:p>
          <a:p>
            <a:pPr lvl="1" eaLnBrk="1" hangingPunct="1">
              <a:lnSpc>
                <a:spcPct val="90000"/>
              </a:lnSpc>
            </a:pPr>
            <a:r>
              <a:rPr lang="en-US" sz="2400" smtClean="0"/>
              <a:t>Autograft: tissue graft from one body site to another (same person)</a:t>
            </a:r>
          </a:p>
          <a:p>
            <a:pPr lvl="1" eaLnBrk="1" hangingPunct="1">
              <a:lnSpc>
                <a:spcPct val="90000"/>
              </a:lnSpc>
            </a:pPr>
            <a:r>
              <a:rPr lang="en-US" sz="2400" smtClean="0"/>
              <a:t>Isograft: graft received from a genetically identical donor (identical twin)</a:t>
            </a:r>
          </a:p>
          <a:p>
            <a:pPr lvl="1" eaLnBrk="1" hangingPunct="1">
              <a:lnSpc>
                <a:spcPct val="90000"/>
              </a:lnSpc>
            </a:pPr>
            <a:r>
              <a:rPr lang="en-US" sz="2400" smtClean="0"/>
              <a:t>Allograft: graft received from genetically non-identical donor (same species)</a:t>
            </a:r>
          </a:p>
          <a:p>
            <a:pPr lvl="1" eaLnBrk="1" hangingPunct="1">
              <a:lnSpc>
                <a:spcPct val="90000"/>
              </a:lnSpc>
            </a:pPr>
            <a:r>
              <a:rPr lang="en-US" sz="2400" smtClean="0"/>
              <a:t>Xenograft: graft received from another species of animal</a:t>
            </a:r>
          </a:p>
        </p:txBody>
      </p:sp>
    </p:spTree>
    <p:extLst>
      <p:ext uri="{BB962C8B-B14F-4D97-AF65-F5344CB8AC3E}">
        <p14:creationId xmlns:p14="http://schemas.microsoft.com/office/powerpoint/2010/main" val="360698269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p:nvPr>
        </p:nvSpPr>
        <p:spPr>
          <a:xfrm>
            <a:off x="0" y="0"/>
            <a:ext cx="6858000" cy="1417638"/>
          </a:xfrm>
        </p:spPr>
        <p:txBody>
          <a:bodyPr/>
          <a:lstStyle/>
          <a:p>
            <a:pPr eaLnBrk="1" hangingPunct="1"/>
            <a:r>
              <a:rPr lang="en-US" sz="4000" dirty="0" smtClean="0"/>
              <a:t>Organ Transplants/Rejections</a:t>
            </a:r>
          </a:p>
        </p:txBody>
      </p:sp>
      <p:sp>
        <p:nvSpPr>
          <p:cNvPr id="70659" name="Rectangle 3"/>
          <p:cNvSpPr>
            <a:spLocks noGrp="1" noChangeArrowheads="1"/>
          </p:cNvSpPr>
          <p:nvPr>
            <p:ph type="body" idx="1"/>
          </p:nvPr>
        </p:nvSpPr>
        <p:spPr>
          <a:xfrm>
            <a:off x="0" y="1219200"/>
            <a:ext cx="9144000" cy="5638800"/>
          </a:xfrm>
        </p:spPr>
        <p:txBody>
          <a:bodyPr/>
          <a:lstStyle/>
          <a:p>
            <a:pPr eaLnBrk="1" hangingPunct="1"/>
            <a:r>
              <a:rPr lang="en-US" sz="2800" dirty="0" smtClean="0"/>
              <a:t>Transplant rejection: mediated by the immune system (especially T</a:t>
            </a:r>
            <a:r>
              <a:rPr lang="en-US" sz="2800" baseline="-25000" dirty="0" smtClean="0"/>
              <a:t>C</a:t>
            </a:r>
            <a:r>
              <a:rPr lang="en-US" sz="2800" dirty="0" smtClean="0"/>
              <a:t>, NK, antibodies)</a:t>
            </a:r>
          </a:p>
          <a:p>
            <a:pPr lvl="1" eaLnBrk="1" hangingPunct="1"/>
            <a:r>
              <a:rPr lang="en-US" sz="2400" dirty="0" smtClean="0"/>
              <a:t>Auto/</a:t>
            </a:r>
            <a:r>
              <a:rPr lang="en-US" sz="2400" dirty="0" err="1" smtClean="0"/>
              <a:t>Isograft</a:t>
            </a:r>
            <a:r>
              <a:rPr lang="en-US" sz="2400" dirty="0" smtClean="0"/>
              <a:t>: MHC compatible</a:t>
            </a:r>
          </a:p>
          <a:p>
            <a:pPr lvl="1" eaLnBrk="1" hangingPunct="1"/>
            <a:r>
              <a:rPr lang="en-US" sz="2400" dirty="0" err="1" smtClean="0"/>
              <a:t>Xenograft</a:t>
            </a:r>
            <a:r>
              <a:rPr lang="en-US" sz="2400" dirty="0" smtClean="0"/>
              <a:t>: most MHC incompatible</a:t>
            </a:r>
          </a:p>
          <a:p>
            <a:pPr lvl="1" eaLnBrk="1" hangingPunct="1"/>
            <a:r>
              <a:rPr lang="en-US" sz="2400" dirty="0" smtClean="0"/>
              <a:t>Allograft: attempt to obtain the best MHC match</a:t>
            </a:r>
          </a:p>
        </p:txBody>
      </p:sp>
      <p:sp>
        <p:nvSpPr>
          <p:cNvPr id="2" name="Rectangle 1"/>
          <p:cNvSpPr/>
          <p:nvPr/>
        </p:nvSpPr>
        <p:spPr>
          <a:xfrm>
            <a:off x="0" y="3429000"/>
            <a:ext cx="9144000" cy="3231654"/>
          </a:xfrm>
          <a:prstGeom prst="rect">
            <a:avLst/>
          </a:prstGeom>
        </p:spPr>
        <p:txBody>
          <a:bodyPr wrap="square">
            <a:spAutoFit/>
          </a:bodyPr>
          <a:lstStyle/>
          <a:p>
            <a:r>
              <a:rPr lang="en-US" sz="2800" dirty="0"/>
              <a:t>Immunosuppressive therapy: </a:t>
            </a:r>
            <a:endParaRPr lang="en-US" sz="2800" dirty="0" smtClean="0"/>
          </a:p>
          <a:p>
            <a:r>
              <a:rPr lang="en-US" sz="2800" dirty="0" smtClean="0"/>
              <a:t>used </a:t>
            </a:r>
            <a:r>
              <a:rPr lang="en-US" sz="2800" dirty="0"/>
              <a:t>to delay/prevent rejection</a:t>
            </a:r>
          </a:p>
          <a:p>
            <a:pPr lvl="1"/>
            <a:r>
              <a:rPr lang="en-US" sz="2400" dirty="0"/>
              <a:t>Corticosteroids: suppress inflammation</a:t>
            </a:r>
          </a:p>
          <a:p>
            <a:pPr lvl="1"/>
            <a:r>
              <a:rPr lang="en-US" sz="2400" dirty="0" err="1"/>
              <a:t>Antiproliferative</a:t>
            </a:r>
            <a:r>
              <a:rPr lang="en-US" sz="2400" dirty="0"/>
              <a:t>: prevent/kill rapidly dividing cells</a:t>
            </a:r>
          </a:p>
          <a:p>
            <a:pPr lvl="1"/>
            <a:r>
              <a:rPr lang="en-US" sz="2400" dirty="0"/>
              <a:t>Immunosuppressant: prevent/kill rapidly dividing cells</a:t>
            </a:r>
          </a:p>
          <a:p>
            <a:pPr lvl="1"/>
            <a:r>
              <a:rPr lang="en-US" sz="2400" dirty="0"/>
              <a:t>Side effects tend to be harsh</a:t>
            </a:r>
          </a:p>
          <a:p>
            <a:pPr lvl="1"/>
            <a:r>
              <a:rPr lang="en-US" sz="2400" dirty="0"/>
              <a:t>Increased risk of infection</a:t>
            </a:r>
          </a:p>
          <a:p>
            <a:endParaRPr lang="en-US" sz="2800" dirty="0"/>
          </a:p>
        </p:txBody>
      </p:sp>
    </p:spTree>
    <p:extLst>
      <p:ext uri="{BB962C8B-B14F-4D97-AF65-F5344CB8AC3E}">
        <p14:creationId xmlns:p14="http://schemas.microsoft.com/office/powerpoint/2010/main" val="161442470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p:txBody>
          <a:bodyPr/>
          <a:lstStyle/>
          <a:p>
            <a:pPr eaLnBrk="1" hangingPunct="1"/>
            <a:r>
              <a:rPr lang="en-US" sz="4000" smtClean="0"/>
              <a:t>Immunologic Dysfunction</a:t>
            </a:r>
          </a:p>
        </p:txBody>
      </p:sp>
      <p:sp>
        <p:nvSpPr>
          <p:cNvPr id="72707" name="Rectangle 3"/>
          <p:cNvSpPr>
            <a:spLocks noGrp="1" noChangeArrowheads="1"/>
          </p:cNvSpPr>
          <p:nvPr>
            <p:ph type="body" idx="1"/>
          </p:nvPr>
        </p:nvSpPr>
        <p:spPr/>
        <p:txBody>
          <a:bodyPr/>
          <a:lstStyle/>
          <a:p>
            <a:pPr eaLnBrk="1" hangingPunct="1"/>
            <a:r>
              <a:rPr lang="en-US" sz="2800" smtClean="0"/>
              <a:t>Immunodeficiency</a:t>
            </a:r>
          </a:p>
          <a:p>
            <a:pPr lvl="1" eaLnBrk="1" hangingPunct="1"/>
            <a:r>
              <a:rPr lang="en-US" sz="2400" smtClean="0"/>
              <a:t>Congenital/Genetic: varied inborn errors</a:t>
            </a:r>
          </a:p>
          <a:p>
            <a:pPr lvl="1" eaLnBrk="1" hangingPunct="1"/>
            <a:r>
              <a:rPr lang="en-US" sz="2400" smtClean="0"/>
              <a:t>Acquired:</a:t>
            </a:r>
          </a:p>
          <a:p>
            <a:pPr lvl="2" eaLnBrk="1" hangingPunct="1"/>
            <a:r>
              <a:rPr lang="en-US" smtClean="0"/>
              <a:t>Drugs: immunosuppressive / cancer drugs</a:t>
            </a:r>
            <a:br>
              <a:rPr lang="en-US" smtClean="0"/>
            </a:br>
            <a:r>
              <a:rPr lang="en-US" smtClean="0"/>
              <a:t>Radiation therapy – marrow</a:t>
            </a:r>
          </a:p>
          <a:p>
            <a:pPr lvl="2" eaLnBrk="1" hangingPunct="1"/>
            <a:r>
              <a:rPr lang="en-US" smtClean="0"/>
              <a:t>Cancer: can be viewed as a failure of immune surveillance</a:t>
            </a:r>
          </a:p>
          <a:p>
            <a:pPr lvl="2" eaLnBrk="1" hangingPunct="1"/>
            <a:r>
              <a:rPr lang="en-US" smtClean="0"/>
              <a:t>Hodgkin’s disease: lymph node cancer</a:t>
            </a:r>
          </a:p>
          <a:p>
            <a:pPr lvl="2" eaLnBrk="1" hangingPunct="1"/>
            <a:r>
              <a:rPr lang="en-US" smtClean="0"/>
              <a:t>AIDS/HIV: kills T</a:t>
            </a:r>
            <a:r>
              <a:rPr lang="en-US" baseline="-25000" smtClean="0"/>
              <a:t>H</a:t>
            </a:r>
            <a:r>
              <a:rPr lang="en-US" smtClean="0"/>
              <a:t> cells</a:t>
            </a:r>
          </a:p>
        </p:txBody>
      </p:sp>
    </p:spTree>
    <p:extLst>
      <p:ext uri="{BB962C8B-B14F-4D97-AF65-F5344CB8AC3E}">
        <p14:creationId xmlns:p14="http://schemas.microsoft.com/office/powerpoint/2010/main" val="19082268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p:txBody>
          <a:bodyPr/>
          <a:lstStyle/>
          <a:p>
            <a:pPr eaLnBrk="1" hangingPunct="1"/>
            <a:r>
              <a:rPr lang="en-US" sz="4000" smtClean="0"/>
              <a:t>Immunologic Dysfunction</a:t>
            </a:r>
          </a:p>
        </p:txBody>
      </p:sp>
      <p:sp>
        <p:nvSpPr>
          <p:cNvPr id="73731" name="Rectangle 3"/>
          <p:cNvSpPr>
            <a:spLocks noGrp="1" noChangeArrowheads="1"/>
          </p:cNvSpPr>
          <p:nvPr>
            <p:ph type="body" idx="1"/>
          </p:nvPr>
        </p:nvSpPr>
        <p:spPr/>
        <p:txBody>
          <a:bodyPr>
            <a:normAutofit lnSpcReduction="10000"/>
          </a:bodyPr>
          <a:lstStyle/>
          <a:p>
            <a:pPr eaLnBrk="1" hangingPunct="1">
              <a:lnSpc>
                <a:spcPct val="80000"/>
              </a:lnSpc>
            </a:pPr>
            <a:r>
              <a:rPr lang="en-US" sz="2800" dirty="0" smtClean="0"/>
              <a:t>Autoimmune disease: production of antibody &amp; T</a:t>
            </a:r>
            <a:r>
              <a:rPr lang="en-US" sz="2800" baseline="-25000" dirty="0" smtClean="0"/>
              <a:t>H</a:t>
            </a:r>
            <a:r>
              <a:rPr lang="en-US" sz="2800" dirty="0" smtClean="0"/>
              <a:t>  against self tissues</a:t>
            </a:r>
          </a:p>
          <a:p>
            <a:pPr lvl="1" eaLnBrk="1" hangingPunct="1">
              <a:lnSpc>
                <a:spcPct val="80000"/>
              </a:lnSpc>
            </a:pPr>
            <a:r>
              <a:rPr lang="en-US" sz="2400" dirty="0" smtClean="0"/>
              <a:t>Examples &amp; tissue effected</a:t>
            </a:r>
          </a:p>
          <a:p>
            <a:pPr lvl="2" eaLnBrk="1" hangingPunct="1">
              <a:lnSpc>
                <a:spcPct val="80000"/>
              </a:lnSpc>
            </a:pPr>
            <a:r>
              <a:rPr lang="en-US" sz="2800" dirty="0" smtClean="0"/>
              <a:t>Multiple sclerosis: white matter of nervous system</a:t>
            </a:r>
          </a:p>
          <a:p>
            <a:pPr lvl="2" eaLnBrk="1" hangingPunct="1">
              <a:lnSpc>
                <a:spcPct val="80000"/>
              </a:lnSpc>
            </a:pPr>
            <a:r>
              <a:rPr lang="en-US" sz="2800" dirty="0" smtClean="0"/>
              <a:t>Graves disease: thyroid</a:t>
            </a:r>
          </a:p>
          <a:p>
            <a:pPr lvl="2" eaLnBrk="1" hangingPunct="1">
              <a:lnSpc>
                <a:spcPct val="80000"/>
              </a:lnSpc>
            </a:pPr>
            <a:r>
              <a:rPr lang="en-US" sz="2800" dirty="0" smtClean="0"/>
              <a:t>Type I diabetes mellitus: beta cells of pancreas</a:t>
            </a:r>
          </a:p>
          <a:p>
            <a:pPr lvl="2" eaLnBrk="1" hangingPunct="1">
              <a:lnSpc>
                <a:spcPct val="80000"/>
              </a:lnSpc>
            </a:pPr>
            <a:r>
              <a:rPr lang="en-US" sz="2800" dirty="0" smtClean="0"/>
              <a:t>Systemic Lupus </a:t>
            </a:r>
            <a:r>
              <a:rPr lang="en-US" sz="2800" dirty="0" err="1" smtClean="0"/>
              <a:t>Erythrematosis</a:t>
            </a:r>
            <a:r>
              <a:rPr lang="en-US" sz="2800" dirty="0" smtClean="0"/>
              <a:t>: (anti DNA) kidneys, heart, lungs &amp; skin</a:t>
            </a:r>
          </a:p>
          <a:p>
            <a:pPr lvl="2" eaLnBrk="1" hangingPunct="1">
              <a:lnSpc>
                <a:spcPct val="80000"/>
              </a:lnSpc>
            </a:pPr>
            <a:r>
              <a:rPr lang="en-US" sz="2800" dirty="0" smtClean="0"/>
              <a:t>Rheumatoid Arthritis: destroys joints (cartilage)</a:t>
            </a:r>
          </a:p>
          <a:p>
            <a:pPr lvl="2" eaLnBrk="1" hangingPunct="1">
              <a:lnSpc>
                <a:spcPct val="80000"/>
              </a:lnSpc>
            </a:pPr>
            <a:r>
              <a:rPr lang="en-US" sz="2800" dirty="0" smtClean="0"/>
              <a:t>Glomerulonephritis: impaired renal function (may be secondary to other autoimmune disease)</a:t>
            </a:r>
          </a:p>
        </p:txBody>
      </p:sp>
    </p:spTree>
    <p:extLst>
      <p:ext uri="{BB962C8B-B14F-4D97-AF65-F5344CB8AC3E}">
        <p14:creationId xmlns:p14="http://schemas.microsoft.com/office/powerpoint/2010/main" val="223761723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ChangeArrowheads="1"/>
          </p:cNvSpPr>
          <p:nvPr>
            <p:ph type="title"/>
          </p:nvPr>
        </p:nvSpPr>
        <p:spPr>
          <a:xfrm>
            <a:off x="0" y="0"/>
            <a:ext cx="5334000" cy="990600"/>
          </a:xfrm>
        </p:spPr>
        <p:txBody>
          <a:bodyPr>
            <a:normAutofit fontScale="90000"/>
          </a:bodyPr>
          <a:lstStyle/>
          <a:p>
            <a:pPr eaLnBrk="1" hangingPunct="1"/>
            <a:r>
              <a:rPr lang="en-US" sz="4000" b="1" dirty="0" smtClean="0">
                <a:solidFill>
                  <a:srgbClr val="FF0000"/>
                </a:solidFill>
              </a:rPr>
              <a:t>Hypersensitivities: Types</a:t>
            </a:r>
          </a:p>
        </p:txBody>
      </p:sp>
      <p:sp>
        <p:nvSpPr>
          <p:cNvPr id="76803" name="Rectangle 3"/>
          <p:cNvSpPr>
            <a:spLocks noGrp="1" noChangeArrowheads="1"/>
          </p:cNvSpPr>
          <p:nvPr>
            <p:ph type="body" idx="1"/>
          </p:nvPr>
        </p:nvSpPr>
        <p:spPr>
          <a:xfrm>
            <a:off x="457200" y="1676400"/>
            <a:ext cx="5334000" cy="4800600"/>
          </a:xfrm>
        </p:spPr>
        <p:txBody>
          <a:bodyPr/>
          <a:lstStyle/>
          <a:p>
            <a:pPr eaLnBrk="1" hangingPunct="1"/>
            <a:r>
              <a:rPr lang="en-US" sz="2800" smtClean="0"/>
              <a:t>Immediate hypersensitivity (Type I): symptoms within seconds of exposure to an allergen</a:t>
            </a:r>
          </a:p>
          <a:p>
            <a:pPr lvl="1" eaLnBrk="1" hangingPunct="1"/>
            <a:r>
              <a:rPr lang="en-US" smtClean="0"/>
              <a:t>(requires sensitization = previous exposure)</a:t>
            </a:r>
          </a:p>
        </p:txBody>
      </p:sp>
      <p:pic>
        <p:nvPicPr>
          <p:cNvPr id="76804" name="Picture 5" descr="21-21_MechAllergic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0"/>
            <a:ext cx="27432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6805" name="Text Box 6"/>
          <p:cNvSpPr txBox="1">
            <a:spLocks noChangeArrowheads="1"/>
          </p:cNvSpPr>
          <p:nvPr/>
        </p:nvSpPr>
        <p:spPr bwMode="auto">
          <a:xfrm>
            <a:off x="3810000" y="6400800"/>
            <a:ext cx="1600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sz="1200">
                <a:latin typeface="Times New Roman" pitchFamily="18" charset="0"/>
              </a:rPr>
              <a:t>Figure 21.21</a:t>
            </a:r>
          </a:p>
        </p:txBody>
      </p:sp>
    </p:spTree>
    <p:extLst>
      <p:ext uri="{BB962C8B-B14F-4D97-AF65-F5344CB8AC3E}">
        <p14:creationId xmlns:p14="http://schemas.microsoft.com/office/powerpoint/2010/main" val="112604993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5" descr="21-21_MechAllergic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2964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99786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533400"/>
            <a:ext cx="9067800" cy="2554545"/>
          </a:xfrm>
          <a:prstGeom prst="rect">
            <a:avLst/>
          </a:prstGeom>
        </p:spPr>
        <p:txBody>
          <a:bodyPr wrap="square">
            <a:spAutoFit/>
          </a:bodyPr>
          <a:lstStyle/>
          <a:p>
            <a:r>
              <a:rPr lang="en-US" sz="3200" b="1" dirty="0" smtClean="0"/>
              <a:t>Fast </a:t>
            </a:r>
            <a:r>
              <a:rPr lang="en-US" sz="3200" b="1" dirty="0"/>
              <a:t>response which occurs in minutes, rather than multiple hours or days. Free antigens cross link the </a:t>
            </a:r>
            <a:r>
              <a:rPr lang="en-US" sz="3200" b="1" dirty="0" err="1"/>
              <a:t>IgE</a:t>
            </a:r>
            <a:r>
              <a:rPr lang="en-US" sz="3200" b="1" dirty="0"/>
              <a:t> on mast cells and basophils which causes a release of vasoactive </a:t>
            </a:r>
            <a:r>
              <a:rPr lang="en-US" sz="3200" b="1" dirty="0" err="1"/>
              <a:t>biomolecules.Testing</a:t>
            </a:r>
            <a:r>
              <a:rPr lang="en-US" sz="3200" b="1" dirty="0"/>
              <a:t> can be done via skin test for specific </a:t>
            </a:r>
            <a:r>
              <a:rPr lang="en-US" sz="3200" b="1" dirty="0" err="1"/>
              <a:t>IgE</a:t>
            </a:r>
            <a:r>
              <a:rPr lang="en-US" sz="3200" b="1" dirty="0"/>
              <a:t>.</a:t>
            </a:r>
          </a:p>
        </p:txBody>
      </p:sp>
      <p:sp>
        <p:nvSpPr>
          <p:cNvPr id="3" name="Rectangle 2"/>
          <p:cNvSpPr/>
          <p:nvPr/>
        </p:nvSpPr>
        <p:spPr>
          <a:xfrm>
            <a:off x="0" y="0"/>
            <a:ext cx="5029200" cy="584775"/>
          </a:xfrm>
          <a:prstGeom prst="rect">
            <a:avLst/>
          </a:prstGeom>
        </p:spPr>
        <p:txBody>
          <a:bodyPr wrap="square">
            <a:spAutoFit/>
          </a:bodyPr>
          <a:lstStyle/>
          <a:p>
            <a:r>
              <a:rPr lang="en-US" sz="3200" dirty="0">
                <a:solidFill>
                  <a:srgbClr val="C00000"/>
                </a:solidFill>
              </a:rPr>
              <a:t>Hypersensitivities: Type I</a:t>
            </a:r>
          </a:p>
        </p:txBody>
      </p:sp>
      <p:sp>
        <p:nvSpPr>
          <p:cNvPr id="4" name="Rectangle 3"/>
          <p:cNvSpPr/>
          <p:nvPr/>
        </p:nvSpPr>
        <p:spPr>
          <a:xfrm>
            <a:off x="0" y="3244334"/>
            <a:ext cx="5154467" cy="1877437"/>
          </a:xfrm>
          <a:prstGeom prst="rect">
            <a:avLst/>
          </a:prstGeom>
        </p:spPr>
        <p:txBody>
          <a:bodyPr wrap="square">
            <a:spAutoFit/>
          </a:bodyPr>
          <a:lstStyle/>
          <a:p>
            <a:r>
              <a:rPr lang="en-US" sz="2800" b="1" dirty="0" smtClean="0">
                <a:solidFill>
                  <a:srgbClr val="0070C0"/>
                </a:solidFill>
              </a:rPr>
              <a:t>Mediators: </a:t>
            </a:r>
            <a:r>
              <a:rPr lang="en-US" sz="2800" b="1" dirty="0" err="1" smtClean="0"/>
              <a:t>IgE</a:t>
            </a:r>
            <a:r>
              <a:rPr lang="en-US" sz="2800" b="1" dirty="0" smtClean="0"/>
              <a:t>.</a:t>
            </a:r>
          </a:p>
          <a:p>
            <a:r>
              <a:rPr lang="en-US" sz="2800" b="1" dirty="0">
                <a:solidFill>
                  <a:srgbClr val="0070C0"/>
                </a:solidFill>
              </a:rPr>
              <a:t>disorders</a:t>
            </a:r>
            <a:endParaRPr lang="en-US" sz="2800" dirty="0">
              <a:solidFill>
                <a:srgbClr val="0070C0"/>
              </a:solidFill>
            </a:endParaRPr>
          </a:p>
          <a:p>
            <a:endParaRPr lang="en-US" sz="2800" b="1" dirty="0"/>
          </a:p>
          <a:p>
            <a:endParaRPr lang="en-US" sz="2800" dirty="0">
              <a:solidFill>
                <a:srgbClr val="0070C0"/>
              </a:solidFill>
            </a:endParaRPr>
          </a:p>
        </p:txBody>
      </p:sp>
      <p:sp>
        <p:nvSpPr>
          <p:cNvPr id="6" name="Rectangle 5"/>
          <p:cNvSpPr/>
          <p:nvPr/>
        </p:nvSpPr>
        <p:spPr>
          <a:xfrm>
            <a:off x="0" y="4343400"/>
            <a:ext cx="9067800" cy="2474524"/>
          </a:xfrm>
          <a:prstGeom prst="rect">
            <a:avLst/>
          </a:prstGeom>
        </p:spPr>
        <p:txBody>
          <a:bodyPr wrap="square">
            <a:spAutoFit/>
          </a:bodyPr>
          <a:lstStyle/>
          <a:p>
            <a:pPr>
              <a:lnSpc>
                <a:spcPct val="90000"/>
              </a:lnSpc>
            </a:pPr>
            <a:r>
              <a:rPr lang="en-US" sz="2800" dirty="0"/>
              <a:t>Anaphylaxis (</a:t>
            </a:r>
            <a:r>
              <a:rPr lang="en-US" sz="2800" dirty="0" err="1"/>
              <a:t>IgE</a:t>
            </a:r>
            <a:r>
              <a:rPr lang="en-US" sz="2800" dirty="0"/>
              <a:t> mediated; mast / basophils)</a:t>
            </a:r>
          </a:p>
          <a:p>
            <a:pPr lvl="1">
              <a:lnSpc>
                <a:spcPct val="90000"/>
              </a:lnSpc>
            </a:pPr>
            <a:r>
              <a:rPr lang="en-US" sz="2400" dirty="0"/>
              <a:t>Local: histamine induced vasodilation &amp; increased permeability.  Watery eyes, runny nose, itching &amp; redness. Respiratory </a:t>
            </a:r>
            <a:r>
              <a:rPr lang="en-US" sz="2400" dirty="0">
                <a:sym typeface="Wingdings" pitchFamily="2" charset="2"/>
              </a:rPr>
              <a:t></a:t>
            </a:r>
            <a:r>
              <a:rPr lang="en-US" sz="2400" dirty="0"/>
              <a:t> allergy induced </a:t>
            </a:r>
            <a:endParaRPr lang="en-US" sz="2400" dirty="0" smtClean="0"/>
          </a:p>
          <a:p>
            <a:pPr lvl="1">
              <a:lnSpc>
                <a:spcPct val="90000"/>
              </a:lnSpc>
            </a:pPr>
            <a:r>
              <a:rPr lang="en-US" sz="2400" dirty="0" smtClean="0"/>
              <a:t>Asthma</a:t>
            </a:r>
          </a:p>
          <a:p>
            <a:pPr lvl="1">
              <a:lnSpc>
                <a:spcPct val="90000"/>
              </a:lnSpc>
            </a:pPr>
            <a:r>
              <a:rPr lang="en-US" sz="2400" dirty="0" err="1"/>
              <a:t>Atopy</a:t>
            </a:r>
            <a:r>
              <a:rPr lang="en-US" sz="2400" dirty="0"/>
              <a:t>:</a:t>
            </a:r>
            <a:endParaRPr lang="en-US" sz="2400" dirty="0" smtClean="0"/>
          </a:p>
          <a:p>
            <a:pPr lvl="1">
              <a:lnSpc>
                <a:spcPct val="90000"/>
              </a:lnSpc>
            </a:pPr>
            <a:endParaRPr lang="en-US" sz="2400" dirty="0"/>
          </a:p>
        </p:txBody>
      </p:sp>
    </p:spTree>
    <p:extLst>
      <p:ext uri="{BB962C8B-B14F-4D97-AF65-F5344CB8AC3E}">
        <p14:creationId xmlns:p14="http://schemas.microsoft.com/office/powerpoint/2010/main" val="382961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a:xfrm>
            <a:off x="0" y="0"/>
            <a:ext cx="6553200" cy="1417638"/>
          </a:xfrm>
        </p:spPr>
        <p:txBody>
          <a:bodyPr/>
          <a:lstStyle/>
          <a:p>
            <a:pPr eaLnBrk="1" hangingPunct="1"/>
            <a:r>
              <a:rPr lang="en-US" sz="4000" dirty="0" smtClean="0">
                <a:solidFill>
                  <a:srgbClr val="C00000"/>
                </a:solidFill>
              </a:rPr>
              <a:t>Hypersensitivities: Types II </a:t>
            </a:r>
          </a:p>
        </p:txBody>
      </p:sp>
      <p:sp>
        <p:nvSpPr>
          <p:cNvPr id="2" name="Rectangle 1"/>
          <p:cNvSpPr/>
          <p:nvPr/>
        </p:nvSpPr>
        <p:spPr>
          <a:xfrm>
            <a:off x="152400" y="990600"/>
            <a:ext cx="8915400" cy="2246769"/>
          </a:xfrm>
          <a:prstGeom prst="rect">
            <a:avLst/>
          </a:prstGeom>
        </p:spPr>
        <p:txBody>
          <a:bodyPr wrap="square">
            <a:spAutoFit/>
          </a:bodyPr>
          <a:lstStyle/>
          <a:p>
            <a:r>
              <a:rPr lang="en-US" sz="2800" b="1" dirty="0"/>
              <a:t>Antibody (</a:t>
            </a:r>
            <a:r>
              <a:rPr lang="en-US" sz="2800" b="1" dirty="0" err="1"/>
              <a:t>IgM</a:t>
            </a:r>
            <a:r>
              <a:rPr lang="en-US" sz="2800" b="1" dirty="0"/>
              <a:t> or </a:t>
            </a:r>
            <a:r>
              <a:rPr lang="en-US" sz="2800" b="1" dirty="0" err="1"/>
              <a:t>IgG</a:t>
            </a:r>
            <a:r>
              <a:rPr lang="en-US" sz="2800" b="1" dirty="0"/>
              <a:t>) binds to antigen on a target cell, which is actually a host cell that is perceived by the immune system as foreign, leading to cellular destruction via the MAC</a:t>
            </a:r>
            <a:r>
              <a:rPr lang="en-US" sz="2800" b="1" dirty="0" smtClean="0"/>
              <a:t>.</a:t>
            </a:r>
          </a:p>
          <a:p>
            <a:r>
              <a:rPr lang="en-US" sz="2800" b="1" dirty="0" smtClean="0"/>
              <a:t>Testing </a:t>
            </a:r>
            <a:r>
              <a:rPr lang="en-US" sz="2800" b="1" dirty="0"/>
              <a:t>includes both the direct and indirect Coombs test</a:t>
            </a:r>
          </a:p>
        </p:txBody>
      </p:sp>
      <p:sp>
        <p:nvSpPr>
          <p:cNvPr id="3" name="Rectangle 2"/>
          <p:cNvSpPr/>
          <p:nvPr/>
        </p:nvSpPr>
        <p:spPr>
          <a:xfrm>
            <a:off x="0" y="3244334"/>
            <a:ext cx="9143999" cy="707886"/>
          </a:xfrm>
          <a:prstGeom prst="rect">
            <a:avLst/>
          </a:prstGeom>
        </p:spPr>
        <p:txBody>
          <a:bodyPr wrap="square">
            <a:spAutoFit/>
          </a:bodyPr>
          <a:lstStyle/>
          <a:p>
            <a:r>
              <a:rPr lang="en-US" sz="4000" b="1" dirty="0">
                <a:solidFill>
                  <a:srgbClr val="0070C0"/>
                </a:solidFill>
              </a:rPr>
              <a:t>Mediators: </a:t>
            </a:r>
            <a:r>
              <a:rPr lang="en-US" sz="4000" b="1" dirty="0" smtClean="0"/>
              <a:t>IgG,IgM,complement,MAC</a:t>
            </a:r>
            <a:endParaRPr lang="en-US" b="1" dirty="0"/>
          </a:p>
        </p:txBody>
      </p:sp>
      <p:sp>
        <p:nvSpPr>
          <p:cNvPr id="4" name="Rectangle 3"/>
          <p:cNvSpPr/>
          <p:nvPr/>
        </p:nvSpPr>
        <p:spPr>
          <a:xfrm>
            <a:off x="0" y="3982998"/>
            <a:ext cx="6150060" cy="1107996"/>
          </a:xfrm>
          <a:prstGeom prst="rect">
            <a:avLst/>
          </a:prstGeom>
        </p:spPr>
        <p:txBody>
          <a:bodyPr wrap="square">
            <a:spAutoFit/>
          </a:bodyPr>
          <a:lstStyle/>
          <a:p>
            <a:r>
              <a:rPr lang="en-US" dirty="0"/>
              <a:t> </a:t>
            </a:r>
            <a:endParaRPr lang="en-US" dirty="0" smtClean="0"/>
          </a:p>
          <a:p>
            <a:endParaRPr lang="en-US" sz="2400" b="1" dirty="0"/>
          </a:p>
          <a:p>
            <a:r>
              <a:rPr lang="en-US" sz="2400" b="1" dirty="0" smtClean="0"/>
              <a:t>rheumatic </a:t>
            </a:r>
            <a:r>
              <a:rPr lang="en-US" sz="2400" b="1" dirty="0"/>
              <a:t>heart disease</a:t>
            </a:r>
            <a:r>
              <a:rPr lang="en-US" sz="2400" dirty="0"/>
              <a:t> (</a:t>
            </a:r>
            <a:r>
              <a:rPr lang="en-US" sz="2400" b="1" dirty="0"/>
              <a:t>RHD</a:t>
            </a:r>
            <a:r>
              <a:rPr lang="en-US" sz="2400" dirty="0"/>
              <a:t>)</a:t>
            </a:r>
          </a:p>
        </p:txBody>
      </p:sp>
      <p:sp>
        <p:nvSpPr>
          <p:cNvPr id="5" name="Rectangle 4"/>
          <p:cNvSpPr/>
          <p:nvPr/>
        </p:nvSpPr>
        <p:spPr>
          <a:xfrm>
            <a:off x="0" y="3982998"/>
            <a:ext cx="5105543" cy="584775"/>
          </a:xfrm>
          <a:prstGeom prst="rect">
            <a:avLst/>
          </a:prstGeom>
        </p:spPr>
        <p:txBody>
          <a:bodyPr wrap="square">
            <a:spAutoFit/>
          </a:bodyPr>
          <a:lstStyle/>
          <a:p>
            <a:r>
              <a:rPr lang="en-US" sz="3200" b="1" dirty="0">
                <a:solidFill>
                  <a:srgbClr val="0070C0"/>
                </a:solidFill>
              </a:rPr>
              <a:t>disorders</a:t>
            </a:r>
            <a:endParaRPr lang="en-US" sz="3200" dirty="0">
              <a:solidFill>
                <a:srgbClr val="0070C0"/>
              </a:solidFill>
            </a:endParaRPr>
          </a:p>
        </p:txBody>
      </p:sp>
      <p:sp>
        <p:nvSpPr>
          <p:cNvPr id="6" name="Rectangle 5"/>
          <p:cNvSpPr/>
          <p:nvPr/>
        </p:nvSpPr>
        <p:spPr>
          <a:xfrm>
            <a:off x="0" y="5090995"/>
            <a:ext cx="6175420" cy="461665"/>
          </a:xfrm>
          <a:prstGeom prst="rect">
            <a:avLst/>
          </a:prstGeom>
        </p:spPr>
        <p:txBody>
          <a:bodyPr wrap="square">
            <a:spAutoFit/>
          </a:bodyPr>
          <a:lstStyle/>
          <a:p>
            <a:r>
              <a:rPr lang="en-US" sz="2400" b="1" dirty="0"/>
              <a:t>Autoimmune hemolytic anemia</a:t>
            </a:r>
            <a:endParaRPr lang="en-US" sz="2400" dirty="0"/>
          </a:p>
        </p:txBody>
      </p:sp>
    </p:spTree>
    <p:extLst>
      <p:ext uri="{BB962C8B-B14F-4D97-AF65-F5344CB8AC3E}">
        <p14:creationId xmlns:p14="http://schemas.microsoft.com/office/powerpoint/2010/main" val="329996840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 y="-1"/>
            <a:ext cx="5925896" cy="646331"/>
          </a:xfrm>
          <a:prstGeom prst="rect">
            <a:avLst/>
          </a:prstGeom>
        </p:spPr>
        <p:txBody>
          <a:bodyPr wrap="square">
            <a:spAutoFit/>
          </a:bodyPr>
          <a:lstStyle/>
          <a:p>
            <a:r>
              <a:rPr lang="en-US" sz="3600" dirty="0">
                <a:solidFill>
                  <a:srgbClr val="C00000"/>
                </a:solidFill>
              </a:rPr>
              <a:t>Hypersensitivities: Types </a:t>
            </a:r>
            <a:r>
              <a:rPr lang="en-US" sz="3600" dirty="0" smtClean="0">
                <a:solidFill>
                  <a:srgbClr val="C00000"/>
                </a:solidFill>
              </a:rPr>
              <a:t>III</a:t>
            </a:r>
            <a:endParaRPr lang="en-US" sz="3600" dirty="0"/>
          </a:p>
        </p:txBody>
      </p:sp>
      <p:sp>
        <p:nvSpPr>
          <p:cNvPr id="3" name="Rectangle 2"/>
          <p:cNvSpPr/>
          <p:nvPr/>
        </p:nvSpPr>
        <p:spPr>
          <a:xfrm>
            <a:off x="152400" y="646330"/>
            <a:ext cx="8991600" cy="3970318"/>
          </a:xfrm>
          <a:prstGeom prst="rect">
            <a:avLst/>
          </a:prstGeom>
        </p:spPr>
        <p:txBody>
          <a:bodyPr wrap="square">
            <a:spAutoFit/>
          </a:bodyPr>
          <a:lstStyle/>
          <a:p>
            <a:r>
              <a:rPr lang="en-US" sz="2800" dirty="0"/>
              <a:t>Antibody (</a:t>
            </a:r>
            <a:r>
              <a:rPr lang="en-US" sz="2800" dirty="0" err="1"/>
              <a:t>IgG</a:t>
            </a:r>
            <a:r>
              <a:rPr lang="en-US" sz="2800" dirty="0"/>
              <a:t>) binds to soluble antigen, forming a circulating </a:t>
            </a:r>
            <a:r>
              <a:rPr lang="en-US" sz="2800" dirty="0">
                <a:hlinkClick r:id="rId2" tooltip="Immune complex"/>
              </a:rPr>
              <a:t>immune complex</a:t>
            </a:r>
            <a:r>
              <a:rPr lang="en-US" sz="2800" dirty="0"/>
              <a:t>. This is often deposited in the vessel walls of the joints and kidney, initiating a local inflammatory </a:t>
            </a:r>
            <a:r>
              <a:rPr lang="en-US" sz="2800" dirty="0" smtClean="0"/>
              <a:t>reaction.</a:t>
            </a:r>
          </a:p>
          <a:p>
            <a:r>
              <a:rPr lang="en-US" sz="2800" b="1" dirty="0" err="1" smtClean="0">
                <a:solidFill>
                  <a:srgbClr val="0070C0"/>
                </a:solidFill>
              </a:rPr>
              <a:t>Mediators:</a:t>
            </a:r>
            <a:r>
              <a:rPr lang="en-US" sz="2800" b="1" dirty="0" err="1"/>
              <a:t>IgG</a:t>
            </a:r>
            <a:r>
              <a:rPr lang="en-US" sz="2800" b="1" dirty="0" smtClean="0"/>
              <a:t>,,</a:t>
            </a:r>
            <a:r>
              <a:rPr lang="en-US" sz="2800" b="1" dirty="0" err="1" smtClean="0"/>
              <a:t>complement,neutrophil</a:t>
            </a:r>
            <a:r>
              <a:rPr lang="en-US" sz="2800" b="1" dirty="0" smtClean="0"/>
              <a:t>.</a:t>
            </a:r>
          </a:p>
          <a:p>
            <a:r>
              <a:rPr lang="en-US" sz="2800" b="1" dirty="0" smtClean="0">
                <a:solidFill>
                  <a:srgbClr val="0070C0"/>
                </a:solidFill>
              </a:rPr>
              <a:t>Disorders:</a:t>
            </a:r>
          </a:p>
          <a:p>
            <a:r>
              <a:rPr lang="en-US" sz="2800" b="1" dirty="0"/>
              <a:t>Rheumatoid arthritis</a:t>
            </a:r>
            <a:r>
              <a:rPr lang="en-US" sz="2800" dirty="0"/>
              <a:t> (</a:t>
            </a:r>
            <a:r>
              <a:rPr lang="en-US" sz="2800" b="1" dirty="0"/>
              <a:t>RA</a:t>
            </a:r>
            <a:r>
              <a:rPr lang="en-US" sz="2800" dirty="0" smtClean="0"/>
              <a:t>)</a:t>
            </a:r>
          </a:p>
          <a:p>
            <a:r>
              <a:rPr lang="en-US" sz="2800" b="1" dirty="0"/>
              <a:t>Systemic lupus </a:t>
            </a:r>
            <a:r>
              <a:rPr lang="en-US" sz="2800" b="1" dirty="0" err="1"/>
              <a:t>erythematosus</a:t>
            </a:r>
            <a:r>
              <a:rPr lang="en-US" sz="2800" dirty="0"/>
              <a:t>,</a:t>
            </a:r>
            <a:endParaRPr lang="en-US" sz="2800" dirty="0">
              <a:solidFill>
                <a:srgbClr val="0070C0"/>
              </a:solidFill>
            </a:endParaRPr>
          </a:p>
          <a:p>
            <a:endParaRPr lang="en-US" sz="2800" dirty="0"/>
          </a:p>
        </p:txBody>
      </p:sp>
      <p:pic>
        <p:nvPicPr>
          <p:cNvPr id="2050" name="Picture 2" descr="C:\Users\Hp-Lap\Pictures\230px-Rheumatoid_Arthriti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172200" y="2057400"/>
            <a:ext cx="2971800" cy="4800600"/>
          </a:xfrm>
          <a:prstGeom prst="rect">
            <a:avLst/>
          </a:prstGeom>
          <a:noFill/>
          <a:extLst>
            <a:ext uri="{909E8E84-426E-40DD-AFC4-6F175D3DCCD1}">
              <a14:hiddenFill xmlns:a14="http://schemas.microsoft.com/office/drawing/2010/main">
                <a:solidFill>
                  <a:srgbClr val="FFFFFF"/>
                </a:solidFill>
              </a14:hiddenFill>
            </a:ext>
          </a:extLst>
        </p:spPr>
      </p:pic>
      <p:pic>
        <p:nvPicPr>
          <p:cNvPr id="2051" name="Picture 3" descr="C:\Users\Hp-Lap\Pictures\Lupusfoto.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4800" y="4194848"/>
            <a:ext cx="3810000" cy="26423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1575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mtClean="0"/>
              <a:t>Innate, Internal Defenses</a:t>
            </a:r>
          </a:p>
        </p:txBody>
      </p:sp>
      <p:sp>
        <p:nvSpPr>
          <p:cNvPr id="26627" name="Rectangle 3"/>
          <p:cNvSpPr>
            <a:spLocks noGrp="1" noChangeArrowheads="1"/>
          </p:cNvSpPr>
          <p:nvPr>
            <p:ph type="body" idx="1"/>
          </p:nvPr>
        </p:nvSpPr>
        <p:spPr/>
        <p:txBody>
          <a:bodyPr/>
          <a:lstStyle/>
          <a:p>
            <a:pPr eaLnBrk="1" hangingPunct="1">
              <a:lnSpc>
                <a:spcPct val="90000"/>
              </a:lnSpc>
            </a:pPr>
            <a:r>
              <a:rPr lang="en-US" sz="2800" smtClean="0"/>
              <a:t>Antiviral proteins: interferon &amp; complement</a:t>
            </a:r>
          </a:p>
          <a:p>
            <a:pPr eaLnBrk="1" hangingPunct="1">
              <a:lnSpc>
                <a:spcPct val="90000"/>
              </a:lnSpc>
            </a:pPr>
            <a:r>
              <a:rPr lang="en-US" sz="2800" smtClean="0"/>
              <a:t>Interferon: some cells produce &amp; release interferons (IFNs) when invaded by virus</a:t>
            </a:r>
          </a:p>
          <a:p>
            <a:pPr eaLnBrk="1" hangingPunct="1">
              <a:lnSpc>
                <a:spcPct val="90000"/>
              </a:lnSpc>
            </a:pPr>
            <a:r>
              <a:rPr lang="en-US" sz="2800" smtClean="0"/>
              <a:t>Released interferons stimulate nearby cells to produce proteins (PKR) that interfere with viral replication by disrupting protein synthesis &amp; the ribosome</a:t>
            </a:r>
          </a:p>
          <a:p>
            <a:pPr eaLnBrk="1" hangingPunct="1">
              <a:lnSpc>
                <a:spcPct val="90000"/>
              </a:lnSpc>
            </a:pPr>
            <a:r>
              <a:rPr lang="en-US" sz="2800" smtClean="0"/>
              <a:t>Not virus specific.</a:t>
            </a:r>
          </a:p>
        </p:txBody>
      </p:sp>
    </p:spTree>
    <p:extLst>
      <p:ext uri="{BB962C8B-B14F-4D97-AF65-F5344CB8AC3E}">
        <p14:creationId xmlns:p14="http://schemas.microsoft.com/office/powerpoint/2010/main" val="2115265225"/>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0" y="0"/>
            <a:ext cx="6934200" cy="1219200"/>
          </a:xfrm>
        </p:spPr>
        <p:txBody>
          <a:bodyPr/>
          <a:lstStyle/>
          <a:p>
            <a:pPr eaLnBrk="1" hangingPunct="1"/>
            <a:r>
              <a:rPr lang="en-US" sz="4000" b="1" dirty="0" smtClean="0">
                <a:solidFill>
                  <a:srgbClr val="C00000"/>
                </a:solidFill>
              </a:rPr>
              <a:t>Hypersensitivities: Type IV</a:t>
            </a:r>
          </a:p>
        </p:txBody>
      </p:sp>
      <p:sp>
        <p:nvSpPr>
          <p:cNvPr id="79875" name="Rectangle 3"/>
          <p:cNvSpPr>
            <a:spLocks noGrp="1" noChangeArrowheads="1"/>
          </p:cNvSpPr>
          <p:nvPr>
            <p:ph type="body" idx="1"/>
          </p:nvPr>
        </p:nvSpPr>
        <p:spPr>
          <a:xfrm>
            <a:off x="76200" y="3810000"/>
            <a:ext cx="8610600" cy="3048000"/>
          </a:xfrm>
        </p:spPr>
        <p:txBody>
          <a:bodyPr>
            <a:normAutofit/>
          </a:bodyPr>
          <a:lstStyle/>
          <a:p>
            <a:pPr eaLnBrk="1" hangingPunct="1"/>
            <a:r>
              <a:rPr lang="en-US" sz="2800" dirty="0" smtClean="0"/>
              <a:t>Delayed hypersensitivity (cell mediated) takes one to three days to react.</a:t>
            </a:r>
          </a:p>
        </p:txBody>
      </p:sp>
      <p:sp>
        <p:nvSpPr>
          <p:cNvPr id="2" name="Rectangle 1"/>
          <p:cNvSpPr/>
          <p:nvPr/>
        </p:nvSpPr>
        <p:spPr>
          <a:xfrm>
            <a:off x="76200" y="838200"/>
            <a:ext cx="9067800" cy="3539430"/>
          </a:xfrm>
          <a:prstGeom prst="rect">
            <a:avLst/>
          </a:prstGeom>
        </p:spPr>
        <p:txBody>
          <a:bodyPr wrap="square">
            <a:spAutoFit/>
          </a:bodyPr>
          <a:lstStyle/>
          <a:p>
            <a:r>
              <a:rPr lang="en-US" sz="2400" dirty="0"/>
              <a:t>Helper T cells (specifically Th1 helper t cells) are activated by an antigen presenting cell. When the antigen is presented again in the future, the memory Th1 cells will activate macrophages and cause an inflammatory response. This ultimately can lead to tissue damage</a:t>
            </a:r>
            <a:r>
              <a:rPr lang="en-US" dirty="0" smtClean="0"/>
              <a:t>.</a:t>
            </a:r>
          </a:p>
          <a:p>
            <a:r>
              <a:rPr lang="en-US" sz="3600" b="1" dirty="0" smtClean="0">
                <a:solidFill>
                  <a:srgbClr val="0070C0"/>
                </a:solidFill>
              </a:rPr>
              <a:t>Mediators: </a:t>
            </a:r>
            <a:r>
              <a:rPr lang="en-US" sz="3600" b="1" dirty="0" smtClean="0"/>
              <a:t>T cell</a:t>
            </a:r>
            <a:endParaRPr lang="en-US" sz="3600" b="1" dirty="0"/>
          </a:p>
          <a:p>
            <a:r>
              <a:rPr lang="en-US" sz="2800" b="1" dirty="0" err="1" smtClean="0">
                <a:solidFill>
                  <a:srgbClr val="0070C0"/>
                </a:solidFill>
              </a:rPr>
              <a:t>Disorders:</a:t>
            </a:r>
            <a:r>
              <a:rPr lang="en-US" sz="2800" b="1" dirty="0" err="1"/>
              <a:t>Contact</a:t>
            </a:r>
            <a:r>
              <a:rPr lang="en-US" sz="2800" b="1" dirty="0"/>
              <a:t> dermatitis is a type of skin inflammation (</a:t>
            </a:r>
            <a:r>
              <a:rPr lang="en-US" sz="2800" b="1" dirty="0">
                <a:hlinkClick r:id="rId2" tooltip="Dermatitis"/>
              </a:rPr>
              <a:t>dermatitis</a:t>
            </a:r>
            <a:r>
              <a:rPr lang="en-US" sz="2800" b="1" dirty="0"/>
              <a:t>).</a:t>
            </a:r>
            <a:endParaRPr lang="en-US" sz="2800" b="1" dirty="0">
              <a:solidFill>
                <a:srgbClr val="0070C0"/>
              </a:solidFill>
            </a:endParaRPr>
          </a:p>
          <a:p>
            <a:endParaRPr lang="en-US" sz="3600" dirty="0"/>
          </a:p>
        </p:txBody>
      </p:sp>
      <p:pic>
        <p:nvPicPr>
          <p:cNvPr id="3074" name="Picture 2" descr="C:\Users\Hp-Lap\Pictures\230px-Contact_dermatitis_around_wound.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648200"/>
            <a:ext cx="4724400" cy="2209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231084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0" y="0"/>
            <a:ext cx="9144000" cy="685800"/>
          </a:xfrm>
        </p:spPr>
        <p:txBody>
          <a:bodyPr>
            <a:normAutofit fontScale="90000"/>
          </a:bodyPr>
          <a:lstStyle/>
          <a:p>
            <a:pPr eaLnBrk="1" hangingPunct="1"/>
            <a:r>
              <a:rPr lang="en-US" dirty="0" smtClean="0"/>
              <a:t>Interferon (IFN)</a:t>
            </a:r>
          </a:p>
        </p:txBody>
      </p:sp>
      <p:sp>
        <p:nvSpPr>
          <p:cNvPr id="27651" name="Text Box 3"/>
          <p:cNvSpPr txBox="1">
            <a:spLocks noChangeArrowheads="1"/>
          </p:cNvSpPr>
          <p:nvPr/>
        </p:nvSpPr>
        <p:spPr bwMode="auto">
          <a:xfrm>
            <a:off x="5410200" y="6324600"/>
            <a:ext cx="1600200"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en-US" sz="1200">
                <a:latin typeface="Times New Roman" pitchFamily="18" charset="0"/>
              </a:rPr>
              <a:t>Figure 21.5</a:t>
            </a:r>
          </a:p>
        </p:txBody>
      </p:sp>
      <p:pic>
        <p:nvPicPr>
          <p:cNvPr id="27652" name="Picture 5" descr="Copy of 21-05Interferon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548554"/>
            <a:ext cx="9144000" cy="6309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36068743"/>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US" smtClean="0"/>
              <a:t>Innate, Internal Defenses</a:t>
            </a:r>
          </a:p>
        </p:txBody>
      </p:sp>
      <p:sp>
        <p:nvSpPr>
          <p:cNvPr id="32771" name="Rectangle 3"/>
          <p:cNvSpPr>
            <a:spLocks noGrp="1" noChangeArrowheads="1"/>
          </p:cNvSpPr>
          <p:nvPr>
            <p:ph type="body" idx="1"/>
          </p:nvPr>
        </p:nvSpPr>
        <p:spPr/>
        <p:txBody>
          <a:bodyPr/>
          <a:lstStyle/>
          <a:p>
            <a:pPr eaLnBrk="1" hangingPunct="1">
              <a:lnSpc>
                <a:spcPct val="80000"/>
              </a:lnSpc>
            </a:pPr>
            <a:r>
              <a:rPr lang="en-US" sz="2800" smtClean="0"/>
              <a:t>C-reactive proteins (CRP) produced by the liver in response to inflammatory molecules can activate the classical pathway by binding to membrane &amp; activating C1.  Also participates in opsonization.</a:t>
            </a:r>
          </a:p>
          <a:p>
            <a:pPr eaLnBrk="1" hangingPunct="1">
              <a:lnSpc>
                <a:spcPct val="80000"/>
              </a:lnSpc>
            </a:pPr>
            <a:endParaRPr lang="en-US" sz="2800" smtClean="0"/>
          </a:p>
          <a:p>
            <a:pPr eaLnBrk="1" hangingPunct="1">
              <a:lnSpc>
                <a:spcPct val="80000"/>
              </a:lnSpc>
            </a:pPr>
            <a:r>
              <a:rPr lang="en-US" sz="2800" smtClean="0"/>
              <a:t>Fever – a systemic response to infection.  Leukocytes &amp; macrophages release pyrogens that raise the hypothalamic “set point” for temperature</a:t>
            </a:r>
          </a:p>
        </p:txBody>
      </p:sp>
    </p:spTree>
    <p:extLst>
      <p:ext uri="{BB962C8B-B14F-4D97-AF65-F5344CB8AC3E}">
        <p14:creationId xmlns:p14="http://schemas.microsoft.com/office/powerpoint/2010/main" val="11231792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mtClean="0"/>
              <a:t>Immune System</a:t>
            </a:r>
          </a:p>
        </p:txBody>
      </p:sp>
      <p:sp>
        <p:nvSpPr>
          <p:cNvPr id="5123" name="Rectangle 3"/>
          <p:cNvSpPr>
            <a:spLocks noGrp="1" noChangeArrowheads="1"/>
          </p:cNvSpPr>
          <p:nvPr>
            <p:ph type="body" idx="1"/>
          </p:nvPr>
        </p:nvSpPr>
        <p:spPr>
          <a:xfrm>
            <a:off x="457200" y="1981200"/>
            <a:ext cx="3810000" cy="3886200"/>
          </a:xfrm>
        </p:spPr>
        <p:txBody>
          <a:bodyPr/>
          <a:lstStyle/>
          <a:p>
            <a:pPr eaLnBrk="1" hangingPunct="1"/>
            <a:r>
              <a:rPr lang="en-US" u="sng" smtClean="0"/>
              <a:t>functional system</a:t>
            </a:r>
            <a:r>
              <a:rPr lang="en-US" smtClean="0"/>
              <a:t> rather than organ system</a:t>
            </a:r>
          </a:p>
          <a:p>
            <a:pPr lvl="1" eaLnBrk="1" hangingPunct="1"/>
            <a:r>
              <a:rPr lang="en-US" smtClean="0"/>
              <a:t>Hematopoetic </a:t>
            </a:r>
          </a:p>
          <a:p>
            <a:pPr lvl="1" eaLnBrk="1" hangingPunct="1"/>
            <a:r>
              <a:rPr lang="en-US" smtClean="0"/>
              <a:t>Vasculature</a:t>
            </a:r>
          </a:p>
          <a:p>
            <a:pPr lvl="1" eaLnBrk="1" hangingPunct="1"/>
            <a:r>
              <a:rPr lang="en-US" smtClean="0"/>
              <a:t>Lymphatic</a:t>
            </a:r>
          </a:p>
          <a:p>
            <a:pPr lvl="1" eaLnBrk="1" hangingPunct="1"/>
            <a:endParaRPr lang="en-US" smtClean="0"/>
          </a:p>
        </p:txBody>
      </p:sp>
      <p:pic>
        <p:nvPicPr>
          <p:cNvPr id="5124" name="Picture 4" descr="Copy (2) of 21-01Overview_L"/>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62438" y="1524000"/>
            <a:ext cx="4881562" cy="533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5" name="Rectangle 5"/>
          <p:cNvSpPr>
            <a:spLocks noChangeArrowheads="1"/>
          </p:cNvSpPr>
          <p:nvPr/>
        </p:nvSpPr>
        <p:spPr bwMode="auto">
          <a:xfrm>
            <a:off x="5943600" y="6542088"/>
            <a:ext cx="82391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1400"/>
              <a:t>Fig 21.1</a:t>
            </a:r>
          </a:p>
        </p:txBody>
      </p:sp>
    </p:spTree>
    <p:extLst>
      <p:ext uri="{BB962C8B-B14F-4D97-AF65-F5344CB8AC3E}">
        <p14:creationId xmlns:p14="http://schemas.microsoft.com/office/powerpoint/2010/main" val="17430712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sz="4000" smtClean="0"/>
              <a:t>Adaptive Defenses: Characteristics</a:t>
            </a:r>
          </a:p>
        </p:txBody>
      </p:sp>
      <p:sp>
        <p:nvSpPr>
          <p:cNvPr id="34819" name="Rectangle 3"/>
          <p:cNvSpPr>
            <a:spLocks noGrp="1" noChangeArrowheads="1"/>
          </p:cNvSpPr>
          <p:nvPr>
            <p:ph type="body" idx="1"/>
          </p:nvPr>
        </p:nvSpPr>
        <p:spPr/>
        <p:txBody>
          <a:bodyPr/>
          <a:lstStyle/>
          <a:p>
            <a:pPr eaLnBrk="1" hangingPunct="1">
              <a:lnSpc>
                <a:spcPct val="90000"/>
              </a:lnSpc>
            </a:pPr>
            <a:r>
              <a:rPr lang="en-US" sz="2800" smtClean="0"/>
              <a:t>Specificity: directed at specific targets</a:t>
            </a:r>
          </a:p>
          <a:p>
            <a:pPr eaLnBrk="1" hangingPunct="1">
              <a:lnSpc>
                <a:spcPct val="90000"/>
              </a:lnSpc>
            </a:pPr>
            <a:endParaRPr lang="en-US" sz="2800" smtClean="0"/>
          </a:p>
          <a:p>
            <a:pPr eaLnBrk="1" hangingPunct="1">
              <a:lnSpc>
                <a:spcPct val="90000"/>
              </a:lnSpc>
            </a:pPr>
            <a:r>
              <a:rPr lang="en-US" sz="2800" smtClean="0"/>
              <a:t>Systemic: not restricted to initial site of infection / invasion</a:t>
            </a:r>
          </a:p>
          <a:p>
            <a:pPr eaLnBrk="1" hangingPunct="1">
              <a:lnSpc>
                <a:spcPct val="90000"/>
              </a:lnSpc>
            </a:pPr>
            <a:endParaRPr lang="en-US" sz="2800" smtClean="0"/>
          </a:p>
          <a:p>
            <a:pPr eaLnBrk="1" hangingPunct="1">
              <a:lnSpc>
                <a:spcPct val="90000"/>
              </a:lnSpc>
            </a:pPr>
            <a:r>
              <a:rPr lang="en-US" sz="2800" smtClean="0"/>
              <a:t>Memory: after initial exposure &amp; activation, a more rapid &amp; more vigorous response is made to subsequent exposures to pathogens</a:t>
            </a:r>
          </a:p>
          <a:p>
            <a:pPr lvl="3" eaLnBrk="1" hangingPunct="1">
              <a:lnSpc>
                <a:spcPct val="90000"/>
              </a:lnSpc>
            </a:pPr>
            <a:r>
              <a:rPr lang="en-US" sz="1800" smtClean="0"/>
              <a:t>(secondary response)</a:t>
            </a:r>
          </a:p>
        </p:txBody>
      </p:sp>
    </p:spTree>
    <p:extLst>
      <p:ext uri="{BB962C8B-B14F-4D97-AF65-F5344CB8AC3E}">
        <p14:creationId xmlns:p14="http://schemas.microsoft.com/office/powerpoint/2010/main" val="808666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pPr eaLnBrk="1" hangingPunct="1"/>
            <a:r>
              <a:rPr lang="en-US" sz="4000" smtClean="0"/>
              <a:t>Cell Mediated Immune Response</a:t>
            </a:r>
          </a:p>
        </p:txBody>
      </p:sp>
      <p:sp>
        <p:nvSpPr>
          <p:cNvPr id="59395" name="Rectangle 3"/>
          <p:cNvSpPr>
            <a:spLocks noGrp="1" noChangeArrowheads="1"/>
          </p:cNvSpPr>
          <p:nvPr>
            <p:ph type="body" idx="1"/>
          </p:nvPr>
        </p:nvSpPr>
        <p:spPr/>
        <p:txBody>
          <a:bodyPr/>
          <a:lstStyle/>
          <a:p>
            <a:pPr eaLnBrk="1" hangingPunct="1"/>
            <a:r>
              <a:rPr lang="en-US" sz="2800" smtClean="0"/>
              <a:t>T-cell activation: involves recognition of PM </a:t>
            </a:r>
            <a:r>
              <a:rPr lang="en-US" sz="2800" u="sng" smtClean="0"/>
              <a:t>surface antigens only</a:t>
            </a:r>
          </a:p>
          <a:p>
            <a:pPr lvl="1" eaLnBrk="1" hangingPunct="1"/>
            <a:r>
              <a:rPr lang="en-US" sz="2400" smtClean="0"/>
              <a:t>Antigen is combined with MHC &amp; displayed on PM</a:t>
            </a:r>
          </a:p>
          <a:p>
            <a:pPr lvl="1" eaLnBrk="1" hangingPunct="1"/>
            <a:r>
              <a:rPr lang="en-US" sz="2400" smtClean="0"/>
              <a:t>T-cell receptors: bind to the MHC &amp; are stimulated by the associated antigen</a:t>
            </a:r>
          </a:p>
          <a:p>
            <a:pPr lvl="1" eaLnBrk="1" hangingPunct="1"/>
            <a:r>
              <a:rPr lang="en-US" sz="2400" smtClean="0"/>
              <a:t>The addition of a co-stimulator (cytokines, interleukins, etc) prompts the T-cell to form a clone</a:t>
            </a:r>
          </a:p>
          <a:p>
            <a:pPr lvl="1" eaLnBrk="1" hangingPunct="1"/>
            <a:r>
              <a:rPr lang="en-US" sz="2400" smtClean="0"/>
              <a:t>In the absence of a co-stimulator the T-cell becomes tolerant to antigen (anergy)</a:t>
            </a:r>
          </a:p>
        </p:txBody>
      </p:sp>
    </p:spTree>
    <p:extLst>
      <p:ext uri="{BB962C8B-B14F-4D97-AF65-F5344CB8AC3E}">
        <p14:creationId xmlns:p14="http://schemas.microsoft.com/office/powerpoint/2010/main" val="192257524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xfrm>
            <a:off x="0" y="0"/>
            <a:ext cx="6629400" cy="914400"/>
          </a:xfrm>
        </p:spPr>
        <p:txBody>
          <a:bodyPr/>
          <a:lstStyle/>
          <a:p>
            <a:pPr eaLnBrk="1" hangingPunct="1"/>
            <a:r>
              <a:rPr lang="en-US" dirty="0" smtClean="0"/>
              <a:t>Cell Mediated: MHC</a:t>
            </a:r>
          </a:p>
        </p:txBody>
      </p:sp>
      <p:sp>
        <p:nvSpPr>
          <p:cNvPr id="60419" name="Rectangle 3"/>
          <p:cNvSpPr>
            <a:spLocks noGrp="1" noChangeArrowheads="1"/>
          </p:cNvSpPr>
          <p:nvPr>
            <p:ph type="body" idx="1"/>
          </p:nvPr>
        </p:nvSpPr>
        <p:spPr>
          <a:xfrm>
            <a:off x="0" y="762000"/>
            <a:ext cx="9144000" cy="6096000"/>
          </a:xfrm>
        </p:spPr>
        <p:txBody>
          <a:bodyPr/>
          <a:lstStyle/>
          <a:p>
            <a:pPr eaLnBrk="1" hangingPunct="1"/>
            <a:r>
              <a:rPr lang="en-US" sz="2800" dirty="0" smtClean="0"/>
              <a:t>MHC occurs as two classes</a:t>
            </a:r>
          </a:p>
          <a:p>
            <a:pPr lvl="1" eaLnBrk="1" hangingPunct="1"/>
            <a:r>
              <a:rPr lang="en-US" sz="2400" dirty="0" smtClean="0"/>
              <a:t>MHC I on virtually all tissue cells</a:t>
            </a:r>
          </a:p>
          <a:p>
            <a:pPr lvl="1" eaLnBrk="1" hangingPunct="1"/>
            <a:r>
              <a:rPr lang="en-US" sz="2400" dirty="0" smtClean="0"/>
              <a:t>MHC II only on PM some immune system cells</a:t>
            </a:r>
          </a:p>
        </p:txBody>
      </p:sp>
    </p:spTree>
    <p:extLst>
      <p:ext uri="{BB962C8B-B14F-4D97-AF65-F5344CB8AC3E}">
        <p14:creationId xmlns:p14="http://schemas.microsoft.com/office/powerpoint/2010/main" val="191402526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1066</TotalTime>
  <Words>1112</Words>
  <Application>Microsoft Office PowerPoint</Application>
  <PresentationFormat>On-screen Show (4:3)</PresentationFormat>
  <Paragraphs>157</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Office Theme</vt:lpstr>
      <vt:lpstr>PowerPoint Presentation</vt:lpstr>
      <vt:lpstr>Developmental Aspects of the Immune System</vt:lpstr>
      <vt:lpstr>Innate, Internal Defenses</vt:lpstr>
      <vt:lpstr>Interferon (IFN)</vt:lpstr>
      <vt:lpstr>Innate, Internal Defenses</vt:lpstr>
      <vt:lpstr>Immune System</vt:lpstr>
      <vt:lpstr>Adaptive Defenses: Characteristics</vt:lpstr>
      <vt:lpstr>Cell Mediated Immune Response</vt:lpstr>
      <vt:lpstr>Cell Mediated: MHC</vt:lpstr>
      <vt:lpstr>Cell Mediated:  MHC display properties</vt:lpstr>
      <vt:lpstr>Cell Mediated:  MHC display properties</vt:lpstr>
      <vt:lpstr>Cell Mediated: T-cell roles</vt:lpstr>
      <vt:lpstr>Cell Mediated: T-cell roles</vt:lpstr>
      <vt:lpstr>PowerPoint Presentation</vt:lpstr>
      <vt:lpstr>Cell Mediated: T-cell roles</vt:lpstr>
      <vt:lpstr>PowerPoint Presentation</vt:lpstr>
      <vt:lpstr>Cell Mediated: T-cell roles</vt:lpstr>
      <vt:lpstr>Cell Mediated:  T-cell roles</vt:lpstr>
      <vt:lpstr>PowerPoint Presentation</vt:lpstr>
      <vt:lpstr>Cell Mediated: T-cell roles</vt:lpstr>
      <vt:lpstr>Organ Transplants/Rejections</vt:lpstr>
      <vt:lpstr>Organ Transplants/Rejections</vt:lpstr>
      <vt:lpstr>Immunologic Dysfunction</vt:lpstr>
      <vt:lpstr>Immunologic Dysfunction</vt:lpstr>
      <vt:lpstr>Hypersensitivities: Types</vt:lpstr>
      <vt:lpstr>PowerPoint Presentation</vt:lpstr>
      <vt:lpstr>PowerPoint Presentation</vt:lpstr>
      <vt:lpstr>Hypersensitivities: Types II </vt:lpstr>
      <vt:lpstr>PowerPoint Presentation</vt:lpstr>
      <vt:lpstr>Hypersensitivities: Type IV</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Hp-Lap</dc:creator>
  <cp:lastModifiedBy>Hp-Lap</cp:lastModifiedBy>
  <cp:revision>19</cp:revision>
  <dcterms:created xsi:type="dcterms:W3CDTF">2006-08-16T00:00:00Z</dcterms:created>
  <dcterms:modified xsi:type="dcterms:W3CDTF">2016-04-13T07:22:44Z</dcterms:modified>
</cp:coreProperties>
</file>