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308" r:id="rId15"/>
    <p:sldId id="270" r:id="rId16"/>
    <p:sldId id="309" r:id="rId17"/>
    <p:sldId id="271" r:id="rId18"/>
    <p:sldId id="30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033F7-3C9A-40C5-88FD-6EA31CB1E9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19E3E4-8A04-44BC-BFDB-BE0BFF1B4E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8569D4-2EA8-4FCE-8518-31E6291E50E1}"/>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76DBD466-F47F-4FC8-A73F-09227AED7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6B97F4-9F47-4938-A5D4-313561E6524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60026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1C40-A103-42EB-8667-8862F19079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88E52A-9000-4C60-B14B-13FF93FBE2B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0E1A8-8BCD-474B-9B9B-94EAB46665B6}"/>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1F2E5949-D3D2-43DE-B342-E7BBCA35F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F9960C-19C4-4A89-9183-4885270CA5C2}"/>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0721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060F0D-A2A6-4627-ADA7-02CE1AEC20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5079C-D63C-4D9C-8DE2-BB287C064D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F3FAD5-CE0A-4301-9C4E-CB881F2E94AF}"/>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588ADAE4-B5C6-4170-A61C-9D835C3D3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F0E87-26BE-44F5-86C9-51BF457989DF}"/>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15808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78B0-2A7D-4298-AF5F-102E805920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32C8A-190F-4CA2-827C-372D651691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9B20-4D70-4252-AA6D-37FFDC0DD26F}"/>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E3130E60-C34B-45E3-9C26-A396ACE5D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92919-E907-46AC-8B02-DAAFA16AADD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550272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C3E1-BC24-4395-8B15-0ED316BE9A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80BB2D-69FA-4C0F-BC29-AEE5CD97A2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B58988-685D-47D5-AE40-0C3C741614F0}"/>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A02B2B2D-5CD1-4514-83E7-5428B7B2B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75686-19BC-498B-8945-0CC6C497A7A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961309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CEB4B-95D6-4017-8FB0-0EFAB7906C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B72C6-4D64-47B1-BC6A-8A1F9EBA17E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36916-81E1-4DD2-B0C8-2DB72C803A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752E09-E0A7-43BE-B1E1-0F1E3FA45194}"/>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293F17DE-E866-45DC-B429-4CAE3C22A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DD39E0-FFBE-450F-9C10-24AE632F4CD5}"/>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9014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5C45-667D-4BA3-BC58-9B86567AD3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A1E6D4-2237-4A54-996A-B39C41FCB3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25B2E7-956F-43B1-A5EB-90B78BE5401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620A5C-336B-4250-93E0-9384F8CEB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AF6D9B-383E-4ED0-8EDD-D33B11446F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48A774-C3C6-4035-8747-03EB55FDAE58}"/>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8" name="Footer Placeholder 7">
            <a:extLst>
              <a:ext uri="{FF2B5EF4-FFF2-40B4-BE49-F238E27FC236}">
                <a16:creationId xmlns:a16="http://schemas.microsoft.com/office/drawing/2014/main" id="{2EDFCB9E-5AFD-4A8C-A82E-73744F38BA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6F1C3-9EE3-4E7B-972F-B879ABA7C0B9}"/>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16126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1DC66-7723-4F61-89EC-EC88346870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7D9C8F-E77B-4137-BA8A-E93C5C3331A6}"/>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4" name="Footer Placeholder 3">
            <a:extLst>
              <a:ext uri="{FF2B5EF4-FFF2-40B4-BE49-F238E27FC236}">
                <a16:creationId xmlns:a16="http://schemas.microsoft.com/office/drawing/2014/main" id="{AAC00415-4082-414C-AB76-2CD0FE715E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D46DAC-7DB5-4C77-801A-7B62D80B9AA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82332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7FFC21-E926-4DE4-B45D-90FE3C86647A}"/>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3" name="Footer Placeholder 2">
            <a:extLst>
              <a:ext uri="{FF2B5EF4-FFF2-40B4-BE49-F238E27FC236}">
                <a16:creationId xmlns:a16="http://schemas.microsoft.com/office/drawing/2014/main" id="{B93EB1FC-5290-495D-9729-97E372AB92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B9D006-23FD-4402-8A65-073C9C9A0AD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3216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1580-5306-407A-8349-838A616CF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600D7E-93F1-44B5-A202-41BC37F4C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49DC8C-5890-4563-BC72-EB4A12F211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A67652-6F44-4C9F-9876-DC11C573E795}"/>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F9661AF8-F0D8-4CAD-B6C2-4BE90C8FC8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B5C35-032B-440A-9E45-56C6BAD684FB}"/>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24947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85000-2EB1-4BB7-9014-4A9A43F3AF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8DF980-16CF-42E5-94FE-DAA995D68B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9E2ED9-6A4C-4532-B91C-4E05095FA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E9C59C-4B72-406E-B6CB-2494DB4774EE}"/>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154AF6F5-9F97-43D5-8C84-6C4B86A871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F856AA-408F-4670-8FC7-9D677411290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7461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1191AB-D900-4754-8D82-20830EA41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527954-F787-4FDE-A659-EC0B907509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F7104-9910-4B28-B2A4-0664568F24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8B8EA61D-765F-4BD9-ACDE-194FDC7D05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ECB9C8-7B9F-4C87-B732-0499F884F7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4537E-5FD1-4464-A076-811779068316}" type="slidenum">
              <a:rPr lang="en-US" smtClean="0"/>
              <a:t>‹#›</a:t>
            </a:fld>
            <a:endParaRPr lang="en-US"/>
          </a:p>
        </p:txBody>
      </p:sp>
    </p:spTree>
    <p:extLst>
      <p:ext uri="{BB962C8B-B14F-4D97-AF65-F5344CB8AC3E}">
        <p14:creationId xmlns:p14="http://schemas.microsoft.com/office/powerpoint/2010/main" val="582618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1524000" y="360928"/>
            <a:ext cx="9144000" cy="1655762"/>
          </a:xfrm>
        </p:spPr>
        <p:txBody>
          <a:bodyPr>
            <a:noAutofit/>
          </a:bodyPr>
          <a:lstStyle/>
          <a:p>
            <a:pPr marL="0" marR="0">
              <a:lnSpc>
                <a:spcPct val="107000"/>
              </a:lnSpc>
              <a:spcBef>
                <a:spcPts val="0"/>
              </a:spcBef>
              <a:spcAft>
                <a:spcPts val="8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rPr>
              <a:t>Academic Year 2023-2024</a:t>
            </a:r>
            <a:br>
              <a:rPr lang="en-US" sz="2000" b="1" dirty="0">
                <a:latin typeface="Times New Roman" panose="02020603050405020304" pitchFamily="18" charset="0"/>
                <a:ea typeface="Calibri" panose="020F0502020204030204" pitchFamily="34" charset="0"/>
              </a:rPr>
            </a:br>
            <a:r>
              <a:rPr lang="en-US" sz="2000" b="1" dirty="0">
                <a:latin typeface="Times New Roman" panose="02020603050405020304" pitchFamily="18" charset="0"/>
                <a:ea typeface="Calibri" panose="020F0502020204030204" pitchFamily="34" charset="0"/>
              </a:rPr>
              <a:t>Epidemiology </a:t>
            </a: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524000" y="2467627"/>
            <a:ext cx="9144000" cy="2790173"/>
          </a:xfrm>
        </p:spPr>
        <p:txBody>
          <a:bodyPr>
            <a:normAutofit fontScale="92500" lnSpcReduction="10000"/>
          </a:bodyPr>
          <a:lstStyle/>
          <a:p>
            <a:pPr>
              <a:lnSpc>
                <a:spcPct val="200000"/>
              </a:lnSpc>
            </a:pPr>
            <a:r>
              <a:rPr lang="en-US" dirty="0">
                <a:latin typeface="Bahnschrift Condensed" panose="020B0502040204020203" pitchFamily="34" charset="0"/>
              </a:rPr>
              <a:t>Lecture 1</a:t>
            </a:r>
          </a:p>
          <a:p>
            <a:pPr>
              <a:lnSpc>
                <a:spcPct val="200000"/>
              </a:lnSpc>
            </a:pPr>
            <a:r>
              <a:rPr lang="en-US" sz="3200" dirty="0">
                <a:latin typeface="Bahnschrift Condensed" panose="020B0502040204020203" pitchFamily="34" charset="0"/>
              </a:rPr>
              <a:t>Introduction to Epidemiology</a:t>
            </a:r>
          </a:p>
          <a:p>
            <a:pPr>
              <a:lnSpc>
                <a:spcPct val="200000"/>
              </a:lnSpc>
            </a:pPr>
            <a:r>
              <a:rPr lang="en-US" sz="3200" dirty="0">
                <a:latin typeface="Bahnschrift Condensed" panose="020B0502040204020203" pitchFamily="34" charset="0"/>
              </a:rPr>
              <a:t>Prepared by: Dr. Ali Hussein. H.</a:t>
            </a:r>
          </a:p>
          <a:p>
            <a:endParaRPr lang="en-US" sz="3200" dirty="0">
              <a:latin typeface="Bahnschrift Condensed" panose="020B0502040204020203" pitchFamily="34" charset="0"/>
            </a:endParaRP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8503E-35CB-4765-815F-242FD93FC40D}"/>
              </a:ext>
            </a:extLst>
          </p:cNvPr>
          <p:cNvSpPr>
            <a:spLocks noGrp="1"/>
          </p:cNvSpPr>
          <p:nvPr>
            <p:ph type="title"/>
          </p:nvPr>
        </p:nvSpPr>
        <p:spPr/>
        <p:txBody>
          <a:bodyPr/>
          <a:lstStyle/>
          <a:p>
            <a:pPr algn="ctr"/>
            <a:r>
              <a:rPr lang="en-US" dirty="0">
                <a:latin typeface="Bahnschrift Condensed" panose="020B0502040204020203" pitchFamily="34" charset="0"/>
              </a:rPr>
              <a:t>Causal inference:</a:t>
            </a:r>
          </a:p>
        </p:txBody>
      </p:sp>
      <p:sp>
        <p:nvSpPr>
          <p:cNvPr id="3" name="Content Placeholder 2">
            <a:extLst>
              <a:ext uri="{FF2B5EF4-FFF2-40B4-BE49-F238E27FC236}">
                <a16:creationId xmlns:a16="http://schemas.microsoft.com/office/drawing/2014/main" id="{9E7FC341-5CD1-436B-A64B-3E19F641A7FA}"/>
              </a:ext>
            </a:extLst>
          </p:cNvPr>
          <p:cNvSpPr>
            <a:spLocks noGrp="1"/>
          </p:cNvSpPr>
          <p:nvPr>
            <p:ph idx="1"/>
          </p:nvPr>
        </p:nvSpPr>
        <p:spPr>
          <a:xfrm>
            <a:off x="524655" y="1690688"/>
            <a:ext cx="10942819" cy="4486275"/>
          </a:xfrm>
        </p:spPr>
        <p:txBody>
          <a:bodyPr>
            <a:normAutofit/>
          </a:bodyPr>
          <a:lstStyle/>
          <a:p>
            <a:pPr marL="0" indent="0">
              <a:lnSpc>
                <a:spcPct val="150000"/>
              </a:lnSpc>
              <a:buNone/>
            </a:pPr>
            <a:r>
              <a:rPr lang="en-US" sz="3200" dirty="0"/>
              <a:t>      A major focus of epidemiology is informing efforts to prevent and control disease and promote health. To do this, we need to know the causes of disease or injury and the ways in which these causes can be modified. </a:t>
            </a:r>
          </a:p>
        </p:txBody>
      </p:sp>
    </p:spTree>
    <p:extLst>
      <p:ext uri="{BB962C8B-B14F-4D97-AF65-F5344CB8AC3E}">
        <p14:creationId xmlns:p14="http://schemas.microsoft.com/office/powerpoint/2010/main" val="139687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A91F0-80BC-4FFF-A02B-FDB281900093}"/>
              </a:ext>
            </a:extLst>
          </p:cNvPr>
          <p:cNvSpPr>
            <a:spLocks noGrp="1"/>
          </p:cNvSpPr>
          <p:nvPr>
            <p:ph type="title"/>
          </p:nvPr>
        </p:nvSpPr>
        <p:spPr/>
        <p:txBody>
          <a:bodyPr/>
          <a:lstStyle/>
          <a:p>
            <a:pPr algn="ctr"/>
            <a:r>
              <a:rPr lang="en-US" b="1" dirty="0">
                <a:latin typeface="Bahnschrift SemiLight SemiConde" panose="020B0502040204020203" pitchFamily="34" charset="0"/>
              </a:rPr>
              <a:t>Causality</a:t>
            </a:r>
          </a:p>
        </p:txBody>
      </p:sp>
      <p:sp>
        <p:nvSpPr>
          <p:cNvPr id="3" name="Content Placeholder 2">
            <a:extLst>
              <a:ext uri="{FF2B5EF4-FFF2-40B4-BE49-F238E27FC236}">
                <a16:creationId xmlns:a16="http://schemas.microsoft.com/office/drawing/2014/main" id="{B535CAEA-DE23-41FC-9553-5452BEBCB202}"/>
              </a:ext>
            </a:extLst>
          </p:cNvPr>
          <p:cNvSpPr>
            <a:spLocks noGrp="1"/>
          </p:cNvSpPr>
          <p:nvPr>
            <p:ph idx="1"/>
          </p:nvPr>
        </p:nvSpPr>
        <p:spPr/>
        <p:txBody>
          <a:bodyPr/>
          <a:lstStyle/>
          <a:p>
            <a:pPr marL="0" indent="0">
              <a:lnSpc>
                <a:spcPct val="150000"/>
              </a:lnSpc>
              <a:buNone/>
            </a:pPr>
            <a:r>
              <a:rPr lang="en-US" dirty="0"/>
              <a:t>Refers to the relationship between a cause and its effect. A purpose of epidemiologic study has been to discover causal relationships to understand </a:t>
            </a:r>
            <a:r>
              <a:rPr lang="en-US" dirty="0">
                <a:solidFill>
                  <a:srgbClr val="FF0000"/>
                </a:solidFill>
              </a:rPr>
              <a:t>why conditions develop </a:t>
            </a:r>
            <a:r>
              <a:rPr lang="en-US" dirty="0"/>
              <a:t>and offer effective prevention and protection.</a:t>
            </a:r>
          </a:p>
        </p:txBody>
      </p:sp>
    </p:spTree>
    <p:extLst>
      <p:ext uri="{BB962C8B-B14F-4D97-AF65-F5344CB8AC3E}">
        <p14:creationId xmlns:p14="http://schemas.microsoft.com/office/powerpoint/2010/main" val="134429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15D15-A76C-4202-8F78-2353B2F8DC8B}"/>
              </a:ext>
            </a:extLst>
          </p:cNvPr>
          <p:cNvSpPr>
            <a:spLocks noGrp="1"/>
          </p:cNvSpPr>
          <p:nvPr>
            <p:ph type="title"/>
          </p:nvPr>
        </p:nvSpPr>
        <p:spPr/>
        <p:txBody>
          <a:bodyPr/>
          <a:lstStyle/>
          <a:p>
            <a:pPr algn="ctr"/>
            <a:r>
              <a:rPr lang="en-US" dirty="0">
                <a:latin typeface="Bahnschrift Condensed" panose="020B0502040204020203" pitchFamily="34" charset="0"/>
              </a:rPr>
              <a:t>Core Epidemiologic Functions</a:t>
            </a:r>
          </a:p>
        </p:txBody>
      </p:sp>
      <p:sp>
        <p:nvSpPr>
          <p:cNvPr id="3" name="Content Placeholder 2">
            <a:extLst>
              <a:ext uri="{FF2B5EF4-FFF2-40B4-BE49-F238E27FC236}">
                <a16:creationId xmlns:a16="http://schemas.microsoft.com/office/drawing/2014/main" id="{DD859B75-B801-40CF-8CD2-19A9F6BD0EB2}"/>
              </a:ext>
            </a:extLst>
          </p:cNvPr>
          <p:cNvSpPr>
            <a:spLocks noGrp="1"/>
          </p:cNvSpPr>
          <p:nvPr>
            <p:ph idx="1"/>
          </p:nvPr>
        </p:nvSpPr>
        <p:spPr/>
        <p:txBody>
          <a:bodyPr>
            <a:normAutofit fontScale="92500" lnSpcReduction="20000"/>
          </a:bodyPr>
          <a:lstStyle/>
          <a:p>
            <a:pPr marL="0" indent="0">
              <a:lnSpc>
                <a:spcPct val="150000"/>
              </a:lnSpc>
              <a:buNone/>
            </a:pPr>
            <a:r>
              <a:rPr lang="en-US" dirty="0"/>
              <a:t>In the mid-1980s, five major tasks of epidemiology in public health practice were identified: </a:t>
            </a:r>
          </a:p>
          <a:p>
            <a:pPr>
              <a:lnSpc>
                <a:spcPct val="150000"/>
              </a:lnSpc>
            </a:pPr>
            <a:r>
              <a:rPr lang="en-US" dirty="0"/>
              <a:t>public health surveillance, </a:t>
            </a:r>
          </a:p>
          <a:p>
            <a:pPr>
              <a:lnSpc>
                <a:spcPct val="150000"/>
              </a:lnSpc>
            </a:pPr>
            <a:r>
              <a:rPr lang="en-US" dirty="0"/>
              <a:t>field investigation, </a:t>
            </a:r>
          </a:p>
          <a:p>
            <a:pPr>
              <a:lnSpc>
                <a:spcPct val="150000"/>
              </a:lnSpc>
            </a:pPr>
            <a:r>
              <a:rPr lang="en-US" dirty="0"/>
              <a:t>analytic studies, </a:t>
            </a:r>
          </a:p>
          <a:p>
            <a:pPr>
              <a:lnSpc>
                <a:spcPct val="150000"/>
              </a:lnSpc>
            </a:pPr>
            <a:r>
              <a:rPr lang="en-US" dirty="0"/>
              <a:t>evaluation, </a:t>
            </a:r>
          </a:p>
          <a:p>
            <a:pPr>
              <a:lnSpc>
                <a:spcPct val="150000"/>
              </a:lnSpc>
            </a:pPr>
            <a:r>
              <a:rPr lang="en-US" dirty="0"/>
              <a:t>linkages.</a:t>
            </a:r>
          </a:p>
        </p:txBody>
      </p:sp>
    </p:spTree>
    <p:extLst>
      <p:ext uri="{BB962C8B-B14F-4D97-AF65-F5344CB8AC3E}">
        <p14:creationId xmlns:p14="http://schemas.microsoft.com/office/powerpoint/2010/main" val="1306517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FE63C-EC76-47B5-97CA-38C07B3CEE54}"/>
              </a:ext>
            </a:extLst>
          </p:cNvPr>
          <p:cNvSpPr>
            <a:spLocks noGrp="1"/>
          </p:cNvSpPr>
          <p:nvPr>
            <p:ph type="title"/>
          </p:nvPr>
        </p:nvSpPr>
        <p:spPr/>
        <p:txBody>
          <a:bodyPr/>
          <a:lstStyle/>
          <a:p>
            <a:pPr algn="ctr"/>
            <a:r>
              <a:rPr lang="en-US" b="1" dirty="0">
                <a:latin typeface="Bahnschrift SemiLight SemiConde" panose="020B0502040204020203" pitchFamily="34" charset="0"/>
              </a:rPr>
              <a:t> Public health surveillance</a:t>
            </a:r>
          </a:p>
        </p:txBody>
      </p:sp>
      <p:sp>
        <p:nvSpPr>
          <p:cNvPr id="3" name="Content Placeholder 2">
            <a:extLst>
              <a:ext uri="{FF2B5EF4-FFF2-40B4-BE49-F238E27FC236}">
                <a16:creationId xmlns:a16="http://schemas.microsoft.com/office/drawing/2014/main" id="{C242FC5E-79A6-41FC-B8BC-022B3914C505}"/>
              </a:ext>
            </a:extLst>
          </p:cNvPr>
          <p:cNvSpPr>
            <a:spLocks noGrp="1"/>
          </p:cNvSpPr>
          <p:nvPr>
            <p:ph idx="1"/>
          </p:nvPr>
        </p:nvSpPr>
        <p:spPr>
          <a:xfrm>
            <a:off x="838200" y="1690688"/>
            <a:ext cx="10515600" cy="4667250"/>
          </a:xfrm>
        </p:spPr>
        <p:txBody>
          <a:bodyPr/>
          <a:lstStyle/>
          <a:p>
            <a:pPr>
              <a:lnSpc>
                <a:spcPct val="150000"/>
              </a:lnSpc>
              <a:buFont typeface="Wingdings" panose="05000000000000000000" pitchFamily="2" charset="2"/>
              <a:buChar char="Ø"/>
            </a:pPr>
            <a:r>
              <a:rPr lang="en-US" dirty="0"/>
              <a:t>surveillance is the </a:t>
            </a:r>
            <a:r>
              <a:rPr lang="en-US" dirty="0">
                <a:solidFill>
                  <a:srgbClr val="FF0000"/>
                </a:solidFill>
              </a:rPr>
              <a:t>ongoing, systematic collection, analysis, interpretation, and dissemination</a:t>
            </a:r>
            <a:r>
              <a:rPr lang="en-US" dirty="0"/>
              <a:t> of health data to help guide public health decision making and action.</a:t>
            </a:r>
          </a:p>
          <a:p>
            <a:pPr>
              <a:lnSpc>
                <a:spcPct val="150000"/>
              </a:lnSpc>
              <a:buFont typeface="Wingdings" panose="05000000000000000000" pitchFamily="2" charset="2"/>
              <a:buChar char="Ø"/>
            </a:pPr>
            <a:r>
              <a:rPr lang="en-US" dirty="0"/>
              <a:t>Surveillance is equivalent to monitoring the pulse of the community.</a:t>
            </a:r>
          </a:p>
          <a:p>
            <a:pPr>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One of the first actions that results from a surveillance case report or report of a cluster is </a:t>
            </a:r>
            <a:r>
              <a:rPr lang="en-US" dirty="0">
                <a:solidFill>
                  <a:srgbClr val="FF0000"/>
                </a:solidFill>
                <a:latin typeface="Times New Roman" panose="02020603050405020304" pitchFamily="18" charset="0"/>
                <a:cs typeface="Times New Roman" panose="02020603050405020304" pitchFamily="18" charset="0"/>
              </a:rPr>
              <a:t>investigation</a:t>
            </a:r>
            <a:r>
              <a:rPr lang="en-US" dirty="0">
                <a:latin typeface="Times New Roman" panose="02020603050405020304" pitchFamily="18" charset="0"/>
                <a:cs typeface="Times New Roman" panose="02020603050405020304" pitchFamily="18" charset="0"/>
              </a:rPr>
              <a:t> by the public health department.</a:t>
            </a:r>
          </a:p>
          <a:p>
            <a:pPr marL="0" indent="0">
              <a:lnSpc>
                <a:spcPct val="150000"/>
              </a:lnSpc>
              <a:buNone/>
            </a:pPr>
            <a:endParaRPr lang="en-US" dirty="0"/>
          </a:p>
        </p:txBody>
      </p:sp>
    </p:spTree>
    <p:extLst>
      <p:ext uri="{BB962C8B-B14F-4D97-AF65-F5344CB8AC3E}">
        <p14:creationId xmlns:p14="http://schemas.microsoft.com/office/powerpoint/2010/main" val="168818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AFF09A-51A7-4F3A-8507-A8362D78DE23}"/>
              </a:ext>
            </a:extLst>
          </p:cNvPr>
          <p:cNvSpPr>
            <a:spLocks noGrp="1"/>
          </p:cNvSpPr>
          <p:nvPr>
            <p:ph idx="1"/>
          </p:nvPr>
        </p:nvSpPr>
        <p:spPr>
          <a:xfrm>
            <a:off x="576649" y="1178011"/>
            <a:ext cx="10777151" cy="4998952"/>
          </a:xfrm>
        </p:spPr>
        <p:txBody>
          <a:bodyPr>
            <a:normAutofit/>
          </a:bodyPr>
          <a:lstStyle/>
          <a:p>
            <a:pPr marL="0" indent="0">
              <a:lnSpc>
                <a:spcPct val="150000"/>
              </a:lnSpc>
              <a:buNone/>
            </a:pPr>
            <a:r>
              <a:rPr lang="en-US" sz="3200" b="1" dirty="0"/>
              <a:t>Surveillance and field investigations </a:t>
            </a:r>
            <a:r>
              <a:rPr lang="en-US" sz="3200" dirty="0"/>
              <a:t>are usually sufficient to identify: </a:t>
            </a:r>
          </a:p>
          <a:p>
            <a:pPr>
              <a:lnSpc>
                <a:spcPct val="150000"/>
              </a:lnSpc>
              <a:buFont typeface="Wingdings" panose="05000000000000000000" pitchFamily="2" charset="2"/>
              <a:buChar char="Ø"/>
            </a:pPr>
            <a:r>
              <a:rPr lang="en-US" sz="3200" dirty="0"/>
              <a:t>Causes</a:t>
            </a:r>
          </a:p>
          <a:p>
            <a:pPr>
              <a:lnSpc>
                <a:spcPct val="150000"/>
              </a:lnSpc>
              <a:buFont typeface="Wingdings" panose="05000000000000000000" pitchFamily="2" charset="2"/>
              <a:buChar char="Ø"/>
            </a:pPr>
            <a:r>
              <a:rPr lang="en-US" sz="3200" dirty="0"/>
              <a:t>Modes of transmission</a:t>
            </a:r>
          </a:p>
          <a:p>
            <a:pPr>
              <a:lnSpc>
                <a:spcPct val="150000"/>
              </a:lnSpc>
              <a:buFont typeface="Wingdings" panose="05000000000000000000" pitchFamily="2" charset="2"/>
              <a:buChar char="Ø"/>
            </a:pPr>
            <a:r>
              <a:rPr lang="en-US" sz="3200" dirty="0"/>
              <a:t>Appropriate control and prevention measures.</a:t>
            </a:r>
          </a:p>
        </p:txBody>
      </p:sp>
    </p:spTree>
    <p:extLst>
      <p:ext uri="{BB962C8B-B14F-4D97-AF65-F5344CB8AC3E}">
        <p14:creationId xmlns:p14="http://schemas.microsoft.com/office/powerpoint/2010/main" val="2453647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55E766-9255-4E72-969F-6780B2B33FB3}"/>
              </a:ext>
            </a:extLst>
          </p:cNvPr>
          <p:cNvSpPr>
            <a:spLocks noGrp="1"/>
          </p:cNvSpPr>
          <p:nvPr>
            <p:ph idx="1"/>
          </p:nvPr>
        </p:nvSpPr>
        <p:spPr/>
        <p:txBody>
          <a:bodyPr/>
          <a:lstStyle/>
          <a:p>
            <a:pPr marL="0" indent="0">
              <a:buNone/>
            </a:pPr>
            <a:r>
              <a:rPr lang="en-US" b="1" u="sng" dirty="0"/>
              <a:t> Analytic studies</a:t>
            </a:r>
          </a:p>
          <a:p>
            <a:pPr marL="0" indent="0">
              <a:buNone/>
            </a:pPr>
            <a:r>
              <a:rPr lang="en-US" dirty="0"/>
              <a:t>The hallmark of an analytic epidemiologic study is the use of a </a:t>
            </a:r>
            <a:r>
              <a:rPr lang="en-US" dirty="0">
                <a:solidFill>
                  <a:srgbClr val="FF0000"/>
                </a:solidFill>
              </a:rPr>
              <a:t>valid comparison group.</a:t>
            </a:r>
          </a:p>
          <a:p>
            <a:pPr marL="0" indent="0">
              <a:buNone/>
            </a:pPr>
            <a:endParaRPr lang="en-US" dirty="0"/>
          </a:p>
          <a:p>
            <a:pPr marL="0" indent="0">
              <a:buNone/>
            </a:pPr>
            <a:r>
              <a:rPr lang="en-US" b="1" u="sng" dirty="0"/>
              <a:t>Evaluation </a:t>
            </a:r>
          </a:p>
          <a:p>
            <a:pPr marL="0" indent="0">
              <a:buNone/>
            </a:pPr>
            <a:r>
              <a:rPr lang="en-US" dirty="0"/>
              <a:t>is the process of </a:t>
            </a:r>
            <a:r>
              <a:rPr lang="en-US" dirty="0">
                <a:solidFill>
                  <a:srgbClr val="FF0000"/>
                </a:solidFill>
              </a:rPr>
              <a:t>determining</a:t>
            </a:r>
            <a:r>
              <a:rPr lang="en-US" dirty="0"/>
              <a:t>, as systematically and objectively as possible, the relevance, effectiveness, efficiency, </a:t>
            </a:r>
            <a:r>
              <a:rPr lang="en-US" dirty="0">
                <a:solidFill>
                  <a:srgbClr val="FF0000"/>
                </a:solidFill>
              </a:rPr>
              <a:t>and impact of activities with respect to established goals.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80548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C98C63-B501-4976-AADC-FF87EF55C799}"/>
              </a:ext>
            </a:extLst>
          </p:cNvPr>
          <p:cNvSpPr>
            <a:spLocks noGrp="1"/>
          </p:cNvSpPr>
          <p:nvPr>
            <p:ph idx="1"/>
          </p:nvPr>
        </p:nvSpPr>
        <p:spPr>
          <a:xfrm>
            <a:off x="656967" y="1677344"/>
            <a:ext cx="10515600" cy="4351338"/>
          </a:xfrm>
        </p:spPr>
        <p:txBody>
          <a:bodyPr>
            <a:normAutofit lnSpcReduction="10000"/>
          </a:bodyPr>
          <a:lstStyle/>
          <a:p>
            <a:pPr marL="0" indent="0">
              <a:buNone/>
            </a:pPr>
            <a:r>
              <a:rPr lang="en-US" sz="3200" b="1" dirty="0"/>
              <a:t>Effectiveness: </a:t>
            </a:r>
            <a:r>
              <a:rPr lang="en-US" sz="3200" dirty="0"/>
              <a:t>refers to the ability of a program to produce the </a:t>
            </a:r>
            <a:r>
              <a:rPr lang="en-US" sz="3200" dirty="0">
                <a:solidFill>
                  <a:srgbClr val="FF0000"/>
                </a:solidFill>
              </a:rPr>
              <a:t>intended or expected results </a:t>
            </a:r>
            <a:r>
              <a:rPr lang="en-US" sz="3200" dirty="0"/>
              <a:t>in the field; </a:t>
            </a:r>
          </a:p>
          <a:p>
            <a:pPr marL="0" indent="0">
              <a:buNone/>
            </a:pPr>
            <a:endParaRPr lang="en-US" sz="3200" dirty="0"/>
          </a:p>
          <a:p>
            <a:pPr marL="0" indent="0">
              <a:buNone/>
            </a:pPr>
            <a:r>
              <a:rPr lang="en-US" sz="3200" b="1" dirty="0"/>
              <a:t>Efficacy:</a:t>
            </a:r>
            <a:r>
              <a:rPr lang="en-US" sz="3200" dirty="0"/>
              <a:t> which is the ability to produce results under </a:t>
            </a:r>
            <a:r>
              <a:rPr lang="en-US" sz="3200" dirty="0">
                <a:solidFill>
                  <a:srgbClr val="FF0000"/>
                </a:solidFill>
              </a:rPr>
              <a:t>ideal conditions.</a:t>
            </a:r>
          </a:p>
          <a:p>
            <a:pPr marL="0" indent="0">
              <a:buNone/>
            </a:pPr>
            <a:endParaRPr lang="en-US" sz="3200" dirty="0"/>
          </a:p>
          <a:p>
            <a:pPr marL="0" indent="0">
              <a:buNone/>
            </a:pPr>
            <a:r>
              <a:rPr lang="en-US" sz="3200" b="1" dirty="0"/>
              <a:t>Efficiency</a:t>
            </a:r>
            <a:r>
              <a:rPr lang="en-US" sz="3200" dirty="0"/>
              <a:t> :refers to the ability of the program to produce the intended results with a </a:t>
            </a:r>
            <a:r>
              <a:rPr lang="en-US" sz="3200" dirty="0">
                <a:solidFill>
                  <a:srgbClr val="FF0000"/>
                </a:solidFill>
              </a:rPr>
              <a:t>minimum  expenditure of time and resources.</a:t>
            </a:r>
          </a:p>
        </p:txBody>
      </p:sp>
    </p:spTree>
    <p:extLst>
      <p:ext uri="{BB962C8B-B14F-4D97-AF65-F5344CB8AC3E}">
        <p14:creationId xmlns:p14="http://schemas.microsoft.com/office/powerpoint/2010/main" val="3108880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0593A-4FDE-41B2-BA40-F8E8C5C521C6}"/>
              </a:ext>
            </a:extLst>
          </p:cNvPr>
          <p:cNvSpPr>
            <a:spLocks noGrp="1"/>
          </p:cNvSpPr>
          <p:nvPr>
            <p:ph type="title"/>
          </p:nvPr>
        </p:nvSpPr>
        <p:spPr/>
        <p:txBody>
          <a:bodyPr/>
          <a:lstStyle/>
          <a:p>
            <a:pPr algn="ctr"/>
            <a:r>
              <a:rPr lang="en-US" b="1" dirty="0">
                <a:latin typeface="Bahnschrift SemiLight SemiConde" panose="020B0502040204020203" pitchFamily="34" charset="0"/>
              </a:rPr>
              <a:t> Linkages :</a:t>
            </a:r>
            <a:br>
              <a:rPr lang="en-US" b="1" u="sng" dirty="0"/>
            </a:br>
            <a:endParaRPr lang="en-US" dirty="0"/>
          </a:p>
        </p:txBody>
      </p:sp>
      <p:sp>
        <p:nvSpPr>
          <p:cNvPr id="3" name="Content Placeholder 2">
            <a:extLst>
              <a:ext uri="{FF2B5EF4-FFF2-40B4-BE49-F238E27FC236}">
                <a16:creationId xmlns:a16="http://schemas.microsoft.com/office/drawing/2014/main" id="{F098C78E-9F21-4DB6-8862-091232708545}"/>
              </a:ext>
            </a:extLst>
          </p:cNvPr>
          <p:cNvSpPr>
            <a:spLocks noGrp="1"/>
          </p:cNvSpPr>
          <p:nvPr>
            <p:ph idx="1"/>
          </p:nvPr>
        </p:nvSpPr>
        <p:spPr>
          <a:xfrm>
            <a:off x="838200" y="1558977"/>
            <a:ext cx="10515600" cy="4617986"/>
          </a:xfrm>
        </p:spPr>
        <p:txBody>
          <a:bodyPr>
            <a:normAutofit lnSpcReduction="10000"/>
          </a:bodyPr>
          <a:lstStyle/>
          <a:p>
            <a:pPr marL="0" indent="0">
              <a:lnSpc>
                <a:spcPct val="150000"/>
              </a:lnSpc>
              <a:buNone/>
            </a:pPr>
            <a:r>
              <a:rPr lang="en-US" dirty="0"/>
              <a:t>Epidemiologists working in public health settings rarely act in isolation.  </a:t>
            </a:r>
          </a:p>
          <a:p>
            <a:pPr marL="0" indent="0">
              <a:lnSpc>
                <a:spcPct val="150000"/>
              </a:lnSpc>
              <a:buNone/>
            </a:pPr>
            <a:r>
              <a:rPr lang="en-US" dirty="0"/>
              <a:t>field epidemiology is often said to be a </a:t>
            </a:r>
            <a:r>
              <a:rPr lang="en-US" dirty="0">
                <a:solidFill>
                  <a:srgbClr val="FF0000"/>
                </a:solidFill>
              </a:rPr>
              <a:t>“team sport.”</a:t>
            </a:r>
          </a:p>
          <a:p>
            <a:pPr marL="0" indent="0">
              <a:lnSpc>
                <a:spcPct val="150000"/>
              </a:lnSpc>
              <a:buNone/>
            </a:pPr>
            <a:r>
              <a:rPr lang="en-US" dirty="0"/>
              <a:t>During an investigation an epidemiologist usually participates as either </a:t>
            </a:r>
            <a:r>
              <a:rPr lang="en-US" dirty="0">
                <a:solidFill>
                  <a:srgbClr val="FF0000"/>
                </a:solidFill>
              </a:rPr>
              <a:t>a member or the leader of a multidisciplinary team</a:t>
            </a:r>
            <a:r>
              <a:rPr lang="en-US" dirty="0"/>
              <a:t>. Other team members may be laboratorians, sanitarians, infection control personnel, nurses or other clinical staff, and, increasingly, computer information specialists.</a:t>
            </a:r>
          </a:p>
        </p:txBody>
      </p:sp>
    </p:spTree>
    <p:extLst>
      <p:ext uri="{BB962C8B-B14F-4D97-AF65-F5344CB8AC3E}">
        <p14:creationId xmlns:p14="http://schemas.microsoft.com/office/powerpoint/2010/main" val="4160651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a:extLst>
              <a:ext uri="{FF2B5EF4-FFF2-40B4-BE49-F238E27FC236}">
                <a16:creationId xmlns:a16="http://schemas.microsoft.com/office/drawing/2014/main" id="{53E32121-DC3C-44E6-8D8E-AAB8784502E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l" rtl="0" fontAlgn="base">
              <a:spcBef>
                <a:spcPct val="0"/>
              </a:spcBef>
              <a:spcAft>
                <a:spcPct val="0"/>
              </a:spcAft>
              <a:buClrTx/>
              <a:buSzTx/>
              <a:buNone/>
            </a:pPr>
            <a:fld id="{31A5381F-7BF4-4DF7-B3EE-C4CE7697FA86}" type="datetime1">
              <a:rPr lang="hy-AM" altLang="en-US" sz="1200">
                <a:solidFill>
                  <a:srgbClr val="000000"/>
                </a:solidFill>
              </a:rPr>
              <a:pPr algn="l" rtl="0" fontAlgn="base">
                <a:spcBef>
                  <a:spcPct val="0"/>
                </a:spcBef>
                <a:spcAft>
                  <a:spcPct val="0"/>
                </a:spcAft>
                <a:buClrTx/>
                <a:buSzTx/>
                <a:buNone/>
              </a:pPr>
              <a:t>02.10.2024</a:t>
            </a:fld>
            <a:endParaRPr lang="en-US" altLang="en-US" sz="1200">
              <a:solidFill>
                <a:srgbClr val="000000"/>
              </a:solidFill>
            </a:endParaRPr>
          </a:p>
        </p:txBody>
      </p:sp>
      <p:sp>
        <p:nvSpPr>
          <p:cNvPr id="35843" name="Slide Number Placeholder 5">
            <a:extLst>
              <a:ext uri="{FF2B5EF4-FFF2-40B4-BE49-F238E27FC236}">
                <a16:creationId xmlns:a16="http://schemas.microsoft.com/office/drawing/2014/main" id="{B5D2BD12-A99A-4F68-B42B-CAE7FD627C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rtl="0" fontAlgn="base">
              <a:spcBef>
                <a:spcPct val="0"/>
              </a:spcBef>
              <a:spcAft>
                <a:spcPct val="0"/>
              </a:spcAft>
              <a:buClrTx/>
              <a:buSzTx/>
              <a:buNone/>
            </a:pPr>
            <a:fld id="{A7CAF663-CC97-480C-85B3-1AEC3590CE57}" type="slidenum">
              <a:rPr lang="ar-SA" altLang="en-US" sz="1200">
                <a:solidFill>
                  <a:srgbClr val="000000"/>
                </a:solidFill>
              </a:rPr>
              <a:pPr rtl="0" fontAlgn="base">
                <a:spcBef>
                  <a:spcPct val="0"/>
                </a:spcBef>
                <a:spcAft>
                  <a:spcPct val="0"/>
                </a:spcAft>
                <a:buClrTx/>
                <a:buSzTx/>
                <a:buNone/>
              </a:pPr>
              <a:t>18</a:t>
            </a:fld>
            <a:endParaRPr lang="en-US" altLang="en-US" sz="1200">
              <a:solidFill>
                <a:srgbClr val="000000"/>
              </a:solidFill>
            </a:endParaRPr>
          </a:p>
        </p:txBody>
      </p:sp>
      <p:sp>
        <p:nvSpPr>
          <p:cNvPr id="35844" name="Rectangle 2">
            <a:extLst>
              <a:ext uri="{FF2B5EF4-FFF2-40B4-BE49-F238E27FC236}">
                <a16:creationId xmlns:a16="http://schemas.microsoft.com/office/drawing/2014/main" id="{7F52F3A9-9822-44CE-994B-373D2716FC7F}"/>
              </a:ext>
            </a:extLst>
          </p:cNvPr>
          <p:cNvSpPr>
            <a:spLocks noGrp="1" noChangeArrowheads="1"/>
          </p:cNvSpPr>
          <p:nvPr>
            <p:ph type="title"/>
          </p:nvPr>
        </p:nvSpPr>
        <p:spPr/>
        <p:txBody>
          <a:bodyPr/>
          <a:lstStyle/>
          <a:p>
            <a:pPr algn="ctr" eaLnBrk="1" hangingPunct="1"/>
            <a:r>
              <a:rPr lang="en-US" altLang="en-US" sz="5400">
                <a:latin typeface="Castellar" panose="020A0402060406010301" pitchFamily="18" charset="0"/>
              </a:rPr>
              <a:t>HAVE A NICE DAY</a:t>
            </a:r>
          </a:p>
        </p:txBody>
      </p:sp>
      <p:sp>
        <p:nvSpPr>
          <p:cNvPr id="35845" name="WordArt 5">
            <a:extLst>
              <a:ext uri="{FF2B5EF4-FFF2-40B4-BE49-F238E27FC236}">
                <a16:creationId xmlns:a16="http://schemas.microsoft.com/office/drawing/2014/main" id="{3652C043-4703-4C0F-99D4-76F397DE5451}"/>
              </a:ext>
            </a:extLst>
          </p:cNvPr>
          <p:cNvSpPr>
            <a:spLocks noChangeArrowheads="1" noChangeShapeType="1" noTextEdit="1"/>
          </p:cNvSpPr>
          <p:nvPr/>
        </p:nvSpPr>
        <p:spPr bwMode="auto">
          <a:xfrm>
            <a:off x="2782888" y="1773239"/>
            <a:ext cx="7110412" cy="3227387"/>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5400" kern="10" dirty="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panose="020B0A04020102020204" pitchFamily="34" charset="0"/>
                <a:cs typeface="Arial" panose="020B0604020202020204" pitchFamily="3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3FB92-DC7F-48B4-A8B6-AC5A5CAEBFC6}"/>
              </a:ext>
            </a:extLst>
          </p:cNvPr>
          <p:cNvSpPr>
            <a:spLocks noGrp="1"/>
          </p:cNvSpPr>
          <p:nvPr>
            <p:ph type="title"/>
          </p:nvPr>
        </p:nvSpPr>
        <p:spPr/>
        <p:txBody>
          <a:bodyPr/>
          <a:lstStyle/>
          <a:p>
            <a:pPr algn="ctr"/>
            <a:r>
              <a:rPr lang="en-US" b="1" dirty="0"/>
              <a:t>Epidemiology</a:t>
            </a:r>
          </a:p>
        </p:txBody>
      </p:sp>
      <p:sp>
        <p:nvSpPr>
          <p:cNvPr id="3" name="Content Placeholder 2">
            <a:extLst>
              <a:ext uri="{FF2B5EF4-FFF2-40B4-BE49-F238E27FC236}">
                <a16:creationId xmlns:a16="http://schemas.microsoft.com/office/drawing/2014/main" id="{6ACDC343-1980-4163-9442-41B566D6AE38}"/>
              </a:ext>
            </a:extLst>
          </p:cNvPr>
          <p:cNvSpPr>
            <a:spLocks noGrp="1"/>
          </p:cNvSpPr>
          <p:nvPr>
            <p:ph idx="1"/>
          </p:nvPr>
        </p:nvSpPr>
        <p:spPr/>
        <p:txBody>
          <a:bodyPr>
            <a:normAutofit fontScale="92500" lnSpcReduction="20000"/>
          </a:bodyPr>
          <a:lstStyle/>
          <a:p>
            <a:pPr>
              <a:lnSpc>
                <a:spcPct val="150000"/>
              </a:lnSpc>
            </a:pPr>
            <a:r>
              <a:rPr lang="en-US" dirty="0"/>
              <a:t>The term is derived from the Greek words epi (upon), demos (the people), and logos (study): </a:t>
            </a:r>
            <a:endParaRPr lang="ar-IQ" dirty="0"/>
          </a:p>
          <a:p>
            <a:pPr>
              <a:lnSpc>
                <a:spcPct val="150000"/>
              </a:lnSpc>
            </a:pPr>
            <a:endParaRPr lang="ar-IQ" dirty="0"/>
          </a:p>
          <a:p>
            <a:pPr>
              <a:lnSpc>
                <a:spcPct val="150000"/>
              </a:lnSpc>
            </a:pPr>
            <a:r>
              <a:rPr lang="en-US" b="1" dirty="0"/>
              <a:t>Epidemiology</a:t>
            </a:r>
            <a:r>
              <a:rPr lang="ar-IQ" b="1" dirty="0"/>
              <a:t> </a:t>
            </a:r>
            <a:r>
              <a:rPr lang="en-US" b="1" dirty="0"/>
              <a:t>definition : </a:t>
            </a:r>
          </a:p>
          <a:p>
            <a:pPr marL="0" indent="0">
              <a:lnSpc>
                <a:spcPct val="150000"/>
              </a:lnSpc>
              <a:buNone/>
            </a:pPr>
            <a:r>
              <a:rPr lang="en-US" dirty="0"/>
              <a:t>Epidemiology is “concerned with the </a:t>
            </a:r>
            <a:r>
              <a:rPr lang="en-US" dirty="0">
                <a:solidFill>
                  <a:srgbClr val="FF0000"/>
                </a:solidFill>
              </a:rPr>
              <a:t>distribution and determinants </a:t>
            </a:r>
            <a:r>
              <a:rPr lang="en-US" dirty="0"/>
              <a:t>of health and diseases, morbidity, injuries, disability, and mortality in populations. and the application of the study to </a:t>
            </a:r>
            <a:r>
              <a:rPr lang="en-US" dirty="0">
                <a:solidFill>
                  <a:srgbClr val="FF0000"/>
                </a:solidFill>
              </a:rPr>
              <a:t>control of health problems.”</a:t>
            </a:r>
          </a:p>
          <a:p>
            <a:endParaRPr lang="en-US" dirty="0"/>
          </a:p>
        </p:txBody>
      </p:sp>
    </p:spTree>
    <p:extLst>
      <p:ext uri="{BB962C8B-B14F-4D97-AF65-F5344CB8AC3E}">
        <p14:creationId xmlns:p14="http://schemas.microsoft.com/office/powerpoint/2010/main" val="1432596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2F005-9A44-4B2F-ABBC-99762E5445FC}"/>
              </a:ext>
            </a:extLst>
          </p:cNvPr>
          <p:cNvSpPr>
            <a:spLocks noGrp="1"/>
          </p:cNvSpPr>
          <p:nvPr>
            <p:ph type="title"/>
          </p:nvPr>
        </p:nvSpPr>
        <p:spPr/>
        <p:txBody>
          <a:bodyPr/>
          <a:lstStyle/>
          <a:p>
            <a:r>
              <a:rPr lang="en-US" b="1" dirty="0">
                <a:latin typeface="Bahnschrift Condensed" panose="020B0502040204020203" pitchFamily="34" charset="0"/>
              </a:rPr>
              <a:t>Historical Backgrounds of Epidemiology</a:t>
            </a:r>
            <a:br>
              <a:rPr lang="en-US" dirty="0"/>
            </a:br>
            <a:endParaRPr lang="en-US" dirty="0"/>
          </a:p>
        </p:txBody>
      </p:sp>
      <p:sp>
        <p:nvSpPr>
          <p:cNvPr id="3" name="Content Placeholder 2">
            <a:extLst>
              <a:ext uri="{FF2B5EF4-FFF2-40B4-BE49-F238E27FC236}">
                <a16:creationId xmlns:a16="http://schemas.microsoft.com/office/drawing/2014/main" id="{C33CC28C-7EA7-4FCD-9530-22E90B849A6E}"/>
              </a:ext>
            </a:extLst>
          </p:cNvPr>
          <p:cNvSpPr>
            <a:spLocks noGrp="1"/>
          </p:cNvSpPr>
          <p:nvPr>
            <p:ph idx="1"/>
          </p:nvPr>
        </p:nvSpPr>
        <p:spPr>
          <a:xfrm>
            <a:off x="638827" y="1536414"/>
            <a:ext cx="10714973" cy="4648788"/>
          </a:xfrm>
        </p:spPr>
        <p:txBody>
          <a:bodyPr>
            <a:normAutofit fontScale="77500" lnSpcReduction="20000"/>
          </a:bodyPr>
          <a:lstStyle/>
          <a:p>
            <a:r>
              <a:rPr lang="en-US" b="1" u="sng" dirty="0"/>
              <a:t>Hippocrates:</a:t>
            </a:r>
            <a:endParaRPr lang="en-US" b="1" dirty="0"/>
          </a:p>
          <a:p>
            <a:pPr marL="0" indent="0">
              <a:lnSpc>
                <a:spcPct val="160000"/>
              </a:lnSpc>
              <a:buNone/>
            </a:pPr>
            <a:r>
              <a:rPr lang="en-US" dirty="0"/>
              <a:t>The Greek physician Hippocrates is sometimes said to be the father of epidemiology</a:t>
            </a:r>
            <a:r>
              <a:rPr lang="ar-SA" dirty="0"/>
              <a:t>. </a:t>
            </a:r>
            <a:r>
              <a:rPr lang="en-US" dirty="0"/>
              <a:t>He is the first person known to have examined the relationships between the occurrence and distribution of diseases and environmental influences.</a:t>
            </a:r>
          </a:p>
          <a:p>
            <a:pPr>
              <a:lnSpc>
                <a:spcPct val="160000"/>
              </a:lnSpc>
            </a:pPr>
            <a:r>
              <a:rPr lang="en-US" b="1" u="sng" dirty="0"/>
              <a:t>James Lind (1700’s)</a:t>
            </a:r>
          </a:p>
          <a:p>
            <a:pPr marL="0" indent="0">
              <a:lnSpc>
                <a:spcPct val="160000"/>
              </a:lnSpc>
              <a:buNone/>
            </a:pPr>
            <a:r>
              <a:rPr lang="en-US" dirty="0"/>
              <a:t>Designed first experiments to use a concurrently treated control group</a:t>
            </a:r>
          </a:p>
          <a:p>
            <a:pPr>
              <a:lnSpc>
                <a:spcPct val="160000"/>
              </a:lnSpc>
            </a:pPr>
            <a:r>
              <a:rPr lang="en-US" b="1" u="sng" dirty="0"/>
              <a:t> Edward Jenner : </a:t>
            </a:r>
            <a:r>
              <a:rPr lang="en-US" dirty="0"/>
              <a:t>Pioneered clinical trials for vaccination to control spread of smallpox.</a:t>
            </a:r>
          </a:p>
          <a:p>
            <a:pPr>
              <a:lnSpc>
                <a:spcPct val="160000"/>
              </a:lnSpc>
            </a:pPr>
            <a:r>
              <a:rPr lang="en-US" b="1" u="sng" dirty="0"/>
              <a:t>Louis Pasteur </a:t>
            </a:r>
            <a:r>
              <a:rPr lang="en-US" dirty="0"/>
              <a:t>who developed vaccines against rabies and other infectious diseases.</a:t>
            </a:r>
          </a:p>
          <a:p>
            <a:pPr marL="0" indent="0">
              <a:buNone/>
            </a:pPr>
            <a:endParaRPr lang="en-US" dirty="0"/>
          </a:p>
        </p:txBody>
      </p:sp>
    </p:spTree>
    <p:extLst>
      <p:ext uri="{BB962C8B-B14F-4D97-AF65-F5344CB8AC3E}">
        <p14:creationId xmlns:p14="http://schemas.microsoft.com/office/powerpoint/2010/main" val="362967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D6B4-710F-4884-A38C-1FD3142AF63E}"/>
              </a:ext>
            </a:extLst>
          </p:cNvPr>
          <p:cNvSpPr>
            <a:spLocks noGrp="1"/>
          </p:cNvSpPr>
          <p:nvPr>
            <p:ph type="title"/>
          </p:nvPr>
        </p:nvSpPr>
        <p:spPr/>
        <p:txBody>
          <a:bodyPr/>
          <a:lstStyle/>
          <a:p>
            <a:pPr algn="ctr"/>
            <a:r>
              <a:rPr lang="en-US" b="1" dirty="0">
                <a:latin typeface="Bahnschrift Condensed" panose="020B0502040204020203" pitchFamily="34" charset="0"/>
              </a:rPr>
              <a:t>Epidemiology is concerned with three aspects</a:t>
            </a:r>
          </a:p>
        </p:txBody>
      </p:sp>
      <p:sp>
        <p:nvSpPr>
          <p:cNvPr id="3" name="Content Placeholder 2">
            <a:extLst>
              <a:ext uri="{FF2B5EF4-FFF2-40B4-BE49-F238E27FC236}">
                <a16:creationId xmlns:a16="http://schemas.microsoft.com/office/drawing/2014/main" id="{1D7347F0-A51F-4410-8D5B-7E3FC11F541C}"/>
              </a:ext>
            </a:extLst>
          </p:cNvPr>
          <p:cNvSpPr>
            <a:spLocks noGrp="1"/>
          </p:cNvSpPr>
          <p:nvPr>
            <p:ph idx="1"/>
          </p:nvPr>
        </p:nvSpPr>
        <p:spPr/>
        <p:txBody>
          <a:bodyPr/>
          <a:lstStyle/>
          <a:p>
            <a:pPr marL="342900" lvl="0" indent="-342900">
              <a:lnSpc>
                <a:spcPct val="115000"/>
              </a:lnSpc>
              <a:spcBef>
                <a:spcPts val="0"/>
              </a:spcBef>
              <a:buFont typeface="+mj-lt"/>
              <a:buAutoNum type="arabicPeriod"/>
            </a:pPr>
            <a:r>
              <a:rPr lang="en-US" b="1" u="sng" dirty="0">
                <a:latin typeface="Calibri" panose="020F0502020204030204" pitchFamily="34" charset="0"/>
                <a:ea typeface="Calibri" panose="020F0502020204030204" pitchFamily="34" charset="0"/>
                <a:cs typeface="Arial" panose="020B0604020202020204" pitchFamily="34" charset="0"/>
              </a:rPr>
              <a:t>Frequency (how many):</a:t>
            </a:r>
            <a:r>
              <a:rPr lang="en-US" u="sng" dirty="0">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Refers not only to the number of health events such as the number of cases of meningitis or diabetes in a population, but also to the relationship of that number to the size of the population. The resulting rate allows to compare disease occurrence across different populations.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72635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D38D1A-1251-48B8-B030-27D7AFBF4CB8}"/>
              </a:ext>
            </a:extLst>
          </p:cNvPr>
          <p:cNvSpPr>
            <a:spLocks noGrp="1"/>
          </p:cNvSpPr>
          <p:nvPr>
            <p:ph idx="1"/>
          </p:nvPr>
        </p:nvSpPr>
        <p:spPr>
          <a:xfrm>
            <a:off x="404734" y="280086"/>
            <a:ext cx="11512446" cy="6435507"/>
          </a:xfrm>
        </p:spPr>
        <p:txBody>
          <a:bodyPr>
            <a:normAutofit/>
          </a:bodyPr>
          <a:lstStyle/>
          <a:p>
            <a:pPr marL="0" lvl="0" indent="0">
              <a:lnSpc>
                <a:spcPct val="115000"/>
              </a:lnSpc>
              <a:spcBef>
                <a:spcPts val="0"/>
              </a:spcBef>
              <a:buNone/>
            </a:pPr>
            <a:r>
              <a:rPr lang="en-US" b="1" dirty="0">
                <a:latin typeface="Calibri" panose="020F0502020204030204" pitchFamily="34" charset="0"/>
                <a:ea typeface="Calibri" panose="020F0502020204030204" pitchFamily="34" charset="0"/>
                <a:cs typeface="Arial" panose="020B0604020202020204" pitchFamily="34" charset="0"/>
              </a:rPr>
              <a:t>2. </a:t>
            </a:r>
            <a:r>
              <a:rPr lang="en-US" b="1" u="sng" dirty="0">
                <a:latin typeface="Calibri" panose="020F0502020204030204" pitchFamily="34" charset="0"/>
                <a:ea typeface="Calibri" panose="020F0502020204030204" pitchFamily="34" charset="0"/>
                <a:cs typeface="Arial" panose="020B0604020202020204" pitchFamily="34" charset="0"/>
              </a:rPr>
              <a:t>Distribution (when and where):</a:t>
            </a:r>
            <a:r>
              <a:rPr lang="en-US" dirty="0">
                <a:latin typeface="Calibri" panose="020F0502020204030204" pitchFamily="34" charset="0"/>
                <a:ea typeface="Calibri" panose="020F0502020204030204" pitchFamily="34" charset="0"/>
                <a:cs typeface="Arial" panose="020B0604020202020204" pitchFamily="34" charset="0"/>
              </a:rPr>
              <a:t> Refers to the occurrence of health-related events by time, place, and person. </a:t>
            </a:r>
          </a:p>
          <a:p>
            <a:pPr>
              <a:lnSpc>
                <a:spcPct val="115000"/>
              </a:lnSpc>
              <a:spcBef>
                <a:spcPts val="0"/>
              </a:spcBef>
            </a:pPr>
            <a:r>
              <a:rPr lang="en-US" b="1" dirty="0">
                <a:latin typeface="Calibri" panose="020F0502020204030204" pitchFamily="34" charset="0"/>
                <a:ea typeface="Calibri" panose="020F0502020204030204" pitchFamily="34" charset="0"/>
                <a:cs typeface="Arial" panose="020B0604020202020204" pitchFamily="34" charset="0"/>
              </a:rPr>
              <a:t>Time</a:t>
            </a:r>
            <a:r>
              <a:rPr lang="en-US" dirty="0">
                <a:latin typeface="Calibri" panose="020F0502020204030204" pitchFamily="34" charset="0"/>
                <a:ea typeface="Calibri" panose="020F0502020204030204" pitchFamily="34" charset="0"/>
                <a:cs typeface="Arial" panose="020B0604020202020204" pitchFamily="34" charset="0"/>
              </a:rPr>
              <a:t> patterns may be annual, seasonal, weekly, daily, hourly.</a:t>
            </a:r>
          </a:p>
          <a:p>
            <a:pPr>
              <a:lnSpc>
                <a:spcPct val="115000"/>
              </a:lnSpc>
              <a:spcBef>
                <a:spcPts val="0"/>
              </a:spcBef>
            </a:pPr>
            <a:r>
              <a:rPr lang="en-US" b="1" dirty="0">
                <a:latin typeface="Calibri" panose="020F0502020204030204" pitchFamily="34" charset="0"/>
                <a:ea typeface="Calibri" panose="020F0502020204030204" pitchFamily="34" charset="0"/>
                <a:cs typeface="Arial" panose="020B0604020202020204" pitchFamily="34" charset="0"/>
              </a:rPr>
              <a:t>Place </a:t>
            </a:r>
            <a:r>
              <a:rPr lang="en-US" dirty="0">
                <a:latin typeface="Calibri" panose="020F0502020204030204" pitchFamily="34" charset="0"/>
                <a:ea typeface="Calibri" panose="020F0502020204030204" pitchFamily="34" charset="0"/>
                <a:cs typeface="Arial" panose="020B0604020202020204" pitchFamily="34" charset="0"/>
              </a:rPr>
              <a:t>patterns include geographic variation, urban/rural differences, and location of work sites or schools. </a:t>
            </a:r>
          </a:p>
          <a:p>
            <a:pPr>
              <a:lnSpc>
                <a:spcPct val="115000"/>
              </a:lnSpc>
              <a:spcBef>
                <a:spcPts val="0"/>
              </a:spcBef>
            </a:pPr>
            <a:r>
              <a:rPr lang="en-US" b="1" dirty="0">
                <a:latin typeface="Calibri" panose="020F0502020204030204" pitchFamily="34" charset="0"/>
                <a:ea typeface="Calibri" panose="020F0502020204030204" pitchFamily="34" charset="0"/>
                <a:cs typeface="Arial" panose="020B0604020202020204" pitchFamily="34" charset="0"/>
              </a:rPr>
              <a:t>Personal characteristics </a:t>
            </a:r>
            <a:r>
              <a:rPr lang="en-US" dirty="0">
                <a:latin typeface="Calibri" panose="020F0502020204030204" pitchFamily="34" charset="0"/>
                <a:ea typeface="Calibri" panose="020F0502020204030204" pitchFamily="34" charset="0"/>
                <a:cs typeface="Arial" panose="020B0604020202020204" pitchFamily="34" charset="0"/>
              </a:rPr>
              <a:t>include demographic factors which may be related to risk of illness, injury, or disability such as age, sex, marital status, and socioeconomic status, as well as behaviors and environmental exposures.</a:t>
            </a:r>
          </a:p>
          <a:p>
            <a:pPr marL="0" lvl="0" indent="0">
              <a:lnSpc>
                <a:spcPct val="115000"/>
              </a:lnSpc>
              <a:spcBef>
                <a:spcPts val="0"/>
              </a:spcBef>
              <a:buNone/>
            </a:pPr>
            <a:endParaRPr lang="en-US"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00873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4DFA6F-FD4A-4EB7-867C-B0A90169BB17}"/>
              </a:ext>
            </a:extLst>
          </p:cNvPr>
          <p:cNvSpPr>
            <a:spLocks noGrp="1"/>
          </p:cNvSpPr>
          <p:nvPr>
            <p:ph idx="1"/>
          </p:nvPr>
        </p:nvSpPr>
        <p:spPr>
          <a:xfrm>
            <a:off x="838200" y="255373"/>
            <a:ext cx="10515600" cy="5921590"/>
          </a:xfrm>
        </p:spPr>
        <p:txBody>
          <a:bodyPr/>
          <a:lstStyle/>
          <a:p>
            <a:pPr marL="0" lvl="0" indent="0">
              <a:lnSpc>
                <a:spcPct val="115000"/>
              </a:lnSpc>
              <a:spcBef>
                <a:spcPts val="0"/>
              </a:spcBef>
              <a:buNone/>
            </a:pPr>
            <a:r>
              <a:rPr lang="en-US" b="1" dirty="0">
                <a:latin typeface="Calibri" panose="020F0502020204030204" pitchFamily="34" charset="0"/>
                <a:ea typeface="Calibri" panose="020F0502020204030204" pitchFamily="34" charset="0"/>
                <a:cs typeface="Arial" panose="020B0604020202020204" pitchFamily="34" charset="0"/>
              </a:rPr>
              <a:t>3. </a:t>
            </a:r>
            <a:r>
              <a:rPr lang="en-US" b="1" u="sng" dirty="0">
                <a:latin typeface="Calibri" panose="020F0502020204030204" pitchFamily="34" charset="0"/>
                <a:ea typeface="Calibri" panose="020F0502020204030204" pitchFamily="34" charset="0"/>
                <a:cs typeface="Arial" panose="020B0604020202020204" pitchFamily="34" charset="0"/>
              </a:rPr>
              <a:t>Determinants (risk factors and causes of disease):</a:t>
            </a:r>
            <a:r>
              <a:rPr lang="en-US" u="sng" dirty="0">
                <a:latin typeface="Calibri" panose="020F0502020204030204" pitchFamily="34" charset="0"/>
                <a:ea typeface="Calibri" panose="020F0502020204030204" pitchFamily="34" charset="0"/>
                <a:cs typeface="Arial" panose="020B0604020202020204" pitchFamily="34" charset="0"/>
              </a:rPr>
              <a:t> </a:t>
            </a:r>
          </a:p>
          <a:p>
            <a:pPr marL="0" lvl="0" indent="0">
              <a:lnSpc>
                <a:spcPct val="115000"/>
              </a:lnSpc>
              <a:spcBef>
                <a:spcPts val="0"/>
              </a:spcBef>
              <a:buNone/>
            </a:pPr>
            <a:r>
              <a:rPr lang="en-US" dirty="0">
                <a:latin typeface="Calibri" panose="020F0502020204030204" pitchFamily="34" charset="0"/>
                <a:ea typeface="Calibri" panose="020F0502020204030204" pitchFamily="34" charset="0"/>
                <a:cs typeface="Arial" panose="020B0604020202020204" pitchFamily="34" charset="0"/>
              </a:rPr>
              <a:t>causes and other factors that influence the occurrence of disease </a:t>
            </a:r>
          </a:p>
          <a:p>
            <a:pPr marL="0" lvl="0" indent="0">
              <a:lnSpc>
                <a:spcPct val="115000"/>
              </a:lnSpc>
              <a:spcBef>
                <a:spcPts val="0"/>
              </a:spcBef>
              <a:buNone/>
            </a:pPr>
            <a:r>
              <a:rPr lang="en-US" dirty="0">
                <a:latin typeface="Calibri" panose="020F0502020204030204" pitchFamily="34" charset="0"/>
                <a:ea typeface="Calibri" panose="020F0502020204030204" pitchFamily="34" charset="0"/>
                <a:cs typeface="Arial" panose="020B0604020202020204" pitchFamily="34" charset="0"/>
              </a:rPr>
              <a:t>and other health-related events. include factors that influence </a:t>
            </a:r>
          </a:p>
          <a:p>
            <a:pPr marL="0" lvl="0" indent="0">
              <a:lnSpc>
                <a:spcPct val="115000"/>
              </a:lnSpc>
              <a:spcBef>
                <a:spcPts val="0"/>
              </a:spcBef>
              <a:buNone/>
            </a:pPr>
            <a:r>
              <a:rPr lang="en-US" dirty="0">
                <a:latin typeface="Calibri" panose="020F0502020204030204" pitchFamily="34" charset="0"/>
                <a:ea typeface="Calibri" panose="020F0502020204030204" pitchFamily="34" charset="0"/>
                <a:cs typeface="Arial" panose="020B0604020202020204" pitchFamily="34" charset="0"/>
              </a:rPr>
              <a:t>health: biological, chemical, physical, social, cultural, economic, </a:t>
            </a:r>
          </a:p>
          <a:p>
            <a:pPr marL="0" lvl="0" indent="0">
              <a:lnSpc>
                <a:spcPct val="115000"/>
              </a:lnSpc>
              <a:spcBef>
                <a:spcPts val="0"/>
              </a:spcBef>
              <a:buNone/>
            </a:pPr>
            <a:r>
              <a:rPr lang="en-US" dirty="0">
                <a:latin typeface="Calibri" panose="020F0502020204030204" pitchFamily="34" charset="0"/>
                <a:ea typeface="Calibri" panose="020F0502020204030204" pitchFamily="34" charset="0"/>
                <a:cs typeface="Arial" panose="020B0604020202020204" pitchFamily="34" charset="0"/>
              </a:rPr>
              <a:t>genetic and behavioral.</a:t>
            </a:r>
            <a:endParaRPr lang="en-US" dirty="0"/>
          </a:p>
        </p:txBody>
      </p:sp>
    </p:spTree>
    <p:extLst>
      <p:ext uri="{BB962C8B-B14F-4D97-AF65-F5344CB8AC3E}">
        <p14:creationId xmlns:p14="http://schemas.microsoft.com/office/powerpoint/2010/main" val="4244787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48ED-B094-4EE1-AE1D-CF2E7AAB3F0E}"/>
              </a:ext>
            </a:extLst>
          </p:cNvPr>
          <p:cNvSpPr>
            <a:spLocks noGrp="1"/>
          </p:cNvSpPr>
          <p:nvPr>
            <p:ph type="title"/>
          </p:nvPr>
        </p:nvSpPr>
        <p:spPr/>
        <p:txBody>
          <a:bodyPr/>
          <a:lstStyle/>
          <a:p>
            <a:pPr algn="ctr"/>
            <a:r>
              <a:rPr lang="en-US" b="1" dirty="0">
                <a:latin typeface="Bahnschrift Condensed" panose="020B0502040204020203" pitchFamily="34" charset="0"/>
              </a:rPr>
              <a:t>Uses of epidemiology</a:t>
            </a:r>
            <a:br>
              <a:rPr lang="en-US" dirty="0"/>
            </a:br>
            <a:endParaRPr lang="en-US" dirty="0"/>
          </a:p>
        </p:txBody>
      </p:sp>
      <p:sp>
        <p:nvSpPr>
          <p:cNvPr id="3" name="Content Placeholder 2">
            <a:extLst>
              <a:ext uri="{FF2B5EF4-FFF2-40B4-BE49-F238E27FC236}">
                <a16:creationId xmlns:a16="http://schemas.microsoft.com/office/drawing/2014/main" id="{34C32A9E-99BD-4FD8-893F-6BD2A3061744}"/>
              </a:ext>
            </a:extLst>
          </p:cNvPr>
          <p:cNvSpPr>
            <a:spLocks noGrp="1"/>
          </p:cNvSpPr>
          <p:nvPr>
            <p:ph idx="1"/>
          </p:nvPr>
        </p:nvSpPr>
        <p:spPr>
          <a:xfrm>
            <a:off x="838200" y="1816274"/>
            <a:ext cx="10515600" cy="4360689"/>
          </a:xfrm>
        </p:spPr>
        <p:txBody>
          <a:bodyPr/>
          <a:lstStyle/>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To describe extents of disease</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To know causation of disease</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To know natural history of a disease</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Description of health status in population</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Health planning and identifying priorities</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Bef>
                <a:spcPts val="0"/>
              </a:spcBef>
              <a:buFont typeface="+mj-lt"/>
              <a:buAutoNum type="arabicPeriod"/>
            </a:pPr>
            <a:r>
              <a:rPr lang="en-US" dirty="0">
                <a:latin typeface="Calibri" panose="020F0502020204030204" pitchFamily="34" charset="0"/>
                <a:ea typeface="Calibri" panose="020F0502020204030204" pitchFamily="34" charset="0"/>
                <a:cs typeface="Arial" panose="020B0604020202020204" pitchFamily="34" charset="0"/>
              </a:rPr>
              <a:t>Evaluation of intervention of prevention and treatment</a:t>
            </a:r>
          </a:p>
          <a:p>
            <a:pPr marL="0" indent="0">
              <a:buNone/>
            </a:pPr>
            <a:endParaRPr lang="en-US" dirty="0"/>
          </a:p>
        </p:txBody>
      </p:sp>
    </p:spTree>
    <p:extLst>
      <p:ext uri="{BB962C8B-B14F-4D97-AF65-F5344CB8AC3E}">
        <p14:creationId xmlns:p14="http://schemas.microsoft.com/office/powerpoint/2010/main" val="365575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2B302-C5DC-4A32-9884-55D53D682B28}"/>
              </a:ext>
            </a:extLst>
          </p:cNvPr>
          <p:cNvSpPr>
            <a:spLocks noGrp="1"/>
          </p:cNvSpPr>
          <p:nvPr>
            <p:ph type="title"/>
          </p:nvPr>
        </p:nvSpPr>
        <p:spPr/>
        <p:txBody>
          <a:bodyPr/>
          <a:lstStyle/>
          <a:p>
            <a:pPr algn="ctr"/>
            <a:r>
              <a:rPr lang="en-US" b="1" dirty="0">
                <a:latin typeface="Bahnschrift Condensed" panose="020B0502040204020203" pitchFamily="34" charset="0"/>
              </a:rPr>
              <a:t>Sources of epidemiological information </a:t>
            </a:r>
            <a:br>
              <a:rPr lang="en-US" dirty="0"/>
            </a:br>
            <a:endParaRPr lang="en-US" dirty="0"/>
          </a:p>
        </p:txBody>
      </p:sp>
      <p:sp>
        <p:nvSpPr>
          <p:cNvPr id="3" name="Content Placeholder 2">
            <a:extLst>
              <a:ext uri="{FF2B5EF4-FFF2-40B4-BE49-F238E27FC236}">
                <a16:creationId xmlns:a16="http://schemas.microsoft.com/office/drawing/2014/main" id="{9C67B749-CF03-4B65-A8D2-0EFB3511501C}"/>
              </a:ext>
            </a:extLst>
          </p:cNvPr>
          <p:cNvSpPr>
            <a:spLocks noGrp="1"/>
          </p:cNvSpPr>
          <p:nvPr>
            <p:ph idx="1"/>
          </p:nvPr>
        </p:nvSpPr>
        <p:spPr>
          <a:xfrm>
            <a:off x="838200" y="1690688"/>
            <a:ext cx="10515600" cy="4486275"/>
          </a:xfrm>
        </p:spPr>
        <p:txBody>
          <a:bodyPr>
            <a:normAutofit/>
          </a:bodyPr>
          <a:lstStyle/>
          <a:p>
            <a:pPr marL="0" indent="0">
              <a:buNone/>
            </a:pPr>
            <a:r>
              <a:rPr lang="en-US" dirty="0"/>
              <a:t>1. </a:t>
            </a:r>
            <a:r>
              <a:rPr lang="en-US" b="1" u="sng" dirty="0"/>
              <a:t>Population census:</a:t>
            </a:r>
            <a:r>
              <a:rPr lang="en-US" dirty="0"/>
              <a:t>  is collection of data from every member of a population; theoretically it should provide the most reliable data. </a:t>
            </a:r>
          </a:p>
          <a:p>
            <a:pPr marL="0" indent="0">
              <a:buNone/>
            </a:pPr>
            <a:r>
              <a:rPr lang="en-US" b="1" u="sng" dirty="0"/>
              <a:t>2. Registration of vital events: </a:t>
            </a:r>
            <a:r>
              <a:rPr lang="en-US" dirty="0"/>
              <a:t>Birth, death and marriage.</a:t>
            </a:r>
          </a:p>
          <a:p>
            <a:pPr marL="0" indent="0">
              <a:buNone/>
            </a:pPr>
            <a:r>
              <a:rPr lang="en-US" b="1" u="sng" dirty="0"/>
              <a:t>3. Hospital/health center records.</a:t>
            </a:r>
          </a:p>
          <a:p>
            <a:pPr marL="0" indent="0">
              <a:buNone/>
            </a:pPr>
            <a:r>
              <a:rPr lang="en-US" b="1" u="sng" dirty="0"/>
              <a:t>4. Disease registers.</a:t>
            </a:r>
          </a:p>
          <a:p>
            <a:pPr marL="0" indent="0">
              <a:buNone/>
            </a:pPr>
            <a:r>
              <a:rPr lang="en-US" b="1" u="sng" dirty="0"/>
              <a:t>5. Epidemiologic studies.</a:t>
            </a:r>
          </a:p>
          <a:p>
            <a:pPr marL="0" indent="0">
              <a:buNone/>
            </a:pPr>
            <a:r>
              <a:rPr lang="en-US" b="1" dirty="0"/>
              <a:t>6</a:t>
            </a:r>
            <a:r>
              <a:rPr lang="en-US" b="1" u="sng" dirty="0"/>
              <a:t>. Publications, Electronic sources</a:t>
            </a:r>
          </a:p>
          <a:p>
            <a:pPr marL="0" indent="0">
              <a:buNone/>
            </a:pPr>
            <a:endParaRPr lang="en-US" dirty="0"/>
          </a:p>
        </p:txBody>
      </p:sp>
    </p:spTree>
    <p:extLst>
      <p:ext uri="{BB962C8B-B14F-4D97-AF65-F5344CB8AC3E}">
        <p14:creationId xmlns:p14="http://schemas.microsoft.com/office/powerpoint/2010/main" val="2433048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F5EF88-1687-4D25-B4A5-9026DAB5EA07}"/>
              </a:ext>
            </a:extLst>
          </p:cNvPr>
          <p:cNvSpPr>
            <a:spLocks noGrp="1"/>
          </p:cNvSpPr>
          <p:nvPr>
            <p:ph idx="1"/>
          </p:nvPr>
        </p:nvSpPr>
        <p:spPr>
          <a:xfrm>
            <a:off x="838200" y="527222"/>
            <a:ext cx="10515600" cy="5649741"/>
          </a:xfrm>
        </p:spPr>
        <p:txBody>
          <a:bodyPr/>
          <a:lstStyle/>
          <a:p>
            <a:pPr marL="0" indent="0">
              <a:lnSpc>
                <a:spcPct val="150000"/>
              </a:lnSpc>
              <a:buNone/>
            </a:pPr>
            <a:r>
              <a:rPr lang="en-US" b="1" u="sng" dirty="0"/>
              <a:t>Health-related states and events </a:t>
            </a:r>
          </a:p>
          <a:p>
            <a:pPr marL="0" indent="0">
              <a:lnSpc>
                <a:spcPct val="150000"/>
              </a:lnSpc>
              <a:buNone/>
            </a:pPr>
            <a:r>
              <a:rPr lang="en-US" dirty="0"/>
              <a:t>Refer to diseases, causes of death, behaviors such as use of tobacco, positive health states, reactions to preventive regimes and provision and use of health services.</a:t>
            </a:r>
          </a:p>
          <a:p>
            <a:pPr marL="0" indent="0">
              <a:lnSpc>
                <a:spcPct val="150000"/>
              </a:lnSpc>
              <a:buNone/>
            </a:pPr>
            <a:r>
              <a:rPr lang="en-US" b="1" u="sng" dirty="0"/>
              <a:t>Specified populations:</a:t>
            </a:r>
            <a:r>
              <a:rPr lang="en-US" b="1" dirty="0"/>
              <a:t> </a:t>
            </a:r>
            <a:r>
              <a:rPr lang="en-US" dirty="0"/>
              <a:t>include those with identifiable characteristics, such as occupational groups.</a:t>
            </a:r>
          </a:p>
        </p:txBody>
      </p:sp>
    </p:spTree>
    <p:extLst>
      <p:ext uri="{BB962C8B-B14F-4D97-AF65-F5344CB8AC3E}">
        <p14:creationId xmlns:p14="http://schemas.microsoft.com/office/powerpoint/2010/main" val="1261565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507</TotalTime>
  <Words>922</Words>
  <Application>Microsoft Office PowerPoint</Application>
  <PresentationFormat>شاشة عريضة</PresentationFormat>
  <Paragraphs>81</Paragraphs>
  <Slides>18</Slides>
  <Notes>0</Notes>
  <HiddenSlides>0</HiddenSlides>
  <MMClips>0</MMClips>
  <ScaleCrop>false</ScaleCrop>
  <HeadingPairs>
    <vt:vector size="6" baseType="variant">
      <vt:variant>
        <vt:lpstr>الخطوط المستخدمة</vt:lpstr>
      </vt:variant>
      <vt:variant>
        <vt:i4>10</vt:i4>
      </vt:variant>
      <vt:variant>
        <vt:lpstr>نسق</vt:lpstr>
      </vt:variant>
      <vt:variant>
        <vt:i4>1</vt:i4>
      </vt:variant>
      <vt:variant>
        <vt:lpstr>عناوين الشرائح</vt:lpstr>
      </vt:variant>
      <vt:variant>
        <vt:i4>18</vt:i4>
      </vt:variant>
    </vt:vector>
  </HeadingPairs>
  <TitlesOfParts>
    <vt:vector size="29" baseType="lpstr">
      <vt:lpstr>Arial</vt:lpstr>
      <vt:lpstr>Arial Black</vt:lpstr>
      <vt:lpstr>Bahnschrift Condensed</vt:lpstr>
      <vt:lpstr>Bahnschrift SemiLight SemiConde</vt:lpstr>
      <vt:lpstr>Calibri</vt:lpstr>
      <vt:lpstr>Calibri Light</vt:lpstr>
      <vt:lpstr>Castellar</vt:lpstr>
      <vt:lpstr>Times New Roman</vt:lpstr>
      <vt:lpstr>Verdana</vt:lpstr>
      <vt:lpstr>Wingdings</vt:lpstr>
      <vt:lpstr>Office Theme</vt:lpstr>
      <vt:lpstr> Al-Mustaqbal University / Nursing College Academic Year 2023-2024 Epidemiology </vt:lpstr>
      <vt:lpstr>Epidemiology</vt:lpstr>
      <vt:lpstr>Historical Backgrounds of Epidemiology </vt:lpstr>
      <vt:lpstr>Epidemiology is concerned with three aspects</vt:lpstr>
      <vt:lpstr>عرض تقديمي في PowerPoint</vt:lpstr>
      <vt:lpstr>عرض تقديمي في PowerPoint</vt:lpstr>
      <vt:lpstr>Uses of epidemiology </vt:lpstr>
      <vt:lpstr>Sources of epidemiological information  </vt:lpstr>
      <vt:lpstr>عرض تقديمي في PowerPoint</vt:lpstr>
      <vt:lpstr>Causal inference:</vt:lpstr>
      <vt:lpstr>Causality</vt:lpstr>
      <vt:lpstr>Core Epidemiologic Functions</vt:lpstr>
      <vt:lpstr> Public health surveillance</vt:lpstr>
      <vt:lpstr>عرض تقديمي في PowerPoint</vt:lpstr>
      <vt:lpstr>عرض تقديمي في PowerPoint</vt:lpstr>
      <vt:lpstr>عرض تقديمي في PowerPoint</vt:lpstr>
      <vt:lpstr> Linkages : </vt:lpstr>
      <vt:lpstr>HAVE A NICE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Al-Mustaqbal University / Nursing College Academic Year 2023-2024 Epidemiology</dc:title>
  <dc:creator>DR.Ghassan</dc:creator>
  <cp:lastModifiedBy>alnaseem</cp:lastModifiedBy>
  <cp:revision>33</cp:revision>
  <dcterms:created xsi:type="dcterms:W3CDTF">2023-09-20T20:31:44Z</dcterms:created>
  <dcterms:modified xsi:type="dcterms:W3CDTF">2024-10-02T05:56:37Z</dcterms:modified>
</cp:coreProperties>
</file>