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82" r:id="rId3"/>
    <p:sldId id="284" r:id="rId4"/>
    <p:sldId id="257" r:id="rId5"/>
    <p:sldId id="283" r:id="rId6"/>
    <p:sldId id="285" r:id="rId7"/>
    <p:sldId id="288" r:id="rId8"/>
    <p:sldId id="293" r:id="rId9"/>
    <p:sldId id="291" r:id="rId10"/>
    <p:sldId id="286" r:id="rId11"/>
    <p:sldId id="292" r:id="rId12"/>
    <p:sldId id="287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812"/>
    <a:srgbClr val="430908"/>
    <a:srgbClr val="2C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6" d="100"/>
          <a:sy n="96" d="100"/>
        </p:scale>
        <p:origin x="178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11/22/2024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E23BCC-9789-0AC8-E1CE-0DB740113CD4}"/>
              </a:ext>
            </a:extLst>
          </p:cNvPr>
          <p:cNvSpPr txBox="1"/>
          <p:nvPr/>
        </p:nvSpPr>
        <p:spPr>
          <a:xfrm>
            <a:off x="3047338" y="590338"/>
            <a:ext cx="6094674" cy="610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0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Lecture# 4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semester# 1</a:t>
            </a:r>
            <a:endParaRPr kumimoji="0" lang="ar-IQ" sz="20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Basic and Advanced Life Support 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(BLS and ALS)</a:t>
            </a:r>
            <a:endParaRPr kumimoji="0" lang="ar-IQ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lecturer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M.Sc.N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Ali J. Mohammed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Al-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Mustaqbal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University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College of Nursing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kumimoji="0" lang="en-US" sz="2800" b="1" i="0" u="none" strike="noStrike" kern="0" cap="none" spc="0" normalizeH="0" baseline="3000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Class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Clinical Part of Critical Care Nursing </a:t>
            </a:r>
          </a:p>
        </p:txBody>
      </p:sp>
    </p:spTree>
    <p:extLst>
      <p:ext uri="{BB962C8B-B14F-4D97-AF65-F5344CB8AC3E}">
        <p14:creationId xmlns:p14="http://schemas.microsoft.com/office/powerpoint/2010/main" val="22918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C5BA-9BCE-7904-F7DF-B66C18ED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Aspects of Airway Management in ACLS: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9A82-A43B-5AE2-5D24-C8C2A32E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11430000" cy="51816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Airway Patency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first step is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airway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can be done using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head-tilt, chin-lift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jaw-thrust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maneuver, depending on the patient's condition.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Oxygenation and Ventilation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Breaths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Provide effective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mouth-to-mouth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mouth-to-barrier device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breaths for a non-breathing patient.</a:t>
            </a:r>
          </a:p>
          <a:p>
            <a:pPr marL="742950" lvl="1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in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perform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chest compressions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along with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(if appropriate, 30:2 compression-to-ventilation ratio for adults).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Airway Techniques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If the airway is not patent or ventilations are ineffective, advanced techniques are used:</a:t>
            </a:r>
          </a:p>
          <a:p>
            <a:pPr marL="1143000" lvl="2" indent="-2286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Endotracheal Intubation (ETT)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Insertion of a tube into the trachea to secure the airway.</a:t>
            </a:r>
          </a:p>
          <a:p>
            <a:pPr marL="1143000" lvl="2" indent="-2286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Supraglottic Airway Devices (e.g., LMA)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Used as alternatives to endotracheal intubation, especially if intubation is difficult or unsuccessful.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47A2A-8878-3A17-92AC-6E24981F2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5677618" cy="6781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5984E-CD3B-237E-A660-D77C5407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5715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F933-9A55-3114-CDE4-7E08FEF5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Arrest Rhythm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5F31FE-CC14-115A-DD33-F9879AE110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" y="1600200"/>
            <a:ext cx="7581947" cy="166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Shockable Rhythms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Ventricular Fibrillation (VF)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Pulseless Ventricular Tachycardia (VT)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are treated with an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electrical shock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reset the heart's electrical activity.</a:t>
            </a:r>
          </a:p>
        </p:txBody>
      </p:sp>
      <p:pic>
        <p:nvPicPr>
          <p:cNvPr id="10" name="Picture 9" descr="A graph with a line&#10;&#10;Description automatically generated">
            <a:extLst>
              <a:ext uri="{FF2B5EF4-FFF2-40B4-BE49-F238E27FC236}">
                <a16:creationId xmlns:a16="http://schemas.microsoft.com/office/drawing/2014/main" id="{BEB4F221-31A9-6FAA-6F73-9A1912E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07" y="5115505"/>
            <a:ext cx="7320193" cy="1559382"/>
          </a:xfrm>
          <a:prstGeom prst="rect">
            <a:avLst/>
          </a:prstGeom>
        </p:spPr>
      </p:pic>
      <p:pic>
        <p:nvPicPr>
          <p:cNvPr id="12" name="Picture 11" descr="A graph with a line on it&#10;&#10;Description automatically generated">
            <a:extLst>
              <a:ext uri="{FF2B5EF4-FFF2-40B4-BE49-F238E27FC236}">
                <a16:creationId xmlns:a16="http://schemas.microsoft.com/office/drawing/2014/main" id="{3025BAEC-2DBD-A71B-DBE5-AE394D905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0" y="3497942"/>
            <a:ext cx="7320193" cy="1416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3CAF2E-19DC-807A-3BC6-CEA5AF92B6B2}"/>
              </a:ext>
            </a:extLst>
          </p:cNvPr>
          <p:cNvSpPr txBox="1"/>
          <p:nvPr/>
        </p:nvSpPr>
        <p:spPr>
          <a:xfrm>
            <a:off x="304800" y="3810000"/>
            <a:ext cx="1295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7A7F1-4BFA-DEEF-7908-DED398783B06}"/>
              </a:ext>
            </a:extLst>
          </p:cNvPr>
          <p:cNvSpPr txBox="1"/>
          <p:nvPr/>
        </p:nvSpPr>
        <p:spPr>
          <a:xfrm>
            <a:off x="289560" y="5572030"/>
            <a:ext cx="1295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PVT</a:t>
            </a:r>
          </a:p>
        </p:txBody>
      </p:sp>
    </p:spTree>
    <p:extLst>
      <p:ext uri="{BB962C8B-B14F-4D97-AF65-F5344CB8AC3E}">
        <p14:creationId xmlns:p14="http://schemas.microsoft.com/office/powerpoint/2010/main" val="935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CDDF-19FD-5424-97BF-4CF4969C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Arrest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DC5A6-19BE-6AFC-B0BB-03E5C362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10439400" cy="525779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Non-Shockable Rhythms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Asystole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(flatline)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Pulseless Electrical Activity (PEA)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do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respond to shocks. Treatment focuses on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CPR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(like epinephrine), and improving circulation.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5" name="Picture 4" descr="A graph paper with a line&#10;&#10;Description automatically generated">
            <a:extLst>
              <a:ext uri="{FF2B5EF4-FFF2-40B4-BE49-F238E27FC236}">
                <a16:creationId xmlns:a16="http://schemas.microsoft.com/office/drawing/2014/main" id="{4F45DE71-765F-51EB-4A17-B48E08E6F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05200"/>
            <a:ext cx="7848600" cy="1352675"/>
          </a:xfrm>
          <a:prstGeom prst="rect">
            <a:avLst/>
          </a:prstGeom>
        </p:spPr>
      </p:pic>
      <p:pic>
        <p:nvPicPr>
          <p:cNvPr id="7" name="Picture 6" descr="A graph with a graph on it&#10;&#10;Description automatically generated">
            <a:extLst>
              <a:ext uri="{FF2B5EF4-FFF2-40B4-BE49-F238E27FC236}">
                <a16:creationId xmlns:a16="http://schemas.microsoft.com/office/drawing/2014/main" id="{1EAAF167-B81C-291D-E1B0-F4CCE87E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09164"/>
            <a:ext cx="7925906" cy="1467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CF0AD-83B2-04A9-9CAC-59A3BD17A865}"/>
              </a:ext>
            </a:extLst>
          </p:cNvPr>
          <p:cNvSpPr txBox="1"/>
          <p:nvPr/>
        </p:nvSpPr>
        <p:spPr>
          <a:xfrm>
            <a:off x="340581" y="4006464"/>
            <a:ext cx="1524000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Asystole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86F29-2454-B977-4419-5A5B85B50417}"/>
              </a:ext>
            </a:extLst>
          </p:cNvPr>
          <p:cNvSpPr txBox="1"/>
          <p:nvPr/>
        </p:nvSpPr>
        <p:spPr>
          <a:xfrm>
            <a:off x="340581" y="5562600"/>
            <a:ext cx="1295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</a:p>
        </p:txBody>
      </p:sp>
    </p:spTree>
    <p:extLst>
      <p:ext uri="{BB962C8B-B14F-4D97-AF65-F5344CB8AC3E}">
        <p14:creationId xmlns:p14="http://schemas.microsoft.com/office/powerpoint/2010/main" val="19181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CAF7-B9D5-AD54-5C31-A86DE6C9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most commonly used medications during ACLS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8E604-8583-1B3D-3914-9C3DBA14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11277600" cy="56388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Administered during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 both shockable and non-shockable rhythms) to increase heart rate, improve blood pressure, and enhance coronary and cerebral blood flow.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mg IV/IO every 3-5 minutes during resuscitation.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Amiodarone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Used for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fibrillation (VF)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pulseless ventricular tachycardia (VT)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unresponsive to defibrillation.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300 mg IV push for the first dose, followed by 150 mg if needed.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Lidocaine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 alternative to amiodarone for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pulseless VT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1-1.5 mg/kg IV push, may repeat at 0.5-0.75 mg/kg every 5-10 minutes if needed.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Administered for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bradycardia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(slow heart rate) to increase the heart rate.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mg IV push every 3-5 minutes (max 3 mg).</a:t>
            </a:r>
          </a:p>
          <a:p>
            <a:pPr algn="l" rtl="0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Bicarbonate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Used in cases 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acidosis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prolonged arrest, or specific poisoning (e.g., tricyclic antidepressant overdose).</a:t>
            </a:r>
          </a:p>
          <a:p>
            <a:pPr lvl="1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/kg IV, may repeat depending on response.</a:t>
            </a:r>
          </a:p>
          <a:p>
            <a:pPr algn="l" rt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9793C-98DB-0FF9-ACCE-237EEE60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1D95-E6BA-E0D0-00EA-317E2740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Cardiac Arrest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8062D9-5CCB-4871-E861-600912D4680D}"/>
              </a:ext>
            </a:extLst>
          </p:cNvPr>
          <p:cNvSpPr/>
          <p:nvPr/>
        </p:nvSpPr>
        <p:spPr>
          <a:xfrm>
            <a:off x="533400" y="2514600"/>
            <a:ext cx="103632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sudden and complete loss of cardiac output due to asystole, ventricular tachycardia or fibrillation, or loss of mechanical cardiac contraction (pulseless electrical activity).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54F2-3834-4E80-AD8F-BB3136E7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Reversible Causes of Cardiac Arrest: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2BADD-995B-7D9E-15AF-7BF660EF5A39}"/>
              </a:ext>
            </a:extLst>
          </p:cNvPr>
          <p:cNvSpPr txBox="1"/>
          <p:nvPr/>
        </p:nvSpPr>
        <p:spPr>
          <a:xfrm>
            <a:off x="304800" y="1600200"/>
            <a:ext cx="10896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6 </a:t>
            </a:r>
            <a:r>
              <a:rPr lang="en-US" sz="2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H's and 4 T's</a:t>
            </a:r>
            <a:r>
              <a:rPr lang="en-US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Reversible Causes of Cardiac Arrest.</a:t>
            </a:r>
          </a:p>
          <a:p>
            <a:endParaRPr lang="en-US" sz="20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H's: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Hypoxia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Lack of oxygen (e.g., airway obstruction, respiratory failure).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Hypovolemia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Low blood volume (e.g., hemorrhage, dehydration).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ion (Acidosis)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High acidity in the blood (e.g., diabetic ketoacidosis, lactic acidosis).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Hypothermia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Low body temperature.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Hypokalemia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Low potassium levels.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Hyperkalemia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High potassium levels.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T's: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Pneumothorax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Air trapped in the chest cavity compressing the heart.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Tamponade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Fluid around the heart (cardiac tamponade) restricting heart function.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Drug overdose or poisoning (e.g., opioids, cyanide).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Blood clots (e.g., pulmonary embolism, myocardial infarction).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conditions can often be treated to restore heart function during cardiac arrest.</a:t>
            </a:r>
          </a:p>
        </p:txBody>
      </p:sp>
    </p:spTree>
    <p:extLst>
      <p:ext uri="{BB962C8B-B14F-4D97-AF65-F5344CB8AC3E}">
        <p14:creationId xmlns:p14="http://schemas.microsoft.com/office/powerpoint/2010/main" val="15269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of Cardiac Arrest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8481A6-7B57-11AA-6BBC-7DA0D02B0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1433397"/>
            <a:ext cx="8170827" cy="554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Unresponsiveness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unresponsive to verbal commands, shaking, or any form of stimulation.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purposeful movement or reaction to external stimuli.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Absence of Normal Breathing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Agonal gasping or no respiratory effort.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 breathing ceases within seconds to minutes after cardiac arrest onset.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Absence of a Detectable Pulse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palpable pulse at major arteries (e.g., carotid or femoral artery).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 checks should not exceed 10 seconds during assessment.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4AADD-D0CA-3CB7-25D3-19099E1B3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8A89-879D-5023-4D98-D2A76802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of Cardiac Arrest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51F9086-9DCB-7D78-8FB2-B6B3031D5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1709910"/>
            <a:ext cx="10346807" cy="499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Loss of Circulatory Function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Signs include cyanosis (bluish discoloration of skin, lips, or nail beds) and pallor.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 decline in oxygen delivery to tissues.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 Cardiac Arrest Rhythms on ECG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Ventricular Fibrillation (VF)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Chaotic, irregular electrical activity.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Pulseless Ventricular Tachycardia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pVT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Rapid, organized rhythm without pulse.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Asystole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Flatline, indicating no electrical activity.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Pulseless Electrical Activity (PEA)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Organized electrical rhythm without mechanical heart activity or pulse.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312C-19F9-4648-0EAC-21301D0F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difference between BLS (Basic Life Support) and ACLS (Advanced Cardiovascular Life Support)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1024-F36B-6688-9C15-84AB62E3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24000"/>
            <a:ext cx="11811000" cy="53340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BLS (Basic Life Support)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providing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immediate, essential life-saving interventions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emergency situations.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CPR (Cardiopulmonary Resuscitation)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use of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external defibrillators (AED)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performing basic airway management.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performed by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laypersons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responders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ACLS (Advanced Cardiovascular Life Support)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advanced techniques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interventions for patients experiencing cardiac arrest, strokes, or other life-threatening cardiovascular emergencies.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all BLS skills plus advanced airway management, medications (like epinephrine, amiodarone), and advanced defibrillation techniques.</a:t>
            </a:r>
          </a:p>
          <a:p>
            <a:pPr marL="742950" lvl="1" indent="-285750" algn="l" rt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more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medical knowledge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training, typically provided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professionals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7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A8CB-E96D-02CA-E20C-864E8FF0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CPR Steps for Adults (Summary):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2370D-F83D-040F-AE6A-0EEA3417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00980"/>
            <a:ext cx="11658600" cy="52578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Pulse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Feel for the carotid pulse on the side of the neck for no more than 10 seconds. If unsure, begin CPR with 30 chest compressions and 2 breaths.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Compressions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heel of one hand on the lower half of the sternum.</a:t>
            </a:r>
          </a:p>
          <a:p>
            <a:pPr marL="742950" lvl="1" indent="-2857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other hand on top of the first and press down with straight arms.</a:t>
            </a:r>
          </a:p>
          <a:p>
            <a:pPr marL="742950" lvl="1" indent="-2857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 the chest 2 to 2.4 inches (5-6 cm) deep at a rate of 100-120 compressions per minute.</a:t>
            </a:r>
          </a:p>
          <a:p>
            <a:pPr marL="742950" lvl="1" indent="-2857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chest to fully recoil between compressions.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Airway Opening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After 30 compressions,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tilt the head back and lift the chin to open the airway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a neck injury is suspected, use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jaw-thrust maneuver instead.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Breaths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Give 2 breaths over 1 second each, watching for the chest to rise.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 Compressions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Quickly alternate between chest compressions and rescue breaths, minimizing interruptions.</a:t>
            </a:r>
          </a:p>
          <a:p>
            <a:pPr algn="r" rtl="0"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's hands on a mannequin&#10;&#10;Description automatically generated">
            <a:extLst>
              <a:ext uri="{FF2B5EF4-FFF2-40B4-BE49-F238E27FC236}">
                <a16:creationId xmlns:a16="http://schemas.microsoft.com/office/drawing/2014/main" id="{6BBDDE20-1020-FB6E-85F5-92F6E0DF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4724400" cy="4162836"/>
          </a:xfrm>
        </p:spPr>
      </p:pic>
      <p:pic>
        <p:nvPicPr>
          <p:cNvPr id="7" name="Picture 6" descr="Hands holding a plastic dummy&#10;&#10;Description automatically generated with medium confidence">
            <a:extLst>
              <a:ext uri="{FF2B5EF4-FFF2-40B4-BE49-F238E27FC236}">
                <a16:creationId xmlns:a16="http://schemas.microsoft.com/office/drawing/2014/main" id="{8D5EC9AA-F957-5199-5377-30857E7B8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5943600" cy="4162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8CD95-4BF2-E725-5754-E60354B97A7C}"/>
              </a:ext>
            </a:extLst>
          </p:cNvPr>
          <p:cNvSpPr txBox="1"/>
          <p:nvPr/>
        </p:nvSpPr>
        <p:spPr>
          <a:xfrm>
            <a:off x="685800" y="5867400"/>
            <a:ext cx="472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Tilt The Head Back and Lift The Chin to Open The Airway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A1972-A38D-30EB-24AC-A8457DDFB402}"/>
              </a:ext>
            </a:extLst>
          </p:cNvPr>
          <p:cNvSpPr txBox="1"/>
          <p:nvPr/>
        </p:nvSpPr>
        <p:spPr>
          <a:xfrm>
            <a:off x="5791200" y="5867399"/>
            <a:ext cx="4724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Jaw-thrust Maneuver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8F26-755C-0704-BB5C-A982E9DA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2309B2-62DB-44DB-6AB9-FDA0CFB9C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8780"/>
          </a:xfrm>
        </p:spPr>
      </p:pic>
    </p:spTree>
    <p:extLst>
      <p:ext uri="{BB962C8B-B14F-4D97-AF65-F5344CB8AC3E}">
        <p14:creationId xmlns:p14="http://schemas.microsoft.com/office/powerpoint/2010/main" val="34428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609</TotalTime>
  <Words>1166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Medium</vt:lpstr>
      <vt:lpstr>Times New Roman</vt:lpstr>
      <vt:lpstr>Wingdings</vt:lpstr>
      <vt:lpstr>Medical Design 16x9</vt:lpstr>
      <vt:lpstr>PowerPoint Presentation</vt:lpstr>
      <vt:lpstr>Cardiac Arrest</vt:lpstr>
      <vt:lpstr>The Reversible Causes of Cardiac Arrest: </vt:lpstr>
      <vt:lpstr>Clinical Signs of Cardiac Arrest</vt:lpstr>
      <vt:lpstr>Clinical Signs of Cardiac Arrest</vt:lpstr>
      <vt:lpstr>The main difference between BLS (Basic Life Support) and ACLS (Advanced Cardiovascular Life Support)</vt:lpstr>
      <vt:lpstr>CPR Steps for Adults (Summary): </vt:lpstr>
      <vt:lpstr>PowerPoint Presentation</vt:lpstr>
      <vt:lpstr>PowerPoint Presentation</vt:lpstr>
      <vt:lpstr>Key Aspects of Airway Management in ACLS: </vt:lpstr>
      <vt:lpstr>PowerPoint Presentation</vt:lpstr>
      <vt:lpstr>Cardiac Arrest Rhythm</vt:lpstr>
      <vt:lpstr>Cardiac Arrest Rhythm</vt:lpstr>
      <vt:lpstr>overview of the most commonly used medications during ACLS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Earthlink</dc:creator>
  <cp:lastModifiedBy>ALI ALIALI</cp:lastModifiedBy>
  <cp:revision>24</cp:revision>
  <dcterms:created xsi:type="dcterms:W3CDTF">2023-11-05T13:39:11Z</dcterms:created>
  <dcterms:modified xsi:type="dcterms:W3CDTF">2024-11-22T08:40:11Z</dcterms:modified>
</cp:coreProperties>
</file>