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82" r:id="rId3"/>
    <p:sldId id="276" r:id="rId4"/>
    <p:sldId id="274" r:id="rId5"/>
    <p:sldId id="281" r:id="rId6"/>
    <p:sldId id="277" r:id="rId7"/>
    <p:sldId id="275" r:id="rId8"/>
    <p:sldId id="273" r:id="rId9"/>
    <p:sldId id="283"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2" r:id="rId27"/>
    <p:sldId id="303" r:id="rId28"/>
    <p:sldId id="304" r:id="rId29"/>
    <p:sldId id="305" r:id="rId30"/>
    <p:sldId id="306" r:id="rId31"/>
    <p:sldId id="307" r:id="rId32"/>
    <p:sldId id="308" r:id="rId33"/>
    <p:sldId id="309" r:id="rId34"/>
    <p:sldId id="312" r:id="rId35"/>
    <p:sldId id="310" r:id="rId36"/>
    <p:sldId id="31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39" autoAdjust="0"/>
  </p:normalViewPr>
  <p:slideViewPr>
    <p:cSldViewPr snapToGrid="0">
      <p:cViewPr varScale="1">
        <p:scale>
          <a:sx n="91" d="100"/>
          <a:sy n="91" d="100"/>
        </p:scale>
        <p:origin x="34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93CEF3-A35C-47B5-A862-2AE68470A1F9}" type="datetimeFigureOut">
              <a:rPr lang="en-US" smtClean="0"/>
              <a:t>11/22/2024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A93932-CF4C-48D0-91CD-B5C12445E338}" type="slidenum">
              <a:rPr lang="en-US" smtClean="0"/>
              <a:t>‹#›</a:t>
            </a:fld>
            <a:endParaRPr lang="en-US"/>
          </a:p>
        </p:txBody>
      </p:sp>
    </p:spTree>
    <p:extLst>
      <p:ext uri="{BB962C8B-B14F-4D97-AF65-F5344CB8AC3E}">
        <p14:creationId xmlns:p14="http://schemas.microsoft.com/office/powerpoint/2010/main" val="3416803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A93932-CF4C-48D0-91CD-B5C12445E338}" type="slidenum">
              <a:rPr lang="en-US" smtClean="0"/>
              <a:t>14</a:t>
            </a:fld>
            <a:endParaRPr lang="en-US"/>
          </a:p>
        </p:txBody>
      </p:sp>
    </p:spTree>
    <p:extLst>
      <p:ext uri="{BB962C8B-B14F-4D97-AF65-F5344CB8AC3E}">
        <p14:creationId xmlns:p14="http://schemas.microsoft.com/office/powerpoint/2010/main" val="525042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A93932-CF4C-48D0-91CD-B5C12445E338}" type="slidenum">
              <a:rPr lang="en-US" smtClean="0"/>
              <a:t>34</a:t>
            </a:fld>
            <a:endParaRPr lang="en-US"/>
          </a:p>
        </p:txBody>
      </p:sp>
    </p:spTree>
    <p:extLst>
      <p:ext uri="{BB962C8B-B14F-4D97-AF65-F5344CB8AC3E}">
        <p14:creationId xmlns:p14="http://schemas.microsoft.com/office/powerpoint/2010/main" val="935821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49F33-E4FB-AA24-29D0-FC55CA3CEC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4EAFB6-B7F4-4FD7-9DAE-7352E5B4C4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C06DD6-878B-4CCB-0046-C3DCB7228B46}"/>
              </a:ext>
            </a:extLst>
          </p:cNvPr>
          <p:cNvSpPr>
            <a:spLocks noGrp="1"/>
          </p:cNvSpPr>
          <p:nvPr>
            <p:ph type="dt" sz="half" idx="10"/>
          </p:nvPr>
        </p:nvSpPr>
        <p:spPr/>
        <p:txBody>
          <a:bodyPr/>
          <a:lstStyle/>
          <a:p>
            <a:fld id="{F149E9CA-2E3F-4B68-9C23-F44E6C0C6C2C}" type="datetimeFigureOut">
              <a:rPr lang="en-US" smtClean="0"/>
              <a:t>11/22/2024</a:t>
            </a:fld>
            <a:endParaRPr lang="en-US"/>
          </a:p>
        </p:txBody>
      </p:sp>
      <p:sp>
        <p:nvSpPr>
          <p:cNvPr id="5" name="Footer Placeholder 4">
            <a:extLst>
              <a:ext uri="{FF2B5EF4-FFF2-40B4-BE49-F238E27FC236}">
                <a16:creationId xmlns:a16="http://schemas.microsoft.com/office/drawing/2014/main" id="{1F67D725-0EAC-C1FC-4C50-1198ADC268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7775C9-48AA-04FC-6D31-CC818E228AD0}"/>
              </a:ext>
            </a:extLst>
          </p:cNvPr>
          <p:cNvSpPr>
            <a:spLocks noGrp="1"/>
          </p:cNvSpPr>
          <p:nvPr>
            <p:ph type="sldNum" sz="quarter" idx="12"/>
          </p:nvPr>
        </p:nvSpPr>
        <p:spPr/>
        <p:txBody>
          <a:bodyPr/>
          <a:lstStyle/>
          <a:p>
            <a:fld id="{A62DA3EB-76D9-4E36-90F3-8F6671DAEB64}" type="slidenum">
              <a:rPr lang="en-US" smtClean="0"/>
              <a:t>‹#›</a:t>
            </a:fld>
            <a:endParaRPr lang="en-US"/>
          </a:p>
        </p:txBody>
      </p:sp>
    </p:spTree>
    <p:extLst>
      <p:ext uri="{BB962C8B-B14F-4D97-AF65-F5344CB8AC3E}">
        <p14:creationId xmlns:p14="http://schemas.microsoft.com/office/powerpoint/2010/main" val="3409338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C1D39-33E3-981A-257C-5B607DC4A7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36F48F-7362-ED6A-B03C-49BAF4F3BC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9E924A-8D79-4F10-1055-9324BBD8AB77}"/>
              </a:ext>
            </a:extLst>
          </p:cNvPr>
          <p:cNvSpPr>
            <a:spLocks noGrp="1"/>
          </p:cNvSpPr>
          <p:nvPr>
            <p:ph type="dt" sz="half" idx="10"/>
          </p:nvPr>
        </p:nvSpPr>
        <p:spPr/>
        <p:txBody>
          <a:bodyPr/>
          <a:lstStyle/>
          <a:p>
            <a:fld id="{F149E9CA-2E3F-4B68-9C23-F44E6C0C6C2C}" type="datetimeFigureOut">
              <a:rPr lang="en-US" smtClean="0"/>
              <a:t>11/22/2024</a:t>
            </a:fld>
            <a:endParaRPr lang="en-US"/>
          </a:p>
        </p:txBody>
      </p:sp>
      <p:sp>
        <p:nvSpPr>
          <p:cNvPr id="5" name="Footer Placeholder 4">
            <a:extLst>
              <a:ext uri="{FF2B5EF4-FFF2-40B4-BE49-F238E27FC236}">
                <a16:creationId xmlns:a16="http://schemas.microsoft.com/office/drawing/2014/main" id="{BA11EF8D-4ACF-46C2-4A13-A51EE1BEBC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A8D20A-AF48-D53E-B85A-4FA95D28342D}"/>
              </a:ext>
            </a:extLst>
          </p:cNvPr>
          <p:cNvSpPr>
            <a:spLocks noGrp="1"/>
          </p:cNvSpPr>
          <p:nvPr>
            <p:ph type="sldNum" sz="quarter" idx="12"/>
          </p:nvPr>
        </p:nvSpPr>
        <p:spPr/>
        <p:txBody>
          <a:bodyPr/>
          <a:lstStyle/>
          <a:p>
            <a:fld id="{A62DA3EB-76D9-4E36-90F3-8F6671DAEB64}" type="slidenum">
              <a:rPr lang="en-US" smtClean="0"/>
              <a:t>‹#›</a:t>
            </a:fld>
            <a:endParaRPr lang="en-US"/>
          </a:p>
        </p:txBody>
      </p:sp>
    </p:spTree>
    <p:extLst>
      <p:ext uri="{BB962C8B-B14F-4D97-AF65-F5344CB8AC3E}">
        <p14:creationId xmlns:p14="http://schemas.microsoft.com/office/powerpoint/2010/main" val="151328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FD5C99-E672-4BC2-7BCC-7F6F13F0F9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63A32E-2315-54F4-1A1F-99B702C339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E5CEEC-AA70-7835-48FD-DC976B423874}"/>
              </a:ext>
            </a:extLst>
          </p:cNvPr>
          <p:cNvSpPr>
            <a:spLocks noGrp="1"/>
          </p:cNvSpPr>
          <p:nvPr>
            <p:ph type="dt" sz="half" idx="10"/>
          </p:nvPr>
        </p:nvSpPr>
        <p:spPr/>
        <p:txBody>
          <a:bodyPr/>
          <a:lstStyle/>
          <a:p>
            <a:fld id="{F149E9CA-2E3F-4B68-9C23-F44E6C0C6C2C}" type="datetimeFigureOut">
              <a:rPr lang="en-US" smtClean="0"/>
              <a:t>11/22/2024</a:t>
            </a:fld>
            <a:endParaRPr lang="en-US"/>
          </a:p>
        </p:txBody>
      </p:sp>
      <p:sp>
        <p:nvSpPr>
          <p:cNvPr id="5" name="Footer Placeholder 4">
            <a:extLst>
              <a:ext uri="{FF2B5EF4-FFF2-40B4-BE49-F238E27FC236}">
                <a16:creationId xmlns:a16="http://schemas.microsoft.com/office/drawing/2014/main" id="{39521E22-8EB3-6469-5194-4B2ADFD7EB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F1BD09-6712-ADE6-8B6E-23F4B7E40A00}"/>
              </a:ext>
            </a:extLst>
          </p:cNvPr>
          <p:cNvSpPr>
            <a:spLocks noGrp="1"/>
          </p:cNvSpPr>
          <p:nvPr>
            <p:ph type="sldNum" sz="quarter" idx="12"/>
          </p:nvPr>
        </p:nvSpPr>
        <p:spPr/>
        <p:txBody>
          <a:bodyPr/>
          <a:lstStyle/>
          <a:p>
            <a:fld id="{A62DA3EB-76D9-4E36-90F3-8F6671DAEB64}" type="slidenum">
              <a:rPr lang="en-US" smtClean="0"/>
              <a:t>‹#›</a:t>
            </a:fld>
            <a:endParaRPr lang="en-US"/>
          </a:p>
        </p:txBody>
      </p:sp>
    </p:spTree>
    <p:extLst>
      <p:ext uri="{BB962C8B-B14F-4D97-AF65-F5344CB8AC3E}">
        <p14:creationId xmlns:p14="http://schemas.microsoft.com/office/powerpoint/2010/main" val="1740523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8D418-957C-D40A-E645-1466B04CA9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568ED3-2110-03F2-92B2-A62DDB29E6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17C87B-89D9-E6E2-8B6B-E22D1A5D6447}"/>
              </a:ext>
            </a:extLst>
          </p:cNvPr>
          <p:cNvSpPr>
            <a:spLocks noGrp="1"/>
          </p:cNvSpPr>
          <p:nvPr>
            <p:ph type="dt" sz="half" idx="10"/>
          </p:nvPr>
        </p:nvSpPr>
        <p:spPr/>
        <p:txBody>
          <a:bodyPr/>
          <a:lstStyle/>
          <a:p>
            <a:fld id="{F149E9CA-2E3F-4B68-9C23-F44E6C0C6C2C}" type="datetimeFigureOut">
              <a:rPr lang="en-US" smtClean="0"/>
              <a:t>11/22/2024</a:t>
            </a:fld>
            <a:endParaRPr lang="en-US"/>
          </a:p>
        </p:txBody>
      </p:sp>
      <p:sp>
        <p:nvSpPr>
          <p:cNvPr id="5" name="Footer Placeholder 4">
            <a:extLst>
              <a:ext uri="{FF2B5EF4-FFF2-40B4-BE49-F238E27FC236}">
                <a16:creationId xmlns:a16="http://schemas.microsoft.com/office/drawing/2014/main" id="{2012B9BE-1AE7-ABC4-6218-27B7E896F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96848-A390-126B-E735-613DB346C031}"/>
              </a:ext>
            </a:extLst>
          </p:cNvPr>
          <p:cNvSpPr>
            <a:spLocks noGrp="1"/>
          </p:cNvSpPr>
          <p:nvPr>
            <p:ph type="sldNum" sz="quarter" idx="12"/>
          </p:nvPr>
        </p:nvSpPr>
        <p:spPr/>
        <p:txBody>
          <a:bodyPr/>
          <a:lstStyle/>
          <a:p>
            <a:fld id="{A62DA3EB-76D9-4E36-90F3-8F6671DAEB64}" type="slidenum">
              <a:rPr lang="en-US" smtClean="0"/>
              <a:t>‹#›</a:t>
            </a:fld>
            <a:endParaRPr lang="en-US"/>
          </a:p>
        </p:txBody>
      </p:sp>
    </p:spTree>
    <p:extLst>
      <p:ext uri="{BB962C8B-B14F-4D97-AF65-F5344CB8AC3E}">
        <p14:creationId xmlns:p14="http://schemas.microsoft.com/office/powerpoint/2010/main" val="3059873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0CA0A-CE91-7182-9C97-89A9958E01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8AB909-8708-7C0E-6A49-30871BAE10A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A1CE14-0485-2D1D-8B5C-7A7E84B1D79C}"/>
              </a:ext>
            </a:extLst>
          </p:cNvPr>
          <p:cNvSpPr>
            <a:spLocks noGrp="1"/>
          </p:cNvSpPr>
          <p:nvPr>
            <p:ph type="dt" sz="half" idx="10"/>
          </p:nvPr>
        </p:nvSpPr>
        <p:spPr/>
        <p:txBody>
          <a:bodyPr/>
          <a:lstStyle/>
          <a:p>
            <a:fld id="{F149E9CA-2E3F-4B68-9C23-F44E6C0C6C2C}" type="datetimeFigureOut">
              <a:rPr lang="en-US" smtClean="0"/>
              <a:t>11/22/2024</a:t>
            </a:fld>
            <a:endParaRPr lang="en-US"/>
          </a:p>
        </p:txBody>
      </p:sp>
      <p:sp>
        <p:nvSpPr>
          <p:cNvPr id="5" name="Footer Placeholder 4">
            <a:extLst>
              <a:ext uri="{FF2B5EF4-FFF2-40B4-BE49-F238E27FC236}">
                <a16:creationId xmlns:a16="http://schemas.microsoft.com/office/drawing/2014/main" id="{10F844BB-DC0D-E4EE-AC83-A52AEC96AE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BCBEE7-458B-4F2D-D159-DCAEEB62FE74}"/>
              </a:ext>
            </a:extLst>
          </p:cNvPr>
          <p:cNvSpPr>
            <a:spLocks noGrp="1"/>
          </p:cNvSpPr>
          <p:nvPr>
            <p:ph type="sldNum" sz="quarter" idx="12"/>
          </p:nvPr>
        </p:nvSpPr>
        <p:spPr/>
        <p:txBody>
          <a:bodyPr/>
          <a:lstStyle/>
          <a:p>
            <a:fld id="{A62DA3EB-76D9-4E36-90F3-8F6671DAEB64}" type="slidenum">
              <a:rPr lang="en-US" smtClean="0"/>
              <a:t>‹#›</a:t>
            </a:fld>
            <a:endParaRPr lang="en-US"/>
          </a:p>
        </p:txBody>
      </p:sp>
    </p:spTree>
    <p:extLst>
      <p:ext uri="{BB962C8B-B14F-4D97-AF65-F5344CB8AC3E}">
        <p14:creationId xmlns:p14="http://schemas.microsoft.com/office/powerpoint/2010/main" val="2053632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8F603-45CB-AC74-076C-5BD6B5AE06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C125BE-6C3C-1692-06EF-D221BF0A7A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105E74-3D27-CE33-4F2B-FA28B73DB8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A14021-2ED2-7702-11D9-3A5D3901B8C0}"/>
              </a:ext>
            </a:extLst>
          </p:cNvPr>
          <p:cNvSpPr>
            <a:spLocks noGrp="1"/>
          </p:cNvSpPr>
          <p:nvPr>
            <p:ph type="dt" sz="half" idx="10"/>
          </p:nvPr>
        </p:nvSpPr>
        <p:spPr/>
        <p:txBody>
          <a:bodyPr/>
          <a:lstStyle/>
          <a:p>
            <a:fld id="{F149E9CA-2E3F-4B68-9C23-F44E6C0C6C2C}" type="datetimeFigureOut">
              <a:rPr lang="en-US" smtClean="0"/>
              <a:t>11/22/2024</a:t>
            </a:fld>
            <a:endParaRPr lang="en-US"/>
          </a:p>
        </p:txBody>
      </p:sp>
      <p:sp>
        <p:nvSpPr>
          <p:cNvPr id="6" name="Footer Placeholder 5">
            <a:extLst>
              <a:ext uri="{FF2B5EF4-FFF2-40B4-BE49-F238E27FC236}">
                <a16:creationId xmlns:a16="http://schemas.microsoft.com/office/drawing/2014/main" id="{89C873FC-3881-D0DA-7F8C-09DC497712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54EE55-AFDE-9EB4-DA8C-F1FB393DA609}"/>
              </a:ext>
            </a:extLst>
          </p:cNvPr>
          <p:cNvSpPr>
            <a:spLocks noGrp="1"/>
          </p:cNvSpPr>
          <p:nvPr>
            <p:ph type="sldNum" sz="quarter" idx="12"/>
          </p:nvPr>
        </p:nvSpPr>
        <p:spPr/>
        <p:txBody>
          <a:bodyPr/>
          <a:lstStyle/>
          <a:p>
            <a:fld id="{A62DA3EB-76D9-4E36-90F3-8F6671DAEB64}" type="slidenum">
              <a:rPr lang="en-US" smtClean="0"/>
              <a:t>‹#›</a:t>
            </a:fld>
            <a:endParaRPr lang="en-US"/>
          </a:p>
        </p:txBody>
      </p:sp>
    </p:spTree>
    <p:extLst>
      <p:ext uri="{BB962C8B-B14F-4D97-AF65-F5344CB8AC3E}">
        <p14:creationId xmlns:p14="http://schemas.microsoft.com/office/powerpoint/2010/main" val="1893764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96883-6400-2BFC-A93A-C08F861DE7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2D8C72-28D2-050C-6077-B879C9408D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E0397C-45B6-2955-97AB-243A35DE4E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5FD55F-865C-0B6C-5A4E-35805A8CDA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AD7441-8C0F-0C58-6ABE-079448CB02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A8CFF2-1B18-33A6-FD84-BBB721DB4D68}"/>
              </a:ext>
            </a:extLst>
          </p:cNvPr>
          <p:cNvSpPr>
            <a:spLocks noGrp="1"/>
          </p:cNvSpPr>
          <p:nvPr>
            <p:ph type="dt" sz="half" idx="10"/>
          </p:nvPr>
        </p:nvSpPr>
        <p:spPr/>
        <p:txBody>
          <a:bodyPr/>
          <a:lstStyle/>
          <a:p>
            <a:fld id="{F149E9CA-2E3F-4B68-9C23-F44E6C0C6C2C}" type="datetimeFigureOut">
              <a:rPr lang="en-US" smtClean="0"/>
              <a:t>11/22/2024</a:t>
            </a:fld>
            <a:endParaRPr lang="en-US"/>
          </a:p>
        </p:txBody>
      </p:sp>
      <p:sp>
        <p:nvSpPr>
          <p:cNvPr id="8" name="Footer Placeholder 7">
            <a:extLst>
              <a:ext uri="{FF2B5EF4-FFF2-40B4-BE49-F238E27FC236}">
                <a16:creationId xmlns:a16="http://schemas.microsoft.com/office/drawing/2014/main" id="{7F9BE986-FEDF-88D9-FDD1-0A1AFFFF58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28C25E-0330-0882-673C-319395011DF2}"/>
              </a:ext>
            </a:extLst>
          </p:cNvPr>
          <p:cNvSpPr>
            <a:spLocks noGrp="1"/>
          </p:cNvSpPr>
          <p:nvPr>
            <p:ph type="sldNum" sz="quarter" idx="12"/>
          </p:nvPr>
        </p:nvSpPr>
        <p:spPr/>
        <p:txBody>
          <a:bodyPr/>
          <a:lstStyle/>
          <a:p>
            <a:fld id="{A62DA3EB-76D9-4E36-90F3-8F6671DAEB64}" type="slidenum">
              <a:rPr lang="en-US" smtClean="0"/>
              <a:t>‹#›</a:t>
            </a:fld>
            <a:endParaRPr lang="en-US"/>
          </a:p>
        </p:txBody>
      </p:sp>
    </p:spTree>
    <p:extLst>
      <p:ext uri="{BB962C8B-B14F-4D97-AF65-F5344CB8AC3E}">
        <p14:creationId xmlns:p14="http://schemas.microsoft.com/office/powerpoint/2010/main" val="3828219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312B5-8B92-47E2-91A3-3258E7B586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C781FD-42B4-FC12-5AF4-6D563245FA61}"/>
              </a:ext>
            </a:extLst>
          </p:cNvPr>
          <p:cNvSpPr>
            <a:spLocks noGrp="1"/>
          </p:cNvSpPr>
          <p:nvPr>
            <p:ph type="dt" sz="half" idx="10"/>
          </p:nvPr>
        </p:nvSpPr>
        <p:spPr/>
        <p:txBody>
          <a:bodyPr/>
          <a:lstStyle/>
          <a:p>
            <a:fld id="{F149E9CA-2E3F-4B68-9C23-F44E6C0C6C2C}" type="datetimeFigureOut">
              <a:rPr lang="en-US" smtClean="0"/>
              <a:t>11/22/2024</a:t>
            </a:fld>
            <a:endParaRPr lang="en-US"/>
          </a:p>
        </p:txBody>
      </p:sp>
      <p:sp>
        <p:nvSpPr>
          <p:cNvPr id="4" name="Footer Placeholder 3">
            <a:extLst>
              <a:ext uri="{FF2B5EF4-FFF2-40B4-BE49-F238E27FC236}">
                <a16:creationId xmlns:a16="http://schemas.microsoft.com/office/drawing/2014/main" id="{383E39B4-FED7-5DB2-D2C1-D4EA97BE8A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22CFB5-41BC-1083-1C34-04BD4A835BE7}"/>
              </a:ext>
            </a:extLst>
          </p:cNvPr>
          <p:cNvSpPr>
            <a:spLocks noGrp="1"/>
          </p:cNvSpPr>
          <p:nvPr>
            <p:ph type="sldNum" sz="quarter" idx="12"/>
          </p:nvPr>
        </p:nvSpPr>
        <p:spPr/>
        <p:txBody>
          <a:bodyPr/>
          <a:lstStyle/>
          <a:p>
            <a:fld id="{A62DA3EB-76D9-4E36-90F3-8F6671DAEB64}" type="slidenum">
              <a:rPr lang="en-US" smtClean="0"/>
              <a:t>‹#›</a:t>
            </a:fld>
            <a:endParaRPr lang="en-US"/>
          </a:p>
        </p:txBody>
      </p:sp>
    </p:spTree>
    <p:extLst>
      <p:ext uri="{BB962C8B-B14F-4D97-AF65-F5344CB8AC3E}">
        <p14:creationId xmlns:p14="http://schemas.microsoft.com/office/powerpoint/2010/main" val="222680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61F546-BF7E-AC72-B58F-4C38C64D559A}"/>
              </a:ext>
            </a:extLst>
          </p:cNvPr>
          <p:cNvSpPr>
            <a:spLocks noGrp="1"/>
          </p:cNvSpPr>
          <p:nvPr>
            <p:ph type="dt" sz="half" idx="10"/>
          </p:nvPr>
        </p:nvSpPr>
        <p:spPr/>
        <p:txBody>
          <a:bodyPr/>
          <a:lstStyle/>
          <a:p>
            <a:fld id="{F149E9CA-2E3F-4B68-9C23-F44E6C0C6C2C}" type="datetimeFigureOut">
              <a:rPr lang="en-US" smtClean="0"/>
              <a:t>11/22/2024</a:t>
            </a:fld>
            <a:endParaRPr lang="en-US"/>
          </a:p>
        </p:txBody>
      </p:sp>
      <p:sp>
        <p:nvSpPr>
          <p:cNvPr id="3" name="Footer Placeholder 2">
            <a:extLst>
              <a:ext uri="{FF2B5EF4-FFF2-40B4-BE49-F238E27FC236}">
                <a16:creationId xmlns:a16="http://schemas.microsoft.com/office/drawing/2014/main" id="{62186891-7517-09B7-4D5E-BB22CABBDE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F73A22-98AF-5735-1211-A1D864B25E5A}"/>
              </a:ext>
            </a:extLst>
          </p:cNvPr>
          <p:cNvSpPr>
            <a:spLocks noGrp="1"/>
          </p:cNvSpPr>
          <p:nvPr>
            <p:ph type="sldNum" sz="quarter" idx="12"/>
          </p:nvPr>
        </p:nvSpPr>
        <p:spPr/>
        <p:txBody>
          <a:bodyPr/>
          <a:lstStyle/>
          <a:p>
            <a:fld id="{A62DA3EB-76D9-4E36-90F3-8F6671DAEB64}" type="slidenum">
              <a:rPr lang="en-US" smtClean="0"/>
              <a:t>‹#›</a:t>
            </a:fld>
            <a:endParaRPr lang="en-US"/>
          </a:p>
        </p:txBody>
      </p:sp>
    </p:spTree>
    <p:extLst>
      <p:ext uri="{BB962C8B-B14F-4D97-AF65-F5344CB8AC3E}">
        <p14:creationId xmlns:p14="http://schemas.microsoft.com/office/powerpoint/2010/main" val="1034309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DC846-8E14-359F-4209-AAF4DED5D8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528F55-E234-BBA9-5323-F6B9A7F02E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4B9B85-EE2B-5237-7C5F-94AE8E0CB0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B6828B-D99C-3C08-3924-D2ADC9F7366D}"/>
              </a:ext>
            </a:extLst>
          </p:cNvPr>
          <p:cNvSpPr>
            <a:spLocks noGrp="1"/>
          </p:cNvSpPr>
          <p:nvPr>
            <p:ph type="dt" sz="half" idx="10"/>
          </p:nvPr>
        </p:nvSpPr>
        <p:spPr/>
        <p:txBody>
          <a:bodyPr/>
          <a:lstStyle/>
          <a:p>
            <a:fld id="{F149E9CA-2E3F-4B68-9C23-F44E6C0C6C2C}" type="datetimeFigureOut">
              <a:rPr lang="en-US" smtClean="0"/>
              <a:t>11/22/2024</a:t>
            </a:fld>
            <a:endParaRPr lang="en-US"/>
          </a:p>
        </p:txBody>
      </p:sp>
      <p:sp>
        <p:nvSpPr>
          <p:cNvPr id="6" name="Footer Placeholder 5">
            <a:extLst>
              <a:ext uri="{FF2B5EF4-FFF2-40B4-BE49-F238E27FC236}">
                <a16:creationId xmlns:a16="http://schemas.microsoft.com/office/drawing/2014/main" id="{44F5A03F-C1CA-90AA-D0F2-F7A4E4C20F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589A7C-B050-51BD-69D5-01A2A63996B0}"/>
              </a:ext>
            </a:extLst>
          </p:cNvPr>
          <p:cNvSpPr>
            <a:spLocks noGrp="1"/>
          </p:cNvSpPr>
          <p:nvPr>
            <p:ph type="sldNum" sz="quarter" idx="12"/>
          </p:nvPr>
        </p:nvSpPr>
        <p:spPr/>
        <p:txBody>
          <a:bodyPr/>
          <a:lstStyle/>
          <a:p>
            <a:fld id="{A62DA3EB-76D9-4E36-90F3-8F6671DAEB64}" type="slidenum">
              <a:rPr lang="en-US" smtClean="0"/>
              <a:t>‹#›</a:t>
            </a:fld>
            <a:endParaRPr lang="en-US"/>
          </a:p>
        </p:txBody>
      </p:sp>
    </p:spTree>
    <p:extLst>
      <p:ext uri="{BB962C8B-B14F-4D97-AF65-F5344CB8AC3E}">
        <p14:creationId xmlns:p14="http://schemas.microsoft.com/office/powerpoint/2010/main" val="28785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CE702-12A9-583A-29EC-91D8B9063F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732F66-EA77-2F2D-5C44-074E537071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1C4393-EE29-B03F-59B5-D22E49F425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E7A75F-D52A-0BB7-E428-51C9064F4401}"/>
              </a:ext>
            </a:extLst>
          </p:cNvPr>
          <p:cNvSpPr>
            <a:spLocks noGrp="1"/>
          </p:cNvSpPr>
          <p:nvPr>
            <p:ph type="dt" sz="half" idx="10"/>
          </p:nvPr>
        </p:nvSpPr>
        <p:spPr/>
        <p:txBody>
          <a:bodyPr/>
          <a:lstStyle/>
          <a:p>
            <a:fld id="{F149E9CA-2E3F-4B68-9C23-F44E6C0C6C2C}" type="datetimeFigureOut">
              <a:rPr lang="en-US" smtClean="0"/>
              <a:t>11/22/2024</a:t>
            </a:fld>
            <a:endParaRPr lang="en-US"/>
          </a:p>
        </p:txBody>
      </p:sp>
      <p:sp>
        <p:nvSpPr>
          <p:cNvPr id="6" name="Footer Placeholder 5">
            <a:extLst>
              <a:ext uri="{FF2B5EF4-FFF2-40B4-BE49-F238E27FC236}">
                <a16:creationId xmlns:a16="http://schemas.microsoft.com/office/drawing/2014/main" id="{53BA3861-CC4A-9BFC-F629-102CC4DD0D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88D3ED-86B4-8A53-3031-5F68E440B591}"/>
              </a:ext>
            </a:extLst>
          </p:cNvPr>
          <p:cNvSpPr>
            <a:spLocks noGrp="1"/>
          </p:cNvSpPr>
          <p:nvPr>
            <p:ph type="sldNum" sz="quarter" idx="12"/>
          </p:nvPr>
        </p:nvSpPr>
        <p:spPr/>
        <p:txBody>
          <a:bodyPr/>
          <a:lstStyle/>
          <a:p>
            <a:fld id="{A62DA3EB-76D9-4E36-90F3-8F6671DAEB64}" type="slidenum">
              <a:rPr lang="en-US" smtClean="0"/>
              <a:t>‹#›</a:t>
            </a:fld>
            <a:endParaRPr lang="en-US"/>
          </a:p>
        </p:txBody>
      </p:sp>
    </p:spTree>
    <p:extLst>
      <p:ext uri="{BB962C8B-B14F-4D97-AF65-F5344CB8AC3E}">
        <p14:creationId xmlns:p14="http://schemas.microsoft.com/office/powerpoint/2010/main" val="1347297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FF8672-B768-3731-71A5-75D77715B4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38F2E5-1886-1077-3285-AFB9CDD614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376F20-D3EB-AC29-D2AE-EC22D49616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149E9CA-2E3F-4B68-9C23-F44E6C0C6C2C}" type="datetimeFigureOut">
              <a:rPr lang="en-US" smtClean="0"/>
              <a:t>11/22/2024</a:t>
            </a:fld>
            <a:endParaRPr lang="en-US"/>
          </a:p>
        </p:txBody>
      </p:sp>
      <p:sp>
        <p:nvSpPr>
          <p:cNvPr id="5" name="Footer Placeholder 4">
            <a:extLst>
              <a:ext uri="{FF2B5EF4-FFF2-40B4-BE49-F238E27FC236}">
                <a16:creationId xmlns:a16="http://schemas.microsoft.com/office/drawing/2014/main" id="{A3758966-018C-7EE0-4A1D-52ACD4C9C0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2180969-AFD1-C85A-B7AA-A2ACC9DC3D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62DA3EB-76D9-4E36-90F3-8F6671DAEB64}" type="slidenum">
              <a:rPr lang="en-US" smtClean="0"/>
              <a:t>‹#›</a:t>
            </a:fld>
            <a:endParaRPr lang="en-US"/>
          </a:p>
        </p:txBody>
      </p:sp>
    </p:spTree>
    <p:extLst>
      <p:ext uri="{BB962C8B-B14F-4D97-AF65-F5344CB8AC3E}">
        <p14:creationId xmlns:p14="http://schemas.microsoft.com/office/powerpoint/2010/main" val="1749138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399DFE4-CF5F-AAD8-C47A-61C987F35F3D}"/>
              </a:ext>
            </a:extLst>
          </p:cNvPr>
          <p:cNvSpPr>
            <a:spLocks noGrp="1"/>
          </p:cNvSpPr>
          <p:nvPr>
            <p:ph type="subTitle" idx="1"/>
          </p:nvPr>
        </p:nvSpPr>
        <p:spPr>
          <a:xfrm>
            <a:off x="471948" y="255639"/>
            <a:ext cx="11267768" cy="6184490"/>
          </a:xfrm>
        </p:spPr>
        <p:txBody>
          <a:bodyPr>
            <a:normAutofit/>
          </a:bodyPr>
          <a:lstStyle/>
          <a:p>
            <a:pPr marL="107314" marR="0" lvl="0" indent="0" algn="ctr" defTabSz="914400" rtl="1" eaLnBrk="1" fontAlgn="auto" latinLnBrk="0" hangingPunct="1">
              <a:lnSpc>
                <a:spcPct val="100000"/>
              </a:lnSpc>
              <a:spcBef>
                <a:spcPts val="360"/>
              </a:spcBef>
              <a:spcAft>
                <a:spcPts val="0"/>
              </a:spcAft>
              <a:buClrTx/>
              <a:buSzTx/>
              <a:buFontTx/>
              <a:buNone/>
              <a:tabLst/>
              <a:defRPr/>
            </a:pPr>
            <a:endParaRPr kumimoji="0" lang="ar-IQ" sz="2000" b="1" i="0" u="none" strike="noStrike" kern="0" cap="none" spc="0" normalizeH="0" baseline="0" noProof="0" dirty="0">
              <a:ln>
                <a:noFill/>
              </a:ln>
              <a:solidFill>
                <a:srgbClr val="0F243E"/>
              </a:solidFill>
              <a:effectLst/>
              <a:uLnTx/>
              <a:uFillTx/>
              <a:latin typeface="Arial"/>
              <a:ea typeface="+mn-ea"/>
              <a:cs typeface="Arial"/>
            </a:endParaRPr>
          </a:p>
          <a:p>
            <a:pPr marL="107314" marR="0" lvl="0" indent="0" algn="ctr" defTabSz="914400" rtl="1" eaLnBrk="1" fontAlgn="auto" latinLnBrk="0" hangingPunct="1">
              <a:lnSpc>
                <a:spcPct val="100000"/>
              </a:lnSpc>
              <a:spcBef>
                <a:spcPts val="360"/>
              </a:spcBef>
              <a:spcAft>
                <a:spcPts val="0"/>
              </a:spcAft>
              <a:buClrTx/>
              <a:buSzTx/>
              <a:buFontTx/>
              <a:buNone/>
              <a:tabLst/>
              <a:defRPr/>
            </a:pPr>
            <a:r>
              <a:rPr lang="en-US" sz="2000" b="1" dirty="0">
                <a:solidFill>
                  <a:srgbClr val="0070C0"/>
                </a:solidFill>
                <a:effectLst>
                  <a:outerShdw blurRad="38100" dist="38100" dir="2700000" algn="tl">
                    <a:srgbClr val="000000">
                      <a:alpha val="43137"/>
                    </a:srgbClr>
                  </a:outerShdw>
                </a:effectLst>
                <a:latin typeface="Times New Roman" pitchFamily="18" charset="0"/>
                <a:ea typeface="+mn-ea"/>
                <a:cs typeface="Times New Roman" pitchFamily="18" charset="0"/>
              </a:rPr>
              <a:t>Lecture# 2</a:t>
            </a:r>
            <a:br>
              <a:rPr lang="en-US" sz="2000" b="1" dirty="0">
                <a:solidFill>
                  <a:prstClr val="black"/>
                </a:solidFill>
                <a:effectLst>
                  <a:outerShdw blurRad="38100" dist="38100" dir="2700000" algn="tl">
                    <a:srgbClr val="000000">
                      <a:alpha val="43137"/>
                    </a:srgbClr>
                  </a:outerShdw>
                </a:effectLst>
                <a:latin typeface="Times New Roman" pitchFamily="18" charset="0"/>
                <a:ea typeface="+mn-ea"/>
                <a:cs typeface="+mj-cs"/>
              </a:rPr>
            </a:br>
            <a:r>
              <a:rPr lang="en-US" sz="2000" b="1" dirty="0">
                <a:solidFill>
                  <a:srgbClr val="0070C0"/>
                </a:solidFill>
                <a:effectLst>
                  <a:outerShdw blurRad="38100" dist="38100" dir="2700000" algn="tl">
                    <a:srgbClr val="000000">
                      <a:alpha val="43137"/>
                    </a:srgbClr>
                  </a:outerShdw>
                </a:effectLst>
                <a:latin typeface="Times New Roman" pitchFamily="18" charset="0"/>
                <a:ea typeface="+mn-ea"/>
                <a:cs typeface="+mj-cs"/>
              </a:rPr>
              <a:t>semester# 1</a:t>
            </a:r>
            <a:endParaRPr lang="ar-IQ" sz="2000" b="1" kern="0" dirty="0">
              <a:solidFill>
                <a:srgbClr val="0F243E"/>
              </a:solidFill>
              <a:latin typeface="Arial"/>
              <a:cs typeface="+mj-cs"/>
            </a:endParaRPr>
          </a:p>
          <a:p>
            <a:pPr marL="107314" marR="0" lvl="0" indent="0" algn="ctr" defTabSz="914400" rtl="1" eaLnBrk="1" fontAlgn="auto" latinLnBrk="0" hangingPunct="1">
              <a:lnSpc>
                <a:spcPct val="100000"/>
              </a:lnSpc>
              <a:spcBef>
                <a:spcPts val="360"/>
              </a:spcBef>
              <a:spcAft>
                <a:spcPts val="0"/>
              </a:spcAft>
              <a:buClrTx/>
              <a:buSzTx/>
              <a:buFontTx/>
              <a:buNone/>
              <a:tabLst/>
              <a:defRPr/>
            </a:pPr>
            <a:endParaRPr kumimoji="0" lang="ar-IQ" sz="2000" b="1" i="0" u="none" strike="noStrike" kern="0" cap="none" spc="0" normalizeH="0" baseline="0" noProof="0" dirty="0">
              <a:ln>
                <a:noFill/>
              </a:ln>
              <a:solidFill>
                <a:srgbClr val="0F243E"/>
              </a:solidFill>
              <a:effectLst/>
              <a:uLnTx/>
              <a:uFillTx/>
              <a:latin typeface="Arial"/>
              <a:ea typeface="+mn-ea"/>
              <a:cs typeface="+mj-cs"/>
            </a:endParaRPr>
          </a:p>
          <a:p>
            <a:pPr marL="107314" marR="0" lvl="0" indent="0" algn="ctr" defTabSz="914400" rtl="1" eaLnBrk="1" fontAlgn="auto" latinLnBrk="0" hangingPunct="1">
              <a:lnSpc>
                <a:spcPct val="100000"/>
              </a:lnSpc>
              <a:spcBef>
                <a:spcPts val="360"/>
              </a:spcBef>
              <a:spcAft>
                <a:spcPts val="0"/>
              </a:spcAft>
              <a:buClrTx/>
              <a:buSzTx/>
              <a:buFontTx/>
              <a:buNone/>
              <a:tabLst/>
              <a:defRPr/>
            </a:pPr>
            <a:endParaRPr lang="ar-IQ" sz="2000" b="1" kern="0" dirty="0">
              <a:solidFill>
                <a:srgbClr val="0F243E"/>
              </a:solidFill>
              <a:latin typeface="Arial"/>
              <a:cs typeface="+mj-cs"/>
            </a:endParaRPr>
          </a:p>
          <a:p>
            <a:pPr marL="107314" marR="0" lvl="0" indent="0" algn="ctr" defTabSz="914400" rtl="1" eaLnBrk="1" fontAlgn="auto" latinLnBrk="0" hangingPunct="1">
              <a:lnSpc>
                <a:spcPct val="100000"/>
              </a:lnSpc>
              <a:spcBef>
                <a:spcPts val="360"/>
              </a:spcBef>
              <a:spcAft>
                <a:spcPts val="0"/>
              </a:spcAft>
              <a:buClrTx/>
              <a:buSzTx/>
              <a:buFontTx/>
              <a:buNone/>
              <a:tabLst/>
              <a:defRPr/>
            </a:pPr>
            <a:r>
              <a:rPr lang="en-US" sz="2800" b="1" kern="0" dirty="0">
                <a:solidFill>
                  <a:srgbClr val="FF0000"/>
                </a:solidFill>
                <a:latin typeface="Arial"/>
                <a:cs typeface="+mj-cs"/>
              </a:rPr>
              <a:t>Basics of ECG Interpretation</a:t>
            </a:r>
            <a:endParaRPr lang="ar-IQ" sz="2000" b="1" kern="0" dirty="0">
              <a:solidFill>
                <a:srgbClr val="0F243E"/>
              </a:solidFill>
              <a:latin typeface="Arial"/>
              <a:cs typeface="+mj-cs"/>
            </a:endParaRPr>
          </a:p>
          <a:p>
            <a:pPr marL="107314" marR="0" lvl="0" indent="0" algn="ctr" defTabSz="914400" rtl="1" eaLnBrk="1" fontAlgn="auto" latinLnBrk="0" hangingPunct="1">
              <a:lnSpc>
                <a:spcPct val="100000"/>
              </a:lnSpc>
              <a:spcBef>
                <a:spcPts val="360"/>
              </a:spcBef>
              <a:spcAft>
                <a:spcPts val="0"/>
              </a:spcAft>
              <a:buClrTx/>
              <a:buSzTx/>
              <a:buFontTx/>
              <a:buNone/>
              <a:tabLst/>
              <a:defRPr/>
            </a:pPr>
            <a:r>
              <a:rPr kumimoji="0" lang="en-US" sz="2000" b="1" i="0" u="none" strike="noStrike" kern="0" cap="none" spc="0" normalizeH="0" baseline="0" noProof="0" dirty="0">
                <a:ln>
                  <a:noFill/>
                </a:ln>
                <a:solidFill>
                  <a:srgbClr val="0F243E"/>
                </a:solidFill>
                <a:effectLst/>
                <a:uLnTx/>
                <a:uFillTx/>
                <a:latin typeface="Arial"/>
                <a:ea typeface="+mn-ea"/>
                <a:cs typeface="+mj-cs"/>
              </a:rPr>
              <a:t>:</a:t>
            </a:r>
            <a:r>
              <a:rPr kumimoji="0" lang="en-US" sz="1800" b="1" i="0" u="none" strike="noStrike" kern="0" cap="none" spc="0" normalizeH="0" baseline="0" noProof="0" dirty="0">
                <a:ln>
                  <a:noFill/>
                </a:ln>
                <a:solidFill>
                  <a:srgbClr val="0F243E"/>
                </a:solidFill>
                <a:effectLst/>
                <a:uLnTx/>
                <a:uFillTx/>
                <a:latin typeface="Arial"/>
                <a:ea typeface="+mn-ea"/>
                <a:cs typeface="+mj-cs"/>
              </a:rPr>
              <a:t>by</a:t>
            </a:r>
          </a:p>
          <a:p>
            <a:pPr marL="107314" marR="0" lvl="0" indent="0" algn="ctr" defTabSz="914400" rtl="1" eaLnBrk="1" fontAlgn="auto" latinLnBrk="0" hangingPunct="1">
              <a:lnSpc>
                <a:spcPct val="100000"/>
              </a:lnSpc>
              <a:spcBef>
                <a:spcPts val="360"/>
              </a:spcBef>
              <a:spcAft>
                <a:spcPts val="0"/>
              </a:spcAft>
              <a:buClrTx/>
              <a:buSzTx/>
              <a:buFontTx/>
              <a:buNone/>
              <a:tabLst/>
              <a:defRPr/>
            </a:pPr>
            <a:r>
              <a:rPr kumimoji="0" lang="en-US" sz="2000" b="1" i="0" u="none" strike="noStrike" kern="0" cap="none" spc="0" normalizeH="0" baseline="0" noProof="0" dirty="0">
                <a:ln>
                  <a:noFill/>
                </a:ln>
                <a:solidFill>
                  <a:srgbClr val="FF0000"/>
                </a:solidFill>
                <a:effectLst/>
                <a:uLnTx/>
                <a:uFillTx/>
                <a:latin typeface="Arial"/>
                <a:ea typeface="+mn-ea"/>
                <a:cs typeface="+mj-cs"/>
              </a:rPr>
              <a:t>lecturer</a:t>
            </a:r>
            <a:endParaRPr kumimoji="0" lang="en-US" sz="2000" b="1" i="0" u="none" strike="noStrike" kern="0" cap="none" spc="0" normalizeH="0" baseline="0" noProof="0" dirty="0">
              <a:ln>
                <a:noFill/>
              </a:ln>
              <a:solidFill>
                <a:schemeClr val="tx2">
                  <a:lumMod val="75000"/>
                  <a:lumOff val="25000"/>
                </a:schemeClr>
              </a:solidFill>
              <a:effectLst/>
              <a:uLnTx/>
              <a:uFillTx/>
              <a:latin typeface="Arial"/>
              <a:ea typeface="+mn-ea"/>
              <a:cs typeface="+mj-cs"/>
            </a:endParaRPr>
          </a:p>
          <a:p>
            <a:pPr marL="107314" marR="0" lvl="0" indent="0" algn="ctr" defTabSz="914400" rtl="1" eaLnBrk="1" fontAlgn="auto" latinLnBrk="0" hangingPunct="1">
              <a:lnSpc>
                <a:spcPct val="100000"/>
              </a:lnSpc>
              <a:spcBef>
                <a:spcPts val="360"/>
              </a:spcBef>
              <a:spcAft>
                <a:spcPts val="0"/>
              </a:spcAft>
              <a:buClrTx/>
              <a:buSzTx/>
              <a:buFontTx/>
              <a:buNone/>
              <a:tabLst/>
              <a:defRPr/>
            </a:pPr>
            <a:r>
              <a:rPr kumimoji="0" lang="en-US" sz="2400" b="1" i="0" u="none" strike="noStrike" kern="0" cap="none" spc="0" normalizeH="0" baseline="0" noProof="0" dirty="0" err="1">
                <a:ln>
                  <a:noFill/>
                </a:ln>
                <a:solidFill>
                  <a:schemeClr val="tx2">
                    <a:lumMod val="75000"/>
                    <a:lumOff val="25000"/>
                  </a:schemeClr>
                </a:solidFill>
                <a:effectLst/>
                <a:uLnTx/>
                <a:uFillTx/>
                <a:latin typeface="Arial"/>
                <a:ea typeface="+mn-ea"/>
                <a:cs typeface="+mj-cs"/>
              </a:rPr>
              <a:t>M.Sc.N</a:t>
            </a:r>
            <a:r>
              <a:rPr kumimoji="0" lang="en-US" sz="2400" b="1" i="0" u="none" strike="noStrike" kern="0" cap="none" spc="0" normalizeH="0" baseline="0" noProof="0" dirty="0">
                <a:ln>
                  <a:noFill/>
                </a:ln>
                <a:solidFill>
                  <a:schemeClr val="tx2">
                    <a:lumMod val="75000"/>
                    <a:lumOff val="25000"/>
                  </a:schemeClr>
                </a:solidFill>
                <a:effectLst/>
                <a:uLnTx/>
                <a:uFillTx/>
                <a:latin typeface="Arial"/>
                <a:ea typeface="+mn-ea"/>
                <a:cs typeface="+mj-cs"/>
              </a:rPr>
              <a:t>: Ali J. Mohammed</a:t>
            </a:r>
            <a:endParaRPr lang="en-US" b="1" kern="0" dirty="0">
              <a:solidFill>
                <a:schemeClr val="tx2">
                  <a:lumMod val="75000"/>
                  <a:lumOff val="25000"/>
                </a:schemeClr>
              </a:solidFill>
              <a:latin typeface="Arial"/>
              <a:cs typeface="+mj-cs"/>
            </a:endParaRPr>
          </a:p>
          <a:p>
            <a:pPr marL="107314" marR="0" lvl="0" indent="0" algn="ctr" defTabSz="914400" rtl="1" eaLnBrk="1" fontAlgn="auto" latinLnBrk="0" hangingPunct="1">
              <a:lnSpc>
                <a:spcPct val="100000"/>
              </a:lnSpc>
              <a:spcBef>
                <a:spcPts val="360"/>
              </a:spcBef>
              <a:spcAft>
                <a:spcPts val="0"/>
              </a:spcAft>
              <a:buClrTx/>
              <a:buSzTx/>
              <a:buFontTx/>
              <a:buNone/>
              <a:tabLst/>
              <a:defRPr/>
            </a:pPr>
            <a:endParaRPr lang="ar-IQ" b="1" kern="0" dirty="0">
              <a:solidFill>
                <a:srgbClr val="FF0000"/>
              </a:solidFill>
              <a:latin typeface="Arial"/>
              <a:cs typeface="+mj-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black"/>
                </a:solidFill>
                <a:effectLst/>
                <a:uLnTx/>
                <a:uFillTx/>
                <a:latin typeface="Times New Roman" pitchFamily="18" charset="0"/>
                <a:ea typeface="+mn-ea"/>
                <a:cs typeface="+mj-cs"/>
              </a:rPr>
              <a:t>Al-</a:t>
            </a:r>
            <a:r>
              <a:rPr kumimoji="0" lang="en-US" b="1" i="0" u="none" strike="noStrike" kern="0" cap="none" spc="0" normalizeH="0" baseline="0" noProof="0" dirty="0" err="1">
                <a:ln>
                  <a:noFill/>
                </a:ln>
                <a:solidFill>
                  <a:prstClr val="black"/>
                </a:solidFill>
                <a:effectLst/>
                <a:uLnTx/>
                <a:uFillTx/>
                <a:latin typeface="Times New Roman" pitchFamily="18" charset="0"/>
                <a:ea typeface="+mn-ea"/>
                <a:cs typeface="+mj-cs"/>
              </a:rPr>
              <a:t>Mustaqbal</a:t>
            </a:r>
            <a:r>
              <a:rPr kumimoji="0" lang="en-US" b="1" i="0" u="none" strike="noStrike" kern="0" cap="none" spc="0" normalizeH="0" baseline="0" noProof="0" dirty="0">
                <a:ln>
                  <a:noFill/>
                </a:ln>
                <a:solidFill>
                  <a:prstClr val="black"/>
                </a:solidFill>
                <a:effectLst/>
                <a:uLnTx/>
                <a:uFillTx/>
                <a:latin typeface="Times New Roman" pitchFamily="18" charset="0"/>
                <a:ea typeface="+mn-ea"/>
                <a:cs typeface="+mj-cs"/>
              </a:rPr>
              <a:t>  University</a:t>
            </a:r>
            <a:endParaRPr lang="en-US" b="1" kern="0" dirty="0">
              <a:solidFill>
                <a:prstClr val="black"/>
              </a:solidFill>
              <a:latin typeface="Times New Roman" pitchFamily="18" charset="0"/>
              <a:cs typeface="+mj-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prstClr val="black"/>
                </a:solidFill>
                <a:effectLst/>
                <a:uLnTx/>
                <a:uFillTx/>
                <a:latin typeface="Times New Roman" pitchFamily="18" charset="0"/>
                <a:ea typeface="+mn-ea"/>
                <a:cs typeface="+mj-cs"/>
              </a:rPr>
              <a:t>College of Nursing</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Times New Roman" pitchFamily="18" charset="0"/>
              <a:ea typeface="+mn-ea"/>
              <a:cs typeface="+mj-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B0F0"/>
                </a:solidFill>
                <a:effectLst>
                  <a:outerShdw blurRad="38100" dist="38100" dir="2700000" algn="tl">
                    <a:srgbClr val="000000">
                      <a:alpha val="43137"/>
                    </a:srgbClr>
                  </a:outerShdw>
                </a:effectLst>
                <a:uLnTx/>
                <a:uFillTx/>
                <a:latin typeface="Times New Roman" pitchFamily="18" charset="0"/>
                <a:ea typeface="+mn-ea"/>
                <a:cs typeface="+mj-cs"/>
              </a:rPr>
              <a:t>4</a:t>
            </a:r>
            <a:r>
              <a:rPr kumimoji="0" lang="en-US" sz="2800" b="1" i="0" u="none" strike="noStrike" kern="0" cap="none" spc="0" normalizeH="0" baseline="30000" noProof="0" dirty="0">
                <a:ln>
                  <a:noFill/>
                </a:ln>
                <a:solidFill>
                  <a:srgbClr val="00B0F0"/>
                </a:solidFill>
                <a:effectLst>
                  <a:outerShdw blurRad="38100" dist="38100" dir="2700000" algn="tl">
                    <a:srgbClr val="000000">
                      <a:alpha val="43137"/>
                    </a:srgbClr>
                  </a:outerShdw>
                </a:effectLst>
                <a:uLnTx/>
                <a:uFillTx/>
                <a:latin typeface="Times New Roman" pitchFamily="18" charset="0"/>
                <a:ea typeface="+mn-ea"/>
                <a:cs typeface="+mj-cs"/>
              </a:rPr>
              <a:t>th </a:t>
            </a:r>
            <a:r>
              <a:rPr kumimoji="0" lang="en-US" sz="2800" b="1" i="0" u="none" strike="noStrike" kern="0" cap="none" spc="0" normalizeH="0" baseline="0" noProof="0" dirty="0">
                <a:ln>
                  <a:noFill/>
                </a:ln>
                <a:solidFill>
                  <a:srgbClr val="00B0F0"/>
                </a:solidFill>
                <a:effectLst>
                  <a:outerShdw blurRad="38100" dist="38100" dir="2700000" algn="tl">
                    <a:srgbClr val="000000">
                      <a:alpha val="43137"/>
                    </a:srgbClr>
                  </a:outerShdw>
                </a:effectLst>
                <a:uLnTx/>
                <a:uFillTx/>
                <a:latin typeface="Times New Roman" pitchFamily="18" charset="0"/>
                <a:ea typeface="+mn-ea"/>
                <a:cs typeface="+mj-cs"/>
              </a:rPr>
              <a:t> Class</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B050"/>
                </a:solidFill>
                <a:effectLst>
                  <a:outerShdw blurRad="38100" dist="38100" dir="2700000" algn="tl">
                    <a:srgbClr val="000000">
                      <a:alpha val="43137"/>
                    </a:srgbClr>
                  </a:outerShdw>
                </a:effectLst>
                <a:uLnTx/>
                <a:uFillTx/>
                <a:latin typeface="Calibri"/>
                <a:ea typeface="+mn-ea"/>
                <a:cs typeface="+mj-cs"/>
              </a:rPr>
              <a:t>The Clinical Part of Critical Care Nursing </a:t>
            </a:r>
          </a:p>
          <a:p>
            <a:pPr marL="107314" marR="0" lvl="0" indent="0" algn="ctr" defTabSz="914400" rtl="1" eaLnBrk="1" fontAlgn="auto" latinLnBrk="0" hangingPunct="1">
              <a:lnSpc>
                <a:spcPct val="100000"/>
              </a:lnSpc>
              <a:spcBef>
                <a:spcPts val="360"/>
              </a:spcBef>
              <a:spcAft>
                <a:spcPts val="0"/>
              </a:spcAft>
              <a:buClrTx/>
              <a:buSzTx/>
              <a:buFontTx/>
              <a:buNone/>
              <a:tabLst/>
              <a:defRPr/>
            </a:pPr>
            <a:endParaRPr kumimoji="0" lang="en-US" sz="2400" b="1" i="0" u="none" strike="noStrike" kern="0" cap="none" spc="0" normalizeH="0" baseline="0" noProof="0" dirty="0">
              <a:ln>
                <a:noFill/>
              </a:ln>
              <a:solidFill>
                <a:srgbClr val="FF0000"/>
              </a:solidFill>
              <a:effectLst/>
              <a:uLnTx/>
              <a:uFillTx/>
              <a:latin typeface="Arial"/>
              <a:ea typeface="+mn-ea"/>
              <a:cs typeface="Arial"/>
            </a:endParaRPr>
          </a:p>
          <a:p>
            <a:pPr algn="l"/>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8460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B4ADE-1846-5866-FB51-DAC8B62AB6AC}"/>
            </a:ext>
          </a:extLst>
        </p:cNvPr>
        <p:cNvGrpSpPr/>
        <p:nvPr/>
      </p:nvGrpSpPr>
      <p:grpSpPr>
        <a:xfrm>
          <a:off x="0" y="0"/>
          <a:ext cx="0" cy="0"/>
          <a:chOff x="0" y="0"/>
          <a:chExt cx="0" cy="0"/>
        </a:xfrm>
      </p:grpSpPr>
      <p:pic>
        <p:nvPicPr>
          <p:cNvPr id="5" name="Picture 4" descr="A cartoon of a doctor holding a clipboard&#10;&#10;Description automatically generated">
            <a:extLst>
              <a:ext uri="{FF2B5EF4-FFF2-40B4-BE49-F238E27FC236}">
                <a16:creationId xmlns:a16="http://schemas.microsoft.com/office/drawing/2014/main" id="{6B10944B-AE97-8D82-73DA-4C9BBF8EA9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421" y="78658"/>
            <a:ext cx="2153264" cy="2992703"/>
          </a:xfrm>
          <a:prstGeom prst="rect">
            <a:avLst/>
          </a:prstGeom>
        </p:spPr>
      </p:pic>
      <p:sp>
        <p:nvSpPr>
          <p:cNvPr id="6" name="TextBox 5">
            <a:extLst>
              <a:ext uri="{FF2B5EF4-FFF2-40B4-BE49-F238E27FC236}">
                <a16:creationId xmlns:a16="http://schemas.microsoft.com/office/drawing/2014/main" id="{D7AFB473-B76F-D413-6026-62F8CC321995}"/>
              </a:ext>
            </a:extLst>
          </p:cNvPr>
          <p:cNvSpPr txBox="1"/>
          <p:nvPr/>
        </p:nvSpPr>
        <p:spPr>
          <a:xfrm>
            <a:off x="4107427" y="341957"/>
            <a:ext cx="7846142" cy="2923877"/>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Atrial Fibrillation (AF) Characteristics </a:t>
            </a:r>
          </a:p>
          <a:p>
            <a:pPr algn="ctr"/>
            <a:endParaRPr lang="en-US" sz="2000" b="1" dirty="0">
              <a:solidFill>
                <a:srgbClr val="FF0000"/>
              </a:solidFill>
              <a:latin typeface="Times New Roman" panose="02020603050405020304" pitchFamily="18" charset="0"/>
              <a:cs typeface="Times New Roman" panose="02020603050405020304" pitchFamily="18" charset="0"/>
            </a:endParaRPr>
          </a:p>
          <a:p>
            <a:pPr marL="457200" indent="-457200">
              <a:buAutoNum type="arabicPeriod"/>
            </a:pPr>
            <a:r>
              <a:rPr lang="en-US" sz="2000" b="1" dirty="0">
                <a:latin typeface="Times New Roman" panose="02020603050405020304" pitchFamily="18" charset="0"/>
                <a:cs typeface="Times New Roman" panose="02020603050405020304" pitchFamily="18" charset="0"/>
              </a:rPr>
              <a:t>Completely Irregular Rhythm: </a:t>
            </a:r>
            <a:r>
              <a:rPr lang="en-US" sz="2000" dirty="0">
                <a:latin typeface="Times New Roman" panose="02020603050405020304" pitchFamily="18" charset="0"/>
                <a:cs typeface="Times New Roman" panose="02020603050405020304" pitchFamily="18" charset="0"/>
              </a:rPr>
              <a:t>The hallmark of AF is an unpredictable, irregular heart rhythm. There is no consistent pattern to the R-R intervals.</a:t>
            </a:r>
          </a:p>
          <a:p>
            <a:pPr marL="457200" indent="-457200">
              <a:buAutoNum type="arabicPeriod"/>
            </a:pPr>
            <a:r>
              <a:rPr lang="en-US" sz="2000" b="1" dirty="0">
                <a:latin typeface="Times New Roman" panose="02020603050405020304" pitchFamily="18" charset="0"/>
                <a:cs typeface="Times New Roman" panose="02020603050405020304" pitchFamily="18" charset="0"/>
              </a:rPr>
              <a:t>Absence of P Waves: </a:t>
            </a:r>
            <a:r>
              <a:rPr lang="en-US" sz="2000" dirty="0">
                <a:latin typeface="Times New Roman" panose="02020603050405020304" pitchFamily="18" charset="0"/>
                <a:cs typeface="Times New Roman" panose="02020603050405020304" pitchFamily="18" charset="0"/>
              </a:rPr>
              <a:t>P waves are not visible because the atria are not contracting in a coordinated manner.</a:t>
            </a:r>
          </a:p>
          <a:p>
            <a:pPr marL="457200" indent="-457200">
              <a:buAutoNum type="arabicPeriod"/>
            </a:pPr>
            <a:r>
              <a:rPr lang="en-US" sz="2000" b="1" dirty="0">
                <a:latin typeface="Times New Roman" panose="02020603050405020304" pitchFamily="18" charset="0"/>
                <a:cs typeface="Times New Roman" panose="02020603050405020304" pitchFamily="18" charset="0"/>
              </a:rPr>
              <a:t>Fibrillatory (f) Waves: </a:t>
            </a:r>
            <a:r>
              <a:rPr lang="en-US" sz="2000" dirty="0">
                <a:latin typeface="Times New Roman" panose="02020603050405020304" pitchFamily="18" charset="0"/>
                <a:cs typeface="Times New Roman" panose="02020603050405020304" pitchFamily="18" charset="0"/>
              </a:rPr>
              <a:t>The baseline shows small, irregular, and rapid fibrillatory waves. </a:t>
            </a:r>
          </a:p>
        </p:txBody>
      </p:sp>
      <p:pic>
        <p:nvPicPr>
          <p:cNvPr id="9" name="Picture 8" descr="A graph with a line of blue lines&#10;&#10;Description automatically generated">
            <a:extLst>
              <a:ext uri="{FF2B5EF4-FFF2-40B4-BE49-F238E27FC236}">
                <a16:creationId xmlns:a16="http://schemas.microsoft.com/office/drawing/2014/main" id="{C558C3DB-6D0E-B3E8-1CB3-86A5453AA9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813" y="3519949"/>
            <a:ext cx="11877368" cy="3156154"/>
          </a:xfrm>
          <a:prstGeom prst="rect">
            <a:avLst/>
          </a:prstGeom>
        </p:spPr>
      </p:pic>
    </p:spTree>
    <p:extLst>
      <p:ext uri="{BB962C8B-B14F-4D97-AF65-F5344CB8AC3E}">
        <p14:creationId xmlns:p14="http://schemas.microsoft.com/office/powerpoint/2010/main" val="3272327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heart beat&#10;&#10;Description automatically generated">
            <a:extLst>
              <a:ext uri="{FF2B5EF4-FFF2-40B4-BE49-F238E27FC236}">
                <a16:creationId xmlns:a16="http://schemas.microsoft.com/office/drawing/2014/main" id="{B88A4A81-5DA9-E26B-604E-170A94C6F2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106160"/>
          </a:xfrm>
          <a:prstGeom prst="rect">
            <a:avLst/>
          </a:prstGeom>
        </p:spPr>
      </p:pic>
      <p:sp>
        <p:nvSpPr>
          <p:cNvPr id="6" name="TextBox 5">
            <a:extLst>
              <a:ext uri="{FF2B5EF4-FFF2-40B4-BE49-F238E27FC236}">
                <a16:creationId xmlns:a16="http://schemas.microsoft.com/office/drawing/2014/main" id="{1DC1D789-BE92-DB6D-BFA7-ADE9FF044950}"/>
              </a:ext>
            </a:extLst>
          </p:cNvPr>
          <p:cNvSpPr txBox="1"/>
          <p:nvPr/>
        </p:nvSpPr>
        <p:spPr>
          <a:xfrm>
            <a:off x="4257040" y="6075680"/>
            <a:ext cx="4734560"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Atrial Fibrillation (AF)</a:t>
            </a:r>
            <a:endParaRPr lang="en-US" sz="2400" dirty="0"/>
          </a:p>
        </p:txBody>
      </p:sp>
    </p:spTree>
    <p:extLst>
      <p:ext uri="{BB962C8B-B14F-4D97-AF65-F5344CB8AC3E}">
        <p14:creationId xmlns:p14="http://schemas.microsoft.com/office/powerpoint/2010/main" val="2976124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8DAAB828-02C8-4111-AC14-FF5ACEDDF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0"/>
            <a:ext cx="8797955" cy="6858000"/>
          </a:xfrm>
          <a:custGeom>
            <a:avLst/>
            <a:gdLst>
              <a:gd name="connsiteX0" fmla="*/ 1951386 w 8751613"/>
              <a:gd name="connsiteY0" fmla="*/ 0 h 6858000"/>
              <a:gd name="connsiteX1" fmla="*/ 6808636 w 8751613"/>
              <a:gd name="connsiteY1" fmla="*/ 0 h 6858000"/>
              <a:gd name="connsiteX2" fmla="*/ 6972292 w 8751613"/>
              <a:gd name="connsiteY2" fmla="*/ 272824 h 6858000"/>
              <a:gd name="connsiteX3" fmla="*/ 8684358 w 8751613"/>
              <a:gd name="connsiteY3" fmla="*/ 3126935 h 6858000"/>
              <a:gd name="connsiteX4" fmla="*/ 8684358 w 8751613"/>
              <a:gd name="connsiteY4" fmla="*/ 3731065 h 6858000"/>
              <a:gd name="connsiteX5" fmla="*/ 6813619 w 8751613"/>
              <a:gd name="connsiteY5" fmla="*/ 6849692 h 6858000"/>
              <a:gd name="connsiteX6" fmla="*/ 6808636 w 8751613"/>
              <a:gd name="connsiteY6" fmla="*/ 6858000 h 6858000"/>
              <a:gd name="connsiteX7" fmla="*/ 1951386 w 8751613"/>
              <a:gd name="connsiteY7" fmla="*/ 6858000 h 6858000"/>
              <a:gd name="connsiteX8" fmla="*/ 1787729 w 8751613"/>
              <a:gd name="connsiteY8" fmla="*/ 6585176 h 6858000"/>
              <a:gd name="connsiteX9" fmla="*/ 75663 w 8751613"/>
              <a:gd name="connsiteY9" fmla="*/ 3731065 h 6858000"/>
              <a:gd name="connsiteX10" fmla="*/ 75663 w 8751613"/>
              <a:gd name="connsiteY10" fmla="*/ 3126935 h 6858000"/>
              <a:gd name="connsiteX11" fmla="*/ 1946402 w 8751613"/>
              <a:gd name="connsiteY11" fmla="*/ 8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51613" h="6858000">
                <a:moveTo>
                  <a:pt x="1951386" y="0"/>
                </a:moveTo>
                <a:lnTo>
                  <a:pt x="6808636" y="0"/>
                </a:lnTo>
                <a:lnTo>
                  <a:pt x="6972292" y="272824"/>
                </a:lnTo>
                <a:cubicBezTo>
                  <a:pt x="8684358" y="3126935"/>
                  <a:pt x="8684358" y="3126935"/>
                  <a:pt x="8684358" y="3126935"/>
                </a:cubicBezTo>
                <a:cubicBezTo>
                  <a:pt x="8774032" y="3299544"/>
                  <a:pt x="8774032" y="3558457"/>
                  <a:pt x="8684358" y="3731065"/>
                </a:cubicBezTo>
                <a:cubicBezTo>
                  <a:pt x="7154297" y="6281764"/>
                  <a:pt x="6867411" y="6760019"/>
                  <a:pt x="6813619" y="6849692"/>
                </a:cubicBezTo>
                <a:lnTo>
                  <a:pt x="6808636" y="6858000"/>
                </a:lnTo>
                <a:lnTo>
                  <a:pt x="1951386" y="6858000"/>
                </a:lnTo>
                <a:lnTo>
                  <a:pt x="1787729" y="6585176"/>
                </a:lnTo>
                <a:cubicBezTo>
                  <a:pt x="75663" y="3731065"/>
                  <a:pt x="75663" y="3731065"/>
                  <a:pt x="75663" y="3731065"/>
                </a:cubicBezTo>
                <a:cubicBezTo>
                  <a:pt x="-25220" y="3558457"/>
                  <a:pt x="-25220" y="3299544"/>
                  <a:pt x="75663" y="3126935"/>
                </a:cubicBezTo>
                <a:cubicBezTo>
                  <a:pt x="1605724" y="576237"/>
                  <a:pt x="1892611" y="97981"/>
                  <a:pt x="1946402" y="830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white character leaning on a question mark&#10;&#10;Description automatically generated">
            <a:extLst>
              <a:ext uri="{FF2B5EF4-FFF2-40B4-BE49-F238E27FC236}">
                <a16:creationId xmlns:a16="http://schemas.microsoft.com/office/drawing/2014/main" id="{CA6C0E09-48CE-027D-D9BE-822FAC947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7017" y="1112293"/>
            <a:ext cx="4257196" cy="4633414"/>
          </a:xfrm>
          <a:prstGeom prst="rect">
            <a:avLst/>
          </a:prstGeom>
        </p:spPr>
      </p:pic>
      <p:grpSp>
        <p:nvGrpSpPr>
          <p:cNvPr id="12" name="Group 11">
            <a:extLst>
              <a:ext uri="{FF2B5EF4-FFF2-40B4-BE49-F238E27FC236}">
                <a16:creationId xmlns:a16="http://schemas.microsoft.com/office/drawing/2014/main" id="{C32D4553-E775-4F16-9A6F-FED8D166A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13"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74187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graph of a heart beat&#10;&#10;Description automatically generated with medium confidence">
            <a:extLst>
              <a:ext uri="{FF2B5EF4-FFF2-40B4-BE49-F238E27FC236}">
                <a16:creationId xmlns:a16="http://schemas.microsoft.com/office/drawing/2014/main" id="{E65412E1-54B9-5BBF-BA1F-F851311EFE6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 b="14037"/>
          <a:stretch/>
        </p:blipFill>
        <p:spPr>
          <a:xfrm>
            <a:off x="0" y="-196645"/>
            <a:ext cx="12192000" cy="6272979"/>
          </a:xfrm>
        </p:spPr>
      </p:pic>
      <p:sp>
        <p:nvSpPr>
          <p:cNvPr id="8" name="TextBox 7">
            <a:extLst>
              <a:ext uri="{FF2B5EF4-FFF2-40B4-BE49-F238E27FC236}">
                <a16:creationId xmlns:a16="http://schemas.microsoft.com/office/drawing/2014/main" id="{FE1E6B1B-4B1F-1184-8679-F26E5D0CDE27}"/>
              </a:ext>
            </a:extLst>
          </p:cNvPr>
          <p:cNvSpPr txBox="1"/>
          <p:nvPr/>
        </p:nvSpPr>
        <p:spPr>
          <a:xfrm>
            <a:off x="6853084" y="6068170"/>
            <a:ext cx="5270090" cy="737419"/>
          </a:xfrm>
          <a:prstGeom prst="rect">
            <a:avLst/>
          </a:prstGeom>
          <a:ln w="57150"/>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sp>
        <p:nvSpPr>
          <p:cNvPr id="10" name="TextBox 9">
            <a:extLst>
              <a:ext uri="{FF2B5EF4-FFF2-40B4-BE49-F238E27FC236}">
                <a16:creationId xmlns:a16="http://schemas.microsoft.com/office/drawing/2014/main" id="{287864D2-A889-7FA8-BC9F-719BCB086EDF}"/>
              </a:ext>
            </a:extLst>
          </p:cNvPr>
          <p:cNvSpPr txBox="1"/>
          <p:nvPr/>
        </p:nvSpPr>
        <p:spPr>
          <a:xfrm>
            <a:off x="235974" y="6175269"/>
            <a:ext cx="3608438" cy="523220"/>
          </a:xfrm>
          <a:prstGeom prst="rect">
            <a:avLst/>
          </a:prstGeom>
          <a:ln w="571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Comment on ECG </a:t>
            </a:r>
          </a:p>
        </p:txBody>
      </p:sp>
      <p:sp>
        <p:nvSpPr>
          <p:cNvPr id="11" name="Arrow: Right 10">
            <a:extLst>
              <a:ext uri="{FF2B5EF4-FFF2-40B4-BE49-F238E27FC236}">
                <a16:creationId xmlns:a16="http://schemas.microsoft.com/office/drawing/2014/main" id="{7BD2B154-A68E-49A1-7593-3315A21233F8}"/>
              </a:ext>
            </a:extLst>
          </p:cNvPr>
          <p:cNvSpPr/>
          <p:nvPr/>
        </p:nvSpPr>
        <p:spPr>
          <a:xfrm>
            <a:off x="4050890" y="6310156"/>
            <a:ext cx="2458065" cy="2616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6103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graph&#10;&#10;Description automatically generated">
            <a:extLst>
              <a:ext uri="{FF2B5EF4-FFF2-40B4-BE49-F238E27FC236}">
                <a16:creationId xmlns:a16="http://schemas.microsoft.com/office/drawing/2014/main" id="{E99D9448-4431-724F-EA32-5935703AC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26" y="0"/>
            <a:ext cx="12034683" cy="6057571"/>
          </a:xfrm>
          <a:prstGeom prst="rect">
            <a:avLst/>
          </a:prstGeom>
        </p:spPr>
      </p:pic>
      <p:sp>
        <p:nvSpPr>
          <p:cNvPr id="7" name="TextBox 6">
            <a:extLst>
              <a:ext uri="{FF2B5EF4-FFF2-40B4-BE49-F238E27FC236}">
                <a16:creationId xmlns:a16="http://schemas.microsoft.com/office/drawing/2014/main" id="{26625295-3692-372C-F59C-94A37722695F}"/>
              </a:ext>
            </a:extLst>
          </p:cNvPr>
          <p:cNvSpPr txBox="1"/>
          <p:nvPr/>
        </p:nvSpPr>
        <p:spPr>
          <a:xfrm>
            <a:off x="235974" y="6175269"/>
            <a:ext cx="3608438" cy="523220"/>
          </a:xfrm>
          <a:prstGeom prst="rect">
            <a:avLst/>
          </a:prstGeom>
          <a:ln w="571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Comment on ECG </a:t>
            </a:r>
          </a:p>
        </p:txBody>
      </p:sp>
      <p:sp>
        <p:nvSpPr>
          <p:cNvPr id="8" name="Arrow: Right 7">
            <a:extLst>
              <a:ext uri="{FF2B5EF4-FFF2-40B4-BE49-F238E27FC236}">
                <a16:creationId xmlns:a16="http://schemas.microsoft.com/office/drawing/2014/main" id="{49F276DC-ECEA-BB79-D9A1-4C2BF5420C65}"/>
              </a:ext>
            </a:extLst>
          </p:cNvPr>
          <p:cNvSpPr/>
          <p:nvPr/>
        </p:nvSpPr>
        <p:spPr>
          <a:xfrm>
            <a:off x="4050890" y="6310156"/>
            <a:ext cx="2458065" cy="2616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2EB3686-D52D-3D26-D42A-91729DCA5DE8}"/>
              </a:ext>
            </a:extLst>
          </p:cNvPr>
          <p:cNvSpPr txBox="1"/>
          <p:nvPr/>
        </p:nvSpPr>
        <p:spPr>
          <a:xfrm>
            <a:off x="6853084" y="6068170"/>
            <a:ext cx="5250425" cy="737419"/>
          </a:xfrm>
          <a:prstGeom prst="rect">
            <a:avLst/>
          </a:prstGeom>
          <a:ln w="57150"/>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spTree>
    <p:extLst>
      <p:ext uri="{BB962C8B-B14F-4D97-AF65-F5344CB8AC3E}">
        <p14:creationId xmlns:p14="http://schemas.microsoft.com/office/powerpoint/2010/main" val="529534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graph of a heart rate&#10;&#10;Description automatically generated with medium confidence">
            <a:extLst>
              <a:ext uri="{FF2B5EF4-FFF2-40B4-BE49-F238E27FC236}">
                <a16:creationId xmlns:a16="http://schemas.microsoft.com/office/drawing/2014/main" id="{6EED2792-A1E6-A039-1AC2-01559BDC5510}"/>
              </a:ext>
            </a:extLst>
          </p:cNvPr>
          <p:cNvPicPr>
            <a:picLocks noChangeAspect="1"/>
          </p:cNvPicPr>
          <p:nvPr/>
        </p:nvPicPr>
        <p:blipFill>
          <a:blip r:embed="rId2">
            <a:extLst>
              <a:ext uri="{28A0092B-C50C-407E-A947-70E740481C1C}">
                <a14:useLocalDpi xmlns:a14="http://schemas.microsoft.com/office/drawing/2010/main" val="0"/>
              </a:ext>
            </a:extLst>
          </a:blip>
          <a:srcRect b="1765"/>
          <a:stretch/>
        </p:blipFill>
        <p:spPr>
          <a:xfrm>
            <a:off x="20" y="1282"/>
            <a:ext cx="12191980" cy="5937402"/>
          </a:xfrm>
          <a:prstGeom prst="rect">
            <a:avLst/>
          </a:prstGeom>
        </p:spPr>
      </p:pic>
      <p:sp>
        <p:nvSpPr>
          <p:cNvPr id="6" name="TextBox 5">
            <a:extLst>
              <a:ext uri="{FF2B5EF4-FFF2-40B4-BE49-F238E27FC236}">
                <a16:creationId xmlns:a16="http://schemas.microsoft.com/office/drawing/2014/main" id="{0204B677-6682-5C7C-42C5-011D352EF978}"/>
              </a:ext>
            </a:extLst>
          </p:cNvPr>
          <p:cNvSpPr txBox="1"/>
          <p:nvPr/>
        </p:nvSpPr>
        <p:spPr>
          <a:xfrm>
            <a:off x="235974" y="6175269"/>
            <a:ext cx="3608438" cy="523220"/>
          </a:xfrm>
          <a:prstGeom prst="rect">
            <a:avLst/>
          </a:prstGeom>
          <a:ln w="571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Comment on ECG </a:t>
            </a:r>
          </a:p>
        </p:txBody>
      </p:sp>
      <p:sp>
        <p:nvSpPr>
          <p:cNvPr id="7" name="Arrow: Right 6">
            <a:extLst>
              <a:ext uri="{FF2B5EF4-FFF2-40B4-BE49-F238E27FC236}">
                <a16:creationId xmlns:a16="http://schemas.microsoft.com/office/drawing/2014/main" id="{97C3B30F-844E-FCF1-EFA9-19194C4F30F4}"/>
              </a:ext>
            </a:extLst>
          </p:cNvPr>
          <p:cNvSpPr/>
          <p:nvPr/>
        </p:nvSpPr>
        <p:spPr>
          <a:xfrm>
            <a:off x="4050890" y="6310156"/>
            <a:ext cx="2458065" cy="2616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CDAF820-DFDD-45DF-EE44-E322F59CE5DC}"/>
              </a:ext>
            </a:extLst>
          </p:cNvPr>
          <p:cNvSpPr txBox="1"/>
          <p:nvPr/>
        </p:nvSpPr>
        <p:spPr>
          <a:xfrm>
            <a:off x="6853084" y="6068170"/>
            <a:ext cx="5250425" cy="737419"/>
          </a:xfrm>
          <a:prstGeom prst="rect">
            <a:avLst/>
          </a:prstGeom>
          <a:ln w="57150"/>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spTree>
    <p:extLst>
      <p:ext uri="{BB962C8B-B14F-4D97-AF65-F5344CB8AC3E}">
        <p14:creationId xmlns:p14="http://schemas.microsoft.com/office/powerpoint/2010/main" val="2853443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2E8DD6-3E3B-5C18-E2D3-07AE7729BE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194323"/>
          </a:xfrm>
          <a:prstGeom prst="rect">
            <a:avLst/>
          </a:prstGeom>
        </p:spPr>
      </p:pic>
      <p:sp>
        <p:nvSpPr>
          <p:cNvPr id="6" name="TextBox 5">
            <a:extLst>
              <a:ext uri="{FF2B5EF4-FFF2-40B4-BE49-F238E27FC236}">
                <a16:creationId xmlns:a16="http://schemas.microsoft.com/office/drawing/2014/main" id="{F3A524E7-E8C2-2A33-C40D-4DD1DA67B4E7}"/>
              </a:ext>
            </a:extLst>
          </p:cNvPr>
          <p:cNvSpPr txBox="1"/>
          <p:nvPr/>
        </p:nvSpPr>
        <p:spPr>
          <a:xfrm>
            <a:off x="235974" y="6175269"/>
            <a:ext cx="3608438" cy="523220"/>
          </a:xfrm>
          <a:prstGeom prst="rect">
            <a:avLst/>
          </a:prstGeom>
          <a:ln w="571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Comment on ECG </a:t>
            </a:r>
          </a:p>
        </p:txBody>
      </p:sp>
      <p:sp>
        <p:nvSpPr>
          <p:cNvPr id="7" name="Arrow: Right 6">
            <a:extLst>
              <a:ext uri="{FF2B5EF4-FFF2-40B4-BE49-F238E27FC236}">
                <a16:creationId xmlns:a16="http://schemas.microsoft.com/office/drawing/2014/main" id="{71C3449E-66C5-4927-F5B1-B386C0576971}"/>
              </a:ext>
            </a:extLst>
          </p:cNvPr>
          <p:cNvSpPr/>
          <p:nvPr/>
        </p:nvSpPr>
        <p:spPr>
          <a:xfrm>
            <a:off x="4050890" y="6310156"/>
            <a:ext cx="2458065" cy="2616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0B92777-43C9-659E-4F52-EF4BAD14476C}"/>
              </a:ext>
            </a:extLst>
          </p:cNvPr>
          <p:cNvSpPr txBox="1"/>
          <p:nvPr/>
        </p:nvSpPr>
        <p:spPr>
          <a:xfrm>
            <a:off x="6853084" y="6068170"/>
            <a:ext cx="5250425" cy="737419"/>
          </a:xfrm>
          <a:prstGeom prst="rect">
            <a:avLst/>
          </a:prstGeom>
          <a:ln w="57150"/>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spTree>
    <p:extLst>
      <p:ext uri="{BB962C8B-B14F-4D97-AF65-F5344CB8AC3E}">
        <p14:creationId xmlns:p14="http://schemas.microsoft.com/office/powerpoint/2010/main" val="27893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2DA7B2-2C89-E50E-49AD-D7152AAD93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 y="157316"/>
            <a:ext cx="12015019" cy="5910854"/>
          </a:xfrm>
          <a:prstGeom prst="rect">
            <a:avLst/>
          </a:prstGeom>
        </p:spPr>
      </p:pic>
      <p:sp>
        <p:nvSpPr>
          <p:cNvPr id="6" name="TextBox 5">
            <a:extLst>
              <a:ext uri="{FF2B5EF4-FFF2-40B4-BE49-F238E27FC236}">
                <a16:creationId xmlns:a16="http://schemas.microsoft.com/office/drawing/2014/main" id="{3D5A6192-18C1-DD98-FB46-3963E69F2F34}"/>
              </a:ext>
            </a:extLst>
          </p:cNvPr>
          <p:cNvSpPr txBox="1"/>
          <p:nvPr/>
        </p:nvSpPr>
        <p:spPr>
          <a:xfrm>
            <a:off x="6853084" y="6068170"/>
            <a:ext cx="5250425" cy="737419"/>
          </a:xfrm>
          <a:prstGeom prst="rect">
            <a:avLst/>
          </a:prstGeom>
          <a:ln w="57150"/>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sp>
        <p:nvSpPr>
          <p:cNvPr id="7" name="TextBox 6">
            <a:extLst>
              <a:ext uri="{FF2B5EF4-FFF2-40B4-BE49-F238E27FC236}">
                <a16:creationId xmlns:a16="http://schemas.microsoft.com/office/drawing/2014/main" id="{DCAF473F-0860-BC7B-1FDB-F04A0E04F746}"/>
              </a:ext>
            </a:extLst>
          </p:cNvPr>
          <p:cNvSpPr txBox="1"/>
          <p:nvPr/>
        </p:nvSpPr>
        <p:spPr>
          <a:xfrm>
            <a:off x="235974" y="6175269"/>
            <a:ext cx="3608438" cy="523220"/>
          </a:xfrm>
          <a:prstGeom prst="rect">
            <a:avLst/>
          </a:prstGeom>
          <a:ln w="571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Comment on ECG </a:t>
            </a:r>
          </a:p>
        </p:txBody>
      </p:sp>
      <p:sp>
        <p:nvSpPr>
          <p:cNvPr id="8" name="Arrow: Right 7">
            <a:extLst>
              <a:ext uri="{FF2B5EF4-FFF2-40B4-BE49-F238E27FC236}">
                <a16:creationId xmlns:a16="http://schemas.microsoft.com/office/drawing/2014/main" id="{1E981303-C7A5-9C63-F24C-8D30A7E8F73E}"/>
              </a:ext>
            </a:extLst>
          </p:cNvPr>
          <p:cNvSpPr/>
          <p:nvPr/>
        </p:nvSpPr>
        <p:spPr>
          <a:xfrm>
            <a:off x="4050890" y="6310156"/>
            <a:ext cx="2458065" cy="2616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422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18C86E-E6FD-CFF2-F519-ECBF8ED7A0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729" y="164691"/>
            <a:ext cx="10068232" cy="6528618"/>
          </a:xfrm>
          <a:prstGeom prst="rect">
            <a:avLst/>
          </a:prstGeom>
        </p:spPr>
      </p:pic>
    </p:spTree>
    <p:extLst>
      <p:ext uri="{BB962C8B-B14F-4D97-AF65-F5344CB8AC3E}">
        <p14:creationId xmlns:p14="http://schemas.microsoft.com/office/powerpoint/2010/main" val="1727528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person&#10;&#10;Description automatically generated with medium confidence">
            <a:extLst>
              <a:ext uri="{FF2B5EF4-FFF2-40B4-BE49-F238E27FC236}">
                <a16:creationId xmlns:a16="http://schemas.microsoft.com/office/drawing/2014/main" id="{6B43ACCB-167A-E5C6-F98E-00377F7318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55" y="0"/>
            <a:ext cx="11985521" cy="67645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08168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artoon of a doctor holding a clipboard&#10;&#10;Description automatically generated">
            <a:extLst>
              <a:ext uri="{FF2B5EF4-FFF2-40B4-BE49-F238E27FC236}">
                <a16:creationId xmlns:a16="http://schemas.microsoft.com/office/drawing/2014/main" id="{9813571F-6A97-163B-8FFE-C7BFF915C0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3226" y="108155"/>
            <a:ext cx="10314039" cy="6548284"/>
          </a:xfrm>
        </p:spPr>
      </p:pic>
    </p:spTree>
    <p:extLst>
      <p:ext uri="{BB962C8B-B14F-4D97-AF65-F5344CB8AC3E}">
        <p14:creationId xmlns:p14="http://schemas.microsoft.com/office/powerpoint/2010/main" val="2549871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ecg and a few numbers&#10;&#10;Description automatically generated with medium confidence">
            <a:extLst>
              <a:ext uri="{FF2B5EF4-FFF2-40B4-BE49-F238E27FC236}">
                <a16:creationId xmlns:a16="http://schemas.microsoft.com/office/drawing/2014/main" id="{A0BE2C69-D39F-0CB7-FF12-98FE87F843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27" y="98323"/>
            <a:ext cx="12015018" cy="66761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11056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drawing a heart with a red marker&#10;&#10;Description automatically generated">
            <a:extLst>
              <a:ext uri="{FF2B5EF4-FFF2-40B4-BE49-F238E27FC236}">
                <a16:creationId xmlns:a16="http://schemas.microsoft.com/office/drawing/2014/main" id="{362AF75F-451B-CFAE-654B-AD0FC92BB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323"/>
            <a:ext cx="12192000" cy="6646606"/>
          </a:xfrm>
          <a:prstGeom prst="rect">
            <a:avLst/>
          </a:prstGeom>
        </p:spPr>
      </p:pic>
    </p:spTree>
    <p:extLst>
      <p:ext uri="{BB962C8B-B14F-4D97-AF65-F5344CB8AC3E}">
        <p14:creationId xmlns:p14="http://schemas.microsoft.com/office/powerpoint/2010/main" val="371889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of a normal ecg&#10;&#10;Description automatically generated">
            <a:extLst>
              <a:ext uri="{FF2B5EF4-FFF2-40B4-BE49-F238E27FC236}">
                <a16:creationId xmlns:a16="http://schemas.microsoft.com/office/drawing/2014/main" id="{A7CE651A-4564-F7C2-5549-588508510D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24" y="108154"/>
            <a:ext cx="12093676" cy="6518787"/>
          </a:xfrm>
          <a:prstGeom prst="rect">
            <a:avLst/>
          </a:prstGeom>
        </p:spPr>
      </p:pic>
      <p:sp>
        <p:nvSpPr>
          <p:cNvPr id="10" name="Arrow: Right 9">
            <a:extLst>
              <a:ext uri="{FF2B5EF4-FFF2-40B4-BE49-F238E27FC236}">
                <a16:creationId xmlns:a16="http://schemas.microsoft.com/office/drawing/2014/main" id="{E999F69D-D5C6-FF11-3EE3-53CCBF25807C}"/>
              </a:ext>
            </a:extLst>
          </p:cNvPr>
          <p:cNvSpPr/>
          <p:nvPr/>
        </p:nvSpPr>
        <p:spPr>
          <a:xfrm>
            <a:off x="3657600" y="2271252"/>
            <a:ext cx="2094271" cy="737419"/>
          </a:xfrm>
          <a:prstGeom prst="rightArrow">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8335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heart&#10;&#10;Description automatically generated">
            <a:extLst>
              <a:ext uri="{FF2B5EF4-FFF2-40B4-BE49-F238E27FC236}">
                <a16:creationId xmlns:a16="http://schemas.microsoft.com/office/drawing/2014/main" id="{7B199284-3408-94C5-06B7-A15F774A08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757" y="2025445"/>
            <a:ext cx="4021393" cy="3682444"/>
          </a:xfrm>
          <a:prstGeom prst="rect">
            <a:avLst/>
          </a:prstGeom>
        </p:spPr>
      </p:pic>
      <p:pic>
        <p:nvPicPr>
          <p:cNvPr id="7" name="Picture 6" descr="A graph of a normal ecg&#10;&#10;Description automatically generated">
            <a:extLst>
              <a:ext uri="{FF2B5EF4-FFF2-40B4-BE49-F238E27FC236}">
                <a16:creationId xmlns:a16="http://schemas.microsoft.com/office/drawing/2014/main" id="{49531624-2D63-B5FE-E621-7AA4400C8D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7780" y="1651819"/>
            <a:ext cx="5456903" cy="3565797"/>
          </a:xfrm>
          <a:prstGeom prst="rect">
            <a:avLst/>
          </a:prstGeom>
        </p:spPr>
      </p:pic>
      <p:sp>
        <p:nvSpPr>
          <p:cNvPr id="8" name="TextBox 7">
            <a:extLst>
              <a:ext uri="{FF2B5EF4-FFF2-40B4-BE49-F238E27FC236}">
                <a16:creationId xmlns:a16="http://schemas.microsoft.com/office/drawing/2014/main" id="{EA3DA67F-2BE2-BB55-7233-C9A6C630693B}"/>
              </a:ext>
            </a:extLst>
          </p:cNvPr>
          <p:cNvSpPr txBox="1"/>
          <p:nvPr/>
        </p:nvSpPr>
        <p:spPr>
          <a:xfrm>
            <a:off x="698090" y="491613"/>
            <a:ext cx="4021393"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Sinus Tachycardia </a:t>
            </a:r>
          </a:p>
        </p:txBody>
      </p:sp>
      <p:sp>
        <p:nvSpPr>
          <p:cNvPr id="9" name="Arrow: Right 8">
            <a:extLst>
              <a:ext uri="{FF2B5EF4-FFF2-40B4-BE49-F238E27FC236}">
                <a16:creationId xmlns:a16="http://schemas.microsoft.com/office/drawing/2014/main" id="{EBAD1B01-F171-119D-B0C2-57809859BB42}"/>
              </a:ext>
            </a:extLst>
          </p:cNvPr>
          <p:cNvSpPr/>
          <p:nvPr/>
        </p:nvSpPr>
        <p:spPr>
          <a:xfrm>
            <a:off x="4639452" y="3362632"/>
            <a:ext cx="1563330" cy="648929"/>
          </a:xfrm>
          <a:prstGeom prst="rightArrow">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Flames of fire on black background">
            <a:extLst>
              <a:ext uri="{FF2B5EF4-FFF2-40B4-BE49-F238E27FC236}">
                <a16:creationId xmlns:a16="http://schemas.microsoft.com/office/drawing/2014/main" id="{814ABFDD-5B12-EDA3-15CB-7DFF0AE4E5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528" y="1347019"/>
            <a:ext cx="925461" cy="845575"/>
          </a:xfrm>
          <a:prstGeom prst="rect">
            <a:avLst/>
          </a:prstGeom>
        </p:spPr>
      </p:pic>
      <p:cxnSp>
        <p:nvCxnSpPr>
          <p:cNvPr id="13" name="Connector: Elbow 12">
            <a:extLst>
              <a:ext uri="{FF2B5EF4-FFF2-40B4-BE49-F238E27FC236}">
                <a16:creationId xmlns:a16="http://schemas.microsoft.com/office/drawing/2014/main" id="{94EE73A4-9EBC-07EE-669F-69D866931629}"/>
              </a:ext>
            </a:extLst>
          </p:cNvPr>
          <p:cNvCxnSpPr/>
          <p:nvPr/>
        </p:nvCxnSpPr>
        <p:spPr>
          <a:xfrm>
            <a:off x="1455174" y="2025445"/>
            <a:ext cx="796413" cy="688258"/>
          </a:xfrm>
          <a:prstGeom prst="bentConnector3">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TextBox 13">
            <a:extLst>
              <a:ext uri="{FF2B5EF4-FFF2-40B4-BE49-F238E27FC236}">
                <a16:creationId xmlns:a16="http://schemas.microsoft.com/office/drawing/2014/main" id="{D4F32205-333C-990C-F10C-3445347052D9}"/>
              </a:ext>
            </a:extLst>
          </p:cNvPr>
          <p:cNvSpPr txBox="1"/>
          <p:nvPr/>
        </p:nvSpPr>
        <p:spPr>
          <a:xfrm>
            <a:off x="7443019" y="5997677"/>
            <a:ext cx="4198375"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a:solidFill>
                  <a:srgbClr val="FF0000"/>
                </a:solidFill>
              </a:rPr>
              <a:t>Heart Rate &gt; 100 bpm </a:t>
            </a:r>
          </a:p>
        </p:txBody>
      </p:sp>
      <p:sp>
        <p:nvSpPr>
          <p:cNvPr id="16" name="Arrow: Up 15">
            <a:extLst>
              <a:ext uri="{FF2B5EF4-FFF2-40B4-BE49-F238E27FC236}">
                <a16:creationId xmlns:a16="http://schemas.microsoft.com/office/drawing/2014/main" id="{03D97F02-B06F-0D31-22DA-59328540B62F}"/>
              </a:ext>
            </a:extLst>
          </p:cNvPr>
          <p:cNvSpPr/>
          <p:nvPr/>
        </p:nvSpPr>
        <p:spPr>
          <a:xfrm>
            <a:off x="1455173" y="2556387"/>
            <a:ext cx="368077" cy="580104"/>
          </a:xfrm>
          <a:prstGeom prs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30BBDED-0681-5F26-F4AC-94A0378E3FC3}"/>
              </a:ext>
            </a:extLst>
          </p:cNvPr>
          <p:cNvSpPr txBox="1"/>
          <p:nvPr/>
        </p:nvSpPr>
        <p:spPr>
          <a:xfrm>
            <a:off x="206477" y="2723536"/>
            <a:ext cx="117351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latin typeface="Times New Roman" panose="02020603050405020304" pitchFamily="18" charset="0"/>
                <a:cs typeface="Times New Roman" panose="02020603050405020304" pitchFamily="18" charset="0"/>
              </a:rPr>
              <a:t>SA node</a:t>
            </a:r>
          </a:p>
        </p:txBody>
      </p:sp>
    </p:spTree>
    <p:extLst>
      <p:ext uri="{BB962C8B-B14F-4D97-AF65-F5344CB8AC3E}">
        <p14:creationId xmlns:p14="http://schemas.microsoft.com/office/powerpoint/2010/main" val="3745783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heart rate&#10;&#10;Description automatically generated with medium confidence">
            <a:extLst>
              <a:ext uri="{FF2B5EF4-FFF2-40B4-BE49-F238E27FC236}">
                <a16:creationId xmlns:a16="http://schemas.microsoft.com/office/drawing/2014/main" id="{25AC68CD-653D-2DBE-0D3F-82EE529D1B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6244"/>
            <a:ext cx="12192000" cy="6051755"/>
          </a:xfrm>
          <a:prstGeom prst="rect">
            <a:avLst/>
          </a:prstGeom>
        </p:spPr>
      </p:pic>
      <p:pic>
        <p:nvPicPr>
          <p:cNvPr id="7" name="Picture 6">
            <a:extLst>
              <a:ext uri="{FF2B5EF4-FFF2-40B4-BE49-F238E27FC236}">
                <a16:creationId xmlns:a16="http://schemas.microsoft.com/office/drawing/2014/main" id="{5D72938F-E3EF-3200-9D81-42E29400755F}"/>
              </a:ext>
            </a:extLst>
          </p:cNvPr>
          <p:cNvPicPr>
            <a:picLocks noChangeAspect="1"/>
          </p:cNvPicPr>
          <p:nvPr/>
        </p:nvPicPr>
        <p:blipFill>
          <a:blip r:embed="rId3"/>
          <a:stretch>
            <a:fillRect/>
          </a:stretch>
        </p:blipFill>
        <p:spPr>
          <a:xfrm>
            <a:off x="0" y="79013"/>
            <a:ext cx="4188315" cy="859611"/>
          </a:xfrm>
          <a:prstGeom prst="rect">
            <a:avLst/>
          </a:prstGeom>
        </p:spPr>
      </p:pic>
    </p:spTree>
    <p:extLst>
      <p:ext uri="{BB962C8B-B14F-4D97-AF65-F5344CB8AC3E}">
        <p14:creationId xmlns:p14="http://schemas.microsoft.com/office/powerpoint/2010/main" val="3579525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A4290E-7562-A48C-6B4B-3A5855D2911E}"/>
              </a:ext>
            </a:extLst>
          </p:cNvPr>
          <p:cNvSpPr txBox="1"/>
          <p:nvPr/>
        </p:nvSpPr>
        <p:spPr>
          <a:xfrm>
            <a:off x="471948" y="363794"/>
            <a:ext cx="5142271"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Supraventricular Tachycardia SVT </a:t>
            </a:r>
          </a:p>
        </p:txBody>
      </p:sp>
      <p:pic>
        <p:nvPicPr>
          <p:cNvPr id="6" name="Picture 5" descr="A diagram of a heart&#10;&#10;Description automatically generated">
            <a:extLst>
              <a:ext uri="{FF2B5EF4-FFF2-40B4-BE49-F238E27FC236}">
                <a16:creationId xmlns:a16="http://schemas.microsoft.com/office/drawing/2014/main" id="{E561A47F-44A4-E0D4-4D6B-564785D87F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719" y="1431361"/>
            <a:ext cx="3995584" cy="3236423"/>
          </a:xfrm>
          <a:prstGeom prst="rect">
            <a:avLst/>
          </a:prstGeom>
        </p:spPr>
      </p:pic>
      <p:sp>
        <p:nvSpPr>
          <p:cNvPr id="7" name="TextBox 6">
            <a:extLst>
              <a:ext uri="{FF2B5EF4-FFF2-40B4-BE49-F238E27FC236}">
                <a16:creationId xmlns:a16="http://schemas.microsoft.com/office/drawing/2014/main" id="{F6E6B65D-FC33-C81A-FDA4-EDC0F94AAD7A}"/>
              </a:ext>
            </a:extLst>
          </p:cNvPr>
          <p:cNvSpPr txBox="1"/>
          <p:nvPr/>
        </p:nvSpPr>
        <p:spPr>
          <a:xfrm>
            <a:off x="5437239" y="1031937"/>
            <a:ext cx="6587613" cy="461664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The main ECG criteria for Supraventricular Tachycardia (SVT) are:</a:t>
            </a:r>
          </a:p>
          <a:p>
            <a:endParaRPr lang="en-US" sz="2000" b="1" dirty="0">
              <a:solidFill>
                <a:srgbClr val="FF0000"/>
              </a:solidFill>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1- Heart Rate: </a:t>
            </a:r>
            <a:r>
              <a:rPr lang="en-US" dirty="0">
                <a:latin typeface="Times New Roman" panose="02020603050405020304" pitchFamily="18" charset="0"/>
                <a:cs typeface="Times New Roman" panose="02020603050405020304" pitchFamily="18" charset="0"/>
              </a:rPr>
              <a:t>Rapid heart rate, typically between 150-250 bpm.</a:t>
            </a:r>
          </a:p>
          <a:p>
            <a:r>
              <a:rPr lang="en-US" b="1" dirty="0">
                <a:latin typeface="Times New Roman" panose="02020603050405020304" pitchFamily="18" charset="0"/>
                <a:cs typeface="Times New Roman" panose="02020603050405020304" pitchFamily="18" charset="0"/>
              </a:rPr>
              <a:t>2- Regular Rhythm</a:t>
            </a:r>
            <a:r>
              <a:rPr lang="en-US" dirty="0">
                <a:latin typeface="Times New Roman" panose="02020603050405020304" pitchFamily="18" charset="0"/>
                <a:cs typeface="Times New Roman" panose="02020603050405020304" pitchFamily="18" charset="0"/>
              </a:rPr>
              <a:t>: Usually a very regular rhythm.</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3- Narrow QRS Complexes.</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4- P Waves:</a:t>
            </a:r>
            <a:r>
              <a:rPr lang="en-US" dirty="0">
                <a:latin typeface="Times New Roman" panose="02020603050405020304" pitchFamily="18" charset="0"/>
                <a:cs typeface="Times New Roman" panose="02020603050405020304" pitchFamily="18" charset="0"/>
              </a:rPr>
              <a:t> Often difficult to see or may be hidden in the preceding T wave. If visible, they may have an abnormal shape.</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5- Sudden Onset and Termination: </a:t>
            </a:r>
            <a:r>
              <a:rPr lang="en-US" dirty="0">
                <a:latin typeface="Times New Roman" panose="02020603050405020304" pitchFamily="18" charset="0"/>
                <a:cs typeface="Times New Roman" panose="02020603050405020304" pitchFamily="18" charset="0"/>
              </a:rPr>
              <a:t>SVT often starts and stops abruptly.</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These criteria help differentiate SVT from other tachycardias, especially ventricular tachycardia, which has wide QRS complexes.</a:t>
            </a:r>
          </a:p>
        </p:txBody>
      </p:sp>
      <p:pic>
        <p:nvPicPr>
          <p:cNvPr id="9" name="Picture 8" descr="A graph with a line of a heart&#10;&#10;Description automatically generated with medium confidence">
            <a:extLst>
              <a:ext uri="{FF2B5EF4-FFF2-40B4-BE49-F238E27FC236}">
                <a16:creationId xmlns:a16="http://schemas.microsoft.com/office/drawing/2014/main" id="{7B29A013-10D4-1DA6-CAE3-534415F1A1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58" y="4503481"/>
            <a:ext cx="5279923" cy="1990725"/>
          </a:xfrm>
          <a:prstGeom prst="rect">
            <a:avLst/>
          </a:prstGeom>
        </p:spPr>
      </p:pic>
    </p:spTree>
    <p:extLst>
      <p:ext uri="{BB962C8B-B14F-4D97-AF65-F5344CB8AC3E}">
        <p14:creationId xmlns:p14="http://schemas.microsoft.com/office/powerpoint/2010/main" val="534152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aph with lines on it&#10;&#10;Description automatically generated">
            <a:extLst>
              <a:ext uri="{FF2B5EF4-FFF2-40B4-BE49-F238E27FC236}">
                <a16:creationId xmlns:a16="http://schemas.microsoft.com/office/drawing/2014/main" id="{2E4F435B-2DDB-5F62-4CBB-BAD0FEAFE7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4064"/>
            <a:ext cx="12192000" cy="5830529"/>
          </a:xfrm>
          <a:prstGeom prst="rect">
            <a:avLst/>
          </a:prstGeom>
        </p:spPr>
      </p:pic>
      <p:sp>
        <p:nvSpPr>
          <p:cNvPr id="13" name="TextBox 12">
            <a:extLst>
              <a:ext uri="{FF2B5EF4-FFF2-40B4-BE49-F238E27FC236}">
                <a16:creationId xmlns:a16="http://schemas.microsoft.com/office/drawing/2014/main" id="{39595620-9F7D-3B91-5797-0A1DEF888249}"/>
              </a:ext>
            </a:extLst>
          </p:cNvPr>
          <p:cNvSpPr txBox="1"/>
          <p:nvPr/>
        </p:nvSpPr>
        <p:spPr>
          <a:xfrm>
            <a:off x="471948" y="363794"/>
            <a:ext cx="5142271"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Supraventricular Tachycardia SVT </a:t>
            </a:r>
          </a:p>
        </p:txBody>
      </p:sp>
    </p:spTree>
    <p:extLst>
      <p:ext uri="{BB962C8B-B14F-4D97-AF65-F5344CB8AC3E}">
        <p14:creationId xmlns:p14="http://schemas.microsoft.com/office/powerpoint/2010/main" val="1095179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heart&#10;&#10;Description automatically generated">
            <a:extLst>
              <a:ext uri="{FF2B5EF4-FFF2-40B4-BE49-F238E27FC236}">
                <a16:creationId xmlns:a16="http://schemas.microsoft.com/office/drawing/2014/main" id="{44F98E8E-F729-CE42-FADB-49CDAF1AB5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459" y="1582993"/>
            <a:ext cx="4514850" cy="5029200"/>
          </a:xfrm>
          <a:prstGeom prst="rect">
            <a:avLst/>
          </a:prstGeom>
        </p:spPr>
      </p:pic>
      <p:sp>
        <p:nvSpPr>
          <p:cNvPr id="7" name="TextBox 6">
            <a:extLst>
              <a:ext uri="{FF2B5EF4-FFF2-40B4-BE49-F238E27FC236}">
                <a16:creationId xmlns:a16="http://schemas.microsoft.com/office/drawing/2014/main" id="{A9502D3E-A29E-9CE8-4198-96E4ABE3A686}"/>
              </a:ext>
            </a:extLst>
          </p:cNvPr>
          <p:cNvSpPr txBox="1"/>
          <p:nvPr/>
        </p:nvSpPr>
        <p:spPr>
          <a:xfrm>
            <a:off x="5535561" y="1582993"/>
            <a:ext cx="6469626" cy="3976538"/>
          </a:xfrm>
          <a:prstGeom prst="rect">
            <a:avLst/>
          </a:prstGeom>
          <a:noFill/>
        </p:spPr>
        <p:txBody>
          <a:bodyPr wrap="square"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The main ECG criteria for Ventricular Tachycardia (VT) are:</a:t>
            </a:r>
          </a:p>
          <a:p>
            <a:pPr>
              <a:lnSpc>
                <a:spcPct val="150000"/>
              </a:lnSpc>
            </a:pPr>
            <a:r>
              <a:rPr lang="en-US" sz="2400" b="1" dirty="0">
                <a:solidFill>
                  <a:srgbClr val="FF0000"/>
                </a:solidFill>
                <a:latin typeface="Times New Roman" panose="02020603050405020304" pitchFamily="18" charset="0"/>
                <a:cs typeface="Times New Roman" panose="02020603050405020304" pitchFamily="18" charset="0"/>
              </a:rPr>
              <a:t>1- </a:t>
            </a:r>
            <a:r>
              <a:rPr lang="en-US" sz="2000" dirty="0">
                <a:latin typeface="Times New Roman" panose="02020603050405020304" pitchFamily="18" charset="0"/>
                <a:cs typeface="Times New Roman" panose="02020603050405020304" pitchFamily="18" charset="0"/>
              </a:rPr>
              <a:t>Wide bizarre QRS Complexes: QRS duration is typically greater than 3 small squares.</a:t>
            </a:r>
          </a:p>
          <a:p>
            <a:pPr>
              <a:lnSpc>
                <a:spcPct val="150000"/>
              </a:lnSpc>
            </a:pPr>
            <a:r>
              <a:rPr lang="en-US" sz="2000" dirty="0">
                <a:latin typeface="Times New Roman" panose="02020603050405020304" pitchFamily="18" charset="0"/>
                <a:cs typeface="Times New Roman" panose="02020603050405020304" pitchFamily="18" charset="0"/>
              </a:rPr>
              <a:t>2- Rapid Heart Rate: Usually between 100-250 bpm.</a:t>
            </a:r>
          </a:p>
          <a:p>
            <a:pPr>
              <a:lnSpc>
                <a:spcPct val="150000"/>
              </a:lnSpc>
            </a:pPr>
            <a:r>
              <a:rPr lang="en-US" sz="2000" dirty="0">
                <a:latin typeface="Times New Roman" panose="02020603050405020304" pitchFamily="18" charset="0"/>
                <a:cs typeface="Times New Roman" panose="02020603050405020304" pitchFamily="18" charset="0"/>
              </a:rPr>
              <a:t>3- Capture and Fusion Beats: Occasional normal beats seen among wide QRS complexes.</a:t>
            </a:r>
          </a:p>
          <a:p>
            <a:pPr>
              <a:lnSpc>
                <a:spcPct val="150000"/>
              </a:lnSpc>
            </a:pPr>
            <a:r>
              <a:rPr lang="en-US" sz="2000" dirty="0">
                <a:latin typeface="Times New Roman" panose="02020603050405020304" pitchFamily="18" charset="0"/>
                <a:cs typeface="Times New Roman" panose="02020603050405020304" pitchFamily="18" charset="0"/>
              </a:rPr>
              <a:t>4- Regular or Slightly Irregular Rhythm: Mostly regular rhythm, though it can vary slightly.</a:t>
            </a:r>
          </a:p>
        </p:txBody>
      </p:sp>
      <p:sp>
        <p:nvSpPr>
          <p:cNvPr id="8" name="TextBox 7">
            <a:extLst>
              <a:ext uri="{FF2B5EF4-FFF2-40B4-BE49-F238E27FC236}">
                <a16:creationId xmlns:a16="http://schemas.microsoft.com/office/drawing/2014/main" id="{054B66B4-FC6E-718D-5889-2DFFA4A20D37}"/>
              </a:ext>
            </a:extLst>
          </p:cNvPr>
          <p:cNvSpPr txBox="1"/>
          <p:nvPr/>
        </p:nvSpPr>
        <p:spPr>
          <a:xfrm>
            <a:off x="1052051" y="403123"/>
            <a:ext cx="4837471"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Ventricular Tachycardia (VT)</a:t>
            </a:r>
            <a:endParaRPr lang="en-US" sz="2800" dirty="0"/>
          </a:p>
        </p:txBody>
      </p:sp>
    </p:spTree>
    <p:extLst>
      <p:ext uri="{BB962C8B-B14F-4D97-AF65-F5344CB8AC3E}">
        <p14:creationId xmlns:p14="http://schemas.microsoft.com/office/powerpoint/2010/main" val="2118671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with a graph of a heart rate&#10;&#10;Description automatically generated with medium confidence">
            <a:extLst>
              <a:ext uri="{FF2B5EF4-FFF2-40B4-BE49-F238E27FC236}">
                <a16:creationId xmlns:a16="http://schemas.microsoft.com/office/drawing/2014/main" id="{8943113F-A9D3-8623-6DF1-C62D1E8AF7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7923"/>
            <a:ext cx="12192000" cy="6054826"/>
          </a:xfrm>
          <a:prstGeom prst="rect">
            <a:avLst/>
          </a:prstGeom>
        </p:spPr>
      </p:pic>
      <p:sp>
        <p:nvSpPr>
          <p:cNvPr id="8" name="TextBox 7">
            <a:extLst>
              <a:ext uri="{FF2B5EF4-FFF2-40B4-BE49-F238E27FC236}">
                <a16:creationId xmlns:a16="http://schemas.microsoft.com/office/drawing/2014/main" id="{3E1DB39D-1E5D-4A62-41CC-111DB836B9B1}"/>
              </a:ext>
            </a:extLst>
          </p:cNvPr>
          <p:cNvSpPr txBox="1"/>
          <p:nvPr/>
        </p:nvSpPr>
        <p:spPr>
          <a:xfrm>
            <a:off x="452283" y="95251"/>
            <a:ext cx="4837471"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Ventricular Tachycardia (VT)</a:t>
            </a:r>
            <a:endParaRPr lang="en-US" sz="2800" dirty="0"/>
          </a:p>
        </p:txBody>
      </p:sp>
    </p:spTree>
    <p:extLst>
      <p:ext uri="{BB962C8B-B14F-4D97-AF65-F5344CB8AC3E}">
        <p14:creationId xmlns:p14="http://schemas.microsoft.com/office/powerpoint/2010/main" val="1021393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1C12FA-0025-2557-85FD-F304DFB6FD58}"/>
              </a:ext>
            </a:extLst>
          </p:cNvPr>
          <p:cNvPicPr>
            <a:picLocks noChangeAspect="1"/>
          </p:cNvPicPr>
          <p:nvPr/>
        </p:nvPicPr>
        <p:blipFill>
          <a:blip r:embed="rId2"/>
          <a:stretch>
            <a:fillRect/>
          </a:stretch>
        </p:blipFill>
        <p:spPr>
          <a:xfrm>
            <a:off x="137651" y="127819"/>
            <a:ext cx="12054349" cy="6730181"/>
          </a:xfrm>
          <a:prstGeom prst="rect">
            <a:avLst/>
          </a:prstGeom>
        </p:spPr>
      </p:pic>
    </p:spTree>
    <p:extLst>
      <p:ext uri="{BB962C8B-B14F-4D97-AF65-F5344CB8AC3E}">
        <p14:creationId xmlns:p14="http://schemas.microsoft.com/office/powerpoint/2010/main" val="1956330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241388-700B-9DEF-0184-DCDEEC05FFC1}"/>
              </a:ext>
            </a:extLst>
          </p:cNvPr>
          <p:cNvSpPr>
            <a:spLocks noGrp="1"/>
          </p:cNvSpPr>
          <p:nvPr>
            <p:ph idx="1"/>
          </p:nvPr>
        </p:nvSpPr>
        <p:spPr>
          <a:xfrm>
            <a:off x="838200" y="176981"/>
            <a:ext cx="10515600" cy="6499121"/>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en-US" sz="2400" dirty="0">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Normal Sinus Rhythm</a:t>
            </a:r>
          </a:p>
          <a:p>
            <a:pPr>
              <a:lnSpc>
                <a:spcPct val="15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Normal sinus rhythm occurs when the electrical impulse starts at a regular rate and rhythm in the SA node and travels through the normal conduction pathway. Normal sinus rhythm has the following characteristics :</a:t>
            </a:r>
          </a:p>
          <a:p>
            <a:pPr marL="0" indent="0">
              <a:lnSpc>
                <a:spcPct val="150000"/>
              </a:lnSpc>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1- Heart rate  : </a:t>
            </a:r>
            <a:r>
              <a:rPr lang="en-US" sz="2400" dirty="0">
                <a:solidFill>
                  <a:srgbClr val="FF0000"/>
                </a:solidFill>
                <a:latin typeface="Times New Roman" panose="02020603050405020304" pitchFamily="18" charset="0"/>
                <a:cs typeface="Times New Roman" panose="02020603050405020304" pitchFamily="18" charset="0"/>
              </a:rPr>
              <a:t>60 to 100 </a:t>
            </a:r>
            <a:r>
              <a:rPr lang="en-US" sz="2400" dirty="0">
                <a:latin typeface="Times New Roman" panose="02020603050405020304" pitchFamily="18" charset="0"/>
                <a:cs typeface="Times New Roman" panose="02020603050405020304" pitchFamily="18" charset="0"/>
              </a:rPr>
              <a:t>bpm in the adult</a:t>
            </a:r>
          </a:p>
          <a:p>
            <a:pPr marL="0" indent="0">
              <a:buNone/>
            </a:pPr>
            <a:r>
              <a:rPr lang="en-US" sz="2400" dirty="0">
                <a:latin typeface="Times New Roman" panose="02020603050405020304" pitchFamily="18" charset="0"/>
                <a:cs typeface="Times New Roman" panose="02020603050405020304" pitchFamily="18" charset="0"/>
              </a:rPr>
              <a:t>2- Heart rhythm   : Regular</a:t>
            </a:r>
          </a:p>
          <a:p>
            <a:pPr marL="0" indent="0">
              <a:buNone/>
            </a:pPr>
            <a:r>
              <a:rPr lang="en-US" sz="2400" dirty="0">
                <a:latin typeface="Times New Roman" panose="02020603050405020304" pitchFamily="18" charset="0"/>
                <a:cs typeface="Times New Roman" panose="02020603050405020304" pitchFamily="18" charset="0"/>
              </a:rPr>
              <a:t>3- QRS shape and duration: Usually narrow , less than </a:t>
            </a:r>
            <a:r>
              <a:rPr lang="en-US" sz="2400" dirty="0">
                <a:solidFill>
                  <a:srgbClr val="FF0000"/>
                </a:solidFill>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small squares.  </a:t>
            </a:r>
          </a:p>
          <a:p>
            <a:pPr marL="0" indent="0">
              <a:buNone/>
            </a:pPr>
            <a:r>
              <a:rPr lang="en-US" sz="2400" dirty="0">
                <a:latin typeface="Times New Roman" panose="02020603050405020304" pitchFamily="18" charset="0"/>
                <a:cs typeface="Times New Roman" panose="02020603050405020304" pitchFamily="18" charset="0"/>
              </a:rPr>
              <a:t>4-  P wave: Normal and consistent shape; always in front of the QRS, </a:t>
            </a:r>
          </a:p>
          <a:p>
            <a:pPr marL="0" indent="0">
              <a:buNone/>
            </a:pPr>
            <a:r>
              <a:rPr lang="en-US" sz="2400" dirty="0">
                <a:latin typeface="Times New Roman" panose="02020603050405020304" pitchFamily="18" charset="0"/>
                <a:cs typeface="Times New Roman" panose="02020603050405020304" pitchFamily="18" charset="0"/>
              </a:rPr>
              <a:t>5- PR interval: Consistent interval between </a:t>
            </a:r>
            <a:r>
              <a:rPr lang="en-US" sz="2400" dirty="0">
                <a:solidFill>
                  <a:srgbClr val="FF0000"/>
                </a:solidFill>
                <a:latin typeface="Times New Roman" panose="02020603050405020304" pitchFamily="18" charset="0"/>
                <a:cs typeface="Times New Roman" panose="02020603050405020304" pitchFamily="18" charset="0"/>
              </a:rPr>
              <a:t>3 -5</a:t>
            </a:r>
            <a:r>
              <a:rPr lang="en-US" sz="2400" dirty="0">
                <a:latin typeface="Times New Roman" panose="02020603050405020304" pitchFamily="18" charset="0"/>
                <a:cs typeface="Times New Roman" panose="02020603050405020304" pitchFamily="18" charset="0"/>
              </a:rPr>
              <a:t> small squares</a:t>
            </a:r>
          </a:p>
          <a:p>
            <a:pPr marL="0" indent="0">
              <a:buNone/>
            </a:pPr>
            <a:r>
              <a:rPr lang="en-US" sz="2400" dirty="0">
                <a:latin typeface="Times New Roman" panose="02020603050405020304" pitchFamily="18" charset="0"/>
                <a:cs typeface="Times New Roman" panose="02020603050405020304" pitchFamily="18" charset="0"/>
              </a:rPr>
              <a:t>6- P:QRS ratio: </a:t>
            </a:r>
            <a:r>
              <a:rPr lang="en-US" sz="2400" dirty="0">
                <a:solidFill>
                  <a:srgbClr val="FF0000"/>
                </a:solidFill>
                <a:latin typeface="Times New Roman" panose="02020603050405020304" pitchFamily="18" charset="0"/>
                <a:cs typeface="Times New Roman" panose="02020603050405020304" pitchFamily="18" charset="0"/>
              </a:rPr>
              <a:t>1:1</a:t>
            </a:r>
          </a:p>
        </p:txBody>
      </p:sp>
    </p:spTree>
    <p:extLst>
      <p:ext uri="{BB962C8B-B14F-4D97-AF65-F5344CB8AC3E}">
        <p14:creationId xmlns:p14="http://schemas.microsoft.com/office/powerpoint/2010/main" val="36464812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heart rate&#10;&#10;Description automatically generated">
            <a:extLst>
              <a:ext uri="{FF2B5EF4-FFF2-40B4-BE49-F238E27FC236}">
                <a16:creationId xmlns:a16="http://schemas.microsoft.com/office/drawing/2014/main" id="{6ED7F22C-1F13-F336-5155-852362867D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9" y="816077"/>
            <a:ext cx="12192000" cy="5927967"/>
          </a:xfrm>
          <a:prstGeom prst="rect">
            <a:avLst/>
          </a:prstGeom>
        </p:spPr>
      </p:pic>
      <p:sp>
        <p:nvSpPr>
          <p:cNvPr id="6" name="TextBox 5">
            <a:extLst>
              <a:ext uri="{FF2B5EF4-FFF2-40B4-BE49-F238E27FC236}">
                <a16:creationId xmlns:a16="http://schemas.microsoft.com/office/drawing/2014/main" id="{6B3BCD7E-E7AE-3B5C-28EE-4B1119488101}"/>
              </a:ext>
            </a:extLst>
          </p:cNvPr>
          <p:cNvSpPr txBox="1"/>
          <p:nvPr/>
        </p:nvSpPr>
        <p:spPr>
          <a:xfrm>
            <a:off x="196645" y="186813"/>
            <a:ext cx="4463845"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Sinus Bradycardia</a:t>
            </a:r>
          </a:p>
        </p:txBody>
      </p:sp>
    </p:spTree>
    <p:extLst>
      <p:ext uri="{BB962C8B-B14F-4D97-AF65-F5344CB8AC3E}">
        <p14:creationId xmlns:p14="http://schemas.microsoft.com/office/powerpoint/2010/main" val="2775838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of a doctor holding a clipboard&#10;&#10;Description automatically generated">
            <a:extLst>
              <a:ext uri="{FF2B5EF4-FFF2-40B4-BE49-F238E27FC236}">
                <a16:creationId xmlns:a16="http://schemas.microsoft.com/office/drawing/2014/main" id="{8171A02D-EDBA-7735-8093-FEA3311FC9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15431"/>
          </a:xfrm>
          <a:prstGeom prst="rect">
            <a:avLst/>
          </a:prstGeom>
        </p:spPr>
      </p:pic>
    </p:spTree>
    <p:extLst>
      <p:ext uri="{BB962C8B-B14F-4D97-AF65-F5344CB8AC3E}">
        <p14:creationId xmlns:p14="http://schemas.microsoft.com/office/powerpoint/2010/main" val="4004131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4226A-E00E-F6F3-4087-26958B5BA714}"/>
              </a:ext>
            </a:extLst>
          </p:cNvPr>
          <p:cNvSpPr>
            <a:spLocks noGrp="1"/>
          </p:cNvSpPr>
          <p:nvPr>
            <p:ph type="title"/>
          </p:nvPr>
        </p:nvSpPr>
        <p:spPr/>
        <p:txBody>
          <a:bodyPr/>
          <a:lstStyle/>
          <a:p>
            <a:endParaRPr lang="en-US"/>
          </a:p>
        </p:txBody>
      </p:sp>
      <p:pic>
        <p:nvPicPr>
          <p:cNvPr id="5" name="Content Placeholder 4" descr="A diagram of a heart&#10;&#10;Description automatically generated">
            <a:extLst>
              <a:ext uri="{FF2B5EF4-FFF2-40B4-BE49-F238E27FC236}">
                <a16:creationId xmlns:a16="http://schemas.microsoft.com/office/drawing/2014/main" id="{3CFB25C9-F8B1-1F9F-5FA8-75F30412F8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7" name="TextBox 6">
            <a:extLst>
              <a:ext uri="{FF2B5EF4-FFF2-40B4-BE49-F238E27FC236}">
                <a16:creationId xmlns:a16="http://schemas.microsoft.com/office/drawing/2014/main" id="{26D603FD-07A9-E009-5A96-69EF98814F96}"/>
              </a:ext>
            </a:extLst>
          </p:cNvPr>
          <p:cNvSpPr txBox="1"/>
          <p:nvPr/>
        </p:nvSpPr>
        <p:spPr>
          <a:xfrm>
            <a:off x="7998541" y="1444011"/>
            <a:ext cx="4129549" cy="34163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400" dirty="0">
                <a:latin typeface="Times New Roman" panose="02020603050405020304" pitchFamily="18" charset="0"/>
                <a:cs typeface="Times New Roman" panose="02020603050405020304" pitchFamily="18" charset="0"/>
              </a:rPr>
              <a:t>The cardiac axis refers to the direction of the electrical conduction through the heart, mainly the ventricles. Normally, the electrical impulse travels from the upper right side of the heart to the lower left, resulting in a normal axis ranging from -30° to +90°.</a:t>
            </a:r>
          </a:p>
        </p:txBody>
      </p:sp>
    </p:spTree>
    <p:extLst>
      <p:ext uri="{BB962C8B-B14F-4D97-AF65-F5344CB8AC3E}">
        <p14:creationId xmlns:p14="http://schemas.microsoft.com/office/powerpoint/2010/main" val="1706206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heart beat&#10;&#10;Description automatically generated">
            <a:extLst>
              <a:ext uri="{FF2B5EF4-FFF2-40B4-BE49-F238E27FC236}">
                <a16:creationId xmlns:a16="http://schemas.microsoft.com/office/drawing/2014/main" id="{A39B8AD8-0524-D57C-C345-DE48D7123D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034684" cy="6858000"/>
          </a:xfrm>
        </p:spPr>
      </p:pic>
      <p:sp>
        <p:nvSpPr>
          <p:cNvPr id="6" name="TextBox 5">
            <a:extLst>
              <a:ext uri="{FF2B5EF4-FFF2-40B4-BE49-F238E27FC236}">
                <a16:creationId xmlns:a16="http://schemas.microsoft.com/office/drawing/2014/main" id="{0D6C6C3B-DE57-9B04-0D0E-601863B3F503}"/>
              </a:ext>
            </a:extLst>
          </p:cNvPr>
          <p:cNvSpPr txBox="1"/>
          <p:nvPr/>
        </p:nvSpPr>
        <p:spPr>
          <a:xfrm>
            <a:off x="983226" y="363794"/>
            <a:ext cx="3401961"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Normal cardiac axis </a:t>
            </a:r>
          </a:p>
        </p:txBody>
      </p:sp>
    </p:spTree>
    <p:extLst>
      <p:ext uri="{BB962C8B-B14F-4D97-AF65-F5344CB8AC3E}">
        <p14:creationId xmlns:p14="http://schemas.microsoft.com/office/powerpoint/2010/main" val="3875635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aph of a heart beat&#10;&#10;Description automatically generated with medium confidence">
            <a:extLst>
              <a:ext uri="{FF2B5EF4-FFF2-40B4-BE49-F238E27FC236}">
                <a16:creationId xmlns:a16="http://schemas.microsoft.com/office/drawing/2014/main" id="{7FB02FEA-3D02-614E-99C2-29CF9E78ED8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4042"/>
          <a:stretch/>
        </p:blipFill>
        <p:spPr>
          <a:xfrm>
            <a:off x="0" y="481782"/>
            <a:ext cx="12191999" cy="6253316"/>
          </a:xfrm>
        </p:spPr>
      </p:pic>
      <p:sp>
        <p:nvSpPr>
          <p:cNvPr id="6" name="TextBox 5">
            <a:extLst>
              <a:ext uri="{FF2B5EF4-FFF2-40B4-BE49-F238E27FC236}">
                <a16:creationId xmlns:a16="http://schemas.microsoft.com/office/drawing/2014/main" id="{03C4ECE1-3A6E-8746-FBF5-CDAB1F9F4FA7}"/>
              </a:ext>
            </a:extLst>
          </p:cNvPr>
          <p:cNvSpPr txBox="1"/>
          <p:nvPr/>
        </p:nvSpPr>
        <p:spPr>
          <a:xfrm>
            <a:off x="983226" y="363794"/>
            <a:ext cx="3401961"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Normal cardiac axis </a:t>
            </a:r>
          </a:p>
        </p:txBody>
      </p:sp>
    </p:spTree>
    <p:extLst>
      <p:ext uri="{BB962C8B-B14F-4D97-AF65-F5344CB8AC3E}">
        <p14:creationId xmlns:p14="http://schemas.microsoft.com/office/powerpoint/2010/main" val="18009894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diagram&#10;&#10;Description automatically generated">
            <a:extLst>
              <a:ext uri="{FF2B5EF4-FFF2-40B4-BE49-F238E27FC236}">
                <a16:creationId xmlns:a16="http://schemas.microsoft.com/office/drawing/2014/main" id="{49BDEBB3-7DAA-A8AA-A42E-CD4F43FD7C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5BA92F9-3B77-95E1-A983-F4D376BD1FCE}"/>
              </a:ext>
            </a:extLst>
          </p:cNvPr>
          <p:cNvSpPr txBox="1"/>
          <p:nvPr/>
        </p:nvSpPr>
        <p:spPr>
          <a:xfrm>
            <a:off x="6096000" y="3500284"/>
            <a:ext cx="5604387" cy="22467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Right Axis Deviation occurs when the electrical axis shifts to the right. It can be caused by:</a:t>
            </a:r>
          </a:p>
          <a:p>
            <a:endParaRPr lang="en-US" sz="2000" dirty="0">
              <a:solidFill>
                <a:srgbClr val="FF0000"/>
              </a:solidFill>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1- Right Ventricular Hypertrophy (RVH) </a:t>
            </a:r>
          </a:p>
          <a:p>
            <a:r>
              <a:rPr lang="en-US" sz="2000" dirty="0">
                <a:latin typeface="Times New Roman" panose="02020603050405020304" pitchFamily="18" charset="0"/>
                <a:cs typeface="Times New Roman" panose="02020603050405020304" pitchFamily="18" charset="0"/>
              </a:rPr>
              <a:t>2- Pulmonary Embolism </a:t>
            </a:r>
          </a:p>
          <a:p>
            <a:r>
              <a:rPr lang="en-US" sz="2000" dirty="0">
                <a:latin typeface="Times New Roman" panose="02020603050405020304" pitchFamily="18" charset="0"/>
                <a:cs typeface="Times New Roman" panose="02020603050405020304" pitchFamily="18" charset="0"/>
              </a:rPr>
              <a:t>3-Chronic Lung Disease </a:t>
            </a:r>
          </a:p>
          <a:p>
            <a:r>
              <a:rPr lang="en-US" sz="2000" dirty="0">
                <a:latin typeface="Times New Roman" panose="02020603050405020304" pitchFamily="18" charset="0"/>
                <a:cs typeface="Times New Roman" panose="02020603050405020304" pitchFamily="18" charset="0"/>
              </a:rPr>
              <a:t>4- Congenital Heart</a:t>
            </a:r>
          </a:p>
        </p:txBody>
      </p:sp>
    </p:spTree>
    <p:extLst>
      <p:ext uri="{BB962C8B-B14F-4D97-AF65-F5344CB8AC3E}">
        <p14:creationId xmlns:p14="http://schemas.microsoft.com/office/powerpoint/2010/main" val="24225339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graph of a heart rate&#10;&#10;Description automatically generated with medium confidence">
            <a:extLst>
              <a:ext uri="{FF2B5EF4-FFF2-40B4-BE49-F238E27FC236}">
                <a16:creationId xmlns:a16="http://schemas.microsoft.com/office/drawing/2014/main" id="{58604C9F-4102-0094-5706-708624BCEAB9}"/>
              </a:ext>
            </a:extLst>
          </p:cNvPr>
          <p:cNvPicPr>
            <a:picLocks noChangeAspect="1"/>
          </p:cNvPicPr>
          <p:nvPr/>
        </p:nvPicPr>
        <p:blipFill>
          <a:blip r:embed="rId2">
            <a:extLst>
              <a:ext uri="{28A0092B-C50C-407E-A947-70E740481C1C}">
                <a14:useLocalDpi xmlns:a14="http://schemas.microsoft.com/office/drawing/2010/main" val="0"/>
              </a:ext>
            </a:extLst>
          </a:blip>
          <a:srcRect r="1315"/>
          <a:stretch/>
        </p:blipFill>
        <p:spPr>
          <a:xfrm>
            <a:off x="20" y="727586"/>
            <a:ext cx="12191980" cy="6130413"/>
          </a:xfrm>
          <a:prstGeom prst="rect">
            <a:avLst/>
          </a:prstGeom>
        </p:spPr>
      </p:pic>
      <p:sp>
        <p:nvSpPr>
          <p:cNvPr id="6" name="TextBox 5">
            <a:extLst>
              <a:ext uri="{FF2B5EF4-FFF2-40B4-BE49-F238E27FC236}">
                <a16:creationId xmlns:a16="http://schemas.microsoft.com/office/drawing/2014/main" id="{1A6A575B-CFC0-BD63-78B9-D95317548BE1}"/>
              </a:ext>
            </a:extLst>
          </p:cNvPr>
          <p:cNvSpPr txBox="1"/>
          <p:nvPr/>
        </p:nvSpPr>
        <p:spPr>
          <a:xfrm>
            <a:off x="353961" y="176981"/>
            <a:ext cx="3549445"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a:solidFill>
                  <a:srgbClr val="0070C0"/>
                </a:solidFill>
                <a:latin typeface="Times New Roman" panose="02020603050405020304" pitchFamily="18" charset="0"/>
                <a:cs typeface="Times New Roman" panose="02020603050405020304" pitchFamily="18" charset="0"/>
              </a:rPr>
              <a:t>Right axis deviation </a:t>
            </a:r>
          </a:p>
        </p:txBody>
      </p:sp>
    </p:spTree>
    <p:extLst>
      <p:ext uri="{BB962C8B-B14F-4D97-AF65-F5344CB8AC3E}">
        <p14:creationId xmlns:p14="http://schemas.microsoft.com/office/powerpoint/2010/main" val="466669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A graph with a graph showing a graph&#10;&#10;Description automatically generated with medium confidence">
            <a:extLst>
              <a:ext uri="{FF2B5EF4-FFF2-40B4-BE49-F238E27FC236}">
                <a16:creationId xmlns:a16="http://schemas.microsoft.com/office/drawing/2014/main" id="{C274CF20-91E2-0975-2CD9-0CF04C162D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96645" y="1"/>
            <a:ext cx="11995355" cy="2717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60620CCD-117B-4737-5BA3-DD0646967C0D}"/>
              </a:ext>
            </a:extLst>
          </p:cNvPr>
          <p:cNvSpPr txBox="1"/>
          <p:nvPr/>
        </p:nvSpPr>
        <p:spPr>
          <a:xfrm>
            <a:off x="9399638" y="2264829"/>
            <a:ext cx="2792361"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b="1" dirty="0">
                <a:latin typeface="Times New Roman" panose="02020603050405020304" pitchFamily="18" charset="0"/>
                <a:cs typeface="Times New Roman" panose="02020603050405020304" pitchFamily="18" charset="0"/>
              </a:rPr>
              <a:t>Normal sinus rhythm</a:t>
            </a:r>
          </a:p>
        </p:txBody>
      </p:sp>
      <p:pic>
        <p:nvPicPr>
          <p:cNvPr id="39" name="Picture 38" descr="A graph with a graph on it&#10;&#10;Description automatically generated">
            <a:extLst>
              <a:ext uri="{FF2B5EF4-FFF2-40B4-BE49-F238E27FC236}">
                <a16:creationId xmlns:a16="http://schemas.microsoft.com/office/drawing/2014/main" id="{0371C4DF-6BBD-2AD1-7E26-F465F5F4E9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64311"/>
            <a:ext cx="12191999" cy="2800196"/>
          </a:xfrm>
          <a:prstGeom prst="rect">
            <a:avLst/>
          </a:prstGeom>
        </p:spPr>
      </p:pic>
      <p:sp>
        <p:nvSpPr>
          <p:cNvPr id="46" name="TextBox 45">
            <a:extLst>
              <a:ext uri="{FF2B5EF4-FFF2-40B4-BE49-F238E27FC236}">
                <a16:creationId xmlns:a16="http://schemas.microsoft.com/office/drawing/2014/main" id="{A56F37CC-DF36-4AE8-9A18-484EE17AAAA5}"/>
              </a:ext>
            </a:extLst>
          </p:cNvPr>
          <p:cNvSpPr txBox="1"/>
          <p:nvPr/>
        </p:nvSpPr>
        <p:spPr>
          <a:xfrm>
            <a:off x="8760542" y="5602842"/>
            <a:ext cx="3293806"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dirty="0">
                <a:latin typeface="Times New Roman" panose="02020603050405020304" pitchFamily="18" charset="0"/>
                <a:cs typeface="Times New Roman" panose="02020603050405020304" pitchFamily="18" charset="0"/>
              </a:rPr>
              <a:t>Abnormal rhythm</a:t>
            </a:r>
          </a:p>
        </p:txBody>
      </p:sp>
    </p:spTree>
    <p:extLst>
      <p:ext uri="{BB962C8B-B14F-4D97-AF65-F5344CB8AC3E}">
        <p14:creationId xmlns:p14="http://schemas.microsoft.com/office/powerpoint/2010/main" val="3175829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A graph of a heart beat&#10;&#10;Description automatically generated with medium confidence">
            <a:extLst>
              <a:ext uri="{FF2B5EF4-FFF2-40B4-BE49-F238E27FC236}">
                <a16:creationId xmlns:a16="http://schemas.microsoft.com/office/drawing/2014/main" id="{46D5107C-A5FD-7EB5-D759-A26EB8C792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03510" cy="6176963"/>
          </a:xfrm>
        </p:spPr>
      </p:pic>
      <p:sp>
        <p:nvSpPr>
          <p:cNvPr id="14" name="TextBox 13">
            <a:extLst>
              <a:ext uri="{FF2B5EF4-FFF2-40B4-BE49-F238E27FC236}">
                <a16:creationId xmlns:a16="http://schemas.microsoft.com/office/drawing/2014/main" id="{CBC6707B-0C06-B2BD-9098-293A593E7F9D}"/>
              </a:ext>
            </a:extLst>
          </p:cNvPr>
          <p:cNvSpPr txBox="1"/>
          <p:nvPr/>
        </p:nvSpPr>
        <p:spPr>
          <a:xfrm>
            <a:off x="3529780" y="5715298"/>
            <a:ext cx="5319251"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Normal sinus rhythm</a:t>
            </a:r>
          </a:p>
        </p:txBody>
      </p:sp>
    </p:spTree>
    <p:extLst>
      <p:ext uri="{BB962C8B-B14F-4D97-AF65-F5344CB8AC3E}">
        <p14:creationId xmlns:p14="http://schemas.microsoft.com/office/powerpoint/2010/main" val="70418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7C7659-CF94-0EB3-2B09-3586419D6699}"/>
              </a:ext>
            </a:extLst>
          </p:cNvPr>
          <p:cNvSpPr>
            <a:spLocks noGrp="1"/>
          </p:cNvSpPr>
          <p:nvPr>
            <p:ph idx="1"/>
          </p:nvPr>
        </p:nvSpPr>
        <p:spPr>
          <a:xfrm>
            <a:off x="5604388" y="232799"/>
            <a:ext cx="6076336" cy="2726711"/>
          </a:xfrm>
          <a:ln w="57150"/>
        </p:spPr>
        <p:style>
          <a:lnRef idx="2">
            <a:schemeClr val="accent5"/>
          </a:lnRef>
          <a:fillRef idx="1">
            <a:schemeClr val="lt1"/>
          </a:fillRef>
          <a:effectRef idx="0">
            <a:schemeClr val="accent5"/>
          </a:effectRef>
          <a:fontRef idx="minor">
            <a:schemeClr val="dk1"/>
          </a:fontRef>
        </p:style>
        <p:txBody>
          <a:bodyPr/>
          <a:lstStyle/>
          <a:p>
            <a:r>
              <a:rPr lang="en-US" dirty="0">
                <a:latin typeface="Times New Roman" panose="02020603050405020304" pitchFamily="18" charset="0"/>
                <a:cs typeface="Times New Roman" panose="02020603050405020304" pitchFamily="18" charset="0"/>
              </a:rPr>
              <a:t>Normal ECG shows a regular rhythm. If you find it irregular you need to consider</a:t>
            </a:r>
          </a:p>
          <a:p>
            <a:r>
              <a:rPr lang="en-US" dirty="0">
                <a:latin typeface="Times New Roman" panose="02020603050405020304" pitchFamily="18" charset="0"/>
                <a:cs typeface="Times New Roman" panose="02020603050405020304" pitchFamily="18" charset="0"/>
              </a:rPr>
              <a:t>❶  Premature Ventricle Contraction</a:t>
            </a:r>
          </a:p>
          <a:p>
            <a:r>
              <a:rPr lang="en-US" dirty="0">
                <a:latin typeface="Times New Roman" panose="02020603050405020304" pitchFamily="18" charset="0"/>
                <a:cs typeface="Times New Roman" panose="02020603050405020304" pitchFamily="18" charset="0"/>
              </a:rPr>
              <a:t>❷ Atrial Fibrillation</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5" name="Picture 4" descr="A cartoon of a doctor holding a clipboard&#10;&#10;Description automatically generated">
            <a:extLst>
              <a:ext uri="{FF2B5EF4-FFF2-40B4-BE49-F238E27FC236}">
                <a16:creationId xmlns:a16="http://schemas.microsoft.com/office/drawing/2014/main" id="{48858401-26CE-635A-A905-1D10E9DA60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149" y="147484"/>
            <a:ext cx="4572000" cy="6489290"/>
          </a:xfrm>
          <a:prstGeom prst="rect">
            <a:avLst/>
          </a:prstGeom>
        </p:spPr>
      </p:pic>
      <p:sp>
        <p:nvSpPr>
          <p:cNvPr id="6" name="TextBox 5">
            <a:extLst>
              <a:ext uri="{FF2B5EF4-FFF2-40B4-BE49-F238E27FC236}">
                <a16:creationId xmlns:a16="http://schemas.microsoft.com/office/drawing/2014/main" id="{C21BE2EB-044B-12E8-D7D7-D11539C36656}"/>
              </a:ext>
            </a:extLst>
          </p:cNvPr>
          <p:cNvSpPr txBox="1"/>
          <p:nvPr/>
        </p:nvSpPr>
        <p:spPr>
          <a:xfrm>
            <a:off x="4041058" y="3232641"/>
            <a:ext cx="7846142" cy="3477875"/>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Premature Ventricular Contraction (PVC) Characteristics:</a:t>
            </a:r>
          </a:p>
          <a:p>
            <a:endParaRPr lang="en-US" sz="2000" dirty="0">
              <a:latin typeface="Times New Roman" panose="02020603050405020304" pitchFamily="18" charset="0"/>
              <a:cs typeface="Times New Roman" panose="02020603050405020304" pitchFamily="18" charset="0"/>
            </a:endParaRPr>
          </a:p>
          <a:p>
            <a:pPr>
              <a:buFont typeface="+mj-lt"/>
              <a:buAutoNum type="arabicPeriod"/>
            </a:pPr>
            <a:r>
              <a:rPr lang="en-US" sz="2000" b="1" dirty="0">
                <a:latin typeface="Times New Roman" panose="02020603050405020304" pitchFamily="18" charset="0"/>
                <a:cs typeface="Times New Roman" panose="02020603050405020304" pitchFamily="18" charset="0"/>
              </a:rPr>
              <a:t>Wide QRS complex:</a:t>
            </a:r>
            <a:r>
              <a:rPr lang="en-US" sz="2000" dirty="0">
                <a:latin typeface="Times New Roman" panose="02020603050405020304" pitchFamily="18" charset="0"/>
                <a:cs typeface="Times New Roman" panose="02020603050405020304" pitchFamily="18" charset="0"/>
              </a:rPr>
              <a:t> PVCs are characterized by a broad </a:t>
            </a:r>
            <a:r>
              <a:rPr lang="en-US" sz="2000" dirty="0">
                <a:solidFill>
                  <a:srgbClr val="FF0000"/>
                </a:solidFill>
                <a:latin typeface="Times New Roman" panose="02020603050405020304" pitchFamily="18" charset="0"/>
                <a:cs typeface="Times New Roman" panose="02020603050405020304" pitchFamily="18" charset="0"/>
              </a:rPr>
              <a:t>(&gt; 3 small squares)</a:t>
            </a:r>
            <a:r>
              <a:rPr lang="en-US" sz="2000" dirty="0">
                <a:latin typeface="Times New Roman" panose="02020603050405020304" pitchFamily="18" charset="0"/>
                <a:cs typeface="Times New Roman" panose="02020603050405020304" pitchFamily="18" charset="0"/>
              </a:rPr>
              <a:t>, often bizarre-looking QRS complex because the impulse originates in the ventricles and takes longer to spread. </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2. No preceding P wave:</a:t>
            </a:r>
            <a:r>
              <a:rPr lang="en-US" sz="2000" dirty="0">
                <a:latin typeface="Times New Roman" panose="02020603050405020304" pitchFamily="18" charset="0"/>
                <a:cs typeface="Times New Roman" panose="02020603050405020304" pitchFamily="18" charset="0"/>
              </a:rPr>
              <a:t> There is typically no P wave before the PVC because the impulse does not originate from the atria.</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3. T wave opposite direction</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026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5A77D-B677-C5F9-F8E0-645CD2EB5E1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23EF097-4EA3-EE23-6B03-711144284F41}"/>
              </a:ext>
            </a:extLst>
          </p:cNvPr>
          <p:cNvSpPr>
            <a:spLocks noGrp="1"/>
          </p:cNvSpPr>
          <p:nvPr>
            <p:ph type="subTitle" idx="1"/>
          </p:nvPr>
        </p:nvSpPr>
        <p:spPr>
          <a:xfrm>
            <a:off x="471948" y="255639"/>
            <a:ext cx="11267768" cy="6184490"/>
          </a:xfrm>
        </p:spPr>
        <p:txBody>
          <a:bodyPr/>
          <a:lstStyle/>
          <a:p>
            <a:pPr algn="l"/>
            <a:endParaRPr lang="en-US" dirty="0">
              <a:latin typeface="Times New Roman" panose="02020603050405020304" pitchFamily="18" charset="0"/>
              <a:cs typeface="Times New Roman" panose="02020603050405020304" pitchFamily="18" charset="0"/>
            </a:endParaRPr>
          </a:p>
        </p:txBody>
      </p:sp>
      <p:pic>
        <p:nvPicPr>
          <p:cNvPr id="4" name="Picture 3" descr="A graph with a line on it&#10;&#10;Description automatically generated">
            <a:extLst>
              <a:ext uri="{FF2B5EF4-FFF2-40B4-BE49-F238E27FC236}">
                <a16:creationId xmlns:a16="http://schemas.microsoft.com/office/drawing/2014/main" id="{85DBEFFF-0439-AFEE-9DFE-87289F0A14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284" y="255639"/>
            <a:ext cx="11277599" cy="2851371"/>
          </a:xfrm>
          <a:prstGeom prst="rect">
            <a:avLst/>
          </a:prstGeom>
        </p:spPr>
      </p:pic>
      <p:sp>
        <p:nvSpPr>
          <p:cNvPr id="5" name="TextBox 4">
            <a:extLst>
              <a:ext uri="{FF2B5EF4-FFF2-40B4-BE49-F238E27FC236}">
                <a16:creationId xmlns:a16="http://schemas.microsoft.com/office/drawing/2014/main" id="{2F636129-1C70-2B61-D17E-0E32CF4BE25F}"/>
              </a:ext>
            </a:extLst>
          </p:cNvPr>
          <p:cNvSpPr txBox="1"/>
          <p:nvPr/>
        </p:nvSpPr>
        <p:spPr>
          <a:xfrm>
            <a:off x="10156723" y="2497394"/>
            <a:ext cx="157316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PVC </a:t>
            </a:r>
          </a:p>
        </p:txBody>
      </p:sp>
      <p:pic>
        <p:nvPicPr>
          <p:cNvPr id="7" name="Picture 6" descr="A graph with a graph showing a graph&#10;&#10;Description automatically generated with medium confidence">
            <a:extLst>
              <a:ext uri="{FF2B5EF4-FFF2-40B4-BE49-F238E27FC236}">
                <a16:creationId xmlns:a16="http://schemas.microsoft.com/office/drawing/2014/main" id="{34F279EE-910C-CACC-55B9-5C5200DA6E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948" y="3618271"/>
            <a:ext cx="11248104" cy="2662100"/>
          </a:xfrm>
          <a:prstGeom prst="rect">
            <a:avLst/>
          </a:prstGeom>
        </p:spPr>
      </p:pic>
      <p:sp>
        <p:nvSpPr>
          <p:cNvPr id="8" name="TextBox 7">
            <a:extLst>
              <a:ext uri="{FF2B5EF4-FFF2-40B4-BE49-F238E27FC236}">
                <a16:creationId xmlns:a16="http://schemas.microsoft.com/office/drawing/2014/main" id="{2CBF21AE-55BA-84C8-AF0B-32288093D67C}"/>
              </a:ext>
            </a:extLst>
          </p:cNvPr>
          <p:cNvSpPr txBox="1"/>
          <p:nvPr/>
        </p:nvSpPr>
        <p:spPr>
          <a:xfrm>
            <a:off x="8583561" y="5712542"/>
            <a:ext cx="2998839"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Normal sinus rhythm</a:t>
            </a:r>
          </a:p>
        </p:txBody>
      </p:sp>
    </p:spTree>
    <p:extLst>
      <p:ext uri="{BB962C8B-B14F-4D97-AF65-F5344CB8AC3E}">
        <p14:creationId xmlns:p14="http://schemas.microsoft.com/office/powerpoint/2010/main" val="3515872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of a heart rate&#10;&#10;Description automatically generated with medium confidence">
            <a:extLst>
              <a:ext uri="{FF2B5EF4-FFF2-40B4-BE49-F238E27FC236}">
                <a16:creationId xmlns:a16="http://schemas.microsoft.com/office/drawing/2014/main" id="{4E7025CC-9798-2E0B-0840-AA80BD62EE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8" y="108156"/>
            <a:ext cx="12034684" cy="6164826"/>
          </a:xfrm>
          <a:prstGeom prst="rect">
            <a:avLst/>
          </a:prstGeom>
        </p:spPr>
      </p:pic>
      <p:sp>
        <p:nvSpPr>
          <p:cNvPr id="9" name="TextBox 8">
            <a:extLst>
              <a:ext uri="{FF2B5EF4-FFF2-40B4-BE49-F238E27FC236}">
                <a16:creationId xmlns:a16="http://schemas.microsoft.com/office/drawing/2014/main" id="{18769454-6D49-2E22-1E54-8A9F0F61ED3E}"/>
              </a:ext>
            </a:extLst>
          </p:cNvPr>
          <p:cNvSpPr txBox="1"/>
          <p:nvPr/>
        </p:nvSpPr>
        <p:spPr>
          <a:xfrm>
            <a:off x="5024284" y="5899355"/>
            <a:ext cx="6843251" cy="523220"/>
          </a:xfrm>
          <a:prstGeom prst="rect">
            <a:avLst/>
          </a:prstGeom>
          <a:ln w="571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Premature Ventricular Contraction (PVC)</a:t>
            </a:r>
            <a:endParaRPr lang="en-US" sz="2800" dirty="0"/>
          </a:p>
        </p:txBody>
      </p:sp>
    </p:spTree>
    <p:extLst>
      <p:ext uri="{BB962C8B-B14F-4D97-AF65-F5344CB8AC3E}">
        <p14:creationId xmlns:p14="http://schemas.microsoft.com/office/powerpoint/2010/main" val="2222340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aph of a heart beat&#10;&#10;Description automatically generated">
            <a:extLst>
              <a:ext uri="{FF2B5EF4-FFF2-40B4-BE49-F238E27FC236}">
                <a16:creationId xmlns:a16="http://schemas.microsoft.com/office/drawing/2014/main" id="{2E2FD954-9EC7-1319-764C-8D93C96F6C9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9137"/>
          <a:stretch/>
        </p:blipFill>
        <p:spPr>
          <a:xfrm>
            <a:off x="1" y="147484"/>
            <a:ext cx="12113342" cy="6056671"/>
          </a:xfrm>
        </p:spPr>
      </p:pic>
      <p:sp>
        <p:nvSpPr>
          <p:cNvPr id="7" name="TextBox 6">
            <a:extLst>
              <a:ext uri="{FF2B5EF4-FFF2-40B4-BE49-F238E27FC236}">
                <a16:creationId xmlns:a16="http://schemas.microsoft.com/office/drawing/2014/main" id="{B73ACFED-283D-44C7-B4DB-7DBFFE589E84}"/>
              </a:ext>
            </a:extLst>
          </p:cNvPr>
          <p:cNvSpPr txBox="1"/>
          <p:nvPr/>
        </p:nvSpPr>
        <p:spPr>
          <a:xfrm>
            <a:off x="5024284" y="5899355"/>
            <a:ext cx="6843251" cy="523220"/>
          </a:xfrm>
          <a:prstGeom prst="rect">
            <a:avLst/>
          </a:prstGeom>
          <a:ln w="571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Premature Ventricular Contraction (PVC)</a:t>
            </a:r>
            <a:endParaRPr lang="en-US" sz="2800" dirty="0"/>
          </a:p>
        </p:txBody>
      </p:sp>
    </p:spTree>
    <p:extLst>
      <p:ext uri="{BB962C8B-B14F-4D97-AF65-F5344CB8AC3E}">
        <p14:creationId xmlns:p14="http://schemas.microsoft.com/office/powerpoint/2010/main" val="38343462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2429</TotalTime>
  <Words>649</Words>
  <Application>Microsoft Office PowerPoint</Application>
  <PresentationFormat>Widescreen</PresentationFormat>
  <Paragraphs>88</Paragraphs>
  <Slides>36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Aptos</vt:lpstr>
      <vt:lpstr>Aptos Display</vt: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 ALIALI</dc:creator>
  <cp:lastModifiedBy>ALI ALIALI</cp:lastModifiedBy>
  <cp:revision>36</cp:revision>
  <dcterms:created xsi:type="dcterms:W3CDTF">2024-10-13T06:25:33Z</dcterms:created>
  <dcterms:modified xsi:type="dcterms:W3CDTF">2024-11-22T15:42:39Z</dcterms:modified>
</cp:coreProperties>
</file>