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320" r:id="rId2"/>
    <p:sldId id="275" r:id="rId3"/>
    <p:sldId id="274" r:id="rId4"/>
    <p:sldId id="273" r:id="rId5"/>
    <p:sldId id="277" r:id="rId6"/>
    <p:sldId id="276" r:id="rId7"/>
    <p:sldId id="282" r:id="rId8"/>
    <p:sldId id="284" r:id="rId9"/>
    <p:sldId id="285" r:id="rId10"/>
    <p:sldId id="287" r:id="rId11"/>
    <p:sldId id="289" r:id="rId12"/>
    <p:sldId id="290" r:id="rId13"/>
    <p:sldId id="292" r:id="rId14"/>
    <p:sldId id="293" r:id="rId15"/>
    <p:sldId id="301" r:id="rId16"/>
    <p:sldId id="302" r:id="rId17"/>
    <p:sldId id="311" r:id="rId18"/>
    <p:sldId id="319" r:id="rId19"/>
    <p:sldId id="316" r:id="rId20"/>
    <p:sldId id="317" r:id="rId21"/>
    <p:sldId id="299" r:id="rId22"/>
    <p:sldId id="298" r:id="rId23"/>
    <p:sldId id="312" r:id="rId24"/>
    <p:sldId id="314" r:id="rId25"/>
    <p:sldId id="315" r:id="rId26"/>
    <p:sldId id="318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66" d="100"/>
          <a:sy n="66" d="100"/>
        </p:scale>
        <p:origin x="7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0CB26F-F67A-4510-815E-0976F68F2D7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2A8C12-4675-43CB-9840-AF206252C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A8C12-4675-43CB-9840-AF206252C4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7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41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74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87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5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5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27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58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451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9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6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9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7D64-1F17-4AD8-A124-B721A3A2894E}" type="datetimeFigureOut">
              <a:rPr lang="ar-SA" smtClean="0"/>
              <a:t>20/05/1446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AE10-05FB-4600-83FD-CF178F304B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43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ysiology" TargetMode="External"/><Relationship Id="rId7" Type="http://schemas.openxmlformats.org/officeDocument/2006/relationships/hyperlink" Target="http://en.wikipedia.org/wiki/Heart_r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ody_temperature" TargetMode="External"/><Relationship Id="rId5" Type="http://schemas.openxmlformats.org/officeDocument/2006/relationships/hyperlink" Target="http://en.wikipedia.org/wiki/Metabolism" TargetMode="External"/><Relationship Id="rId4" Type="http://schemas.openxmlformats.org/officeDocument/2006/relationships/hyperlink" Target="http://en.wikipedia.org/wiki/Human_development_(biology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ood_sugar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Polyphagia" TargetMode="External"/><Relationship Id="rId5" Type="http://schemas.openxmlformats.org/officeDocument/2006/relationships/hyperlink" Target="http://en.wikipedia.org/wiki/Polydipsia" TargetMode="External"/><Relationship Id="rId4" Type="http://schemas.openxmlformats.org/officeDocument/2006/relationships/hyperlink" Target="http://en.wikipedia.org/wiki/Polyur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326" y="533400"/>
            <a:ext cx="5273675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Book Antiqua"/>
              </a:rPr>
              <a:t>Adult Nursing –Second Stage</a:t>
            </a:r>
            <a:endParaRPr lang="ar-IQ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5600" y="1600200"/>
            <a:ext cx="7086600" cy="3840480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  <a:defRPr/>
            </a:pPr>
            <a:r>
              <a:rPr lang="en-US" sz="3900" b="1" dirty="0" smtClean="0">
                <a:solidFill>
                  <a:srgbClr val="002060"/>
                </a:solidFill>
                <a:latin typeface="Book Antiqua"/>
              </a:rPr>
              <a:t>Endocrine </a:t>
            </a:r>
            <a:r>
              <a:rPr lang="en-US" sz="3900" b="1" dirty="0">
                <a:solidFill>
                  <a:srgbClr val="002060"/>
                </a:solidFill>
                <a:latin typeface="Book Antiqua"/>
              </a:rPr>
              <a:t>system </a:t>
            </a:r>
            <a:r>
              <a:rPr lang="en-US" sz="3900" b="1" dirty="0" smtClean="0">
                <a:solidFill>
                  <a:srgbClr val="002060"/>
                </a:solidFill>
                <a:latin typeface="Book Antiqua"/>
              </a:rPr>
              <a:t>Disorders</a:t>
            </a:r>
            <a:endParaRPr lang="en-US" sz="3900" b="1" dirty="0">
              <a:solidFill>
                <a:srgbClr val="002060"/>
              </a:solidFill>
              <a:latin typeface="Book Antiqua"/>
            </a:endParaRPr>
          </a:p>
          <a:p>
            <a:pPr marL="0" indent="0" algn="ctr" rtl="0">
              <a:spcBef>
                <a:spcPts val="0"/>
              </a:spcBef>
              <a:buNone/>
              <a:defRPr/>
            </a:pPr>
            <a:endParaRPr lang="en-US" sz="3900" b="1" dirty="0">
              <a:solidFill>
                <a:srgbClr val="002060"/>
              </a:solidFill>
              <a:latin typeface="Book Antiqua"/>
            </a:endParaRPr>
          </a:p>
          <a:p>
            <a:pPr marL="0" indent="0" algn="ctr" rtl="0">
              <a:buClr>
                <a:srgbClr val="873624"/>
              </a:buClr>
              <a:buNone/>
            </a:pPr>
            <a:endParaRPr lang="en-US" sz="4000" b="1" dirty="0">
              <a:solidFill>
                <a:srgbClr val="002060"/>
              </a:solidFill>
              <a:latin typeface="Book Antiqua"/>
            </a:endParaRPr>
          </a:p>
          <a:p>
            <a:pPr marL="0" indent="0" algn="ctr" rtl="0">
              <a:buClr>
                <a:srgbClr val="873624"/>
              </a:buClr>
              <a:buNone/>
            </a:pPr>
            <a:endParaRPr lang="en-US" sz="4000" dirty="0">
              <a:solidFill>
                <a:srgbClr val="002060"/>
              </a:solidFill>
              <a:latin typeface="Book Antiqua"/>
            </a:endParaRPr>
          </a:p>
          <a:p>
            <a:pPr marL="0" indent="0" algn="ctr" rtl="0">
              <a:buClr>
                <a:srgbClr val="873624"/>
              </a:buClr>
              <a:buNone/>
            </a:pPr>
            <a:r>
              <a:rPr lang="en-US" sz="4000" b="1" dirty="0">
                <a:solidFill>
                  <a:srgbClr val="002060"/>
                </a:solidFill>
                <a:latin typeface="Book Antiqua"/>
              </a:rPr>
              <a:t>                                  </a:t>
            </a:r>
            <a:r>
              <a:rPr lang="en-US" sz="4000" b="1" dirty="0" smtClean="0">
                <a:solidFill>
                  <a:srgbClr val="002060"/>
                </a:solidFill>
                <a:latin typeface="Book Antiqua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Book Antiqua"/>
              </a:rPr>
              <a:t>Dr</a:t>
            </a:r>
            <a:r>
              <a:rPr lang="en-US" sz="2000" b="1" dirty="0">
                <a:solidFill>
                  <a:srgbClr val="002060"/>
                </a:solidFill>
                <a:latin typeface="Book Antiqua"/>
              </a:rPr>
              <a:t>.</a:t>
            </a:r>
          </a:p>
          <a:p>
            <a:pPr marL="0" indent="0">
              <a:buClr>
                <a:srgbClr val="873624"/>
              </a:buClr>
              <a:buNone/>
            </a:pPr>
            <a:r>
              <a:rPr lang="en-US" sz="2000" dirty="0" err="1">
                <a:solidFill>
                  <a:srgbClr val="002060"/>
                </a:solidFill>
                <a:latin typeface="Book Antiqua"/>
              </a:rPr>
              <a:t>Wissam</a:t>
            </a:r>
            <a:r>
              <a:rPr lang="en-US" sz="2000" dirty="0">
                <a:solidFill>
                  <a:srgbClr val="002060"/>
                </a:solidFill>
                <a:latin typeface="Book Antiqua"/>
              </a:rPr>
              <a:t> Mohammed</a:t>
            </a:r>
          </a:p>
          <a:p>
            <a:pPr marL="0" indent="0">
              <a:buClr>
                <a:srgbClr val="873624"/>
              </a:buClr>
              <a:buNone/>
            </a:pPr>
            <a:r>
              <a:rPr lang="en-US" sz="2000" b="1" dirty="0">
                <a:solidFill>
                  <a:srgbClr val="002060"/>
                </a:solidFill>
                <a:latin typeface="Book Antiqua"/>
              </a:rPr>
              <a:t>Lecture </a:t>
            </a:r>
            <a:r>
              <a:rPr lang="en-US" sz="2000" b="1" dirty="0" smtClean="0">
                <a:solidFill>
                  <a:srgbClr val="002060"/>
                </a:solidFill>
                <a:latin typeface="Book Antiqua"/>
              </a:rPr>
              <a:t>8          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287076"/>
            <a:ext cx="3962400" cy="426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87834"/>
              </p:ext>
            </p:extLst>
          </p:nvPr>
        </p:nvGraphicFramePr>
        <p:xfrm>
          <a:off x="263352" y="1844824"/>
          <a:ext cx="11737304" cy="1600200"/>
        </p:xfrm>
        <a:graphic>
          <a:graphicData uri="http://schemas.openxmlformats.org/drawingml/2006/table">
            <a:tbl>
              <a:tblPr/>
              <a:tblGrid>
                <a:gridCol w="586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757575"/>
                          </a:solidFill>
                          <a:effectLst/>
                          <a:latin typeface="+mn-lt"/>
                        </a:rPr>
                        <a:t>Result</a:t>
                      </a:r>
                      <a:endParaRPr lang="en-US" sz="2000" dirty="0">
                        <a:solidFill>
                          <a:srgbClr val="757575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  <a:latin typeface="+mn-lt"/>
                        </a:rPr>
                        <a:t>Fasting Plasma Glucose (FPG)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  <a:latin typeface="+mn-lt"/>
                        </a:rPr>
                        <a:t>Normal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+mn-lt"/>
                        </a:rPr>
                        <a:t>less than 100 mg/dl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 err="1">
                          <a:effectLst/>
                          <a:latin typeface="+mn-lt"/>
                        </a:rPr>
                        <a:t>Prediabetes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+mn-lt"/>
                        </a:rPr>
                        <a:t>100 mg/dl to 125 mg/dl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3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  <a:latin typeface="+mn-lt"/>
                        </a:rPr>
                        <a:t>Diabetes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  <a:latin typeface="+mn-lt"/>
                        </a:rPr>
                        <a:t>126 mg/dl or higher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مستطيل 20"/>
          <p:cNvSpPr/>
          <p:nvPr/>
        </p:nvSpPr>
        <p:spPr>
          <a:xfrm>
            <a:off x="235974" y="3429000"/>
            <a:ext cx="117646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cs typeface="+mj-cs"/>
              </a:rPr>
              <a:t>2- Random (also called Casual) Plasma Glucose Test</a:t>
            </a:r>
          </a:p>
          <a:p>
            <a:pPr algn="l" rtl="0"/>
            <a:r>
              <a:rPr lang="en-US" sz="2000" dirty="0">
                <a:cs typeface="+mj-cs"/>
              </a:rPr>
              <a:t>This test is a blood check at any time of the day when have a severe diabetes symptoms. Diabetes is diagnosed at blood sugar of greater than or equal to 200 mg/dl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37338" y="732504"/>
            <a:ext cx="11863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cs typeface="+mj-cs"/>
              </a:rPr>
              <a:t>1- Fasting Plasma Glucose (FPG)</a:t>
            </a:r>
          </a:p>
          <a:p>
            <a:pPr algn="l" rtl="0"/>
            <a:r>
              <a:rPr lang="en-US" sz="2000" dirty="0">
                <a:cs typeface="+mj-cs"/>
              </a:rPr>
              <a:t>This test checks a fasting blood sugar levels. Fasting means after not having anything to eat or drink (except water) for at least 8 hours before the test. This test is usually done first thing in the morning, before breakfast.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72068"/>
              </p:ext>
            </p:extLst>
          </p:nvPr>
        </p:nvGraphicFramePr>
        <p:xfrm>
          <a:off x="263352" y="5013176"/>
          <a:ext cx="11737304" cy="1692292"/>
        </p:xfrm>
        <a:graphic>
          <a:graphicData uri="http://schemas.openxmlformats.org/drawingml/2006/table">
            <a:tbl>
              <a:tblPr/>
              <a:tblGrid>
                <a:gridCol w="586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757575"/>
                          </a:solidFill>
                          <a:effectLst/>
                        </a:rPr>
                        <a:t>Result</a:t>
                      </a:r>
                      <a:endParaRPr lang="en-US" sz="2000" dirty="0">
                        <a:solidFill>
                          <a:srgbClr val="757575"/>
                        </a:solidFill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>
                          <a:effectLst/>
                        </a:rPr>
                        <a:t>A1C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>
                          <a:effectLst/>
                        </a:rPr>
                        <a:t>Normal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</a:rPr>
                        <a:t>less than 5.7%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1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>
                          <a:effectLst/>
                        </a:rPr>
                        <a:t>Prediabetes</a:t>
                      </a:r>
                      <a:endParaRPr lang="en-US" sz="200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>
                          <a:effectLst/>
                        </a:rPr>
                        <a:t>5.7% to 6.4%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3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effectLst/>
                        </a:rPr>
                        <a:t>Diabetes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dirty="0">
                          <a:effectLst/>
                        </a:rPr>
                        <a:t>6.5% or higher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64469" y="26625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IQ">
                <a:latin typeface="Arial" pitchFamily="34" charset="0"/>
                <a:cs typeface="Arial" pitchFamily="34" charset="0"/>
              </a:rPr>
              <a:t/>
            </a:r>
            <a:br>
              <a:rPr lang="ar-IQ">
                <a:latin typeface="Arial" pitchFamily="34" charset="0"/>
                <a:cs typeface="Arial" pitchFamily="34" charset="0"/>
              </a:rPr>
            </a:br>
            <a:r>
              <a:rPr lang="ar-IQ">
                <a:latin typeface="Arial" pitchFamily="34" charset="0"/>
                <a:cs typeface="Arial" pitchFamily="34" charset="0"/>
              </a:rPr>
              <a:t/>
            </a:r>
            <a:br>
              <a:rPr lang="ar-IQ">
                <a:latin typeface="Arial" pitchFamily="34" charset="0"/>
                <a:cs typeface="Arial" pitchFamily="34" charset="0"/>
              </a:rPr>
            </a:br>
            <a:endParaRPr lang="ar-IQ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63352" y="4470270"/>
            <a:ext cx="11593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/>
              <a:t>3- A1C </a:t>
            </a:r>
            <a:r>
              <a:rPr lang="en-US" sz="2400" dirty="0"/>
              <a:t>The A1C test measures  average blood sugar for the past 2 to 3 months.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63352" y="152532"/>
            <a:ext cx="11737304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17"/>
          <p:cNvGrpSpPr/>
          <p:nvPr/>
        </p:nvGrpSpPr>
        <p:grpSpPr>
          <a:xfrm>
            <a:off x="6217235" y="395855"/>
            <a:ext cx="3357933" cy="647726"/>
            <a:chOff x="5854700" y="68580"/>
            <a:chExt cx="1986280" cy="558800"/>
          </a:xfrm>
        </p:grpSpPr>
        <p:sp>
          <p:nvSpPr>
            <p:cNvPr id="21" name="object 18"/>
            <p:cNvSpPr/>
            <p:nvPr/>
          </p:nvSpPr>
          <p:spPr>
            <a:xfrm>
              <a:off x="5854700" y="68580"/>
              <a:ext cx="1986279" cy="55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5891911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709269" y="116332"/>
                  </a:moveTo>
                  <a:lnTo>
                    <a:pt x="1656334" y="116332"/>
                  </a:lnTo>
                  <a:lnTo>
                    <a:pt x="1620900" y="445897"/>
                  </a:lnTo>
                  <a:lnTo>
                    <a:pt x="1690115" y="437388"/>
                  </a:lnTo>
                  <a:lnTo>
                    <a:pt x="1741366" y="215519"/>
                  </a:lnTo>
                  <a:lnTo>
                    <a:pt x="1699767" y="215519"/>
                  </a:lnTo>
                  <a:lnTo>
                    <a:pt x="1709269" y="116332"/>
                  </a:lnTo>
                  <a:close/>
                </a:path>
                <a:path w="1873250" h="446405">
                  <a:moveTo>
                    <a:pt x="1718564" y="19304"/>
                  </a:moveTo>
                  <a:lnTo>
                    <a:pt x="1580007" y="40894"/>
                  </a:lnTo>
                  <a:lnTo>
                    <a:pt x="1569851" y="89001"/>
                  </a:lnTo>
                  <a:lnTo>
                    <a:pt x="1558627" y="137027"/>
                  </a:lnTo>
                  <a:lnTo>
                    <a:pt x="1546337" y="184972"/>
                  </a:lnTo>
                  <a:lnTo>
                    <a:pt x="1532985" y="232838"/>
                  </a:lnTo>
                  <a:lnTo>
                    <a:pt x="1518573" y="280627"/>
                  </a:lnTo>
                  <a:lnTo>
                    <a:pt x="1503104" y="328340"/>
                  </a:lnTo>
                  <a:lnTo>
                    <a:pt x="1486582" y="375979"/>
                  </a:lnTo>
                  <a:lnTo>
                    <a:pt x="1469009" y="423545"/>
                  </a:lnTo>
                  <a:lnTo>
                    <a:pt x="1590547" y="408051"/>
                  </a:lnTo>
                  <a:lnTo>
                    <a:pt x="1656334" y="116332"/>
                  </a:lnTo>
                  <a:lnTo>
                    <a:pt x="1709269" y="116332"/>
                  </a:lnTo>
                  <a:lnTo>
                    <a:pt x="1718564" y="19304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378362" y="16414"/>
                  </a:lnTo>
                  <a:lnTo>
                    <a:pt x="1318006" y="32766"/>
                  </a:lnTo>
                  <a:lnTo>
                    <a:pt x="1317076" y="40894"/>
                  </a:lnTo>
                  <a:lnTo>
                    <a:pt x="1315148" y="54308"/>
                  </a:lnTo>
                  <a:lnTo>
                    <a:pt x="1312148" y="73538"/>
                  </a:lnTo>
                  <a:lnTo>
                    <a:pt x="1308099" y="98425"/>
                  </a:lnTo>
                  <a:lnTo>
                    <a:pt x="1265300" y="344424"/>
                  </a:lnTo>
                  <a:lnTo>
                    <a:pt x="1260822" y="370851"/>
                  </a:lnTo>
                  <a:lnTo>
                    <a:pt x="1257453" y="392557"/>
                  </a:lnTo>
                  <a:lnTo>
                    <a:pt x="1255246" y="409039"/>
                  </a:lnTo>
                  <a:lnTo>
                    <a:pt x="1254124" y="420751"/>
                  </a:lnTo>
                  <a:lnTo>
                    <a:pt x="1304248" y="410793"/>
                  </a:lnTo>
                  <a:lnTo>
                    <a:pt x="1351359" y="393477"/>
                  </a:lnTo>
                  <a:lnTo>
                    <a:pt x="1395446" y="368780"/>
                  </a:lnTo>
                  <a:lnTo>
                    <a:pt x="1436496" y="336677"/>
                  </a:lnTo>
                  <a:lnTo>
                    <a:pt x="1454594" y="317881"/>
                  </a:lnTo>
                  <a:lnTo>
                    <a:pt x="1368297" y="317881"/>
                  </a:lnTo>
                  <a:lnTo>
                    <a:pt x="1375294" y="273423"/>
                  </a:lnTo>
                  <a:lnTo>
                    <a:pt x="1383696" y="227298"/>
                  </a:lnTo>
                  <a:lnTo>
                    <a:pt x="1393479" y="179506"/>
                  </a:lnTo>
                  <a:lnTo>
                    <a:pt x="1404619" y="130048"/>
                  </a:lnTo>
                  <a:lnTo>
                    <a:pt x="1541607" y="130048"/>
                  </a:lnTo>
                  <a:lnTo>
                    <a:pt x="1541595" y="128180"/>
                  </a:lnTo>
                  <a:lnTo>
                    <a:pt x="1531778" y="78946"/>
                  </a:lnTo>
                  <a:lnTo>
                    <a:pt x="1502283" y="36068"/>
                  </a:lnTo>
                  <a:lnTo>
                    <a:pt x="1451223" y="12493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856901" y="178435"/>
                  </a:moveTo>
                  <a:lnTo>
                    <a:pt x="1749933" y="178435"/>
                  </a:lnTo>
                  <a:lnTo>
                    <a:pt x="1730374" y="412750"/>
                  </a:lnTo>
                  <a:lnTo>
                    <a:pt x="1851024" y="392557"/>
                  </a:lnTo>
                  <a:lnTo>
                    <a:pt x="1851083" y="328340"/>
                  </a:lnTo>
                  <a:lnTo>
                    <a:pt x="1851639" y="285020"/>
                  </a:lnTo>
                  <a:lnTo>
                    <a:pt x="1853485" y="234954"/>
                  </a:lnTo>
                  <a:lnTo>
                    <a:pt x="1856565" y="182673"/>
                  </a:lnTo>
                  <a:lnTo>
                    <a:pt x="1856901" y="178435"/>
                  </a:lnTo>
                  <a:close/>
                </a:path>
                <a:path w="1873250" h="446405">
                  <a:moveTo>
                    <a:pt x="1541607" y="130048"/>
                  </a:moveTo>
                  <a:lnTo>
                    <a:pt x="1404619" y="130048"/>
                  </a:lnTo>
                  <a:lnTo>
                    <a:pt x="1422308" y="131714"/>
                  </a:lnTo>
                  <a:lnTo>
                    <a:pt x="1434972" y="138620"/>
                  </a:lnTo>
                  <a:lnTo>
                    <a:pt x="1442589" y="150764"/>
                  </a:lnTo>
                  <a:lnTo>
                    <a:pt x="1445133" y="168148"/>
                  </a:lnTo>
                  <a:lnTo>
                    <a:pt x="1443755" y="185672"/>
                  </a:lnTo>
                  <a:lnTo>
                    <a:pt x="1439640" y="204708"/>
                  </a:lnTo>
                  <a:lnTo>
                    <a:pt x="1432810" y="225244"/>
                  </a:lnTo>
                  <a:lnTo>
                    <a:pt x="1423289" y="247269"/>
                  </a:lnTo>
                  <a:lnTo>
                    <a:pt x="1407427" y="267410"/>
                  </a:lnTo>
                  <a:lnTo>
                    <a:pt x="1392983" y="285908"/>
                  </a:lnTo>
                  <a:lnTo>
                    <a:pt x="1368297" y="317881"/>
                  </a:lnTo>
                  <a:lnTo>
                    <a:pt x="1454594" y="317881"/>
                  </a:lnTo>
                  <a:lnTo>
                    <a:pt x="1500870" y="259524"/>
                  </a:lnTo>
                  <a:lnTo>
                    <a:pt x="1522168" y="216804"/>
                  </a:lnTo>
                  <a:lnTo>
                    <a:pt x="1536191" y="171323"/>
                  </a:lnTo>
                  <a:lnTo>
                    <a:pt x="1541296" y="138620"/>
                  </a:lnTo>
                  <a:lnTo>
                    <a:pt x="1541607" y="130048"/>
                  </a:lnTo>
                  <a:close/>
                </a:path>
                <a:path w="1873250" h="446405">
                  <a:moveTo>
                    <a:pt x="1873249" y="12573"/>
                  </a:moveTo>
                  <a:lnTo>
                    <a:pt x="1739518" y="34925"/>
                  </a:lnTo>
                  <a:lnTo>
                    <a:pt x="1699767" y="215519"/>
                  </a:lnTo>
                  <a:lnTo>
                    <a:pt x="1741366" y="215519"/>
                  </a:lnTo>
                  <a:lnTo>
                    <a:pt x="1749933" y="178435"/>
                  </a:lnTo>
                  <a:lnTo>
                    <a:pt x="1856901" y="178435"/>
                  </a:lnTo>
                  <a:lnTo>
                    <a:pt x="1860883" y="128180"/>
                  </a:lnTo>
                  <a:lnTo>
                    <a:pt x="1866444" y="71479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60206" y="136144"/>
                  </a:moveTo>
                  <a:lnTo>
                    <a:pt x="63626" y="136144"/>
                  </a:lnTo>
                  <a:lnTo>
                    <a:pt x="14350" y="420751"/>
                  </a:lnTo>
                  <a:lnTo>
                    <a:pt x="115824" y="395986"/>
                  </a:lnTo>
                  <a:lnTo>
                    <a:pt x="121735" y="344461"/>
                  </a:lnTo>
                  <a:lnTo>
                    <a:pt x="129401" y="291547"/>
                  </a:lnTo>
                  <a:lnTo>
                    <a:pt x="138866" y="236982"/>
                  </a:lnTo>
                  <a:lnTo>
                    <a:pt x="149953" y="181597"/>
                  </a:lnTo>
                  <a:lnTo>
                    <a:pt x="160206" y="136144"/>
                  </a:lnTo>
                  <a:close/>
                </a:path>
                <a:path w="1873250" h="446405">
                  <a:moveTo>
                    <a:pt x="825538" y="100330"/>
                  </a:moveTo>
                  <a:lnTo>
                    <a:pt x="433069" y="100330"/>
                  </a:lnTo>
                  <a:lnTo>
                    <a:pt x="431546" y="109220"/>
                  </a:lnTo>
                  <a:lnTo>
                    <a:pt x="427787" y="131603"/>
                  </a:lnTo>
                  <a:lnTo>
                    <a:pt x="423386" y="156845"/>
                  </a:lnTo>
                  <a:lnTo>
                    <a:pt x="418365" y="184943"/>
                  </a:lnTo>
                  <a:lnTo>
                    <a:pt x="412750" y="215900"/>
                  </a:lnTo>
                  <a:lnTo>
                    <a:pt x="389254" y="342773"/>
                  </a:lnTo>
                  <a:lnTo>
                    <a:pt x="384230" y="370441"/>
                  </a:lnTo>
                  <a:lnTo>
                    <a:pt x="380396" y="392668"/>
                  </a:lnTo>
                  <a:lnTo>
                    <a:pt x="377753" y="409442"/>
                  </a:lnTo>
                  <a:lnTo>
                    <a:pt x="376300" y="420751"/>
                  </a:lnTo>
                  <a:lnTo>
                    <a:pt x="472439" y="395986"/>
                  </a:lnTo>
                  <a:lnTo>
                    <a:pt x="475634" y="366077"/>
                  </a:lnTo>
                  <a:lnTo>
                    <a:pt x="479520" y="335788"/>
                  </a:lnTo>
                  <a:lnTo>
                    <a:pt x="484120" y="305117"/>
                  </a:lnTo>
                  <a:lnTo>
                    <a:pt x="489458" y="274066"/>
                  </a:lnTo>
                  <a:lnTo>
                    <a:pt x="529056" y="247084"/>
                  </a:lnTo>
                  <a:lnTo>
                    <a:pt x="563451" y="220233"/>
                  </a:lnTo>
                  <a:lnTo>
                    <a:pt x="592631" y="193502"/>
                  </a:lnTo>
                  <a:lnTo>
                    <a:pt x="608358" y="176022"/>
                  </a:lnTo>
                  <a:lnTo>
                    <a:pt x="507618" y="176022"/>
                  </a:lnTo>
                  <a:lnTo>
                    <a:pt x="513079" y="154305"/>
                  </a:lnTo>
                  <a:lnTo>
                    <a:pt x="540035" y="120824"/>
                  </a:lnTo>
                  <a:lnTo>
                    <a:pt x="554609" y="118999"/>
                  </a:lnTo>
                  <a:lnTo>
                    <a:pt x="746256" y="118999"/>
                  </a:lnTo>
                  <a:lnTo>
                    <a:pt x="749051" y="118594"/>
                  </a:lnTo>
                  <a:lnTo>
                    <a:pt x="772302" y="115665"/>
                  </a:lnTo>
                  <a:lnTo>
                    <a:pt x="797577" y="112879"/>
                  </a:lnTo>
                  <a:lnTo>
                    <a:pt x="824864" y="110236"/>
                  </a:lnTo>
                  <a:lnTo>
                    <a:pt x="825538" y="100330"/>
                  </a:lnTo>
                  <a:close/>
                </a:path>
                <a:path w="1873250" h="446405">
                  <a:moveTo>
                    <a:pt x="718536" y="159766"/>
                  </a:moveTo>
                  <a:lnTo>
                    <a:pt x="621664" y="159766"/>
                  </a:lnTo>
                  <a:lnTo>
                    <a:pt x="578992" y="420751"/>
                  </a:lnTo>
                  <a:lnTo>
                    <a:pt x="638599" y="406987"/>
                  </a:lnTo>
                  <a:lnTo>
                    <a:pt x="692848" y="396176"/>
                  </a:lnTo>
                  <a:lnTo>
                    <a:pt x="741763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5" y="287909"/>
                  </a:lnTo>
                  <a:lnTo>
                    <a:pt x="697103" y="272161"/>
                  </a:lnTo>
                  <a:lnTo>
                    <a:pt x="698245" y="265303"/>
                  </a:lnTo>
                  <a:lnTo>
                    <a:pt x="739171" y="247396"/>
                  </a:lnTo>
                  <a:lnTo>
                    <a:pt x="796036" y="236982"/>
                  </a:lnTo>
                  <a:lnTo>
                    <a:pt x="800116" y="171196"/>
                  </a:lnTo>
                  <a:lnTo>
                    <a:pt x="715644" y="171196"/>
                  </a:lnTo>
                  <a:lnTo>
                    <a:pt x="718536" y="159766"/>
                  </a:lnTo>
                  <a:close/>
                </a:path>
                <a:path w="1873250" h="446405">
                  <a:moveTo>
                    <a:pt x="314625" y="120904"/>
                  </a:moveTo>
                  <a:lnTo>
                    <a:pt x="211836" y="120904"/>
                  </a:lnTo>
                  <a:lnTo>
                    <a:pt x="245872" y="285623"/>
                  </a:lnTo>
                  <a:lnTo>
                    <a:pt x="189102" y="410591"/>
                  </a:lnTo>
                  <a:lnTo>
                    <a:pt x="281050" y="416433"/>
                  </a:lnTo>
                  <a:lnTo>
                    <a:pt x="299053" y="373833"/>
                  </a:lnTo>
                  <a:lnTo>
                    <a:pt x="318516" y="329974"/>
                  </a:lnTo>
                  <a:lnTo>
                    <a:pt x="339439" y="284845"/>
                  </a:lnTo>
                  <a:lnTo>
                    <a:pt x="361823" y="238435"/>
                  </a:lnTo>
                  <a:lnTo>
                    <a:pt x="385667" y="190734"/>
                  </a:lnTo>
                  <a:lnTo>
                    <a:pt x="405135" y="153035"/>
                  </a:lnTo>
                  <a:lnTo>
                    <a:pt x="315975" y="153035"/>
                  </a:lnTo>
                  <a:lnTo>
                    <a:pt x="315112" y="136751"/>
                  </a:lnTo>
                  <a:lnTo>
                    <a:pt x="314625" y="120904"/>
                  </a:lnTo>
                  <a:close/>
                </a:path>
                <a:path w="1873250" h="446405">
                  <a:moveTo>
                    <a:pt x="792734" y="273431"/>
                  </a:moveTo>
                  <a:lnTo>
                    <a:pt x="693165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873250" h="446405">
                  <a:moveTo>
                    <a:pt x="746256" y="118999"/>
                  </a:moveTo>
                  <a:lnTo>
                    <a:pt x="559942" y="118999"/>
                  </a:lnTo>
                  <a:lnTo>
                    <a:pt x="562483" y="120269"/>
                  </a:lnTo>
                  <a:lnTo>
                    <a:pt x="562366" y="123920"/>
                  </a:lnTo>
                  <a:lnTo>
                    <a:pt x="525883" y="164256"/>
                  </a:lnTo>
                  <a:lnTo>
                    <a:pt x="507618" y="176022"/>
                  </a:lnTo>
                  <a:lnTo>
                    <a:pt x="608358" y="176022"/>
                  </a:lnTo>
                  <a:lnTo>
                    <a:pt x="616585" y="166878"/>
                  </a:lnTo>
                  <a:lnTo>
                    <a:pt x="621664" y="159766"/>
                  </a:lnTo>
                  <a:lnTo>
                    <a:pt x="718536" y="159766"/>
                  </a:lnTo>
                  <a:lnTo>
                    <a:pt x="721106" y="149606"/>
                  </a:lnTo>
                  <a:lnTo>
                    <a:pt x="722845" y="141732"/>
                  </a:lnTo>
                  <a:lnTo>
                    <a:pt x="724519" y="134588"/>
                  </a:lnTo>
                  <a:lnTo>
                    <a:pt x="726195" y="127853"/>
                  </a:lnTo>
                  <a:lnTo>
                    <a:pt x="727837" y="121666"/>
                  </a:lnTo>
                  <a:lnTo>
                    <a:pt x="746256" y="118999"/>
                  </a:lnTo>
                  <a:close/>
                </a:path>
                <a:path w="1873250" h="446405">
                  <a:moveTo>
                    <a:pt x="801242" y="153035"/>
                  </a:moveTo>
                  <a:lnTo>
                    <a:pt x="715644" y="171196"/>
                  </a:lnTo>
                  <a:lnTo>
                    <a:pt x="800116" y="171196"/>
                  </a:lnTo>
                  <a:lnTo>
                    <a:pt x="801242" y="153035"/>
                  </a:lnTo>
                  <a:close/>
                </a:path>
                <a:path w="1873250" h="446405">
                  <a:moveTo>
                    <a:pt x="370713" y="23622"/>
                  </a:moveTo>
                  <a:lnTo>
                    <a:pt x="315975" y="153035"/>
                  </a:lnTo>
                  <a:lnTo>
                    <a:pt x="405135" y="153035"/>
                  </a:lnTo>
                  <a:lnTo>
                    <a:pt x="410972" y="141732"/>
                  </a:lnTo>
                  <a:lnTo>
                    <a:pt x="433069" y="100330"/>
                  </a:lnTo>
                  <a:lnTo>
                    <a:pt x="825538" y="100330"/>
                  </a:lnTo>
                  <a:lnTo>
                    <a:pt x="829923" y="35814"/>
                  </a:lnTo>
                  <a:lnTo>
                    <a:pt x="441833" y="35814"/>
                  </a:lnTo>
                  <a:lnTo>
                    <a:pt x="370713" y="23622"/>
                  </a:lnTo>
                  <a:close/>
                </a:path>
                <a:path w="1873250" h="446405">
                  <a:moveTo>
                    <a:pt x="238251" y="9271"/>
                  </a:moveTo>
                  <a:lnTo>
                    <a:pt x="0" y="36195"/>
                  </a:lnTo>
                  <a:lnTo>
                    <a:pt x="6730" y="146304"/>
                  </a:lnTo>
                  <a:lnTo>
                    <a:pt x="41275" y="140843"/>
                  </a:lnTo>
                  <a:lnTo>
                    <a:pt x="49784" y="139192"/>
                  </a:lnTo>
                  <a:lnTo>
                    <a:pt x="63626" y="136144"/>
                  </a:lnTo>
                  <a:lnTo>
                    <a:pt x="160206" y="136144"/>
                  </a:lnTo>
                  <a:lnTo>
                    <a:pt x="162813" y="124587"/>
                  </a:lnTo>
                  <a:lnTo>
                    <a:pt x="195706" y="121920"/>
                  </a:lnTo>
                  <a:lnTo>
                    <a:pt x="211836" y="120904"/>
                  </a:lnTo>
                  <a:lnTo>
                    <a:pt x="314625" y="120904"/>
                  </a:lnTo>
                  <a:lnTo>
                    <a:pt x="314510" y="112879"/>
                  </a:lnTo>
                  <a:lnTo>
                    <a:pt x="314451" y="84709"/>
                  </a:lnTo>
                  <a:lnTo>
                    <a:pt x="314809" y="66800"/>
                  </a:lnTo>
                  <a:lnTo>
                    <a:pt x="315231" y="52324"/>
                  </a:lnTo>
                  <a:lnTo>
                    <a:pt x="236981" y="52324"/>
                  </a:lnTo>
                  <a:lnTo>
                    <a:pt x="238251" y="9271"/>
                  </a:lnTo>
                  <a:close/>
                </a:path>
                <a:path w="1873250" h="446405">
                  <a:moveTo>
                    <a:pt x="316738" y="17526"/>
                  </a:moveTo>
                  <a:lnTo>
                    <a:pt x="236981" y="52324"/>
                  </a:lnTo>
                  <a:lnTo>
                    <a:pt x="315231" y="52324"/>
                  </a:lnTo>
                  <a:lnTo>
                    <a:pt x="315309" y="49641"/>
                  </a:lnTo>
                  <a:lnTo>
                    <a:pt x="315952" y="33220"/>
                  </a:lnTo>
                  <a:lnTo>
                    <a:pt x="316738" y="17526"/>
                  </a:lnTo>
                  <a:close/>
                </a:path>
                <a:path w="1873250" h="446405">
                  <a:moveTo>
                    <a:pt x="582929" y="6096"/>
                  </a:moveTo>
                  <a:lnTo>
                    <a:pt x="553950" y="7788"/>
                  </a:lnTo>
                  <a:lnTo>
                    <a:pt x="520731" y="12874"/>
                  </a:lnTo>
                  <a:lnTo>
                    <a:pt x="483274" y="21365"/>
                  </a:lnTo>
                  <a:lnTo>
                    <a:pt x="441578" y="33274"/>
                  </a:lnTo>
                  <a:lnTo>
                    <a:pt x="441833" y="34290"/>
                  </a:lnTo>
                  <a:lnTo>
                    <a:pt x="441833" y="35814"/>
                  </a:lnTo>
                  <a:lnTo>
                    <a:pt x="829923" y="35814"/>
                  </a:lnTo>
                  <a:lnTo>
                    <a:pt x="830571" y="26289"/>
                  </a:lnTo>
                  <a:lnTo>
                    <a:pt x="647954" y="26289"/>
                  </a:lnTo>
                  <a:lnTo>
                    <a:pt x="641349" y="20066"/>
                  </a:lnTo>
                  <a:lnTo>
                    <a:pt x="630489" y="13918"/>
                  </a:lnTo>
                  <a:lnTo>
                    <a:pt x="617140" y="9556"/>
                  </a:lnTo>
                  <a:lnTo>
                    <a:pt x="601291" y="6957"/>
                  </a:lnTo>
                  <a:lnTo>
                    <a:pt x="582929" y="6096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647954" y="26289"/>
                  </a:lnTo>
                  <a:lnTo>
                    <a:pt x="830571" y="26289"/>
                  </a:lnTo>
                  <a:lnTo>
                    <a:pt x="832358" y="0"/>
                  </a:lnTo>
                  <a:close/>
                </a:path>
                <a:path w="1873250" h="446405">
                  <a:moveTo>
                    <a:pt x="1189238" y="118491"/>
                  </a:moveTo>
                  <a:lnTo>
                    <a:pt x="1067815" y="118491"/>
                  </a:lnTo>
                  <a:lnTo>
                    <a:pt x="1072007" y="120650"/>
                  </a:lnTo>
                  <a:lnTo>
                    <a:pt x="1075309" y="124968"/>
                  </a:lnTo>
                  <a:lnTo>
                    <a:pt x="1078484" y="129413"/>
                  </a:lnTo>
                  <a:lnTo>
                    <a:pt x="1080135" y="134493"/>
                  </a:lnTo>
                  <a:lnTo>
                    <a:pt x="1080135" y="146431"/>
                  </a:lnTo>
                  <a:lnTo>
                    <a:pt x="1058179" y="184816"/>
                  </a:lnTo>
                  <a:lnTo>
                    <a:pt x="979757" y="233541"/>
                  </a:lnTo>
                  <a:lnTo>
                    <a:pt x="946467" y="258064"/>
                  </a:lnTo>
                  <a:lnTo>
                    <a:pt x="903605" y="308229"/>
                  </a:lnTo>
                  <a:lnTo>
                    <a:pt x="887491" y="348821"/>
                  </a:lnTo>
                  <a:lnTo>
                    <a:pt x="882141" y="398272"/>
                  </a:lnTo>
                  <a:lnTo>
                    <a:pt x="882237" y="404487"/>
                  </a:lnTo>
                  <a:lnTo>
                    <a:pt x="882522" y="411321"/>
                  </a:lnTo>
                  <a:lnTo>
                    <a:pt x="882999" y="418774"/>
                  </a:lnTo>
                  <a:lnTo>
                    <a:pt x="883665" y="426847"/>
                  </a:lnTo>
                  <a:lnTo>
                    <a:pt x="1128394" y="414020"/>
                  </a:lnTo>
                  <a:lnTo>
                    <a:pt x="1139812" y="312547"/>
                  </a:lnTo>
                  <a:lnTo>
                    <a:pt x="1001648" y="312547"/>
                  </a:lnTo>
                  <a:lnTo>
                    <a:pt x="1008792" y="306832"/>
                  </a:lnTo>
                  <a:lnTo>
                    <a:pt x="1020127" y="299974"/>
                  </a:lnTo>
                  <a:lnTo>
                    <a:pt x="1035653" y="291973"/>
                  </a:lnTo>
                  <a:lnTo>
                    <a:pt x="1055369" y="282829"/>
                  </a:lnTo>
                  <a:lnTo>
                    <a:pt x="1084040" y="268755"/>
                  </a:lnTo>
                  <a:lnTo>
                    <a:pt x="1129950" y="237894"/>
                  </a:lnTo>
                  <a:lnTo>
                    <a:pt x="1165933" y="197367"/>
                  </a:lnTo>
                  <a:lnTo>
                    <a:pt x="1187321" y="149223"/>
                  </a:lnTo>
                  <a:lnTo>
                    <a:pt x="1189989" y="124841"/>
                  </a:lnTo>
                  <a:lnTo>
                    <a:pt x="1189238" y="118491"/>
                  </a:lnTo>
                  <a:close/>
                </a:path>
                <a:path w="1873250" h="446405">
                  <a:moveTo>
                    <a:pt x="1140840" y="303403"/>
                  </a:moveTo>
                  <a:lnTo>
                    <a:pt x="1001648" y="312547"/>
                  </a:lnTo>
                  <a:lnTo>
                    <a:pt x="1139812" y="312547"/>
                  </a:lnTo>
                  <a:lnTo>
                    <a:pt x="1140840" y="303403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030350" y="14605"/>
                  </a:lnTo>
                  <a:lnTo>
                    <a:pt x="997414" y="36181"/>
                  </a:lnTo>
                  <a:lnTo>
                    <a:pt x="970216" y="69865"/>
                  </a:lnTo>
                  <a:lnTo>
                    <a:pt x="948733" y="115671"/>
                  </a:lnTo>
                  <a:lnTo>
                    <a:pt x="932941" y="173609"/>
                  </a:lnTo>
                  <a:lnTo>
                    <a:pt x="1043686" y="155067"/>
                  </a:lnTo>
                  <a:lnTo>
                    <a:pt x="1045446" y="139064"/>
                  </a:lnTo>
                  <a:lnTo>
                    <a:pt x="1049194" y="127634"/>
                  </a:lnTo>
                  <a:lnTo>
                    <a:pt x="1054919" y="120776"/>
                  </a:lnTo>
                  <a:lnTo>
                    <a:pt x="1062609" y="118491"/>
                  </a:lnTo>
                  <a:lnTo>
                    <a:pt x="1189238" y="118491"/>
                  </a:lnTo>
                  <a:lnTo>
                    <a:pt x="1187009" y="99649"/>
                  </a:lnTo>
                  <a:lnTo>
                    <a:pt x="1163093" y="54171"/>
                  </a:lnTo>
                  <a:lnTo>
                    <a:pt x="1127204" y="21480"/>
                  </a:lnTo>
                  <a:lnTo>
                    <a:pt x="1091961" y="7244"/>
                  </a:lnTo>
                  <a:lnTo>
                    <a:pt x="1071625" y="5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3" name="object 20"/>
            <p:cNvSpPr/>
            <p:nvPr/>
          </p:nvSpPr>
          <p:spPr>
            <a:xfrm>
              <a:off x="7244969" y="220344"/>
              <a:ext cx="107315" cy="2183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4" name="object 21"/>
            <p:cNvSpPr/>
            <p:nvPr/>
          </p:nvSpPr>
          <p:spPr>
            <a:xfrm>
              <a:off x="6384290" y="209296"/>
              <a:ext cx="85344" cy="87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5" name="object 22"/>
            <p:cNvSpPr/>
            <p:nvPr/>
          </p:nvSpPr>
          <p:spPr>
            <a:xfrm>
              <a:off x="5891911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873249" y="12573"/>
                  </a:moveTo>
                  <a:lnTo>
                    <a:pt x="1866444" y="71479"/>
                  </a:lnTo>
                  <a:lnTo>
                    <a:pt x="1860883" y="128180"/>
                  </a:lnTo>
                  <a:lnTo>
                    <a:pt x="1856565" y="182673"/>
                  </a:lnTo>
                  <a:lnTo>
                    <a:pt x="1853485" y="234954"/>
                  </a:lnTo>
                  <a:lnTo>
                    <a:pt x="1851639" y="285020"/>
                  </a:lnTo>
                  <a:lnTo>
                    <a:pt x="1851024" y="332867"/>
                  </a:lnTo>
                  <a:lnTo>
                    <a:pt x="1851024" y="347033"/>
                  </a:lnTo>
                  <a:lnTo>
                    <a:pt x="1851024" y="361711"/>
                  </a:lnTo>
                  <a:lnTo>
                    <a:pt x="1851024" y="376890"/>
                  </a:lnTo>
                  <a:lnTo>
                    <a:pt x="1851024" y="392557"/>
                  </a:lnTo>
                  <a:lnTo>
                    <a:pt x="1730374" y="412750"/>
                  </a:lnTo>
                  <a:lnTo>
                    <a:pt x="1749933" y="178435"/>
                  </a:lnTo>
                  <a:lnTo>
                    <a:pt x="1690115" y="437388"/>
                  </a:lnTo>
                  <a:lnTo>
                    <a:pt x="1620900" y="445897"/>
                  </a:lnTo>
                  <a:lnTo>
                    <a:pt x="1656334" y="116332"/>
                  </a:lnTo>
                  <a:lnTo>
                    <a:pt x="1590547" y="408051"/>
                  </a:lnTo>
                  <a:lnTo>
                    <a:pt x="1469009" y="423545"/>
                  </a:lnTo>
                  <a:lnTo>
                    <a:pt x="1486582" y="375979"/>
                  </a:lnTo>
                  <a:lnTo>
                    <a:pt x="1503104" y="328340"/>
                  </a:lnTo>
                  <a:lnTo>
                    <a:pt x="1518573" y="280627"/>
                  </a:lnTo>
                  <a:lnTo>
                    <a:pt x="1532985" y="232838"/>
                  </a:lnTo>
                  <a:lnTo>
                    <a:pt x="1546337" y="184972"/>
                  </a:lnTo>
                  <a:lnTo>
                    <a:pt x="1558627" y="137027"/>
                  </a:lnTo>
                  <a:lnTo>
                    <a:pt x="1569851" y="89001"/>
                  </a:lnTo>
                  <a:lnTo>
                    <a:pt x="1580007" y="40894"/>
                  </a:lnTo>
                  <a:lnTo>
                    <a:pt x="1718564" y="19304"/>
                  </a:lnTo>
                  <a:lnTo>
                    <a:pt x="1699767" y="215519"/>
                  </a:lnTo>
                  <a:lnTo>
                    <a:pt x="1739518" y="34925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471596" y="17208"/>
                  </a:lnTo>
                  <a:lnTo>
                    <a:pt x="1519471" y="56643"/>
                  </a:lnTo>
                  <a:lnTo>
                    <a:pt x="1539180" y="102987"/>
                  </a:lnTo>
                  <a:lnTo>
                    <a:pt x="1541653" y="128778"/>
                  </a:lnTo>
                  <a:lnTo>
                    <a:pt x="1541299" y="138586"/>
                  </a:lnTo>
                  <a:lnTo>
                    <a:pt x="1522168" y="216804"/>
                  </a:lnTo>
                  <a:lnTo>
                    <a:pt x="1500870" y="259524"/>
                  </a:lnTo>
                  <a:lnTo>
                    <a:pt x="1472309" y="299481"/>
                  </a:lnTo>
                  <a:lnTo>
                    <a:pt x="1436496" y="336677"/>
                  </a:lnTo>
                  <a:lnTo>
                    <a:pt x="1395446" y="368780"/>
                  </a:lnTo>
                  <a:lnTo>
                    <a:pt x="1351359" y="393477"/>
                  </a:lnTo>
                  <a:lnTo>
                    <a:pt x="1304248" y="410793"/>
                  </a:lnTo>
                  <a:lnTo>
                    <a:pt x="1254124" y="420751"/>
                  </a:lnTo>
                  <a:lnTo>
                    <a:pt x="1255246" y="409039"/>
                  </a:lnTo>
                  <a:lnTo>
                    <a:pt x="1257474" y="392398"/>
                  </a:lnTo>
                  <a:lnTo>
                    <a:pt x="1260822" y="370851"/>
                  </a:lnTo>
                  <a:lnTo>
                    <a:pt x="1265300" y="344424"/>
                  </a:lnTo>
                  <a:lnTo>
                    <a:pt x="1308099" y="98425"/>
                  </a:lnTo>
                  <a:lnTo>
                    <a:pt x="1312148" y="73538"/>
                  </a:lnTo>
                  <a:lnTo>
                    <a:pt x="1315148" y="54308"/>
                  </a:lnTo>
                  <a:lnTo>
                    <a:pt x="1317101" y="40721"/>
                  </a:lnTo>
                  <a:lnTo>
                    <a:pt x="1318006" y="32766"/>
                  </a:lnTo>
                  <a:lnTo>
                    <a:pt x="1349577" y="23244"/>
                  </a:lnTo>
                  <a:lnTo>
                    <a:pt x="1378362" y="16414"/>
                  </a:lnTo>
                  <a:lnTo>
                    <a:pt x="1404338" y="12299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110488" y="12588"/>
                  </a:lnTo>
                  <a:lnTo>
                    <a:pt x="1142111" y="33909"/>
                  </a:lnTo>
                  <a:lnTo>
                    <a:pt x="1178051" y="76088"/>
                  </a:lnTo>
                  <a:lnTo>
                    <a:pt x="1189989" y="124841"/>
                  </a:lnTo>
                  <a:lnTo>
                    <a:pt x="1187321" y="149223"/>
                  </a:lnTo>
                  <a:lnTo>
                    <a:pt x="1165933" y="197367"/>
                  </a:lnTo>
                  <a:lnTo>
                    <a:pt x="1129950" y="237894"/>
                  </a:lnTo>
                  <a:lnTo>
                    <a:pt x="1084040" y="268755"/>
                  </a:lnTo>
                  <a:lnTo>
                    <a:pt x="1035653" y="291973"/>
                  </a:lnTo>
                  <a:lnTo>
                    <a:pt x="1020127" y="299974"/>
                  </a:lnTo>
                  <a:lnTo>
                    <a:pt x="1008792" y="306832"/>
                  </a:lnTo>
                  <a:lnTo>
                    <a:pt x="1001648" y="312547"/>
                  </a:lnTo>
                  <a:lnTo>
                    <a:pt x="1140840" y="303403"/>
                  </a:lnTo>
                  <a:lnTo>
                    <a:pt x="1128394" y="414020"/>
                  </a:lnTo>
                  <a:lnTo>
                    <a:pt x="883665" y="426847"/>
                  </a:lnTo>
                  <a:lnTo>
                    <a:pt x="882999" y="418774"/>
                  </a:lnTo>
                  <a:lnTo>
                    <a:pt x="882522" y="411321"/>
                  </a:lnTo>
                  <a:lnTo>
                    <a:pt x="882237" y="404487"/>
                  </a:lnTo>
                  <a:lnTo>
                    <a:pt x="882141" y="398272"/>
                  </a:lnTo>
                  <a:lnTo>
                    <a:pt x="883477" y="372433"/>
                  </a:lnTo>
                  <a:lnTo>
                    <a:pt x="894197" y="327423"/>
                  </a:lnTo>
                  <a:lnTo>
                    <a:pt x="921083" y="282967"/>
                  </a:lnTo>
                  <a:lnTo>
                    <a:pt x="979757" y="233541"/>
                  </a:lnTo>
                  <a:lnTo>
                    <a:pt x="1020953" y="209423"/>
                  </a:lnTo>
                  <a:lnTo>
                    <a:pt x="1041929" y="197084"/>
                  </a:lnTo>
                  <a:lnTo>
                    <a:pt x="1076452" y="160401"/>
                  </a:lnTo>
                  <a:lnTo>
                    <a:pt x="1080135" y="146431"/>
                  </a:lnTo>
                  <a:lnTo>
                    <a:pt x="1080135" y="140335"/>
                  </a:lnTo>
                  <a:lnTo>
                    <a:pt x="1080135" y="134493"/>
                  </a:lnTo>
                  <a:lnTo>
                    <a:pt x="1078484" y="129413"/>
                  </a:lnTo>
                  <a:lnTo>
                    <a:pt x="1075309" y="124968"/>
                  </a:lnTo>
                  <a:lnTo>
                    <a:pt x="1072007" y="120650"/>
                  </a:lnTo>
                  <a:lnTo>
                    <a:pt x="1067815" y="118491"/>
                  </a:lnTo>
                  <a:lnTo>
                    <a:pt x="1062609" y="118491"/>
                  </a:lnTo>
                  <a:lnTo>
                    <a:pt x="1054919" y="120776"/>
                  </a:lnTo>
                  <a:lnTo>
                    <a:pt x="1049194" y="127634"/>
                  </a:lnTo>
                  <a:lnTo>
                    <a:pt x="1045446" y="139064"/>
                  </a:lnTo>
                  <a:lnTo>
                    <a:pt x="1043686" y="155067"/>
                  </a:lnTo>
                  <a:lnTo>
                    <a:pt x="932941" y="173609"/>
                  </a:lnTo>
                  <a:lnTo>
                    <a:pt x="948733" y="115671"/>
                  </a:lnTo>
                  <a:lnTo>
                    <a:pt x="970216" y="69865"/>
                  </a:lnTo>
                  <a:lnTo>
                    <a:pt x="997414" y="36181"/>
                  </a:lnTo>
                  <a:lnTo>
                    <a:pt x="1030350" y="14605"/>
                  </a:lnTo>
                  <a:lnTo>
                    <a:pt x="1061247" y="6032"/>
                  </a:lnTo>
                  <a:lnTo>
                    <a:pt x="1071625" y="5461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824864" y="110236"/>
                  </a:lnTo>
                  <a:lnTo>
                    <a:pt x="797577" y="112879"/>
                  </a:lnTo>
                  <a:lnTo>
                    <a:pt x="772302" y="115665"/>
                  </a:lnTo>
                  <a:lnTo>
                    <a:pt x="727837" y="121666"/>
                  </a:lnTo>
                  <a:lnTo>
                    <a:pt x="721106" y="149606"/>
                  </a:lnTo>
                  <a:lnTo>
                    <a:pt x="715644" y="171196"/>
                  </a:lnTo>
                  <a:lnTo>
                    <a:pt x="801242" y="153035"/>
                  </a:lnTo>
                  <a:lnTo>
                    <a:pt x="796036" y="236982"/>
                  </a:lnTo>
                  <a:lnTo>
                    <a:pt x="765389" y="242486"/>
                  </a:lnTo>
                  <a:lnTo>
                    <a:pt x="739171" y="247396"/>
                  </a:lnTo>
                  <a:lnTo>
                    <a:pt x="717383" y="251733"/>
                  </a:lnTo>
                  <a:lnTo>
                    <a:pt x="700023" y="255524"/>
                  </a:lnTo>
                  <a:lnTo>
                    <a:pt x="699135" y="259715"/>
                  </a:lnTo>
                  <a:lnTo>
                    <a:pt x="698245" y="265303"/>
                  </a:lnTo>
                  <a:lnTo>
                    <a:pt x="697103" y="272161"/>
                  </a:lnTo>
                  <a:lnTo>
                    <a:pt x="693165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763" y="388318"/>
                  </a:lnTo>
                  <a:lnTo>
                    <a:pt x="692848" y="396176"/>
                  </a:lnTo>
                  <a:lnTo>
                    <a:pt x="638599" y="406987"/>
                  </a:lnTo>
                  <a:lnTo>
                    <a:pt x="578992" y="420751"/>
                  </a:lnTo>
                  <a:lnTo>
                    <a:pt x="621664" y="159766"/>
                  </a:lnTo>
                  <a:lnTo>
                    <a:pt x="592631" y="193502"/>
                  </a:lnTo>
                  <a:lnTo>
                    <a:pt x="563451" y="220233"/>
                  </a:lnTo>
                  <a:lnTo>
                    <a:pt x="529056" y="247084"/>
                  </a:lnTo>
                  <a:lnTo>
                    <a:pt x="489458" y="274066"/>
                  </a:lnTo>
                  <a:lnTo>
                    <a:pt x="484120" y="305117"/>
                  </a:lnTo>
                  <a:lnTo>
                    <a:pt x="479520" y="335788"/>
                  </a:lnTo>
                  <a:lnTo>
                    <a:pt x="475634" y="366077"/>
                  </a:lnTo>
                  <a:lnTo>
                    <a:pt x="472439" y="395986"/>
                  </a:lnTo>
                  <a:lnTo>
                    <a:pt x="376300" y="420751"/>
                  </a:lnTo>
                  <a:lnTo>
                    <a:pt x="384230" y="370441"/>
                  </a:lnTo>
                  <a:lnTo>
                    <a:pt x="412750" y="215900"/>
                  </a:lnTo>
                  <a:lnTo>
                    <a:pt x="418365" y="184943"/>
                  </a:lnTo>
                  <a:lnTo>
                    <a:pt x="423386" y="156845"/>
                  </a:lnTo>
                  <a:lnTo>
                    <a:pt x="427787" y="131603"/>
                  </a:lnTo>
                  <a:lnTo>
                    <a:pt x="431546" y="109220"/>
                  </a:lnTo>
                  <a:lnTo>
                    <a:pt x="433069" y="100330"/>
                  </a:lnTo>
                  <a:lnTo>
                    <a:pt x="410972" y="141732"/>
                  </a:lnTo>
                  <a:lnTo>
                    <a:pt x="385667" y="190734"/>
                  </a:lnTo>
                  <a:lnTo>
                    <a:pt x="361823" y="238435"/>
                  </a:lnTo>
                  <a:lnTo>
                    <a:pt x="339439" y="284845"/>
                  </a:lnTo>
                  <a:lnTo>
                    <a:pt x="318516" y="329974"/>
                  </a:lnTo>
                  <a:lnTo>
                    <a:pt x="299053" y="373833"/>
                  </a:lnTo>
                  <a:lnTo>
                    <a:pt x="281050" y="416433"/>
                  </a:lnTo>
                  <a:lnTo>
                    <a:pt x="189102" y="410591"/>
                  </a:lnTo>
                  <a:lnTo>
                    <a:pt x="245872" y="285623"/>
                  </a:lnTo>
                  <a:lnTo>
                    <a:pt x="211836" y="120904"/>
                  </a:lnTo>
                  <a:lnTo>
                    <a:pt x="195706" y="121920"/>
                  </a:lnTo>
                  <a:lnTo>
                    <a:pt x="149953" y="181597"/>
                  </a:lnTo>
                  <a:lnTo>
                    <a:pt x="138812" y="237255"/>
                  </a:lnTo>
                  <a:lnTo>
                    <a:pt x="129401" y="291547"/>
                  </a:lnTo>
                  <a:lnTo>
                    <a:pt x="121735" y="344461"/>
                  </a:lnTo>
                  <a:lnTo>
                    <a:pt x="115824" y="395986"/>
                  </a:lnTo>
                  <a:lnTo>
                    <a:pt x="14350" y="420751"/>
                  </a:lnTo>
                  <a:lnTo>
                    <a:pt x="63626" y="136144"/>
                  </a:lnTo>
                  <a:lnTo>
                    <a:pt x="57276" y="137541"/>
                  </a:lnTo>
                  <a:lnTo>
                    <a:pt x="49784" y="139192"/>
                  </a:lnTo>
                  <a:lnTo>
                    <a:pt x="41275" y="140843"/>
                  </a:lnTo>
                  <a:lnTo>
                    <a:pt x="6730" y="146304"/>
                  </a:lnTo>
                  <a:lnTo>
                    <a:pt x="0" y="36195"/>
                  </a:lnTo>
                  <a:lnTo>
                    <a:pt x="238251" y="9271"/>
                  </a:lnTo>
                  <a:lnTo>
                    <a:pt x="236981" y="52324"/>
                  </a:lnTo>
                  <a:lnTo>
                    <a:pt x="316738" y="17526"/>
                  </a:lnTo>
                  <a:lnTo>
                    <a:pt x="314809" y="66800"/>
                  </a:lnTo>
                  <a:lnTo>
                    <a:pt x="314386" y="102564"/>
                  </a:lnTo>
                  <a:lnTo>
                    <a:pt x="314594" y="119919"/>
                  </a:lnTo>
                  <a:lnTo>
                    <a:pt x="315112" y="136751"/>
                  </a:lnTo>
                  <a:lnTo>
                    <a:pt x="315975" y="153035"/>
                  </a:lnTo>
                  <a:lnTo>
                    <a:pt x="370713" y="23622"/>
                  </a:lnTo>
                  <a:lnTo>
                    <a:pt x="441833" y="35814"/>
                  </a:lnTo>
                  <a:lnTo>
                    <a:pt x="441833" y="35179"/>
                  </a:lnTo>
                  <a:lnTo>
                    <a:pt x="441833" y="34290"/>
                  </a:lnTo>
                  <a:lnTo>
                    <a:pt x="441705" y="33782"/>
                  </a:lnTo>
                  <a:lnTo>
                    <a:pt x="483274" y="21365"/>
                  </a:lnTo>
                  <a:lnTo>
                    <a:pt x="520731" y="12874"/>
                  </a:lnTo>
                  <a:lnTo>
                    <a:pt x="582929" y="6096"/>
                  </a:lnTo>
                  <a:lnTo>
                    <a:pt x="601291" y="6957"/>
                  </a:lnTo>
                  <a:lnTo>
                    <a:pt x="617140" y="9556"/>
                  </a:lnTo>
                  <a:lnTo>
                    <a:pt x="630489" y="13918"/>
                  </a:lnTo>
                  <a:lnTo>
                    <a:pt x="641349" y="20066"/>
                  </a:lnTo>
                  <a:lnTo>
                    <a:pt x="647954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</p:grpSp>
      <p:sp>
        <p:nvSpPr>
          <p:cNvPr id="8" name="عنصر نائب للمحتوى 7">
            <a:extLst>
              <a:ext uri="{FF2B5EF4-FFF2-40B4-BE49-F238E27FC236}">
                <a16:creationId xmlns:a16="http://schemas.microsoft.com/office/drawing/2014/main" id="{73820D26-8246-3B4D-3BC3-7DA393BE3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353" y="1207470"/>
            <a:ext cx="5616624" cy="4918693"/>
          </a:xfrm>
        </p:spPr>
        <p:txBody>
          <a:bodyPr>
            <a:normAutofit/>
          </a:bodyPr>
          <a:lstStyle/>
          <a:p>
            <a:pPr marL="102235" marR="0" lvl="0" indent="-90170" algn="l" defTabSz="914400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" algn="l"/>
              </a:tabLst>
              <a:defRPr/>
            </a:pP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INCIDENCE</a:t>
            </a:r>
            <a:r>
              <a:rPr kumimoji="0" lang="en-US" sz="2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RATE:</a:t>
            </a:r>
            <a:br>
              <a:rPr kumimoji="0" lang="en-US" sz="2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10%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general</a:t>
            </a:r>
            <a:r>
              <a:rPr kumimoji="0" lang="en-US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population</a:t>
            </a:r>
            <a:endParaRPr kumimoji="0" lang="en-US" sz="28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RISK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 </a:t>
            </a: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FACTORS: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469900" marR="184531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Age </a:t>
            </a:r>
            <a:endParaRPr lang="ar-IQ" sz="2800" spc="-5" noProof="0" dirty="0">
              <a:solidFill>
                <a:prstClr val="black"/>
              </a:solidFill>
              <a:cs typeface="TeXGyreAdventor"/>
            </a:endParaRPr>
          </a:p>
          <a:p>
            <a:pPr marL="12700" marR="184531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2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.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H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ere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5000"/>
              <a:buFontTx/>
              <a:buNone/>
              <a:tabLst>
                <a:tab pos="22352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3. Autoimmune</a:t>
            </a:r>
            <a:r>
              <a:rPr kumimoji="0" lang="en-US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reaction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AutoNum type="arabicPeriod" startAt="4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Related 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to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viruses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AutoNum type="arabicPeriod" startAt="4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Drugs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324485" marR="0" lvl="1" indent="-3124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2512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Lasix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324485" marR="0" lvl="1" indent="-3124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2512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Steroids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algn="l" rtl="0"/>
            <a:endParaRPr lang="en-US" sz="2800" dirty="0"/>
          </a:p>
        </p:txBody>
      </p:sp>
      <p:sp>
        <p:nvSpPr>
          <p:cNvPr id="26" name="عنصر نائب للمحتوى 25">
            <a:extLst>
              <a:ext uri="{FF2B5EF4-FFF2-40B4-BE49-F238E27FC236}">
                <a16:creationId xmlns:a16="http://schemas.microsoft.com/office/drawing/2014/main" id="{20E785DB-AABC-A2E0-B643-F3A3C0A9D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9976" y="1176658"/>
            <a:ext cx="6312023" cy="491869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INCIDENCE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 RATE: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85090" marR="0" lvl="0" indent="-85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736"/>
              <a:buFont typeface="Arial"/>
              <a:buChar char="•"/>
              <a:tabLst>
                <a:tab pos="857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90%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general</a:t>
            </a:r>
            <a:r>
              <a:rPr kumimoji="0" lang="en-US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population</a:t>
            </a:r>
            <a:endParaRPr lang="en-US" sz="2800" b="1" spc="-5" dirty="0">
              <a:solidFill>
                <a:prstClr val="black"/>
              </a:solidFill>
              <a:cs typeface="Gothic Uralic"/>
            </a:endParaRPr>
          </a:p>
          <a:p>
            <a:pPr marL="0" indent="0" algn="l" rtl="0">
              <a:spcBef>
                <a:spcPts val="100"/>
              </a:spcBef>
              <a:buNone/>
            </a:pPr>
            <a:r>
              <a:rPr lang="en-US" sz="2800" b="1" spc="-5" dirty="0">
                <a:solidFill>
                  <a:prstClr val="black"/>
                </a:solidFill>
                <a:cs typeface="Gothic Uralic"/>
              </a:rPr>
              <a:t>RISK</a:t>
            </a:r>
            <a:r>
              <a:rPr lang="en-US" sz="2800" b="1" dirty="0">
                <a:solidFill>
                  <a:prstClr val="black"/>
                </a:solidFill>
                <a:cs typeface="Gothic Uralic"/>
              </a:rPr>
              <a:t> </a:t>
            </a:r>
            <a:r>
              <a:rPr lang="en-US" sz="2800" b="1" spc="-5" dirty="0">
                <a:solidFill>
                  <a:prstClr val="black"/>
                </a:solidFill>
                <a:cs typeface="Gothic Uralic"/>
              </a:rPr>
              <a:t>FACTORS:</a:t>
            </a:r>
            <a:endParaRPr lang="en-US" sz="2800" dirty="0">
              <a:solidFill>
                <a:prstClr val="black"/>
              </a:solidFill>
              <a:cs typeface="Gothic Uralic"/>
            </a:endParaRPr>
          </a:p>
          <a:p>
            <a:pPr marL="0" indent="0" algn="l" rtl="0">
              <a:spcBef>
                <a:spcPts val="100"/>
              </a:spcBef>
              <a:buNone/>
            </a:pPr>
            <a:r>
              <a:rPr lang="en-US" sz="2800" dirty="0">
                <a:solidFill>
                  <a:prstClr val="black"/>
                </a:solidFill>
                <a:cs typeface="TeXGyreAdventor"/>
              </a:rPr>
              <a:t>1. Age  </a:t>
            </a:r>
          </a:p>
          <a:p>
            <a:pPr marL="0" indent="0" algn="l" rtl="0">
              <a:spcBef>
                <a:spcPts val="100"/>
              </a:spcBef>
              <a:buNone/>
            </a:pP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2. </a:t>
            </a:r>
            <a:r>
              <a:rPr lang="en-US" sz="2800" spc="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z="2800" spc="-5" dirty="0">
                <a:solidFill>
                  <a:prstClr val="black"/>
                </a:solidFill>
                <a:cs typeface="TeXGyreAdventor"/>
              </a:rPr>
              <a:t>Here</a:t>
            </a:r>
            <a:r>
              <a:rPr lang="en-US" sz="2800" spc="5" dirty="0">
                <a:solidFill>
                  <a:prstClr val="black"/>
                </a:solidFill>
                <a:cs typeface="TeXGyreAdventor"/>
              </a:rPr>
              <a:t>d</a:t>
            </a:r>
            <a:r>
              <a:rPr lang="en-US" sz="2800" spc="-5" dirty="0">
                <a:solidFill>
                  <a:prstClr val="black"/>
                </a:solidFill>
                <a:cs typeface="TeXGyreAdventor"/>
              </a:rPr>
              <a:t>i</a:t>
            </a:r>
            <a:r>
              <a:rPr lang="en-US" sz="2800" spc="-40" dirty="0">
                <a:solidFill>
                  <a:prstClr val="black"/>
                </a:solidFill>
                <a:cs typeface="TeXGyreAdventor"/>
              </a:rPr>
              <a:t>t</a:t>
            </a:r>
            <a:r>
              <a:rPr lang="en-US" sz="2800" dirty="0">
                <a:solidFill>
                  <a:prstClr val="black"/>
                </a:solidFill>
                <a:cs typeface="TeXGyreAdventor"/>
              </a:rPr>
              <a:t>y</a:t>
            </a:r>
          </a:p>
          <a:p>
            <a:pPr marL="0" marR="715010" indent="0" algn="l" rtl="0">
              <a:spcBef>
                <a:spcPts val="5"/>
              </a:spcBef>
              <a:buClr>
                <a:srgbClr val="000000"/>
              </a:buClr>
              <a:buNone/>
              <a:tabLst>
                <a:tab pos="294640" algn="l"/>
              </a:tabLst>
            </a:pPr>
            <a:r>
              <a:rPr lang="en-US" sz="2800" b="1" dirty="0">
                <a:solidFill>
                  <a:srgbClr val="FF0000"/>
                </a:solidFill>
                <a:cs typeface="Gothic Uralic"/>
              </a:rPr>
              <a:t>3. OBESITY </a:t>
            </a:r>
            <a:r>
              <a:rPr lang="en-US" sz="2800" dirty="0">
                <a:solidFill>
                  <a:prstClr val="black"/>
                </a:solidFill>
                <a:cs typeface="TeXGyreAdventor"/>
              </a:rPr>
              <a:t>– </a:t>
            </a:r>
            <a:r>
              <a:rPr lang="en-US" sz="2800" spc="-5" dirty="0">
                <a:solidFill>
                  <a:prstClr val="black"/>
                </a:solidFill>
                <a:cs typeface="TeXGyreAdventor"/>
              </a:rPr>
              <a:t>because</a:t>
            </a:r>
            <a:r>
              <a:rPr lang="en-US" sz="2800" spc="-13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obese  persons </a:t>
            </a:r>
            <a:r>
              <a:rPr lang="en-US" sz="2800" spc="5" dirty="0">
                <a:solidFill>
                  <a:prstClr val="black"/>
                </a:solidFill>
                <a:cs typeface="TeXGyreAdventor"/>
              </a:rPr>
              <a:t>lack </a:t>
            </a:r>
            <a:r>
              <a:rPr lang="en-US" sz="2800" dirty="0">
                <a:solidFill>
                  <a:prstClr val="black"/>
                </a:solidFill>
                <a:cs typeface="TeXGyreAdventor"/>
              </a:rPr>
              <a:t>insulin</a:t>
            </a:r>
            <a:r>
              <a:rPr lang="en-US" sz="2800" spc="-9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receptor  </a:t>
            </a:r>
            <a:r>
              <a:rPr lang="en-US" sz="2800" spc="-5" dirty="0">
                <a:solidFill>
                  <a:prstClr val="black"/>
                </a:solidFill>
                <a:cs typeface="TeXGyreAdventor"/>
              </a:rPr>
              <a:t>binding </a:t>
            </a: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sites</a:t>
            </a:r>
            <a:endParaRPr lang="en-US" sz="2800" dirty="0">
              <a:solidFill>
                <a:prstClr val="black"/>
              </a:solidFill>
              <a:cs typeface="TeXGyreAdventor"/>
            </a:endParaRPr>
          </a:p>
          <a:p>
            <a:pPr marL="12700" marR="643255" algn="l" rtl="0">
              <a:buFontTx/>
              <a:buAutoNum type="arabicPeriod" startAt="4"/>
              <a:tabLst>
                <a:tab pos="294640" algn="l"/>
              </a:tabLst>
            </a:pP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Sedentary </a:t>
            </a:r>
            <a:r>
              <a:rPr lang="en-US" sz="2800" dirty="0">
                <a:solidFill>
                  <a:prstClr val="black"/>
                </a:solidFill>
                <a:cs typeface="TeXGyreAdventor"/>
              </a:rPr>
              <a:t>lifestyle </a:t>
            </a:r>
            <a:r>
              <a:rPr lang="en-US" sz="2800" spc="-5" dirty="0">
                <a:solidFill>
                  <a:prstClr val="black"/>
                </a:solidFill>
                <a:cs typeface="TeXGyreAdventor"/>
              </a:rPr>
              <a:t>(lack </a:t>
            </a: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of  </a:t>
            </a:r>
            <a:r>
              <a:rPr lang="en-US" sz="2800" dirty="0">
                <a:solidFill>
                  <a:prstClr val="black"/>
                </a:solidFill>
                <a:cs typeface="TeXGyreAdventor"/>
              </a:rPr>
              <a:t>exercise, </a:t>
            </a:r>
            <a:r>
              <a:rPr lang="en-US" sz="2800" spc="-5" dirty="0">
                <a:solidFill>
                  <a:prstClr val="black"/>
                </a:solidFill>
                <a:cs typeface="TeXGyreAdventor"/>
              </a:rPr>
              <a:t>increased </a:t>
            </a: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intake of  carbohydrates)</a:t>
            </a:r>
            <a:endParaRPr lang="en-US" sz="2800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spcBef>
                <a:spcPts val="5"/>
              </a:spcBef>
              <a:buFontTx/>
              <a:buAutoNum type="arabicPeriod" startAt="4"/>
              <a:tabLst>
                <a:tab pos="294640" algn="l"/>
              </a:tabLst>
            </a:pP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Hypertension</a:t>
            </a:r>
            <a:endParaRPr lang="en-US" sz="2800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buFontTx/>
              <a:buAutoNum type="arabicPeriod" startAt="4"/>
              <a:tabLst>
                <a:tab pos="294640" algn="l"/>
              </a:tabLst>
            </a:pPr>
            <a:r>
              <a:rPr lang="en-US" sz="2800" dirty="0">
                <a:solidFill>
                  <a:prstClr val="black"/>
                </a:solidFill>
                <a:cs typeface="TeXGyreAdventor"/>
              </a:rPr>
              <a:t>Triglyceride </a:t>
            </a:r>
            <a:r>
              <a:rPr lang="en-US" sz="2800" spc="5" dirty="0">
                <a:solidFill>
                  <a:prstClr val="black"/>
                </a:solidFill>
                <a:cs typeface="TeXGyreAdventor"/>
              </a:rPr>
              <a:t>level </a:t>
            </a:r>
            <a:r>
              <a:rPr lang="en-US" sz="2800" spc="-10" dirty="0">
                <a:solidFill>
                  <a:prstClr val="black"/>
                </a:solidFill>
                <a:cs typeface="TeXGyreAdventor"/>
              </a:rPr>
              <a:t>of </a:t>
            </a:r>
            <a:r>
              <a:rPr lang="en-US" sz="2800" spc="-35" dirty="0">
                <a:solidFill>
                  <a:prstClr val="black"/>
                </a:solidFill>
                <a:cs typeface="TeXGyreAdventor"/>
              </a:rPr>
              <a:t>≥250</a:t>
            </a:r>
            <a:r>
              <a:rPr lang="en-US" sz="2800" spc="-65" dirty="0">
                <a:solidFill>
                  <a:prstClr val="black"/>
                </a:solidFill>
                <a:cs typeface="TeXGyreAdventor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TeXGyreAdventor"/>
              </a:rPr>
              <a:t>mg/dL</a:t>
            </a:r>
          </a:p>
          <a:p>
            <a:endParaRPr lang="en-US" sz="2800" dirty="0"/>
          </a:p>
        </p:txBody>
      </p:sp>
      <p:grpSp>
        <p:nvGrpSpPr>
          <p:cNvPr id="27" name="object 11">
            <a:extLst>
              <a:ext uri="{FF2B5EF4-FFF2-40B4-BE49-F238E27FC236}">
                <a16:creationId xmlns:a16="http://schemas.microsoft.com/office/drawing/2014/main" id="{A9955393-AB21-94A5-1ECF-FB2AF2B0305E}"/>
              </a:ext>
            </a:extLst>
          </p:cNvPr>
          <p:cNvGrpSpPr/>
          <p:nvPr/>
        </p:nvGrpSpPr>
        <p:grpSpPr>
          <a:xfrm>
            <a:off x="655705" y="395855"/>
            <a:ext cx="3640095" cy="647726"/>
            <a:chOff x="1397000" y="68580"/>
            <a:chExt cx="1912620" cy="558800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C34909BD-EC36-683A-2388-30AE839975A9}"/>
                </a:ext>
              </a:extLst>
            </p:cNvPr>
            <p:cNvSpPr/>
            <p:nvPr/>
          </p:nvSpPr>
          <p:spPr>
            <a:xfrm>
              <a:off x="1397000" y="68580"/>
              <a:ext cx="1912620" cy="55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D54F604D-E724-FDF4-D7F0-E87C51515E59}"/>
                </a:ext>
              </a:extLst>
            </p:cNvPr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635736" y="116332"/>
                  </a:moveTo>
                  <a:lnTo>
                    <a:pt x="1582673" y="116332"/>
                  </a:lnTo>
                  <a:lnTo>
                    <a:pt x="1547367" y="445897"/>
                  </a:lnTo>
                  <a:lnTo>
                    <a:pt x="1616455" y="437388"/>
                  </a:lnTo>
                  <a:lnTo>
                    <a:pt x="1667815" y="215519"/>
                  </a:lnTo>
                  <a:lnTo>
                    <a:pt x="1626235" y="215519"/>
                  </a:lnTo>
                  <a:lnTo>
                    <a:pt x="1635736" y="116332"/>
                  </a:lnTo>
                  <a:close/>
                </a:path>
                <a:path w="1799589" h="446405">
                  <a:moveTo>
                    <a:pt x="1645030" y="19304"/>
                  </a:moveTo>
                  <a:lnTo>
                    <a:pt x="1506473" y="40894"/>
                  </a:lnTo>
                  <a:lnTo>
                    <a:pt x="1496282" y="89001"/>
                  </a:lnTo>
                  <a:lnTo>
                    <a:pt x="1485040" y="137027"/>
                  </a:lnTo>
                  <a:lnTo>
                    <a:pt x="1472748" y="184972"/>
                  </a:lnTo>
                  <a:lnTo>
                    <a:pt x="1459404" y="232838"/>
                  </a:lnTo>
                  <a:lnTo>
                    <a:pt x="1445006" y="280627"/>
                  </a:lnTo>
                  <a:lnTo>
                    <a:pt x="1429553" y="328340"/>
                  </a:lnTo>
                  <a:lnTo>
                    <a:pt x="1413043" y="375979"/>
                  </a:lnTo>
                  <a:lnTo>
                    <a:pt x="1395476" y="423545"/>
                  </a:lnTo>
                  <a:lnTo>
                    <a:pt x="1517015" y="408051"/>
                  </a:lnTo>
                  <a:lnTo>
                    <a:pt x="1582673" y="116332"/>
                  </a:lnTo>
                  <a:lnTo>
                    <a:pt x="1635736" y="116332"/>
                  </a:lnTo>
                  <a:lnTo>
                    <a:pt x="1645030" y="19304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04829" y="16414"/>
                  </a:lnTo>
                  <a:lnTo>
                    <a:pt x="1244473" y="32766"/>
                  </a:lnTo>
                  <a:lnTo>
                    <a:pt x="1243543" y="40894"/>
                  </a:lnTo>
                  <a:lnTo>
                    <a:pt x="1241615" y="54308"/>
                  </a:lnTo>
                  <a:lnTo>
                    <a:pt x="1238615" y="73538"/>
                  </a:lnTo>
                  <a:lnTo>
                    <a:pt x="1234567" y="98425"/>
                  </a:lnTo>
                  <a:lnTo>
                    <a:pt x="1191767" y="344424"/>
                  </a:lnTo>
                  <a:lnTo>
                    <a:pt x="1187269" y="370851"/>
                  </a:lnTo>
                  <a:lnTo>
                    <a:pt x="1183856" y="392557"/>
                  </a:lnTo>
                  <a:lnTo>
                    <a:pt x="1181606" y="409039"/>
                  </a:lnTo>
                  <a:lnTo>
                    <a:pt x="1180465" y="420751"/>
                  </a:lnTo>
                  <a:lnTo>
                    <a:pt x="1230659" y="410793"/>
                  </a:lnTo>
                  <a:lnTo>
                    <a:pt x="1277794" y="393477"/>
                  </a:lnTo>
                  <a:lnTo>
                    <a:pt x="1321857" y="368780"/>
                  </a:lnTo>
                  <a:lnTo>
                    <a:pt x="1362836" y="336677"/>
                  </a:lnTo>
                  <a:lnTo>
                    <a:pt x="1380971" y="317881"/>
                  </a:lnTo>
                  <a:lnTo>
                    <a:pt x="1294638" y="317881"/>
                  </a:lnTo>
                  <a:lnTo>
                    <a:pt x="1301708" y="273423"/>
                  </a:lnTo>
                  <a:lnTo>
                    <a:pt x="1310147" y="227298"/>
                  </a:lnTo>
                  <a:lnTo>
                    <a:pt x="1319944" y="179506"/>
                  </a:lnTo>
                  <a:lnTo>
                    <a:pt x="1331086" y="130048"/>
                  </a:lnTo>
                  <a:lnTo>
                    <a:pt x="1467949" y="130048"/>
                  </a:lnTo>
                  <a:lnTo>
                    <a:pt x="1467936" y="128180"/>
                  </a:lnTo>
                  <a:lnTo>
                    <a:pt x="1458166" y="78946"/>
                  </a:lnTo>
                  <a:lnTo>
                    <a:pt x="1428623" y="36068"/>
                  </a:lnTo>
                  <a:lnTo>
                    <a:pt x="1377688" y="12493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1783350" y="178435"/>
                  </a:moveTo>
                  <a:lnTo>
                    <a:pt x="1676400" y="178435"/>
                  </a:lnTo>
                  <a:lnTo>
                    <a:pt x="1656841" y="412750"/>
                  </a:lnTo>
                  <a:lnTo>
                    <a:pt x="1777491" y="392557"/>
                  </a:lnTo>
                  <a:lnTo>
                    <a:pt x="1777550" y="328340"/>
                  </a:lnTo>
                  <a:lnTo>
                    <a:pt x="1778105" y="285020"/>
                  </a:lnTo>
                  <a:lnTo>
                    <a:pt x="1779947" y="234954"/>
                  </a:lnTo>
                  <a:lnTo>
                    <a:pt x="1783016" y="182673"/>
                  </a:lnTo>
                  <a:lnTo>
                    <a:pt x="1783350" y="178435"/>
                  </a:lnTo>
                  <a:close/>
                </a:path>
                <a:path w="1799589" h="446405">
                  <a:moveTo>
                    <a:pt x="1467949" y="130048"/>
                  </a:moveTo>
                  <a:lnTo>
                    <a:pt x="1331086" y="130048"/>
                  </a:lnTo>
                  <a:lnTo>
                    <a:pt x="1348755" y="131714"/>
                  </a:lnTo>
                  <a:lnTo>
                    <a:pt x="1361376" y="138620"/>
                  </a:lnTo>
                  <a:lnTo>
                    <a:pt x="1368948" y="150764"/>
                  </a:lnTo>
                  <a:lnTo>
                    <a:pt x="1371473" y="168148"/>
                  </a:lnTo>
                  <a:lnTo>
                    <a:pt x="1370115" y="185672"/>
                  </a:lnTo>
                  <a:lnTo>
                    <a:pt x="1366043" y="204708"/>
                  </a:lnTo>
                  <a:lnTo>
                    <a:pt x="1359257" y="225244"/>
                  </a:lnTo>
                  <a:lnTo>
                    <a:pt x="1349755" y="247269"/>
                  </a:lnTo>
                  <a:lnTo>
                    <a:pt x="1333875" y="267410"/>
                  </a:lnTo>
                  <a:lnTo>
                    <a:pt x="1306304" y="302740"/>
                  </a:lnTo>
                  <a:lnTo>
                    <a:pt x="1294638" y="317881"/>
                  </a:lnTo>
                  <a:lnTo>
                    <a:pt x="1380971" y="317881"/>
                  </a:lnTo>
                  <a:lnTo>
                    <a:pt x="1427321" y="259524"/>
                  </a:lnTo>
                  <a:lnTo>
                    <a:pt x="1448633" y="216804"/>
                  </a:lnTo>
                  <a:lnTo>
                    <a:pt x="1462659" y="171323"/>
                  </a:lnTo>
                  <a:lnTo>
                    <a:pt x="1467656" y="138620"/>
                  </a:lnTo>
                  <a:lnTo>
                    <a:pt x="1467949" y="130048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665859" y="34925"/>
                  </a:lnTo>
                  <a:lnTo>
                    <a:pt x="1626235" y="215519"/>
                  </a:lnTo>
                  <a:lnTo>
                    <a:pt x="1667815" y="215519"/>
                  </a:lnTo>
                  <a:lnTo>
                    <a:pt x="1676400" y="178435"/>
                  </a:lnTo>
                  <a:lnTo>
                    <a:pt x="1783350" y="178435"/>
                  </a:lnTo>
                  <a:lnTo>
                    <a:pt x="1787313" y="128180"/>
                  </a:lnTo>
                  <a:lnTo>
                    <a:pt x="1792837" y="71479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60324" y="136144"/>
                  </a:moveTo>
                  <a:lnTo>
                    <a:pt x="63753" y="136144"/>
                  </a:lnTo>
                  <a:lnTo>
                    <a:pt x="14478" y="420751"/>
                  </a:lnTo>
                  <a:lnTo>
                    <a:pt x="115950" y="395986"/>
                  </a:lnTo>
                  <a:lnTo>
                    <a:pt x="121849" y="344461"/>
                  </a:lnTo>
                  <a:lnTo>
                    <a:pt x="129492" y="291547"/>
                  </a:lnTo>
                  <a:lnTo>
                    <a:pt x="138938" y="236982"/>
                  </a:lnTo>
                  <a:lnTo>
                    <a:pt x="150031" y="181597"/>
                  </a:lnTo>
                  <a:lnTo>
                    <a:pt x="160324" y="136144"/>
                  </a:lnTo>
                  <a:close/>
                </a:path>
                <a:path w="1799589" h="446405">
                  <a:moveTo>
                    <a:pt x="825653" y="100330"/>
                  </a:moveTo>
                  <a:lnTo>
                    <a:pt x="433197" y="100330"/>
                  </a:lnTo>
                  <a:lnTo>
                    <a:pt x="427861" y="131603"/>
                  </a:lnTo>
                  <a:lnTo>
                    <a:pt x="423465" y="156845"/>
                  </a:lnTo>
                  <a:lnTo>
                    <a:pt x="418474" y="184943"/>
                  </a:lnTo>
                  <a:lnTo>
                    <a:pt x="412877" y="215900"/>
                  </a:lnTo>
                  <a:lnTo>
                    <a:pt x="389382" y="342773"/>
                  </a:lnTo>
                  <a:lnTo>
                    <a:pt x="384286" y="370441"/>
                  </a:lnTo>
                  <a:lnTo>
                    <a:pt x="380428" y="392668"/>
                  </a:lnTo>
                  <a:lnTo>
                    <a:pt x="377809" y="409442"/>
                  </a:lnTo>
                  <a:lnTo>
                    <a:pt x="376428" y="420751"/>
                  </a:lnTo>
                  <a:lnTo>
                    <a:pt x="472566" y="395986"/>
                  </a:lnTo>
                  <a:lnTo>
                    <a:pt x="475759" y="366077"/>
                  </a:lnTo>
                  <a:lnTo>
                    <a:pt x="479631" y="335788"/>
                  </a:lnTo>
                  <a:lnTo>
                    <a:pt x="484193" y="305117"/>
                  </a:lnTo>
                  <a:lnTo>
                    <a:pt x="489458" y="274066"/>
                  </a:lnTo>
                  <a:lnTo>
                    <a:pt x="529127" y="247084"/>
                  </a:lnTo>
                  <a:lnTo>
                    <a:pt x="563546" y="220233"/>
                  </a:lnTo>
                  <a:lnTo>
                    <a:pt x="592703" y="193502"/>
                  </a:lnTo>
                  <a:lnTo>
                    <a:pt x="608382" y="176022"/>
                  </a:lnTo>
                  <a:lnTo>
                    <a:pt x="507746" y="176022"/>
                  </a:lnTo>
                  <a:lnTo>
                    <a:pt x="513207" y="154305"/>
                  </a:lnTo>
                  <a:lnTo>
                    <a:pt x="540162" y="120824"/>
                  </a:lnTo>
                  <a:lnTo>
                    <a:pt x="554735" y="118999"/>
                  </a:lnTo>
                  <a:lnTo>
                    <a:pt x="746383" y="118999"/>
                  </a:lnTo>
                  <a:lnTo>
                    <a:pt x="749178" y="118594"/>
                  </a:lnTo>
                  <a:lnTo>
                    <a:pt x="772429" y="115665"/>
                  </a:lnTo>
                  <a:lnTo>
                    <a:pt x="797704" y="112879"/>
                  </a:lnTo>
                  <a:lnTo>
                    <a:pt x="824991" y="110236"/>
                  </a:lnTo>
                  <a:lnTo>
                    <a:pt x="825653" y="100330"/>
                  </a:lnTo>
                  <a:close/>
                </a:path>
                <a:path w="1799589" h="446405">
                  <a:moveTo>
                    <a:pt x="718663" y="159766"/>
                  </a:moveTo>
                  <a:lnTo>
                    <a:pt x="621665" y="159766"/>
                  </a:lnTo>
                  <a:lnTo>
                    <a:pt x="579120" y="420751"/>
                  </a:lnTo>
                  <a:lnTo>
                    <a:pt x="638724" y="406987"/>
                  </a:lnTo>
                  <a:lnTo>
                    <a:pt x="692959" y="396176"/>
                  </a:lnTo>
                  <a:lnTo>
                    <a:pt x="741836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6" y="287909"/>
                  </a:lnTo>
                  <a:lnTo>
                    <a:pt x="697229" y="272161"/>
                  </a:lnTo>
                  <a:lnTo>
                    <a:pt x="698246" y="265303"/>
                  </a:lnTo>
                  <a:lnTo>
                    <a:pt x="739251" y="247396"/>
                  </a:lnTo>
                  <a:lnTo>
                    <a:pt x="796163" y="236982"/>
                  </a:lnTo>
                  <a:lnTo>
                    <a:pt x="800243" y="171196"/>
                  </a:lnTo>
                  <a:lnTo>
                    <a:pt x="715772" y="171196"/>
                  </a:lnTo>
                  <a:lnTo>
                    <a:pt x="718663" y="159766"/>
                  </a:lnTo>
                  <a:close/>
                </a:path>
                <a:path w="1799589" h="446405">
                  <a:moveTo>
                    <a:pt x="314706" y="120904"/>
                  </a:moveTo>
                  <a:lnTo>
                    <a:pt x="211963" y="120904"/>
                  </a:lnTo>
                  <a:lnTo>
                    <a:pt x="245998" y="285623"/>
                  </a:lnTo>
                  <a:lnTo>
                    <a:pt x="189229" y="410591"/>
                  </a:lnTo>
                  <a:lnTo>
                    <a:pt x="281178" y="416433"/>
                  </a:lnTo>
                  <a:lnTo>
                    <a:pt x="299127" y="373833"/>
                  </a:lnTo>
                  <a:lnTo>
                    <a:pt x="318558" y="329974"/>
                  </a:lnTo>
                  <a:lnTo>
                    <a:pt x="339471" y="284845"/>
                  </a:lnTo>
                  <a:lnTo>
                    <a:pt x="361865" y="238435"/>
                  </a:lnTo>
                  <a:lnTo>
                    <a:pt x="385741" y="190734"/>
                  </a:lnTo>
                  <a:lnTo>
                    <a:pt x="405249" y="153035"/>
                  </a:lnTo>
                  <a:lnTo>
                    <a:pt x="316103" y="153035"/>
                  </a:lnTo>
                  <a:lnTo>
                    <a:pt x="315221" y="136751"/>
                  </a:lnTo>
                  <a:lnTo>
                    <a:pt x="314706" y="120904"/>
                  </a:lnTo>
                  <a:close/>
                </a:path>
                <a:path w="1799589" h="446405">
                  <a:moveTo>
                    <a:pt x="792734" y="273431"/>
                  </a:moveTo>
                  <a:lnTo>
                    <a:pt x="693166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799589" h="446405">
                  <a:moveTo>
                    <a:pt x="746383" y="118999"/>
                  </a:moveTo>
                  <a:lnTo>
                    <a:pt x="559942" y="118999"/>
                  </a:lnTo>
                  <a:lnTo>
                    <a:pt x="562610" y="120269"/>
                  </a:lnTo>
                  <a:lnTo>
                    <a:pt x="562493" y="123920"/>
                  </a:lnTo>
                  <a:lnTo>
                    <a:pt x="526010" y="164256"/>
                  </a:lnTo>
                  <a:lnTo>
                    <a:pt x="507746" y="176022"/>
                  </a:lnTo>
                  <a:lnTo>
                    <a:pt x="608382" y="176022"/>
                  </a:lnTo>
                  <a:lnTo>
                    <a:pt x="616585" y="166878"/>
                  </a:lnTo>
                  <a:lnTo>
                    <a:pt x="621665" y="159766"/>
                  </a:lnTo>
                  <a:lnTo>
                    <a:pt x="718663" y="159766"/>
                  </a:lnTo>
                  <a:lnTo>
                    <a:pt x="721233" y="149606"/>
                  </a:lnTo>
                  <a:lnTo>
                    <a:pt x="722954" y="141732"/>
                  </a:lnTo>
                  <a:lnTo>
                    <a:pt x="724598" y="134588"/>
                  </a:lnTo>
                  <a:lnTo>
                    <a:pt x="726269" y="127853"/>
                  </a:lnTo>
                  <a:lnTo>
                    <a:pt x="727964" y="121666"/>
                  </a:lnTo>
                  <a:lnTo>
                    <a:pt x="746383" y="118999"/>
                  </a:lnTo>
                  <a:close/>
                </a:path>
                <a:path w="1799589" h="446405">
                  <a:moveTo>
                    <a:pt x="801370" y="153035"/>
                  </a:moveTo>
                  <a:lnTo>
                    <a:pt x="715772" y="171196"/>
                  </a:lnTo>
                  <a:lnTo>
                    <a:pt x="800243" y="171196"/>
                  </a:lnTo>
                  <a:lnTo>
                    <a:pt x="801370" y="153035"/>
                  </a:lnTo>
                  <a:close/>
                </a:path>
                <a:path w="1799589" h="446405">
                  <a:moveTo>
                    <a:pt x="370840" y="23622"/>
                  </a:moveTo>
                  <a:lnTo>
                    <a:pt x="316103" y="153035"/>
                  </a:lnTo>
                  <a:lnTo>
                    <a:pt x="405249" y="153035"/>
                  </a:lnTo>
                  <a:lnTo>
                    <a:pt x="411098" y="141732"/>
                  </a:lnTo>
                  <a:lnTo>
                    <a:pt x="433197" y="100330"/>
                  </a:lnTo>
                  <a:lnTo>
                    <a:pt x="825653" y="100330"/>
                  </a:lnTo>
                  <a:lnTo>
                    <a:pt x="829964" y="35814"/>
                  </a:lnTo>
                  <a:lnTo>
                    <a:pt x="441833" y="35814"/>
                  </a:lnTo>
                  <a:lnTo>
                    <a:pt x="370840" y="23622"/>
                  </a:lnTo>
                  <a:close/>
                </a:path>
                <a:path w="1799589" h="446405">
                  <a:moveTo>
                    <a:pt x="238378" y="9271"/>
                  </a:moveTo>
                  <a:lnTo>
                    <a:pt x="0" y="36195"/>
                  </a:lnTo>
                  <a:lnTo>
                    <a:pt x="6857" y="146304"/>
                  </a:lnTo>
                  <a:lnTo>
                    <a:pt x="41275" y="140843"/>
                  </a:lnTo>
                  <a:lnTo>
                    <a:pt x="49910" y="139192"/>
                  </a:lnTo>
                  <a:lnTo>
                    <a:pt x="63753" y="136144"/>
                  </a:lnTo>
                  <a:lnTo>
                    <a:pt x="160324" y="136144"/>
                  </a:lnTo>
                  <a:lnTo>
                    <a:pt x="162940" y="124587"/>
                  </a:lnTo>
                  <a:lnTo>
                    <a:pt x="195834" y="121920"/>
                  </a:lnTo>
                  <a:lnTo>
                    <a:pt x="211963" y="120904"/>
                  </a:lnTo>
                  <a:lnTo>
                    <a:pt x="314706" y="120904"/>
                  </a:lnTo>
                  <a:lnTo>
                    <a:pt x="314554" y="110236"/>
                  </a:lnTo>
                  <a:lnTo>
                    <a:pt x="314578" y="84709"/>
                  </a:lnTo>
                  <a:lnTo>
                    <a:pt x="314936" y="66800"/>
                  </a:lnTo>
                  <a:lnTo>
                    <a:pt x="315358" y="52324"/>
                  </a:lnTo>
                  <a:lnTo>
                    <a:pt x="236982" y="52324"/>
                  </a:lnTo>
                  <a:lnTo>
                    <a:pt x="238378" y="9271"/>
                  </a:lnTo>
                  <a:close/>
                </a:path>
                <a:path w="1799589" h="446405">
                  <a:moveTo>
                    <a:pt x="316865" y="17526"/>
                  </a:moveTo>
                  <a:lnTo>
                    <a:pt x="236982" y="52324"/>
                  </a:lnTo>
                  <a:lnTo>
                    <a:pt x="315358" y="52324"/>
                  </a:lnTo>
                  <a:lnTo>
                    <a:pt x="315436" y="49641"/>
                  </a:lnTo>
                  <a:lnTo>
                    <a:pt x="316079" y="33220"/>
                  </a:lnTo>
                  <a:lnTo>
                    <a:pt x="316865" y="17526"/>
                  </a:lnTo>
                  <a:close/>
                </a:path>
                <a:path w="1799589" h="446405">
                  <a:moveTo>
                    <a:pt x="583057" y="6096"/>
                  </a:moveTo>
                  <a:lnTo>
                    <a:pt x="554077" y="7788"/>
                  </a:lnTo>
                  <a:lnTo>
                    <a:pt x="520858" y="12874"/>
                  </a:lnTo>
                  <a:lnTo>
                    <a:pt x="483401" y="21365"/>
                  </a:lnTo>
                  <a:lnTo>
                    <a:pt x="441705" y="33274"/>
                  </a:lnTo>
                  <a:lnTo>
                    <a:pt x="441833" y="33782"/>
                  </a:lnTo>
                  <a:lnTo>
                    <a:pt x="441833" y="35814"/>
                  </a:lnTo>
                  <a:lnTo>
                    <a:pt x="829964" y="35814"/>
                  </a:lnTo>
                  <a:lnTo>
                    <a:pt x="830601" y="26289"/>
                  </a:lnTo>
                  <a:lnTo>
                    <a:pt x="648080" y="26289"/>
                  </a:lnTo>
                  <a:lnTo>
                    <a:pt x="641477" y="20066"/>
                  </a:lnTo>
                  <a:lnTo>
                    <a:pt x="630598" y="13918"/>
                  </a:lnTo>
                  <a:lnTo>
                    <a:pt x="617220" y="9556"/>
                  </a:lnTo>
                  <a:lnTo>
                    <a:pt x="601364" y="6957"/>
                  </a:lnTo>
                  <a:lnTo>
                    <a:pt x="583057" y="6096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648080" y="26289"/>
                  </a:lnTo>
                  <a:lnTo>
                    <a:pt x="830601" y="26289"/>
                  </a:lnTo>
                  <a:lnTo>
                    <a:pt x="832358" y="0"/>
                  </a:lnTo>
                  <a:close/>
                </a:path>
                <a:path w="1799589" h="446405">
                  <a:moveTo>
                    <a:pt x="1101132" y="144145"/>
                  </a:moveTo>
                  <a:lnTo>
                    <a:pt x="1005840" y="144145"/>
                  </a:lnTo>
                  <a:lnTo>
                    <a:pt x="958722" y="420751"/>
                  </a:lnTo>
                  <a:lnTo>
                    <a:pt x="1059561" y="395986"/>
                  </a:lnTo>
                  <a:lnTo>
                    <a:pt x="1064400" y="353683"/>
                  </a:lnTo>
                  <a:lnTo>
                    <a:pt x="1070441" y="309832"/>
                  </a:lnTo>
                  <a:lnTo>
                    <a:pt x="1077681" y="264433"/>
                  </a:lnTo>
                  <a:lnTo>
                    <a:pt x="1086119" y="217487"/>
                  </a:lnTo>
                  <a:lnTo>
                    <a:pt x="1095754" y="168993"/>
                  </a:lnTo>
                  <a:lnTo>
                    <a:pt x="1101132" y="144145"/>
                  </a:lnTo>
                  <a:close/>
                </a:path>
                <a:path w="1799589" h="446405">
                  <a:moveTo>
                    <a:pt x="1131823" y="14224"/>
                  </a:moveTo>
                  <a:lnTo>
                    <a:pt x="950722" y="42926"/>
                  </a:lnTo>
                  <a:lnTo>
                    <a:pt x="935735" y="155194"/>
                  </a:lnTo>
                  <a:lnTo>
                    <a:pt x="1005840" y="144145"/>
                  </a:lnTo>
                  <a:lnTo>
                    <a:pt x="1101132" y="144145"/>
                  </a:lnTo>
                  <a:lnTo>
                    <a:pt x="1106584" y="118951"/>
                  </a:lnTo>
                  <a:lnTo>
                    <a:pt x="1118608" y="67361"/>
                  </a:lnTo>
                  <a:lnTo>
                    <a:pt x="1131823" y="14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6ED49568-2ED0-267A-DA83-6E0E7348AEA1}"/>
                </a:ext>
              </a:extLst>
            </p:cNvPr>
            <p:cNvSpPr/>
            <p:nvPr/>
          </p:nvSpPr>
          <p:spPr>
            <a:xfrm>
              <a:off x="2713482" y="220344"/>
              <a:ext cx="107314" cy="2183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AB4E656F-A762-AF01-DE31-5D74887FFF89}"/>
                </a:ext>
              </a:extLst>
            </p:cNvPr>
            <p:cNvSpPr/>
            <p:nvPr/>
          </p:nvSpPr>
          <p:spPr>
            <a:xfrm>
              <a:off x="1926590" y="209296"/>
              <a:ext cx="85343" cy="87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048" name="object 16">
              <a:extLst>
                <a:ext uri="{FF2B5EF4-FFF2-40B4-BE49-F238E27FC236}">
                  <a16:creationId xmlns:a16="http://schemas.microsoft.com/office/drawing/2014/main" id="{3A6996AF-288D-F1D3-7511-04EC6C6674A1}"/>
                </a:ext>
              </a:extLst>
            </p:cNvPr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131823" y="14224"/>
                  </a:moveTo>
                  <a:lnTo>
                    <a:pt x="1118608" y="67361"/>
                  </a:lnTo>
                  <a:lnTo>
                    <a:pt x="1106584" y="118951"/>
                  </a:lnTo>
                  <a:lnTo>
                    <a:pt x="1095754" y="168993"/>
                  </a:lnTo>
                  <a:lnTo>
                    <a:pt x="1086119" y="217487"/>
                  </a:lnTo>
                  <a:lnTo>
                    <a:pt x="1077681" y="264433"/>
                  </a:lnTo>
                  <a:lnTo>
                    <a:pt x="1070441" y="309832"/>
                  </a:lnTo>
                  <a:lnTo>
                    <a:pt x="1064400" y="353683"/>
                  </a:lnTo>
                  <a:lnTo>
                    <a:pt x="1059561" y="395986"/>
                  </a:lnTo>
                  <a:lnTo>
                    <a:pt x="958722" y="420751"/>
                  </a:lnTo>
                  <a:lnTo>
                    <a:pt x="1005840" y="144145"/>
                  </a:lnTo>
                  <a:lnTo>
                    <a:pt x="935735" y="155194"/>
                  </a:lnTo>
                  <a:lnTo>
                    <a:pt x="950722" y="42926"/>
                  </a:lnTo>
                  <a:lnTo>
                    <a:pt x="1131823" y="14224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792837" y="71479"/>
                  </a:lnTo>
                  <a:lnTo>
                    <a:pt x="1787313" y="128180"/>
                  </a:lnTo>
                  <a:lnTo>
                    <a:pt x="1783016" y="182673"/>
                  </a:lnTo>
                  <a:lnTo>
                    <a:pt x="1779947" y="234954"/>
                  </a:lnTo>
                  <a:lnTo>
                    <a:pt x="1778105" y="285020"/>
                  </a:lnTo>
                  <a:lnTo>
                    <a:pt x="1777491" y="332867"/>
                  </a:lnTo>
                  <a:lnTo>
                    <a:pt x="1777491" y="347033"/>
                  </a:lnTo>
                  <a:lnTo>
                    <a:pt x="1777491" y="361711"/>
                  </a:lnTo>
                  <a:lnTo>
                    <a:pt x="1777491" y="376890"/>
                  </a:lnTo>
                  <a:lnTo>
                    <a:pt x="1777491" y="392557"/>
                  </a:lnTo>
                  <a:lnTo>
                    <a:pt x="1656841" y="412750"/>
                  </a:lnTo>
                  <a:lnTo>
                    <a:pt x="1676400" y="178435"/>
                  </a:lnTo>
                  <a:lnTo>
                    <a:pt x="1616455" y="437388"/>
                  </a:lnTo>
                  <a:lnTo>
                    <a:pt x="1547367" y="445897"/>
                  </a:lnTo>
                  <a:lnTo>
                    <a:pt x="1582673" y="116332"/>
                  </a:lnTo>
                  <a:lnTo>
                    <a:pt x="1517015" y="408051"/>
                  </a:lnTo>
                  <a:lnTo>
                    <a:pt x="1395476" y="423545"/>
                  </a:lnTo>
                  <a:lnTo>
                    <a:pt x="1413043" y="375979"/>
                  </a:lnTo>
                  <a:lnTo>
                    <a:pt x="1429553" y="328340"/>
                  </a:lnTo>
                  <a:lnTo>
                    <a:pt x="1445006" y="280627"/>
                  </a:lnTo>
                  <a:lnTo>
                    <a:pt x="1459404" y="232838"/>
                  </a:lnTo>
                  <a:lnTo>
                    <a:pt x="1472748" y="184972"/>
                  </a:lnTo>
                  <a:lnTo>
                    <a:pt x="1485040" y="137027"/>
                  </a:lnTo>
                  <a:lnTo>
                    <a:pt x="1496282" y="89001"/>
                  </a:lnTo>
                  <a:lnTo>
                    <a:pt x="1506473" y="40894"/>
                  </a:lnTo>
                  <a:lnTo>
                    <a:pt x="1645030" y="19304"/>
                  </a:lnTo>
                  <a:lnTo>
                    <a:pt x="1626235" y="215519"/>
                  </a:lnTo>
                  <a:lnTo>
                    <a:pt x="1665859" y="34925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98047" y="17208"/>
                  </a:lnTo>
                  <a:lnTo>
                    <a:pt x="1445865" y="56643"/>
                  </a:lnTo>
                  <a:lnTo>
                    <a:pt x="1465538" y="102987"/>
                  </a:lnTo>
                  <a:lnTo>
                    <a:pt x="1467992" y="128778"/>
                  </a:lnTo>
                  <a:lnTo>
                    <a:pt x="1467659" y="138586"/>
                  </a:lnTo>
                  <a:lnTo>
                    <a:pt x="1448633" y="216804"/>
                  </a:lnTo>
                  <a:lnTo>
                    <a:pt x="1427321" y="259524"/>
                  </a:lnTo>
                  <a:lnTo>
                    <a:pt x="1398722" y="299481"/>
                  </a:lnTo>
                  <a:lnTo>
                    <a:pt x="1362836" y="336677"/>
                  </a:lnTo>
                  <a:lnTo>
                    <a:pt x="1321857" y="368780"/>
                  </a:lnTo>
                  <a:lnTo>
                    <a:pt x="1277794" y="393477"/>
                  </a:lnTo>
                  <a:lnTo>
                    <a:pt x="1230659" y="410793"/>
                  </a:lnTo>
                  <a:lnTo>
                    <a:pt x="1180465" y="420751"/>
                  </a:lnTo>
                  <a:lnTo>
                    <a:pt x="1181606" y="409039"/>
                  </a:lnTo>
                  <a:lnTo>
                    <a:pt x="1183878" y="392398"/>
                  </a:lnTo>
                  <a:lnTo>
                    <a:pt x="1187269" y="370851"/>
                  </a:lnTo>
                  <a:lnTo>
                    <a:pt x="1191767" y="344424"/>
                  </a:lnTo>
                  <a:lnTo>
                    <a:pt x="1234567" y="98425"/>
                  </a:lnTo>
                  <a:lnTo>
                    <a:pt x="1238615" y="73538"/>
                  </a:lnTo>
                  <a:lnTo>
                    <a:pt x="1241615" y="54308"/>
                  </a:lnTo>
                  <a:lnTo>
                    <a:pt x="1243568" y="40721"/>
                  </a:lnTo>
                  <a:lnTo>
                    <a:pt x="1244473" y="32766"/>
                  </a:lnTo>
                  <a:lnTo>
                    <a:pt x="1276044" y="23244"/>
                  </a:lnTo>
                  <a:lnTo>
                    <a:pt x="1304829" y="16414"/>
                  </a:lnTo>
                  <a:lnTo>
                    <a:pt x="1330805" y="12299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824991" y="110236"/>
                  </a:lnTo>
                  <a:lnTo>
                    <a:pt x="797704" y="112879"/>
                  </a:lnTo>
                  <a:lnTo>
                    <a:pt x="772429" y="115665"/>
                  </a:lnTo>
                  <a:lnTo>
                    <a:pt x="727964" y="121666"/>
                  </a:lnTo>
                  <a:lnTo>
                    <a:pt x="721233" y="149606"/>
                  </a:lnTo>
                  <a:lnTo>
                    <a:pt x="715772" y="171196"/>
                  </a:lnTo>
                  <a:lnTo>
                    <a:pt x="801370" y="153035"/>
                  </a:lnTo>
                  <a:lnTo>
                    <a:pt x="796163" y="236982"/>
                  </a:lnTo>
                  <a:lnTo>
                    <a:pt x="765498" y="242486"/>
                  </a:lnTo>
                  <a:lnTo>
                    <a:pt x="739251" y="247396"/>
                  </a:lnTo>
                  <a:lnTo>
                    <a:pt x="700151" y="255524"/>
                  </a:lnTo>
                  <a:lnTo>
                    <a:pt x="697229" y="272161"/>
                  </a:lnTo>
                  <a:lnTo>
                    <a:pt x="693166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836" y="388318"/>
                  </a:lnTo>
                  <a:lnTo>
                    <a:pt x="692959" y="396176"/>
                  </a:lnTo>
                  <a:lnTo>
                    <a:pt x="638724" y="406987"/>
                  </a:lnTo>
                  <a:lnTo>
                    <a:pt x="579120" y="420751"/>
                  </a:lnTo>
                  <a:lnTo>
                    <a:pt x="621665" y="159766"/>
                  </a:lnTo>
                  <a:lnTo>
                    <a:pt x="592703" y="193502"/>
                  </a:lnTo>
                  <a:lnTo>
                    <a:pt x="563546" y="220233"/>
                  </a:lnTo>
                  <a:lnTo>
                    <a:pt x="529127" y="247084"/>
                  </a:lnTo>
                  <a:lnTo>
                    <a:pt x="489458" y="274066"/>
                  </a:lnTo>
                  <a:lnTo>
                    <a:pt x="484193" y="305117"/>
                  </a:lnTo>
                  <a:lnTo>
                    <a:pt x="479631" y="335788"/>
                  </a:lnTo>
                  <a:lnTo>
                    <a:pt x="475759" y="366077"/>
                  </a:lnTo>
                  <a:lnTo>
                    <a:pt x="472566" y="395986"/>
                  </a:lnTo>
                  <a:lnTo>
                    <a:pt x="376428" y="420751"/>
                  </a:lnTo>
                  <a:lnTo>
                    <a:pt x="384286" y="370441"/>
                  </a:lnTo>
                  <a:lnTo>
                    <a:pt x="412877" y="215900"/>
                  </a:lnTo>
                  <a:lnTo>
                    <a:pt x="418474" y="184943"/>
                  </a:lnTo>
                  <a:lnTo>
                    <a:pt x="423465" y="156845"/>
                  </a:lnTo>
                  <a:lnTo>
                    <a:pt x="427861" y="131603"/>
                  </a:lnTo>
                  <a:lnTo>
                    <a:pt x="431672" y="109220"/>
                  </a:lnTo>
                  <a:lnTo>
                    <a:pt x="433197" y="100330"/>
                  </a:lnTo>
                  <a:lnTo>
                    <a:pt x="411098" y="141732"/>
                  </a:lnTo>
                  <a:lnTo>
                    <a:pt x="385741" y="190734"/>
                  </a:lnTo>
                  <a:lnTo>
                    <a:pt x="361865" y="238435"/>
                  </a:lnTo>
                  <a:lnTo>
                    <a:pt x="339471" y="284845"/>
                  </a:lnTo>
                  <a:lnTo>
                    <a:pt x="318558" y="329974"/>
                  </a:lnTo>
                  <a:lnTo>
                    <a:pt x="299127" y="373833"/>
                  </a:lnTo>
                  <a:lnTo>
                    <a:pt x="281178" y="416433"/>
                  </a:lnTo>
                  <a:lnTo>
                    <a:pt x="189229" y="410591"/>
                  </a:lnTo>
                  <a:lnTo>
                    <a:pt x="245998" y="285623"/>
                  </a:lnTo>
                  <a:lnTo>
                    <a:pt x="211963" y="120904"/>
                  </a:lnTo>
                  <a:lnTo>
                    <a:pt x="195834" y="121920"/>
                  </a:lnTo>
                  <a:lnTo>
                    <a:pt x="150031" y="181597"/>
                  </a:lnTo>
                  <a:lnTo>
                    <a:pt x="138884" y="237255"/>
                  </a:lnTo>
                  <a:lnTo>
                    <a:pt x="129492" y="291547"/>
                  </a:lnTo>
                  <a:lnTo>
                    <a:pt x="121849" y="344461"/>
                  </a:lnTo>
                  <a:lnTo>
                    <a:pt x="115950" y="395986"/>
                  </a:lnTo>
                  <a:lnTo>
                    <a:pt x="14478" y="420751"/>
                  </a:lnTo>
                  <a:lnTo>
                    <a:pt x="63753" y="136144"/>
                  </a:lnTo>
                  <a:lnTo>
                    <a:pt x="57403" y="137541"/>
                  </a:lnTo>
                  <a:lnTo>
                    <a:pt x="49910" y="139192"/>
                  </a:lnTo>
                  <a:lnTo>
                    <a:pt x="41275" y="140843"/>
                  </a:lnTo>
                  <a:lnTo>
                    <a:pt x="6857" y="146304"/>
                  </a:lnTo>
                  <a:lnTo>
                    <a:pt x="0" y="36195"/>
                  </a:lnTo>
                  <a:lnTo>
                    <a:pt x="238378" y="9271"/>
                  </a:lnTo>
                  <a:lnTo>
                    <a:pt x="236982" y="52324"/>
                  </a:lnTo>
                  <a:lnTo>
                    <a:pt x="316865" y="17526"/>
                  </a:lnTo>
                  <a:lnTo>
                    <a:pt x="314936" y="66800"/>
                  </a:lnTo>
                  <a:lnTo>
                    <a:pt x="314459" y="102564"/>
                  </a:lnTo>
                  <a:lnTo>
                    <a:pt x="314674" y="119919"/>
                  </a:lnTo>
                  <a:lnTo>
                    <a:pt x="315221" y="136751"/>
                  </a:lnTo>
                  <a:lnTo>
                    <a:pt x="316103" y="153035"/>
                  </a:lnTo>
                  <a:lnTo>
                    <a:pt x="370840" y="23622"/>
                  </a:lnTo>
                  <a:lnTo>
                    <a:pt x="441833" y="35814"/>
                  </a:lnTo>
                  <a:lnTo>
                    <a:pt x="441959" y="35179"/>
                  </a:lnTo>
                  <a:lnTo>
                    <a:pt x="441833" y="34290"/>
                  </a:lnTo>
                  <a:lnTo>
                    <a:pt x="441833" y="33782"/>
                  </a:lnTo>
                  <a:lnTo>
                    <a:pt x="483401" y="21365"/>
                  </a:lnTo>
                  <a:lnTo>
                    <a:pt x="520858" y="12874"/>
                  </a:lnTo>
                  <a:lnTo>
                    <a:pt x="583057" y="6096"/>
                  </a:lnTo>
                  <a:lnTo>
                    <a:pt x="601364" y="6957"/>
                  </a:lnTo>
                  <a:lnTo>
                    <a:pt x="617220" y="9556"/>
                  </a:lnTo>
                  <a:lnTo>
                    <a:pt x="630598" y="13918"/>
                  </a:lnTo>
                  <a:lnTo>
                    <a:pt x="641477" y="20066"/>
                  </a:lnTo>
                  <a:lnTo>
                    <a:pt x="648080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/>
          <p:cNvSpPr txBox="1"/>
          <p:nvPr/>
        </p:nvSpPr>
        <p:spPr>
          <a:xfrm>
            <a:off x="237552" y="758075"/>
            <a:ext cx="6290496" cy="6058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800" b="1" spc="-5" dirty="0">
                <a:solidFill>
                  <a:prstClr val="black"/>
                </a:solidFill>
                <a:cs typeface="Gothic Uralic"/>
              </a:rPr>
              <a:t>SIGNS AND</a:t>
            </a:r>
            <a:r>
              <a:rPr sz="2800" b="1" spc="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spc="-10" dirty="0">
                <a:solidFill>
                  <a:prstClr val="black"/>
                </a:solidFill>
                <a:cs typeface="Gothic Uralic"/>
              </a:rPr>
              <a:t>SYMPTOMS: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294640" indent="-281940" algn="l" rtl="0">
              <a:spcBef>
                <a:spcPts val="5"/>
              </a:spcBef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Polyuria</a:t>
            </a: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Polydypsia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Polyphagia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Glucosuria</a:t>
            </a:r>
          </a:p>
          <a:p>
            <a:pPr marL="294640" indent="-281940" algn="l" rtl="0">
              <a:buClr>
                <a:srgbClr val="000000"/>
              </a:buClr>
              <a:buFont typeface="TeXGyreAdventor"/>
              <a:buAutoNum type="arabicPeriod"/>
              <a:tabLst>
                <a:tab pos="294640" algn="l"/>
              </a:tabLst>
            </a:pPr>
            <a:r>
              <a:rPr sz="2800" b="1" dirty="0">
                <a:solidFill>
                  <a:srgbClr val="FF0000"/>
                </a:solidFill>
                <a:cs typeface="Gothic Uralic"/>
              </a:rPr>
              <a:t>WEIGHT</a:t>
            </a:r>
            <a:r>
              <a:rPr sz="2800" b="1" spc="-5" dirty="0">
                <a:solidFill>
                  <a:srgbClr val="FF0000"/>
                </a:solidFill>
                <a:cs typeface="Gothic Uralic"/>
              </a:rPr>
              <a:t> </a:t>
            </a:r>
            <a:r>
              <a:rPr sz="2800" b="1" dirty="0">
                <a:solidFill>
                  <a:srgbClr val="FF0000"/>
                </a:solidFill>
                <a:cs typeface="Gothic Uralic"/>
              </a:rPr>
              <a:t>LOSS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294005" indent="-281940" algn="l" rtl="0">
              <a:spcBef>
                <a:spcPts val="5"/>
              </a:spcBef>
              <a:buFontTx/>
              <a:buAutoNum type="arabicPeriod"/>
              <a:tabLst>
                <a:tab pos="29464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Anorexia, nausea and</a:t>
            </a:r>
            <a:r>
              <a:rPr sz="2800" spc="-1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vomiting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Blurring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of</a:t>
            </a:r>
            <a:r>
              <a:rPr sz="2800" spc="-5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vision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7180" marR="878840" indent="-284480" algn="l" rtl="0"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Increase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susceptibility </a:t>
            </a:r>
            <a:r>
              <a:rPr sz="2800" spc="-25" dirty="0">
                <a:solidFill>
                  <a:prstClr val="black"/>
                </a:solidFill>
                <a:cs typeface="TeXGyreAdventor"/>
              </a:rPr>
              <a:t>to 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infection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005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Delayed/poor </a:t>
            </a:r>
            <a:r>
              <a:rPr sz="2800" dirty="0">
                <a:solidFill>
                  <a:prstClr val="black"/>
                </a:solidFill>
                <a:cs typeface="TeXGyreAdventor"/>
              </a:rPr>
              <a:t>wound</a:t>
            </a:r>
            <a:r>
              <a:rPr sz="2800" spc="-4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dirty="0">
                <a:solidFill>
                  <a:prstClr val="black"/>
                </a:solidFill>
                <a:cs typeface="TeXGyreAdventor"/>
              </a:rPr>
              <a:t>healing</a:t>
            </a:r>
            <a:endParaRPr lang="en-US" sz="2800" dirty="0">
              <a:solidFill>
                <a:prstClr val="black"/>
              </a:solidFill>
              <a:cs typeface="TeXGyreAdventor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TREATMENT: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Insulin</a:t>
            </a:r>
            <a:r>
              <a:rPr kumimoji="0" lang="en-US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therapy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Diet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Exercise</a:t>
            </a:r>
          </a:p>
        </p:txBody>
      </p:sp>
      <p:sp>
        <p:nvSpPr>
          <p:cNvPr id="10" name="object 7"/>
          <p:cNvSpPr txBox="1"/>
          <p:nvPr/>
        </p:nvSpPr>
        <p:spPr>
          <a:xfrm>
            <a:off x="7305818" y="980728"/>
            <a:ext cx="4824535" cy="519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2800" b="1" spc="-5" dirty="0">
                <a:solidFill>
                  <a:prstClr val="black"/>
                </a:solidFill>
                <a:cs typeface="Gothic Uralic"/>
              </a:rPr>
              <a:t>SIGNS AND</a:t>
            </a:r>
            <a:r>
              <a:rPr sz="2800" b="1" spc="-60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spc="-5" dirty="0">
                <a:solidFill>
                  <a:prstClr val="black"/>
                </a:solidFill>
                <a:cs typeface="Gothic Uralic"/>
              </a:rPr>
              <a:t>SYMPTOMS: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294005" indent="-281940" algn="l" rtl="0">
              <a:spcBef>
                <a:spcPts val="5"/>
              </a:spcBef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Usually</a:t>
            </a:r>
            <a:r>
              <a:rPr sz="2800" spc="-11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asymptomatic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Polyuria</a:t>
            </a: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Polydypsia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Polyphagia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294640" indent="-281940" algn="l" rtl="0">
              <a:buFontTx/>
              <a:buAutoNum type="arabicPeriod"/>
              <a:tabLst>
                <a:tab pos="29464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Glucosuria</a:t>
            </a:r>
          </a:p>
          <a:p>
            <a:pPr marL="294640" indent="-281940" algn="l" rtl="0">
              <a:spcBef>
                <a:spcPts val="5"/>
              </a:spcBef>
              <a:buClr>
                <a:srgbClr val="000000"/>
              </a:buClr>
              <a:buFont typeface="TeXGyreAdventor"/>
              <a:buAutoNum type="arabicPeriod"/>
              <a:tabLst>
                <a:tab pos="294640" algn="l"/>
              </a:tabLst>
            </a:pPr>
            <a:r>
              <a:rPr sz="2800" b="1" dirty="0">
                <a:solidFill>
                  <a:srgbClr val="FF0000"/>
                </a:solidFill>
                <a:cs typeface="Gothic Uralic"/>
              </a:rPr>
              <a:t>WEIGHT</a:t>
            </a:r>
            <a:r>
              <a:rPr sz="2800" b="1" spc="-5" dirty="0">
                <a:solidFill>
                  <a:srgbClr val="FF0000"/>
                </a:solidFill>
                <a:cs typeface="Gothic Uralic"/>
              </a:rPr>
              <a:t> GAIN</a:t>
            </a:r>
            <a:endParaRPr lang="en-US" sz="2800" b="1" spc="-5" dirty="0">
              <a:solidFill>
                <a:srgbClr val="FF0000"/>
              </a:solidFill>
              <a:cs typeface="Gothic Ural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Gothic Uralic"/>
              </a:rPr>
              <a:t>TREATMENT: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Gothic Uralic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Oral Hypoglycemic</a:t>
            </a:r>
            <a:r>
              <a:rPr kumimoji="0" lang="en-US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agents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Diet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eXGyreAdventor"/>
            </a:endParaRPr>
          </a:p>
          <a:p>
            <a:pPr marL="294005" marR="0" lvl="0" indent="-2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946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eXGyreAdventor"/>
              </a:rPr>
              <a:t>Exercise</a:t>
            </a:r>
          </a:p>
          <a:p>
            <a:pPr marL="294640" indent="-281940" algn="l" rtl="0">
              <a:spcBef>
                <a:spcPts val="5"/>
              </a:spcBef>
              <a:buClr>
                <a:srgbClr val="000000"/>
              </a:buClr>
              <a:buFont typeface="TeXGyreAdventor"/>
              <a:buAutoNum type="arabicPeriod"/>
              <a:tabLst>
                <a:tab pos="294640" algn="l"/>
              </a:tabLst>
            </a:pPr>
            <a:endParaRPr sz="2800" dirty="0">
              <a:solidFill>
                <a:prstClr val="black"/>
              </a:solidFill>
              <a:cs typeface="Gothic Uralic"/>
            </a:endParaRPr>
          </a:p>
        </p:txBody>
      </p:sp>
      <p:grpSp>
        <p:nvGrpSpPr>
          <p:cNvPr id="13" name="object 10"/>
          <p:cNvGrpSpPr/>
          <p:nvPr/>
        </p:nvGrpSpPr>
        <p:grpSpPr>
          <a:xfrm>
            <a:off x="551384" y="95516"/>
            <a:ext cx="9865096" cy="558800"/>
            <a:chOff x="1397000" y="68580"/>
            <a:chExt cx="6443979" cy="558800"/>
          </a:xfrm>
        </p:grpSpPr>
        <p:sp>
          <p:nvSpPr>
            <p:cNvPr id="14" name="object 11"/>
            <p:cNvSpPr/>
            <p:nvPr/>
          </p:nvSpPr>
          <p:spPr>
            <a:xfrm>
              <a:off x="1397000" y="68580"/>
              <a:ext cx="1912620" cy="55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5" name="object 12"/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635736" y="116332"/>
                  </a:moveTo>
                  <a:lnTo>
                    <a:pt x="1582673" y="116332"/>
                  </a:lnTo>
                  <a:lnTo>
                    <a:pt x="1547367" y="445897"/>
                  </a:lnTo>
                  <a:lnTo>
                    <a:pt x="1616455" y="437388"/>
                  </a:lnTo>
                  <a:lnTo>
                    <a:pt x="1667815" y="215519"/>
                  </a:lnTo>
                  <a:lnTo>
                    <a:pt x="1626235" y="215519"/>
                  </a:lnTo>
                  <a:lnTo>
                    <a:pt x="1635736" y="116332"/>
                  </a:lnTo>
                  <a:close/>
                </a:path>
                <a:path w="1799589" h="446405">
                  <a:moveTo>
                    <a:pt x="1645030" y="19304"/>
                  </a:moveTo>
                  <a:lnTo>
                    <a:pt x="1506473" y="40894"/>
                  </a:lnTo>
                  <a:lnTo>
                    <a:pt x="1496282" y="89001"/>
                  </a:lnTo>
                  <a:lnTo>
                    <a:pt x="1485040" y="137027"/>
                  </a:lnTo>
                  <a:lnTo>
                    <a:pt x="1472748" y="184972"/>
                  </a:lnTo>
                  <a:lnTo>
                    <a:pt x="1459404" y="232838"/>
                  </a:lnTo>
                  <a:lnTo>
                    <a:pt x="1445006" y="280627"/>
                  </a:lnTo>
                  <a:lnTo>
                    <a:pt x="1429553" y="328340"/>
                  </a:lnTo>
                  <a:lnTo>
                    <a:pt x="1413043" y="375979"/>
                  </a:lnTo>
                  <a:lnTo>
                    <a:pt x="1395476" y="423545"/>
                  </a:lnTo>
                  <a:lnTo>
                    <a:pt x="1517015" y="408051"/>
                  </a:lnTo>
                  <a:lnTo>
                    <a:pt x="1582673" y="116332"/>
                  </a:lnTo>
                  <a:lnTo>
                    <a:pt x="1635736" y="116332"/>
                  </a:lnTo>
                  <a:lnTo>
                    <a:pt x="1645030" y="19304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04829" y="16414"/>
                  </a:lnTo>
                  <a:lnTo>
                    <a:pt x="1244473" y="32766"/>
                  </a:lnTo>
                  <a:lnTo>
                    <a:pt x="1243543" y="40894"/>
                  </a:lnTo>
                  <a:lnTo>
                    <a:pt x="1241615" y="54308"/>
                  </a:lnTo>
                  <a:lnTo>
                    <a:pt x="1238615" y="73538"/>
                  </a:lnTo>
                  <a:lnTo>
                    <a:pt x="1234567" y="98425"/>
                  </a:lnTo>
                  <a:lnTo>
                    <a:pt x="1191767" y="344424"/>
                  </a:lnTo>
                  <a:lnTo>
                    <a:pt x="1187269" y="370851"/>
                  </a:lnTo>
                  <a:lnTo>
                    <a:pt x="1183856" y="392557"/>
                  </a:lnTo>
                  <a:lnTo>
                    <a:pt x="1181606" y="409039"/>
                  </a:lnTo>
                  <a:lnTo>
                    <a:pt x="1180465" y="420751"/>
                  </a:lnTo>
                  <a:lnTo>
                    <a:pt x="1230659" y="410793"/>
                  </a:lnTo>
                  <a:lnTo>
                    <a:pt x="1277794" y="393477"/>
                  </a:lnTo>
                  <a:lnTo>
                    <a:pt x="1321857" y="368780"/>
                  </a:lnTo>
                  <a:lnTo>
                    <a:pt x="1362836" y="336677"/>
                  </a:lnTo>
                  <a:lnTo>
                    <a:pt x="1380971" y="317881"/>
                  </a:lnTo>
                  <a:lnTo>
                    <a:pt x="1294638" y="317881"/>
                  </a:lnTo>
                  <a:lnTo>
                    <a:pt x="1301708" y="273423"/>
                  </a:lnTo>
                  <a:lnTo>
                    <a:pt x="1310147" y="227298"/>
                  </a:lnTo>
                  <a:lnTo>
                    <a:pt x="1319944" y="179506"/>
                  </a:lnTo>
                  <a:lnTo>
                    <a:pt x="1331086" y="130048"/>
                  </a:lnTo>
                  <a:lnTo>
                    <a:pt x="1467949" y="130048"/>
                  </a:lnTo>
                  <a:lnTo>
                    <a:pt x="1467936" y="128180"/>
                  </a:lnTo>
                  <a:lnTo>
                    <a:pt x="1458166" y="78946"/>
                  </a:lnTo>
                  <a:lnTo>
                    <a:pt x="1428623" y="36068"/>
                  </a:lnTo>
                  <a:lnTo>
                    <a:pt x="1377688" y="12493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1783350" y="178435"/>
                  </a:moveTo>
                  <a:lnTo>
                    <a:pt x="1676400" y="178435"/>
                  </a:lnTo>
                  <a:lnTo>
                    <a:pt x="1656841" y="412750"/>
                  </a:lnTo>
                  <a:lnTo>
                    <a:pt x="1777491" y="392557"/>
                  </a:lnTo>
                  <a:lnTo>
                    <a:pt x="1777550" y="328340"/>
                  </a:lnTo>
                  <a:lnTo>
                    <a:pt x="1778105" y="285020"/>
                  </a:lnTo>
                  <a:lnTo>
                    <a:pt x="1779947" y="234954"/>
                  </a:lnTo>
                  <a:lnTo>
                    <a:pt x="1783016" y="182673"/>
                  </a:lnTo>
                  <a:lnTo>
                    <a:pt x="1783350" y="178435"/>
                  </a:lnTo>
                  <a:close/>
                </a:path>
                <a:path w="1799589" h="446405">
                  <a:moveTo>
                    <a:pt x="1467949" y="130048"/>
                  </a:moveTo>
                  <a:lnTo>
                    <a:pt x="1331086" y="130048"/>
                  </a:lnTo>
                  <a:lnTo>
                    <a:pt x="1348755" y="131714"/>
                  </a:lnTo>
                  <a:lnTo>
                    <a:pt x="1361376" y="138620"/>
                  </a:lnTo>
                  <a:lnTo>
                    <a:pt x="1368948" y="150764"/>
                  </a:lnTo>
                  <a:lnTo>
                    <a:pt x="1371473" y="168148"/>
                  </a:lnTo>
                  <a:lnTo>
                    <a:pt x="1370115" y="185672"/>
                  </a:lnTo>
                  <a:lnTo>
                    <a:pt x="1366043" y="204708"/>
                  </a:lnTo>
                  <a:lnTo>
                    <a:pt x="1359257" y="225244"/>
                  </a:lnTo>
                  <a:lnTo>
                    <a:pt x="1349755" y="247269"/>
                  </a:lnTo>
                  <a:lnTo>
                    <a:pt x="1333875" y="267410"/>
                  </a:lnTo>
                  <a:lnTo>
                    <a:pt x="1306304" y="302740"/>
                  </a:lnTo>
                  <a:lnTo>
                    <a:pt x="1294638" y="317881"/>
                  </a:lnTo>
                  <a:lnTo>
                    <a:pt x="1380971" y="317881"/>
                  </a:lnTo>
                  <a:lnTo>
                    <a:pt x="1427321" y="259524"/>
                  </a:lnTo>
                  <a:lnTo>
                    <a:pt x="1448633" y="216804"/>
                  </a:lnTo>
                  <a:lnTo>
                    <a:pt x="1462659" y="171323"/>
                  </a:lnTo>
                  <a:lnTo>
                    <a:pt x="1467656" y="138620"/>
                  </a:lnTo>
                  <a:lnTo>
                    <a:pt x="1467949" y="130048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665859" y="34925"/>
                  </a:lnTo>
                  <a:lnTo>
                    <a:pt x="1626235" y="215519"/>
                  </a:lnTo>
                  <a:lnTo>
                    <a:pt x="1667815" y="215519"/>
                  </a:lnTo>
                  <a:lnTo>
                    <a:pt x="1676400" y="178435"/>
                  </a:lnTo>
                  <a:lnTo>
                    <a:pt x="1783350" y="178435"/>
                  </a:lnTo>
                  <a:lnTo>
                    <a:pt x="1787313" y="128180"/>
                  </a:lnTo>
                  <a:lnTo>
                    <a:pt x="1792837" y="71479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60324" y="136144"/>
                  </a:moveTo>
                  <a:lnTo>
                    <a:pt x="63753" y="136144"/>
                  </a:lnTo>
                  <a:lnTo>
                    <a:pt x="14478" y="420751"/>
                  </a:lnTo>
                  <a:lnTo>
                    <a:pt x="115950" y="395986"/>
                  </a:lnTo>
                  <a:lnTo>
                    <a:pt x="121849" y="344461"/>
                  </a:lnTo>
                  <a:lnTo>
                    <a:pt x="129492" y="291547"/>
                  </a:lnTo>
                  <a:lnTo>
                    <a:pt x="138938" y="236982"/>
                  </a:lnTo>
                  <a:lnTo>
                    <a:pt x="150031" y="181597"/>
                  </a:lnTo>
                  <a:lnTo>
                    <a:pt x="160324" y="136144"/>
                  </a:lnTo>
                  <a:close/>
                </a:path>
                <a:path w="1799589" h="446405">
                  <a:moveTo>
                    <a:pt x="825653" y="100330"/>
                  </a:moveTo>
                  <a:lnTo>
                    <a:pt x="433197" y="100330"/>
                  </a:lnTo>
                  <a:lnTo>
                    <a:pt x="427861" y="131603"/>
                  </a:lnTo>
                  <a:lnTo>
                    <a:pt x="423465" y="156845"/>
                  </a:lnTo>
                  <a:lnTo>
                    <a:pt x="418474" y="184943"/>
                  </a:lnTo>
                  <a:lnTo>
                    <a:pt x="412877" y="215900"/>
                  </a:lnTo>
                  <a:lnTo>
                    <a:pt x="389382" y="342773"/>
                  </a:lnTo>
                  <a:lnTo>
                    <a:pt x="384286" y="370441"/>
                  </a:lnTo>
                  <a:lnTo>
                    <a:pt x="380428" y="392668"/>
                  </a:lnTo>
                  <a:lnTo>
                    <a:pt x="377809" y="409442"/>
                  </a:lnTo>
                  <a:lnTo>
                    <a:pt x="376428" y="420751"/>
                  </a:lnTo>
                  <a:lnTo>
                    <a:pt x="472566" y="395986"/>
                  </a:lnTo>
                  <a:lnTo>
                    <a:pt x="475759" y="366077"/>
                  </a:lnTo>
                  <a:lnTo>
                    <a:pt x="479631" y="335788"/>
                  </a:lnTo>
                  <a:lnTo>
                    <a:pt x="484193" y="305117"/>
                  </a:lnTo>
                  <a:lnTo>
                    <a:pt x="489458" y="274066"/>
                  </a:lnTo>
                  <a:lnTo>
                    <a:pt x="529127" y="247084"/>
                  </a:lnTo>
                  <a:lnTo>
                    <a:pt x="563546" y="220233"/>
                  </a:lnTo>
                  <a:lnTo>
                    <a:pt x="592703" y="193502"/>
                  </a:lnTo>
                  <a:lnTo>
                    <a:pt x="608382" y="176022"/>
                  </a:lnTo>
                  <a:lnTo>
                    <a:pt x="507746" y="176022"/>
                  </a:lnTo>
                  <a:lnTo>
                    <a:pt x="513207" y="154305"/>
                  </a:lnTo>
                  <a:lnTo>
                    <a:pt x="540162" y="120824"/>
                  </a:lnTo>
                  <a:lnTo>
                    <a:pt x="554735" y="118999"/>
                  </a:lnTo>
                  <a:lnTo>
                    <a:pt x="746383" y="118999"/>
                  </a:lnTo>
                  <a:lnTo>
                    <a:pt x="749178" y="118594"/>
                  </a:lnTo>
                  <a:lnTo>
                    <a:pt x="772429" y="115665"/>
                  </a:lnTo>
                  <a:lnTo>
                    <a:pt x="797704" y="112879"/>
                  </a:lnTo>
                  <a:lnTo>
                    <a:pt x="824991" y="110236"/>
                  </a:lnTo>
                  <a:lnTo>
                    <a:pt x="825653" y="100330"/>
                  </a:lnTo>
                  <a:close/>
                </a:path>
                <a:path w="1799589" h="446405">
                  <a:moveTo>
                    <a:pt x="718663" y="159766"/>
                  </a:moveTo>
                  <a:lnTo>
                    <a:pt x="621665" y="159766"/>
                  </a:lnTo>
                  <a:lnTo>
                    <a:pt x="579120" y="420751"/>
                  </a:lnTo>
                  <a:lnTo>
                    <a:pt x="638724" y="406987"/>
                  </a:lnTo>
                  <a:lnTo>
                    <a:pt x="692959" y="396176"/>
                  </a:lnTo>
                  <a:lnTo>
                    <a:pt x="741836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6" y="287909"/>
                  </a:lnTo>
                  <a:lnTo>
                    <a:pt x="697229" y="272161"/>
                  </a:lnTo>
                  <a:lnTo>
                    <a:pt x="698246" y="265303"/>
                  </a:lnTo>
                  <a:lnTo>
                    <a:pt x="739251" y="247396"/>
                  </a:lnTo>
                  <a:lnTo>
                    <a:pt x="796163" y="236982"/>
                  </a:lnTo>
                  <a:lnTo>
                    <a:pt x="800243" y="171196"/>
                  </a:lnTo>
                  <a:lnTo>
                    <a:pt x="715772" y="171196"/>
                  </a:lnTo>
                  <a:lnTo>
                    <a:pt x="718663" y="159766"/>
                  </a:lnTo>
                  <a:close/>
                </a:path>
                <a:path w="1799589" h="446405">
                  <a:moveTo>
                    <a:pt x="314706" y="120904"/>
                  </a:moveTo>
                  <a:lnTo>
                    <a:pt x="211963" y="120904"/>
                  </a:lnTo>
                  <a:lnTo>
                    <a:pt x="245998" y="285623"/>
                  </a:lnTo>
                  <a:lnTo>
                    <a:pt x="189229" y="410591"/>
                  </a:lnTo>
                  <a:lnTo>
                    <a:pt x="281178" y="416433"/>
                  </a:lnTo>
                  <a:lnTo>
                    <a:pt x="299127" y="373833"/>
                  </a:lnTo>
                  <a:lnTo>
                    <a:pt x="318558" y="329974"/>
                  </a:lnTo>
                  <a:lnTo>
                    <a:pt x="339471" y="284845"/>
                  </a:lnTo>
                  <a:lnTo>
                    <a:pt x="361865" y="238435"/>
                  </a:lnTo>
                  <a:lnTo>
                    <a:pt x="385741" y="190734"/>
                  </a:lnTo>
                  <a:lnTo>
                    <a:pt x="405249" y="153035"/>
                  </a:lnTo>
                  <a:lnTo>
                    <a:pt x="316103" y="153035"/>
                  </a:lnTo>
                  <a:lnTo>
                    <a:pt x="315221" y="136751"/>
                  </a:lnTo>
                  <a:lnTo>
                    <a:pt x="314706" y="120904"/>
                  </a:lnTo>
                  <a:close/>
                </a:path>
                <a:path w="1799589" h="446405">
                  <a:moveTo>
                    <a:pt x="792734" y="273431"/>
                  </a:moveTo>
                  <a:lnTo>
                    <a:pt x="693166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799589" h="446405">
                  <a:moveTo>
                    <a:pt x="746383" y="118999"/>
                  </a:moveTo>
                  <a:lnTo>
                    <a:pt x="559942" y="118999"/>
                  </a:lnTo>
                  <a:lnTo>
                    <a:pt x="562610" y="120269"/>
                  </a:lnTo>
                  <a:lnTo>
                    <a:pt x="562493" y="123920"/>
                  </a:lnTo>
                  <a:lnTo>
                    <a:pt x="526010" y="164256"/>
                  </a:lnTo>
                  <a:lnTo>
                    <a:pt x="507746" y="176022"/>
                  </a:lnTo>
                  <a:lnTo>
                    <a:pt x="608382" y="176022"/>
                  </a:lnTo>
                  <a:lnTo>
                    <a:pt x="616585" y="166878"/>
                  </a:lnTo>
                  <a:lnTo>
                    <a:pt x="621665" y="159766"/>
                  </a:lnTo>
                  <a:lnTo>
                    <a:pt x="718663" y="159766"/>
                  </a:lnTo>
                  <a:lnTo>
                    <a:pt x="721233" y="149606"/>
                  </a:lnTo>
                  <a:lnTo>
                    <a:pt x="722954" y="141732"/>
                  </a:lnTo>
                  <a:lnTo>
                    <a:pt x="724598" y="134588"/>
                  </a:lnTo>
                  <a:lnTo>
                    <a:pt x="726269" y="127853"/>
                  </a:lnTo>
                  <a:lnTo>
                    <a:pt x="727964" y="121666"/>
                  </a:lnTo>
                  <a:lnTo>
                    <a:pt x="746383" y="118999"/>
                  </a:lnTo>
                  <a:close/>
                </a:path>
                <a:path w="1799589" h="446405">
                  <a:moveTo>
                    <a:pt x="801370" y="153035"/>
                  </a:moveTo>
                  <a:lnTo>
                    <a:pt x="715772" y="171196"/>
                  </a:lnTo>
                  <a:lnTo>
                    <a:pt x="800243" y="171196"/>
                  </a:lnTo>
                  <a:lnTo>
                    <a:pt x="801370" y="153035"/>
                  </a:lnTo>
                  <a:close/>
                </a:path>
                <a:path w="1799589" h="446405">
                  <a:moveTo>
                    <a:pt x="370840" y="23622"/>
                  </a:moveTo>
                  <a:lnTo>
                    <a:pt x="316103" y="153035"/>
                  </a:lnTo>
                  <a:lnTo>
                    <a:pt x="405249" y="153035"/>
                  </a:lnTo>
                  <a:lnTo>
                    <a:pt x="411098" y="141732"/>
                  </a:lnTo>
                  <a:lnTo>
                    <a:pt x="433197" y="100330"/>
                  </a:lnTo>
                  <a:lnTo>
                    <a:pt x="825653" y="100330"/>
                  </a:lnTo>
                  <a:lnTo>
                    <a:pt x="829964" y="35814"/>
                  </a:lnTo>
                  <a:lnTo>
                    <a:pt x="441833" y="35814"/>
                  </a:lnTo>
                  <a:lnTo>
                    <a:pt x="370840" y="23622"/>
                  </a:lnTo>
                  <a:close/>
                </a:path>
                <a:path w="1799589" h="446405">
                  <a:moveTo>
                    <a:pt x="238378" y="9271"/>
                  </a:moveTo>
                  <a:lnTo>
                    <a:pt x="0" y="36195"/>
                  </a:lnTo>
                  <a:lnTo>
                    <a:pt x="6857" y="146304"/>
                  </a:lnTo>
                  <a:lnTo>
                    <a:pt x="41275" y="140843"/>
                  </a:lnTo>
                  <a:lnTo>
                    <a:pt x="49910" y="139192"/>
                  </a:lnTo>
                  <a:lnTo>
                    <a:pt x="63753" y="136144"/>
                  </a:lnTo>
                  <a:lnTo>
                    <a:pt x="160324" y="136144"/>
                  </a:lnTo>
                  <a:lnTo>
                    <a:pt x="162940" y="124587"/>
                  </a:lnTo>
                  <a:lnTo>
                    <a:pt x="195834" y="121920"/>
                  </a:lnTo>
                  <a:lnTo>
                    <a:pt x="211963" y="120904"/>
                  </a:lnTo>
                  <a:lnTo>
                    <a:pt x="314706" y="120904"/>
                  </a:lnTo>
                  <a:lnTo>
                    <a:pt x="314554" y="110236"/>
                  </a:lnTo>
                  <a:lnTo>
                    <a:pt x="314578" y="84709"/>
                  </a:lnTo>
                  <a:lnTo>
                    <a:pt x="314936" y="66800"/>
                  </a:lnTo>
                  <a:lnTo>
                    <a:pt x="315358" y="52324"/>
                  </a:lnTo>
                  <a:lnTo>
                    <a:pt x="236982" y="52324"/>
                  </a:lnTo>
                  <a:lnTo>
                    <a:pt x="238378" y="9271"/>
                  </a:lnTo>
                  <a:close/>
                </a:path>
                <a:path w="1799589" h="446405">
                  <a:moveTo>
                    <a:pt x="316865" y="17526"/>
                  </a:moveTo>
                  <a:lnTo>
                    <a:pt x="236982" y="52324"/>
                  </a:lnTo>
                  <a:lnTo>
                    <a:pt x="315358" y="52324"/>
                  </a:lnTo>
                  <a:lnTo>
                    <a:pt x="315436" y="49641"/>
                  </a:lnTo>
                  <a:lnTo>
                    <a:pt x="316079" y="33220"/>
                  </a:lnTo>
                  <a:lnTo>
                    <a:pt x="316865" y="17526"/>
                  </a:lnTo>
                  <a:close/>
                </a:path>
                <a:path w="1799589" h="446405">
                  <a:moveTo>
                    <a:pt x="583057" y="6096"/>
                  </a:moveTo>
                  <a:lnTo>
                    <a:pt x="554077" y="7788"/>
                  </a:lnTo>
                  <a:lnTo>
                    <a:pt x="520858" y="12874"/>
                  </a:lnTo>
                  <a:lnTo>
                    <a:pt x="483401" y="21365"/>
                  </a:lnTo>
                  <a:lnTo>
                    <a:pt x="441705" y="33274"/>
                  </a:lnTo>
                  <a:lnTo>
                    <a:pt x="441833" y="33782"/>
                  </a:lnTo>
                  <a:lnTo>
                    <a:pt x="441833" y="35814"/>
                  </a:lnTo>
                  <a:lnTo>
                    <a:pt x="829964" y="35814"/>
                  </a:lnTo>
                  <a:lnTo>
                    <a:pt x="830601" y="26289"/>
                  </a:lnTo>
                  <a:lnTo>
                    <a:pt x="648080" y="26289"/>
                  </a:lnTo>
                  <a:lnTo>
                    <a:pt x="641477" y="20066"/>
                  </a:lnTo>
                  <a:lnTo>
                    <a:pt x="630598" y="13918"/>
                  </a:lnTo>
                  <a:lnTo>
                    <a:pt x="617220" y="9556"/>
                  </a:lnTo>
                  <a:lnTo>
                    <a:pt x="601364" y="6957"/>
                  </a:lnTo>
                  <a:lnTo>
                    <a:pt x="583057" y="6096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648080" y="26289"/>
                  </a:lnTo>
                  <a:lnTo>
                    <a:pt x="830601" y="26289"/>
                  </a:lnTo>
                  <a:lnTo>
                    <a:pt x="832358" y="0"/>
                  </a:lnTo>
                  <a:close/>
                </a:path>
                <a:path w="1799589" h="446405">
                  <a:moveTo>
                    <a:pt x="1101132" y="144145"/>
                  </a:moveTo>
                  <a:lnTo>
                    <a:pt x="1005840" y="144145"/>
                  </a:lnTo>
                  <a:lnTo>
                    <a:pt x="958722" y="420751"/>
                  </a:lnTo>
                  <a:lnTo>
                    <a:pt x="1059561" y="395986"/>
                  </a:lnTo>
                  <a:lnTo>
                    <a:pt x="1064400" y="353683"/>
                  </a:lnTo>
                  <a:lnTo>
                    <a:pt x="1070441" y="309832"/>
                  </a:lnTo>
                  <a:lnTo>
                    <a:pt x="1077681" y="264433"/>
                  </a:lnTo>
                  <a:lnTo>
                    <a:pt x="1086119" y="217487"/>
                  </a:lnTo>
                  <a:lnTo>
                    <a:pt x="1095754" y="168993"/>
                  </a:lnTo>
                  <a:lnTo>
                    <a:pt x="1101132" y="144145"/>
                  </a:lnTo>
                  <a:close/>
                </a:path>
                <a:path w="1799589" h="446405">
                  <a:moveTo>
                    <a:pt x="1131823" y="14224"/>
                  </a:moveTo>
                  <a:lnTo>
                    <a:pt x="950722" y="42926"/>
                  </a:lnTo>
                  <a:lnTo>
                    <a:pt x="935735" y="155194"/>
                  </a:lnTo>
                  <a:lnTo>
                    <a:pt x="1005840" y="144145"/>
                  </a:lnTo>
                  <a:lnTo>
                    <a:pt x="1101132" y="144145"/>
                  </a:lnTo>
                  <a:lnTo>
                    <a:pt x="1106584" y="118951"/>
                  </a:lnTo>
                  <a:lnTo>
                    <a:pt x="1118608" y="67361"/>
                  </a:lnTo>
                  <a:lnTo>
                    <a:pt x="1131823" y="14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2713482" y="220344"/>
              <a:ext cx="107314" cy="2183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1926590" y="209296"/>
              <a:ext cx="85343" cy="87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8" name="object 15"/>
            <p:cNvSpPr/>
            <p:nvPr/>
          </p:nvSpPr>
          <p:spPr>
            <a:xfrm>
              <a:off x="1434084" y="105537"/>
              <a:ext cx="1799589" cy="446405"/>
            </a:xfrm>
            <a:custGeom>
              <a:avLst/>
              <a:gdLst/>
              <a:ahLst/>
              <a:cxnLst/>
              <a:rect l="l" t="t" r="r" b="b"/>
              <a:pathLst>
                <a:path w="1799589" h="446405">
                  <a:moveTo>
                    <a:pt x="1131823" y="14224"/>
                  </a:moveTo>
                  <a:lnTo>
                    <a:pt x="1118608" y="67361"/>
                  </a:lnTo>
                  <a:lnTo>
                    <a:pt x="1106584" y="118951"/>
                  </a:lnTo>
                  <a:lnTo>
                    <a:pt x="1095754" y="168993"/>
                  </a:lnTo>
                  <a:lnTo>
                    <a:pt x="1086119" y="217487"/>
                  </a:lnTo>
                  <a:lnTo>
                    <a:pt x="1077681" y="264433"/>
                  </a:lnTo>
                  <a:lnTo>
                    <a:pt x="1070441" y="309832"/>
                  </a:lnTo>
                  <a:lnTo>
                    <a:pt x="1064400" y="353683"/>
                  </a:lnTo>
                  <a:lnTo>
                    <a:pt x="1059561" y="395986"/>
                  </a:lnTo>
                  <a:lnTo>
                    <a:pt x="958722" y="420751"/>
                  </a:lnTo>
                  <a:lnTo>
                    <a:pt x="1005840" y="144145"/>
                  </a:lnTo>
                  <a:lnTo>
                    <a:pt x="935735" y="155194"/>
                  </a:lnTo>
                  <a:lnTo>
                    <a:pt x="950722" y="42926"/>
                  </a:lnTo>
                  <a:lnTo>
                    <a:pt x="1131823" y="14224"/>
                  </a:lnTo>
                  <a:close/>
                </a:path>
                <a:path w="1799589" h="446405">
                  <a:moveTo>
                    <a:pt x="1799589" y="12573"/>
                  </a:moveTo>
                  <a:lnTo>
                    <a:pt x="1792837" y="71479"/>
                  </a:lnTo>
                  <a:lnTo>
                    <a:pt x="1787313" y="128180"/>
                  </a:lnTo>
                  <a:lnTo>
                    <a:pt x="1783016" y="182673"/>
                  </a:lnTo>
                  <a:lnTo>
                    <a:pt x="1779947" y="234954"/>
                  </a:lnTo>
                  <a:lnTo>
                    <a:pt x="1778105" y="285020"/>
                  </a:lnTo>
                  <a:lnTo>
                    <a:pt x="1777491" y="332867"/>
                  </a:lnTo>
                  <a:lnTo>
                    <a:pt x="1777491" y="347033"/>
                  </a:lnTo>
                  <a:lnTo>
                    <a:pt x="1777491" y="361711"/>
                  </a:lnTo>
                  <a:lnTo>
                    <a:pt x="1777491" y="376890"/>
                  </a:lnTo>
                  <a:lnTo>
                    <a:pt x="1777491" y="392557"/>
                  </a:lnTo>
                  <a:lnTo>
                    <a:pt x="1656841" y="412750"/>
                  </a:lnTo>
                  <a:lnTo>
                    <a:pt x="1676400" y="178435"/>
                  </a:lnTo>
                  <a:lnTo>
                    <a:pt x="1616455" y="437388"/>
                  </a:lnTo>
                  <a:lnTo>
                    <a:pt x="1547367" y="445897"/>
                  </a:lnTo>
                  <a:lnTo>
                    <a:pt x="1582673" y="116332"/>
                  </a:lnTo>
                  <a:lnTo>
                    <a:pt x="1517015" y="408051"/>
                  </a:lnTo>
                  <a:lnTo>
                    <a:pt x="1395476" y="423545"/>
                  </a:lnTo>
                  <a:lnTo>
                    <a:pt x="1413043" y="375979"/>
                  </a:lnTo>
                  <a:lnTo>
                    <a:pt x="1429553" y="328340"/>
                  </a:lnTo>
                  <a:lnTo>
                    <a:pt x="1445006" y="280627"/>
                  </a:lnTo>
                  <a:lnTo>
                    <a:pt x="1459404" y="232838"/>
                  </a:lnTo>
                  <a:lnTo>
                    <a:pt x="1472748" y="184972"/>
                  </a:lnTo>
                  <a:lnTo>
                    <a:pt x="1485040" y="137027"/>
                  </a:lnTo>
                  <a:lnTo>
                    <a:pt x="1496282" y="89001"/>
                  </a:lnTo>
                  <a:lnTo>
                    <a:pt x="1506473" y="40894"/>
                  </a:lnTo>
                  <a:lnTo>
                    <a:pt x="1645030" y="19304"/>
                  </a:lnTo>
                  <a:lnTo>
                    <a:pt x="1626235" y="215519"/>
                  </a:lnTo>
                  <a:lnTo>
                    <a:pt x="1665859" y="34925"/>
                  </a:lnTo>
                  <a:lnTo>
                    <a:pt x="1799589" y="12573"/>
                  </a:lnTo>
                  <a:close/>
                </a:path>
                <a:path w="1799589" h="446405">
                  <a:moveTo>
                    <a:pt x="1353947" y="10922"/>
                  </a:moveTo>
                  <a:lnTo>
                    <a:pt x="1398047" y="17208"/>
                  </a:lnTo>
                  <a:lnTo>
                    <a:pt x="1445865" y="56643"/>
                  </a:lnTo>
                  <a:lnTo>
                    <a:pt x="1465538" y="102987"/>
                  </a:lnTo>
                  <a:lnTo>
                    <a:pt x="1467992" y="128778"/>
                  </a:lnTo>
                  <a:lnTo>
                    <a:pt x="1467659" y="138586"/>
                  </a:lnTo>
                  <a:lnTo>
                    <a:pt x="1448633" y="216804"/>
                  </a:lnTo>
                  <a:lnTo>
                    <a:pt x="1427321" y="259524"/>
                  </a:lnTo>
                  <a:lnTo>
                    <a:pt x="1398722" y="299481"/>
                  </a:lnTo>
                  <a:lnTo>
                    <a:pt x="1362836" y="336677"/>
                  </a:lnTo>
                  <a:lnTo>
                    <a:pt x="1321857" y="368780"/>
                  </a:lnTo>
                  <a:lnTo>
                    <a:pt x="1277794" y="393477"/>
                  </a:lnTo>
                  <a:lnTo>
                    <a:pt x="1230659" y="410793"/>
                  </a:lnTo>
                  <a:lnTo>
                    <a:pt x="1180465" y="420751"/>
                  </a:lnTo>
                  <a:lnTo>
                    <a:pt x="1181606" y="409039"/>
                  </a:lnTo>
                  <a:lnTo>
                    <a:pt x="1183878" y="392398"/>
                  </a:lnTo>
                  <a:lnTo>
                    <a:pt x="1187269" y="370851"/>
                  </a:lnTo>
                  <a:lnTo>
                    <a:pt x="1191767" y="344424"/>
                  </a:lnTo>
                  <a:lnTo>
                    <a:pt x="1234567" y="98425"/>
                  </a:lnTo>
                  <a:lnTo>
                    <a:pt x="1238615" y="73538"/>
                  </a:lnTo>
                  <a:lnTo>
                    <a:pt x="1241615" y="54308"/>
                  </a:lnTo>
                  <a:lnTo>
                    <a:pt x="1243568" y="40721"/>
                  </a:lnTo>
                  <a:lnTo>
                    <a:pt x="1244473" y="32766"/>
                  </a:lnTo>
                  <a:lnTo>
                    <a:pt x="1276044" y="23244"/>
                  </a:lnTo>
                  <a:lnTo>
                    <a:pt x="1304829" y="16414"/>
                  </a:lnTo>
                  <a:lnTo>
                    <a:pt x="1330805" y="12299"/>
                  </a:lnTo>
                  <a:lnTo>
                    <a:pt x="1353947" y="10922"/>
                  </a:lnTo>
                  <a:close/>
                </a:path>
                <a:path w="1799589" h="446405">
                  <a:moveTo>
                    <a:pt x="832358" y="0"/>
                  </a:moveTo>
                  <a:lnTo>
                    <a:pt x="824991" y="110236"/>
                  </a:lnTo>
                  <a:lnTo>
                    <a:pt x="797704" y="112879"/>
                  </a:lnTo>
                  <a:lnTo>
                    <a:pt x="772429" y="115665"/>
                  </a:lnTo>
                  <a:lnTo>
                    <a:pt x="727964" y="121666"/>
                  </a:lnTo>
                  <a:lnTo>
                    <a:pt x="721233" y="149606"/>
                  </a:lnTo>
                  <a:lnTo>
                    <a:pt x="715772" y="171196"/>
                  </a:lnTo>
                  <a:lnTo>
                    <a:pt x="801370" y="153035"/>
                  </a:lnTo>
                  <a:lnTo>
                    <a:pt x="796163" y="236982"/>
                  </a:lnTo>
                  <a:lnTo>
                    <a:pt x="765498" y="242486"/>
                  </a:lnTo>
                  <a:lnTo>
                    <a:pt x="739251" y="247396"/>
                  </a:lnTo>
                  <a:lnTo>
                    <a:pt x="700151" y="255524"/>
                  </a:lnTo>
                  <a:lnTo>
                    <a:pt x="697229" y="272161"/>
                  </a:lnTo>
                  <a:lnTo>
                    <a:pt x="693166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836" y="388318"/>
                  </a:lnTo>
                  <a:lnTo>
                    <a:pt x="692959" y="396176"/>
                  </a:lnTo>
                  <a:lnTo>
                    <a:pt x="638724" y="406987"/>
                  </a:lnTo>
                  <a:lnTo>
                    <a:pt x="579120" y="420751"/>
                  </a:lnTo>
                  <a:lnTo>
                    <a:pt x="621665" y="159766"/>
                  </a:lnTo>
                  <a:lnTo>
                    <a:pt x="592703" y="193502"/>
                  </a:lnTo>
                  <a:lnTo>
                    <a:pt x="563546" y="220233"/>
                  </a:lnTo>
                  <a:lnTo>
                    <a:pt x="529127" y="247084"/>
                  </a:lnTo>
                  <a:lnTo>
                    <a:pt x="489458" y="274066"/>
                  </a:lnTo>
                  <a:lnTo>
                    <a:pt x="484193" y="305117"/>
                  </a:lnTo>
                  <a:lnTo>
                    <a:pt x="479631" y="335788"/>
                  </a:lnTo>
                  <a:lnTo>
                    <a:pt x="475759" y="366077"/>
                  </a:lnTo>
                  <a:lnTo>
                    <a:pt x="472566" y="395986"/>
                  </a:lnTo>
                  <a:lnTo>
                    <a:pt x="376428" y="420751"/>
                  </a:lnTo>
                  <a:lnTo>
                    <a:pt x="384286" y="370441"/>
                  </a:lnTo>
                  <a:lnTo>
                    <a:pt x="412877" y="215900"/>
                  </a:lnTo>
                  <a:lnTo>
                    <a:pt x="418474" y="184943"/>
                  </a:lnTo>
                  <a:lnTo>
                    <a:pt x="423465" y="156845"/>
                  </a:lnTo>
                  <a:lnTo>
                    <a:pt x="427861" y="131603"/>
                  </a:lnTo>
                  <a:lnTo>
                    <a:pt x="431672" y="109220"/>
                  </a:lnTo>
                  <a:lnTo>
                    <a:pt x="433197" y="100330"/>
                  </a:lnTo>
                  <a:lnTo>
                    <a:pt x="411098" y="141732"/>
                  </a:lnTo>
                  <a:lnTo>
                    <a:pt x="385741" y="190734"/>
                  </a:lnTo>
                  <a:lnTo>
                    <a:pt x="361865" y="238435"/>
                  </a:lnTo>
                  <a:lnTo>
                    <a:pt x="339471" y="284845"/>
                  </a:lnTo>
                  <a:lnTo>
                    <a:pt x="318558" y="329974"/>
                  </a:lnTo>
                  <a:lnTo>
                    <a:pt x="299127" y="373833"/>
                  </a:lnTo>
                  <a:lnTo>
                    <a:pt x="281178" y="416433"/>
                  </a:lnTo>
                  <a:lnTo>
                    <a:pt x="189229" y="410591"/>
                  </a:lnTo>
                  <a:lnTo>
                    <a:pt x="245998" y="285623"/>
                  </a:lnTo>
                  <a:lnTo>
                    <a:pt x="211963" y="120904"/>
                  </a:lnTo>
                  <a:lnTo>
                    <a:pt x="195834" y="121920"/>
                  </a:lnTo>
                  <a:lnTo>
                    <a:pt x="150031" y="181597"/>
                  </a:lnTo>
                  <a:lnTo>
                    <a:pt x="138884" y="237255"/>
                  </a:lnTo>
                  <a:lnTo>
                    <a:pt x="129492" y="291547"/>
                  </a:lnTo>
                  <a:lnTo>
                    <a:pt x="121849" y="344461"/>
                  </a:lnTo>
                  <a:lnTo>
                    <a:pt x="115950" y="395986"/>
                  </a:lnTo>
                  <a:lnTo>
                    <a:pt x="14478" y="420751"/>
                  </a:lnTo>
                  <a:lnTo>
                    <a:pt x="63753" y="136144"/>
                  </a:lnTo>
                  <a:lnTo>
                    <a:pt x="57403" y="137541"/>
                  </a:lnTo>
                  <a:lnTo>
                    <a:pt x="49910" y="139192"/>
                  </a:lnTo>
                  <a:lnTo>
                    <a:pt x="41275" y="140843"/>
                  </a:lnTo>
                  <a:lnTo>
                    <a:pt x="6857" y="146304"/>
                  </a:lnTo>
                  <a:lnTo>
                    <a:pt x="0" y="36195"/>
                  </a:lnTo>
                  <a:lnTo>
                    <a:pt x="238378" y="9271"/>
                  </a:lnTo>
                  <a:lnTo>
                    <a:pt x="236982" y="52324"/>
                  </a:lnTo>
                  <a:lnTo>
                    <a:pt x="316865" y="17526"/>
                  </a:lnTo>
                  <a:lnTo>
                    <a:pt x="314936" y="66800"/>
                  </a:lnTo>
                  <a:lnTo>
                    <a:pt x="314459" y="102564"/>
                  </a:lnTo>
                  <a:lnTo>
                    <a:pt x="314674" y="119919"/>
                  </a:lnTo>
                  <a:lnTo>
                    <a:pt x="315221" y="136751"/>
                  </a:lnTo>
                  <a:lnTo>
                    <a:pt x="316103" y="153035"/>
                  </a:lnTo>
                  <a:lnTo>
                    <a:pt x="370840" y="23622"/>
                  </a:lnTo>
                  <a:lnTo>
                    <a:pt x="441833" y="35814"/>
                  </a:lnTo>
                  <a:lnTo>
                    <a:pt x="441959" y="35179"/>
                  </a:lnTo>
                  <a:lnTo>
                    <a:pt x="441833" y="34290"/>
                  </a:lnTo>
                  <a:lnTo>
                    <a:pt x="441833" y="33782"/>
                  </a:lnTo>
                  <a:lnTo>
                    <a:pt x="483401" y="21365"/>
                  </a:lnTo>
                  <a:lnTo>
                    <a:pt x="520858" y="12874"/>
                  </a:lnTo>
                  <a:lnTo>
                    <a:pt x="583057" y="6096"/>
                  </a:lnTo>
                  <a:lnTo>
                    <a:pt x="601364" y="6957"/>
                  </a:lnTo>
                  <a:lnTo>
                    <a:pt x="617220" y="9556"/>
                  </a:lnTo>
                  <a:lnTo>
                    <a:pt x="630598" y="13918"/>
                  </a:lnTo>
                  <a:lnTo>
                    <a:pt x="641477" y="20066"/>
                  </a:lnTo>
                  <a:lnTo>
                    <a:pt x="648080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9" name="object 16"/>
            <p:cNvSpPr/>
            <p:nvPr/>
          </p:nvSpPr>
          <p:spPr>
            <a:xfrm>
              <a:off x="5854700" y="68580"/>
              <a:ext cx="1986279" cy="55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0" name="object 17"/>
            <p:cNvSpPr/>
            <p:nvPr/>
          </p:nvSpPr>
          <p:spPr>
            <a:xfrm>
              <a:off x="5869314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709269" y="116332"/>
                  </a:moveTo>
                  <a:lnTo>
                    <a:pt x="1656334" y="116332"/>
                  </a:lnTo>
                  <a:lnTo>
                    <a:pt x="1620900" y="445897"/>
                  </a:lnTo>
                  <a:lnTo>
                    <a:pt x="1690115" y="437388"/>
                  </a:lnTo>
                  <a:lnTo>
                    <a:pt x="1741366" y="215519"/>
                  </a:lnTo>
                  <a:lnTo>
                    <a:pt x="1699767" y="215519"/>
                  </a:lnTo>
                  <a:lnTo>
                    <a:pt x="1709269" y="116332"/>
                  </a:lnTo>
                  <a:close/>
                </a:path>
                <a:path w="1873250" h="446405">
                  <a:moveTo>
                    <a:pt x="1718564" y="19304"/>
                  </a:moveTo>
                  <a:lnTo>
                    <a:pt x="1580007" y="40894"/>
                  </a:lnTo>
                  <a:lnTo>
                    <a:pt x="1569851" y="89001"/>
                  </a:lnTo>
                  <a:lnTo>
                    <a:pt x="1558627" y="137027"/>
                  </a:lnTo>
                  <a:lnTo>
                    <a:pt x="1546337" y="184972"/>
                  </a:lnTo>
                  <a:lnTo>
                    <a:pt x="1532985" y="232838"/>
                  </a:lnTo>
                  <a:lnTo>
                    <a:pt x="1518573" y="280627"/>
                  </a:lnTo>
                  <a:lnTo>
                    <a:pt x="1503104" y="328340"/>
                  </a:lnTo>
                  <a:lnTo>
                    <a:pt x="1486582" y="375979"/>
                  </a:lnTo>
                  <a:lnTo>
                    <a:pt x="1469009" y="423545"/>
                  </a:lnTo>
                  <a:lnTo>
                    <a:pt x="1590547" y="408051"/>
                  </a:lnTo>
                  <a:lnTo>
                    <a:pt x="1656334" y="116332"/>
                  </a:lnTo>
                  <a:lnTo>
                    <a:pt x="1709269" y="116332"/>
                  </a:lnTo>
                  <a:lnTo>
                    <a:pt x="1718564" y="19304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378362" y="16414"/>
                  </a:lnTo>
                  <a:lnTo>
                    <a:pt x="1318006" y="32766"/>
                  </a:lnTo>
                  <a:lnTo>
                    <a:pt x="1317076" y="40894"/>
                  </a:lnTo>
                  <a:lnTo>
                    <a:pt x="1315148" y="54308"/>
                  </a:lnTo>
                  <a:lnTo>
                    <a:pt x="1312148" y="73538"/>
                  </a:lnTo>
                  <a:lnTo>
                    <a:pt x="1308099" y="98425"/>
                  </a:lnTo>
                  <a:lnTo>
                    <a:pt x="1265300" y="344424"/>
                  </a:lnTo>
                  <a:lnTo>
                    <a:pt x="1260822" y="370851"/>
                  </a:lnTo>
                  <a:lnTo>
                    <a:pt x="1257453" y="392557"/>
                  </a:lnTo>
                  <a:lnTo>
                    <a:pt x="1255246" y="409039"/>
                  </a:lnTo>
                  <a:lnTo>
                    <a:pt x="1254124" y="420751"/>
                  </a:lnTo>
                  <a:lnTo>
                    <a:pt x="1304248" y="410793"/>
                  </a:lnTo>
                  <a:lnTo>
                    <a:pt x="1351359" y="393477"/>
                  </a:lnTo>
                  <a:lnTo>
                    <a:pt x="1395446" y="368780"/>
                  </a:lnTo>
                  <a:lnTo>
                    <a:pt x="1436496" y="336677"/>
                  </a:lnTo>
                  <a:lnTo>
                    <a:pt x="1454594" y="317881"/>
                  </a:lnTo>
                  <a:lnTo>
                    <a:pt x="1368297" y="317881"/>
                  </a:lnTo>
                  <a:lnTo>
                    <a:pt x="1375294" y="273423"/>
                  </a:lnTo>
                  <a:lnTo>
                    <a:pt x="1383696" y="227298"/>
                  </a:lnTo>
                  <a:lnTo>
                    <a:pt x="1393479" y="179506"/>
                  </a:lnTo>
                  <a:lnTo>
                    <a:pt x="1404619" y="130048"/>
                  </a:lnTo>
                  <a:lnTo>
                    <a:pt x="1541607" y="130048"/>
                  </a:lnTo>
                  <a:lnTo>
                    <a:pt x="1541595" y="128180"/>
                  </a:lnTo>
                  <a:lnTo>
                    <a:pt x="1531778" y="78946"/>
                  </a:lnTo>
                  <a:lnTo>
                    <a:pt x="1502283" y="36068"/>
                  </a:lnTo>
                  <a:lnTo>
                    <a:pt x="1451223" y="12493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856901" y="178435"/>
                  </a:moveTo>
                  <a:lnTo>
                    <a:pt x="1749933" y="178435"/>
                  </a:lnTo>
                  <a:lnTo>
                    <a:pt x="1730374" y="412750"/>
                  </a:lnTo>
                  <a:lnTo>
                    <a:pt x="1851024" y="392557"/>
                  </a:lnTo>
                  <a:lnTo>
                    <a:pt x="1851083" y="328340"/>
                  </a:lnTo>
                  <a:lnTo>
                    <a:pt x="1851639" y="285020"/>
                  </a:lnTo>
                  <a:lnTo>
                    <a:pt x="1853485" y="234954"/>
                  </a:lnTo>
                  <a:lnTo>
                    <a:pt x="1856565" y="182673"/>
                  </a:lnTo>
                  <a:lnTo>
                    <a:pt x="1856901" y="178435"/>
                  </a:lnTo>
                  <a:close/>
                </a:path>
                <a:path w="1873250" h="446405">
                  <a:moveTo>
                    <a:pt x="1541607" y="130048"/>
                  </a:moveTo>
                  <a:lnTo>
                    <a:pt x="1404619" y="130048"/>
                  </a:lnTo>
                  <a:lnTo>
                    <a:pt x="1422308" y="131714"/>
                  </a:lnTo>
                  <a:lnTo>
                    <a:pt x="1434972" y="138620"/>
                  </a:lnTo>
                  <a:lnTo>
                    <a:pt x="1442589" y="150764"/>
                  </a:lnTo>
                  <a:lnTo>
                    <a:pt x="1445133" y="168148"/>
                  </a:lnTo>
                  <a:lnTo>
                    <a:pt x="1443755" y="185672"/>
                  </a:lnTo>
                  <a:lnTo>
                    <a:pt x="1439640" y="204708"/>
                  </a:lnTo>
                  <a:lnTo>
                    <a:pt x="1432810" y="225244"/>
                  </a:lnTo>
                  <a:lnTo>
                    <a:pt x="1423289" y="247269"/>
                  </a:lnTo>
                  <a:lnTo>
                    <a:pt x="1407427" y="267410"/>
                  </a:lnTo>
                  <a:lnTo>
                    <a:pt x="1392983" y="285908"/>
                  </a:lnTo>
                  <a:lnTo>
                    <a:pt x="1368297" y="317881"/>
                  </a:lnTo>
                  <a:lnTo>
                    <a:pt x="1454594" y="317881"/>
                  </a:lnTo>
                  <a:lnTo>
                    <a:pt x="1500870" y="259524"/>
                  </a:lnTo>
                  <a:lnTo>
                    <a:pt x="1522168" y="216804"/>
                  </a:lnTo>
                  <a:lnTo>
                    <a:pt x="1536191" y="171323"/>
                  </a:lnTo>
                  <a:lnTo>
                    <a:pt x="1541296" y="138620"/>
                  </a:lnTo>
                  <a:lnTo>
                    <a:pt x="1541607" y="130048"/>
                  </a:lnTo>
                  <a:close/>
                </a:path>
                <a:path w="1873250" h="446405">
                  <a:moveTo>
                    <a:pt x="1873249" y="12573"/>
                  </a:moveTo>
                  <a:lnTo>
                    <a:pt x="1739518" y="34925"/>
                  </a:lnTo>
                  <a:lnTo>
                    <a:pt x="1699767" y="215519"/>
                  </a:lnTo>
                  <a:lnTo>
                    <a:pt x="1741366" y="215519"/>
                  </a:lnTo>
                  <a:lnTo>
                    <a:pt x="1749933" y="178435"/>
                  </a:lnTo>
                  <a:lnTo>
                    <a:pt x="1856901" y="178435"/>
                  </a:lnTo>
                  <a:lnTo>
                    <a:pt x="1860883" y="128180"/>
                  </a:lnTo>
                  <a:lnTo>
                    <a:pt x="1866444" y="71479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60206" y="136144"/>
                  </a:moveTo>
                  <a:lnTo>
                    <a:pt x="63626" y="136144"/>
                  </a:lnTo>
                  <a:lnTo>
                    <a:pt x="14350" y="420751"/>
                  </a:lnTo>
                  <a:lnTo>
                    <a:pt x="115824" y="395986"/>
                  </a:lnTo>
                  <a:lnTo>
                    <a:pt x="121735" y="344461"/>
                  </a:lnTo>
                  <a:lnTo>
                    <a:pt x="129401" y="291547"/>
                  </a:lnTo>
                  <a:lnTo>
                    <a:pt x="138866" y="236982"/>
                  </a:lnTo>
                  <a:lnTo>
                    <a:pt x="149953" y="181597"/>
                  </a:lnTo>
                  <a:lnTo>
                    <a:pt x="160206" y="136144"/>
                  </a:lnTo>
                  <a:close/>
                </a:path>
                <a:path w="1873250" h="446405">
                  <a:moveTo>
                    <a:pt x="825538" y="100330"/>
                  </a:moveTo>
                  <a:lnTo>
                    <a:pt x="433069" y="100330"/>
                  </a:lnTo>
                  <a:lnTo>
                    <a:pt x="431546" y="109220"/>
                  </a:lnTo>
                  <a:lnTo>
                    <a:pt x="427787" y="131603"/>
                  </a:lnTo>
                  <a:lnTo>
                    <a:pt x="423386" y="156845"/>
                  </a:lnTo>
                  <a:lnTo>
                    <a:pt x="418365" y="184943"/>
                  </a:lnTo>
                  <a:lnTo>
                    <a:pt x="412750" y="215900"/>
                  </a:lnTo>
                  <a:lnTo>
                    <a:pt x="389254" y="342773"/>
                  </a:lnTo>
                  <a:lnTo>
                    <a:pt x="384230" y="370441"/>
                  </a:lnTo>
                  <a:lnTo>
                    <a:pt x="380396" y="392668"/>
                  </a:lnTo>
                  <a:lnTo>
                    <a:pt x="377753" y="409442"/>
                  </a:lnTo>
                  <a:lnTo>
                    <a:pt x="376300" y="420751"/>
                  </a:lnTo>
                  <a:lnTo>
                    <a:pt x="472439" y="395986"/>
                  </a:lnTo>
                  <a:lnTo>
                    <a:pt x="475634" y="366077"/>
                  </a:lnTo>
                  <a:lnTo>
                    <a:pt x="479520" y="335788"/>
                  </a:lnTo>
                  <a:lnTo>
                    <a:pt x="484120" y="305117"/>
                  </a:lnTo>
                  <a:lnTo>
                    <a:pt x="489458" y="274066"/>
                  </a:lnTo>
                  <a:lnTo>
                    <a:pt x="529056" y="247084"/>
                  </a:lnTo>
                  <a:lnTo>
                    <a:pt x="563451" y="220233"/>
                  </a:lnTo>
                  <a:lnTo>
                    <a:pt x="592631" y="193502"/>
                  </a:lnTo>
                  <a:lnTo>
                    <a:pt x="608358" y="176022"/>
                  </a:lnTo>
                  <a:lnTo>
                    <a:pt x="507618" y="176022"/>
                  </a:lnTo>
                  <a:lnTo>
                    <a:pt x="513079" y="154305"/>
                  </a:lnTo>
                  <a:lnTo>
                    <a:pt x="540035" y="120824"/>
                  </a:lnTo>
                  <a:lnTo>
                    <a:pt x="554609" y="118999"/>
                  </a:lnTo>
                  <a:lnTo>
                    <a:pt x="746256" y="118999"/>
                  </a:lnTo>
                  <a:lnTo>
                    <a:pt x="749051" y="118594"/>
                  </a:lnTo>
                  <a:lnTo>
                    <a:pt x="772302" y="115665"/>
                  </a:lnTo>
                  <a:lnTo>
                    <a:pt x="797577" y="112879"/>
                  </a:lnTo>
                  <a:lnTo>
                    <a:pt x="824864" y="110236"/>
                  </a:lnTo>
                  <a:lnTo>
                    <a:pt x="825538" y="100330"/>
                  </a:lnTo>
                  <a:close/>
                </a:path>
                <a:path w="1873250" h="446405">
                  <a:moveTo>
                    <a:pt x="718536" y="159766"/>
                  </a:moveTo>
                  <a:lnTo>
                    <a:pt x="621664" y="159766"/>
                  </a:lnTo>
                  <a:lnTo>
                    <a:pt x="578992" y="420751"/>
                  </a:lnTo>
                  <a:lnTo>
                    <a:pt x="638599" y="406987"/>
                  </a:lnTo>
                  <a:lnTo>
                    <a:pt x="692848" y="396176"/>
                  </a:lnTo>
                  <a:lnTo>
                    <a:pt x="741763" y="388318"/>
                  </a:lnTo>
                  <a:lnTo>
                    <a:pt x="785367" y="383413"/>
                  </a:lnTo>
                  <a:lnTo>
                    <a:pt x="791764" y="287909"/>
                  </a:lnTo>
                  <a:lnTo>
                    <a:pt x="693165" y="287909"/>
                  </a:lnTo>
                  <a:lnTo>
                    <a:pt x="697103" y="272161"/>
                  </a:lnTo>
                  <a:lnTo>
                    <a:pt x="698245" y="265303"/>
                  </a:lnTo>
                  <a:lnTo>
                    <a:pt x="739171" y="247396"/>
                  </a:lnTo>
                  <a:lnTo>
                    <a:pt x="796036" y="236982"/>
                  </a:lnTo>
                  <a:lnTo>
                    <a:pt x="800116" y="171196"/>
                  </a:lnTo>
                  <a:lnTo>
                    <a:pt x="715644" y="171196"/>
                  </a:lnTo>
                  <a:lnTo>
                    <a:pt x="718536" y="159766"/>
                  </a:lnTo>
                  <a:close/>
                </a:path>
                <a:path w="1873250" h="446405">
                  <a:moveTo>
                    <a:pt x="314625" y="120904"/>
                  </a:moveTo>
                  <a:lnTo>
                    <a:pt x="211836" y="120904"/>
                  </a:lnTo>
                  <a:lnTo>
                    <a:pt x="245872" y="285623"/>
                  </a:lnTo>
                  <a:lnTo>
                    <a:pt x="189102" y="410591"/>
                  </a:lnTo>
                  <a:lnTo>
                    <a:pt x="281050" y="416433"/>
                  </a:lnTo>
                  <a:lnTo>
                    <a:pt x="299053" y="373833"/>
                  </a:lnTo>
                  <a:lnTo>
                    <a:pt x="318516" y="329974"/>
                  </a:lnTo>
                  <a:lnTo>
                    <a:pt x="339439" y="284845"/>
                  </a:lnTo>
                  <a:lnTo>
                    <a:pt x="361823" y="238435"/>
                  </a:lnTo>
                  <a:lnTo>
                    <a:pt x="385667" y="190734"/>
                  </a:lnTo>
                  <a:lnTo>
                    <a:pt x="405135" y="153035"/>
                  </a:lnTo>
                  <a:lnTo>
                    <a:pt x="315975" y="153035"/>
                  </a:lnTo>
                  <a:lnTo>
                    <a:pt x="315112" y="136751"/>
                  </a:lnTo>
                  <a:lnTo>
                    <a:pt x="314625" y="120904"/>
                  </a:lnTo>
                  <a:close/>
                </a:path>
                <a:path w="1873250" h="446405">
                  <a:moveTo>
                    <a:pt x="792734" y="273431"/>
                  </a:moveTo>
                  <a:lnTo>
                    <a:pt x="693165" y="287909"/>
                  </a:lnTo>
                  <a:lnTo>
                    <a:pt x="791764" y="287909"/>
                  </a:lnTo>
                  <a:lnTo>
                    <a:pt x="792734" y="273431"/>
                  </a:lnTo>
                  <a:close/>
                </a:path>
                <a:path w="1873250" h="446405">
                  <a:moveTo>
                    <a:pt x="746256" y="118999"/>
                  </a:moveTo>
                  <a:lnTo>
                    <a:pt x="559942" y="118999"/>
                  </a:lnTo>
                  <a:lnTo>
                    <a:pt x="562483" y="120269"/>
                  </a:lnTo>
                  <a:lnTo>
                    <a:pt x="562366" y="123920"/>
                  </a:lnTo>
                  <a:lnTo>
                    <a:pt x="525883" y="164256"/>
                  </a:lnTo>
                  <a:lnTo>
                    <a:pt x="507618" y="176022"/>
                  </a:lnTo>
                  <a:lnTo>
                    <a:pt x="608358" y="176022"/>
                  </a:lnTo>
                  <a:lnTo>
                    <a:pt x="616585" y="166878"/>
                  </a:lnTo>
                  <a:lnTo>
                    <a:pt x="621664" y="159766"/>
                  </a:lnTo>
                  <a:lnTo>
                    <a:pt x="718536" y="159766"/>
                  </a:lnTo>
                  <a:lnTo>
                    <a:pt x="721106" y="149606"/>
                  </a:lnTo>
                  <a:lnTo>
                    <a:pt x="722845" y="141732"/>
                  </a:lnTo>
                  <a:lnTo>
                    <a:pt x="724519" y="134588"/>
                  </a:lnTo>
                  <a:lnTo>
                    <a:pt x="726195" y="127853"/>
                  </a:lnTo>
                  <a:lnTo>
                    <a:pt x="727837" y="121666"/>
                  </a:lnTo>
                  <a:lnTo>
                    <a:pt x="746256" y="118999"/>
                  </a:lnTo>
                  <a:close/>
                </a:path>
                <a:path w="1873250" h="446405">
                  <a:moveTo>
                    <a:pt x="801242" y="153035"/>
                  </a:moveTo>
                  <a:lnTo>
                    <a:pt x="715644" y="171196"/>
                  </a:lnTo>
                  <a:lnTo>
                    <a:pt x="800116" y="171196"/>
                  </a:lnTo>
                  <a:lnTo>
                    <a:pt x="801242" y="153035"/>
                  </a:lnTo>
                  <a:close/>
                </a:path>
                <a:path w="1873250" h="446405">
                  <a:moveTo>
                    <a:pt x="370713" y="23622"/>
                  </a:moveTo>
                  <a:lnTo>
                    <a:pt x="315975" y="153035"/>
                  </a:lnTo>
                  <a:lnTo>
                    <a:pt x="405135" y="153035"/>
                  </a:lnTo>
                  <a:lnTo>
                    <a:pt x="410972" y="141732"/>
                  </a:lnTo>
                  <a:lnTo>
                    <a:pt x="433069" y="100330"/>
                  </a:lnTo>
                  <a:lnTo>
                    <a:pt x="825538" y="100330"/>
                  </a:lnTo>
                  <a:lnTo>
                    <a:pt x="829923" y="35814"/>
                  </a:lnTo>
                  <a:lnTo>
                    <a:pt x="441833" y="35814"/>
                  </a:lnTo>
                  <a:lnTo>
                    <a:pt x="370713" y="23622"/>
                  </a:lnTo>
                  <a:close/>
                </a:path>
                <a:path w="1873250" h="446405">
                  <a:moveTo>
                    <a:pt x="238251" y="9271"/>
                  </a:moveTo>
                  <a:lnTo>
                    <a:pt x="0" y="36195"/>
                  </a:lnTo>
                  <a:lnTo>
                    <a:pt x="6730" y="146304"/>
                  </a:lnTo>
                  <a:lnTo>
                    <a:pt x="41275" y="140843"/>
                  </a:lnTo>
                  <a:lnTo>
                    <a:pt x="49784" y="139192"/>
                  </a:lnTo>
                  <a:lnTo>
                    <a:pt x="63626" y="136144"/>
                  </a:lnTo>
                  <a:lnTo>
                    <a:pt x="160206" y="136144"/>
                  </a:lnTo>
                  <a:lnTo>
                    <a:pt x="162813" y="124587"/>
                  </a:lnTo>
                  <a:lnTo>
                    <a:pt x="195706" y="121920"/>
                  </a:lnTo>
                  <a:lnTo>
                    <a:pt x="211836" y="120904"/>
                  </a:lnTo>
                  <a:lnTo>
                    <a:pt x="314625" y="120904"/>
                  </a:lnTo>
                  <a:lnTo>
                    <a:pt x="314510" y="112879"/>
                  </a:lnTo>
                  <a:lnTo>
                    <a:pt x="314451" y="84709"/>
                  </a:lnTo>
                  <a:lnTo>
                    <a:pt x="314809" y="66800"/>
                  </a:lnTo>
                  <a:lnTo>
                    <a:pt x="315231" y="52324"/>
                  </a:lnTo>
                  <a:lnTo>
                    <a:pt x="236981" y="52324"/>
                  </a:lnTo>
                  <a:lnTo>
                    <a:pt x="238251" y="9271"/>
                  </a:lnTo>
                  <a:close/>
                </a:path>
                <a:path w="1873250" h="446405">
                  <a:moveTo>
                    <a:pt x="316738" y="17526"/>
                  </a:moveTo>
                  <a:lnTo>
                    <a:pt x="236981" y="52324"/>
                  </a:lnTo>
                  <a:lnTo>
                    <a:pt x="315231" y="52324"/>
                  </a:lnTo>
                  <a:lnTo>
                    <a:pt x="315309" y="49641"/>
                  </a:lnTo>
                  <a:lnTo>
                    <a:pt x="315952" y="33220"/>
                  </a:lnTo>
                  <a:lnTo>
                    <a:pt x="316738" y="17526"/>
                  </a:lnTo>
                  <a:close/>
                </a:path>
                <a:path w="1873250" h="446405">
                  <a:moveTo>
                    <a:pt x="582929" y="6096"/>
                  </a:moveTo>
                  <a:lnTo>
                    <a:pt x="553950" y="7788"/>
                  </a:lnTo>
                  <a:lnTo>
                    <a:pt x="520731" y="12874"/>
                  </a:lnTo>
                  <a:lnTo>
                    <a:pt x="483274" y="21365"/>
                  </a:lnTo>
                  <a:lnTo>
                    <a:pt x="441578" y="33274"/>
                  </a:lnTo>
                  <a:lnTo>
                    <a:pt x="441833" y="34290"/>
                  </a:lnTo>
                  <a:lnTo>
                    <a:pt x="441833" y="35814"/>
                  </a:lnTo>
                  <a:lnTo>
                    <a:pt x="829923" y="35814"/>
                  </a:lnTo>
                  <a:lnTo>
                    <a:pt x="830571" y="26289"/>
                  </a:lnTo>
                  <a:lnTo>
                    <a:pt x="647954" y="26289"/>
                  </a:lnTo>
                  <a:lnTo>
                    <a:pt x="641349" y="20066"/>
                  </a:lnTo>
                  <a:lnTo>
                    <a:pt x="630489" y="13918"/>
                  </a:lnTo>
                  <a:lnTo>
                    <a:pt x="617140" y="9556"/>
                  </a:lnTo>
                  <a:lnTo>
                    <a:pt x="601291" y="6957"/>
                  </a:lnTo>
                  <a:lnTo>
                    <a:pt x="582929" y="6096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647954" y="26289"/>
                  </a:lnTo>
                  <a:lnTo>
                    <a:pt x="830571" y="26289"/>
                  </a:lnTo>
                  <a:lnTo>
                    <a:pt x="832358" y="0"/>
                  </a:lnTo>
                  <a:close/>
                </a:path>
                <a:path w="1873250" h="446405">
                  <a:moveTo>
                    <a:pt x="1189238" y="118491"/>
                  </a:moveTo>
                  <a:lnTo>
                    <a:pt x="1067815" y="118491"/>
                  </a:lnTo>
                  <a:lnTo>
                    <a:pt x="1072007" y="120650"/>
                  </a:lnTo>
                  <a:lnTo>
                    <a:pt x="1075309" y="124968"/>
                  </a:lnTo>
                  <a:lnTo>
                    <a:pt x="1078484" y="129413"/>
                  </a:lnTo>
                  <a:lnTo>
                    <a:pt x="1080135" y="134493"/>
                  </a:lnTo>
                  <a:lnTo>
                    <a:pt x="1080135" y="146431"/>
                  </a:lnTo>
                  <a:lnTo>
                    <a:pt x="1058179" y="184816"/>
                  </a:lnTo>
                  <a:lnTo>
                    <a:pt x="979757" y="233541"/>
                  </a:lnTo>
                  <a:lnTo>
                    <a:pt x="946467" y="258064"/>
                  </a:lnTo>
                  <a:lnTo>
                    <a:pt x="903605" y="308229"/>
                  </a:lnTo>
                  <a:lnTo>
                    <a:pt x="887491" y="348821"/>
                  </a:lnTo>
                  <a:lnTo>
                    <a:pt x="882141" y="398272"/>
                  </a:lnTo>
                  <a:lnTo>
                    <a:pt x="882237" y="404487"/>
                  </a:lnTo>
                  <a:lnTo>
                    <a:pt x="882522" y="411321"/>
                  </a:lnTo>
                  <a:lnTo>
                    <a:pt x="882999" y="418774"/>
                  </a:lnTo>
                  <a:lnTo>
                    <a:pt x="883665" y="426847"/>
                  </a:lnTo>
                  <a:lnTo>
                    <a:pt x="1128394" y="414020"/>
                  </a:lnTo>
                  <a:lnTo>
                    <a:pt x="1139812" y="312547"/>
                  </a:lnTo>
                  <a:lnTo>
                    <a:pt x="1001648" y="312547"/>
                  </a:lnTo>
                  <a:lnTo>
                    <a:pt x="1008792" y="306832"/>
                  </a:lnTo>
                  <a:lnTo>
                    <a:pt x="1020127" y="299974"/>
                  </a:lnTo>
                  <a:lnTo>
                    <a:pt x="1035653" y="291973"/>
                  </a:lnTo>
                  <a:lnTo>
                    <a:pt x="1055369" y="282829"/>
                  </a:lnTo>
                  <a:lnTo>
                    <a:pt x="1084040" y="268755"/>
                  </a:lnTo>
                  <a:lnTo>
                    <a:pt x="1129950" y="237894"/>
                  </a:lnTo>
                  <a:lnTo>
                    <a:pt x="1165933" y="197367"/>
                  </a:lnTo>
                  <a:lnTo>
                    <a:pt x="1187321" y="149223"/>
                  </a:lnTo>
                  <a:lnTo>
                    <a:pt x="1189989" y="124841"/>
                  </a:lnTo>
                  <a:lnTo>
                    <a:pt x="1189238" y="118491"/>
                  </a:lnTo>
                  <a:close/>
                </a:path>
                <a:path w="1873250" h="446405">
                  <a:moveTo>
                    <a:pt x="1140840" y="303403"/>
                  </a:moveTo>
                  <a:lnTo>
                    <a:pt x="1001648" y="312547"/>
                  </a:lnTo>
                  <a:lnTo>
                    <a:pt x="1139812" y="312547"/>
                  </a:lnTo>
                  <a:lnTo>
                    <a:pt x="1140840" y="303403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030350" y="14605"/>
                  </a:lnTo>
                  <a:lnTo>
                    <a:pt x="997414" y="36181"/>
                  </a:lnTo>
                  <a:lnTo>
                    <a:pt x="970216" y="69865"/>
                  </a:lnTo>
                  <a:lnTo>
                    <a:pt x="948733" y="115671"/>
                  </a:lnTo>
                  <a:lnTo>
                    <a:pt x="932941" y="173609"/>
                  </a:lnTo>
                  <a:lnTo>
                    <a:pt x="1043686" y="155067"/>
                  </a:lnTo>
                  <a:lnTo>
                    <a:pt x="1045446" y="139064"/>
                  </a:lnTo>
                  <a:lnTo>
                    <a:pt x="1049194" y="127634"/>
                  </a:lnTo>
                  <a:lnTo>
                    <a:pt x="1054919" y="120776"/>
                  </a:lnTo>
                  <a:lnTo>
                    <a:pt x="1062609" y="118491"/>
                  </a:lnTo>
                  <a:lnTo>
                    <a:pt x="1189238" y="118491"/>
                  </a:lnTo>
                  <a:lnTo>
                    <a:pt x="1187009" y="99649"/>
                  </a:lnTo>
                  <a:lnTo>
                    <a:pt x="1163093" y="54171"/>
                  </a:lnTo>
                  <a:lnTo>
                    <a:pt x="1127204" y="21480"/>
                  </a:lnTo>
                  <a:lnTo>
                    <a:pt x="1091961" y="7244"/>
                  </a:lnTo>
                  <a:lnTo>
                    <a:pt x="1071625" y="5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lvl="1"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  <p:sp>
          <p:nvSpPr>
            <p:cNvPr id="21" name="object 18"/>
            <p:cNvSpPr/>
            <p:nvPr/>
          </p:nvSpPr>
          <p:spPr>
            <a:xfrm>
              <a:off x="7244969" y="220344"/>
              <a:ext cx="107315" cy="2183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6384290" y="209296"/>
              <a:ext cx="85344" cy="87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3" name="object 20"/>
            <p:cNvSpPr/>
            <p:nvPr/>
          </p:nvSpPr>
          <p:spPr>
            <a:xfrm>
              <a:off x="5891910" y="105537"/>
              <a:ext cx="1873250" cy="446405"/>
            </a:xfrm>
            <a:custGeom>
              <a:avLst/>
              <a:gdLst/>
              <a:ahLst/>
              <a:cxnLst/>
              <a:rect l="l" t="t" r="r" b="b"/>
              <a:pathLst>
                <a:path w="1873250" h="446405">
                  <a:moveTo>
                    <a:pt x="1873249" y="12573"/>
                  </a:moveTo>
                  <a:lnTo>
                    <a:pt x="1866444" y="71479"/>
                  </a:lnTo>
                  <a:lnTo>
                    <a:pt x="1860883" y="128180"/>
                  </a:lnTo>
                  <a:lnTo>
                    <a:pt x="1856565" y="182673"/>
                  </a:lnTo>
                  <a:lnTo>
                    <a:pt x="1853485" y="234954"/>
                  </a:lnTo>
                  <a:lnTo>
                    <a:pt x="1851639" y="285020"/>
                  </a:lnTo>
                  <a:lnTo>
                    <a:pt x="1851024" y="332867"/>
                  </a:lnTo>
                  <a:lnTo>
                    <a:pt x="1851024" y="347033"/>
                  </a:lnTo>
                  <a:lnTo>
                    <a:pt x="1851024" y="361711"/>
                  </a:lnTo>
                  <a:lnTo>
                    <a:pt x="1851024" y="376890"/>
                  </a:lnTo>
                  <a:lnTo>
                    <a:pt x="1851024" y="392557"/>
                  </a:lnTo>
                  <a:lnTo>
                    <a:pt x="1730374" y="412750"/>
                  </a:lnTo>
                  <a:lnTo>
                    <a:pt x="1749933" y="178435"/>
                  </a:lnTo>
                  <a:lnTo>
                    <a:pt x="1690115" y="437388"/>
                  </a:lnTo>
                  <a:lnTo>
                    <a:pt x="1620900" y="445897"/>
                  </a:lnTo>
                  <a:lnTo>
                    <a:pt x="1656334" y="116332"/>
                  </a:lnTo>
                  <a:lnTo>
                    <a:pt x="1590547" y="408051"/>
                  </a:lnTo>
                  <a:lnTo>
                    <a:pt x="1469009" y="423545"/>
                  </a:lnTo>
                  <a:lnTo>
                    <a:pt x="1486582" y="375979"/>
                  </a:lnTo>
                  <a:lnTo>
                    <a:pt x="1503104" y="328340"/>
                  </a:lnTo>
                  <a:lnTo>
                    <a:pt x="1518573" y="280627"/>
                  </a:lnTo>
                  <a:lnTo>
                    <a:pt x="1532985" y="232838"/>
                  </a:lnTo>
                  <a:lnTo>
                    <a:pt x="1546337" y="184972"/>
                  </a:lnTo>
                  <a:lnTo>
                    <a:pt x="1558627" y="137027"/>
                  </a:lnTo>
                  <a:lnTo>
                    <a:pt x="1569851" y="89001"/>
                  </a:lnTo>
                  <a:lnTo>
                    <a:pt x="1580007" y="40894"/>
                  </a:lnTo>
                  <a:lnTo>
                    <a:pt x="1718564" y="19304"/>
                  </a:lnTo>
                  <a:lnTo>
                    <a:pt x="1699767" y="215519"/>
                  </a:lnTo>
                  <a:lnTo>
                    <a:pt x="1739518" y="34925"/>
                  </a:lnTo>
                  <a:lnTo>
                    <a:pt x="1873249" y="12573"/>
                  </a:lnTo>
                  <a:close/>
                </a:path>
                <a:path w="1873250" h="446405">
                  <a:moveTo>
                    <a:pt x="1427480" y="10922"/>
                  </a:moveTo>
                  <a:lnTo>
                    <a:pt x="1471596" y="17208"/>
                  </a:lnTo>
                  <a:lnTo>
                    <a:pt x="1519471" y="56643"/>
                  </a:lnTo>
                  <a:lnTo>
                    <a:pt x="1539180" y="102987"/>
                  </a:lnTo>
                  <a:lnTo>
                    <a:pt x="1541653" y="128778"/>
                  </a:lnTo>
                  <a:lnTo>
                    <a:pt x="1541299" y="138586"/>
                  </a:lnTo>
                  <a:lnTo>
                    <a:pt x="1522168" y="216804"/>
                  </a:lnTo>
                  <a:lnTo>
                    <a:pt x="1500870" y="259524"/>
                  </a:lnTo>
                  <a:lnTo>
                    <a:pt x="1472309" y="299481"/>
                  </a:lnTo>
                  <a:lnTo>
                    <a:pt x="1436496" y="336677"/>
                  </a:lnTo>
                  <a:lnTo>
                    <a:pt x="1395446" y="368780"/>
                  </a:lnTo>
                  <a:lnTo>
                    <a:pt x="1351359" y="393477"/>
                  </a:lnTo>
                  <a:lnTo>
                    <a:pt x="1304248" y="410793"/>
                  </a:lnTo>
                  <a:lnTo>
                    <a:pt x="1254124" y="420751"/>
                  </a:lnTo>
                  <a:lnTo>
                    <a:pt x="1255246" y="409039"/>
                  </a:lnTo>
                  <a:lnTo>
                    <a:pt x="1257474" y="392398"/>
                  </a:lnTo>
                  <a:lnTo>
                    <a:pt x="1260822" y="370851"/>
                  </a:lnTo>
                  <a:lnTo>
                    <a:pt x="1265300" y="344424"/>
                  </a:lnTo>
                  <a:lnTo>
                    <a:pt x="1308099" y="98425"/>
                  </a:lnTo>
                  <a:lnTo>
                    <a:pt x="1312148" y="73538"/>
                  </a:lnTo>
                  <a:lnTo>
                    <a:pt x="1315148" y="54308"/>
                  </a:lnTo>
                  <a:lnTo>
                    <a:pt x="1317101" y="40721"/>
                  </a:lnTo>
                  <a:lnTo>
                    <a:pt x="1318006" y="32766"/>
                  </a:lnTo>
                  <a:lnTo>
                    <a:pt x="1349577" y="23244"/>
                  </a:lnTo>
                  <a:lnTo>
                    <a:pt x="1378362" y="16414"/>
                  </a:lnTo>
                  <a:lnTo>
                    <a:pt x="1404338" y="12299"/>
                  </a:lnTo>
                  <a:lnTo>
                    <a:pt x="1427480" y="10922"/>
                  </a:lnTo>
                  <a:close/>
                </a:path>
                <a:path w="1873250" h="446405">
                  <a:moveTo>
                    <a:pt x="1071625" y="5461"/>
                  </a:moveTo>
                  <a:lnTo>
                    <a:pt x="1110488" y="12588"/>
                  </a:lnTo>
                  <a:lnTo>
                    <a:pt x="1142111" y="33909"/>
                  </a:lnTo>
                  <a:lnTo>
                    <a:pt x="1178051" y="76088"/>
                  </a:lnTo>
                  <a:lnTo>
                    <a:pt x="1189989" y="124841"/>
                  </a:lnTo>
                  <a:lnTo>
                    <a:pt x="1187321" y="149223"/>
                  </a:lnTo>
                  <a:lnTo>
                    <a:pt x="1165933" y="197367"/>
                  </a:lnTo>
                  <a:lnTo>
                    <a:pt x="1129950" y="237894"/>
                  </a:lnTo>
                  <a:lnTo>
                    <a:pt x="1084040" y="268755"/>
                  </a:lnTo>
                  <a:lnTo>
                    <a:pt x="1035653" y="291973"/>
                  </a:lnTo>
                  <a:lnTo>
                    <a:pt x="1020127" y="299974"/>
                  </a:lnTo>
                  <a:lnTo>
                    <a:pt x="1008792" y="306832"/>
                  </a:lnTo>
                  <a:lnTo>
                    <a:pt x="1001648" y="312547"/>
                  </a:lnTo>
                  <a:lnTo>
                    <a:pt x="1140840" y="303403"/>
                  </a:lnTo>
                  <a:lnTo>
                    <a:pt x="1128394" y="414020"/>
                  </a:lnTo>
                  <a:lnTo>
                    <a:pt x="883665" y="426847"/>
                  </a:lnTo>
                  <a:lnTo>
                    <a:pt x="882999" y="418774"/>
                  </a:lnTo>
                  <a:lnTo>
                    <a:pt x="882522" y="411321"/>
                  </a:lnTo>
                  <a:lnTo>
                    <a:pt x="882237" y="404487"/>
                  </a:lnTo>
                  <a:lnTo>
                    <a:pt x="882141" y="398272"/>
                  </a:lnTo>
                  <a:lnTo>
                    <a:pt x="883477" y="372433"/>
                  </a:lnTo>
                  <a:lnTo>
                    <a:pt x="894197" y="327423"/>
                  </a:lnTo>
                  <a:lnTo>
                    <a:pt x="921083" y="282967"/>
                  </a:lnTo>
                  <a:lnTo>
                    <a:pt x="979757" y="233541"/>
                  </a:lnTo>
                  <a:lnTo>
                    <a:pt x="1020953" y="209423"/>
                  </a:lnTo>
                  <a:lnTo>
                    <a:pt x="1041929" y="197084"/>
                  </a:lnTo>
                  <a:lnTo>
                    <a:pt x="1076452" y="160401"/>
                  </a:lnTo>
                  <a:lnTo>
                    <a:pt x="1080135" y="146431"/>
                  </a:lnTo>
                  <a:lnTo>
                    <a:pt x="1080135" y="140335"/>
                  </a:lnTo>
                  <a:lnTo>
                    <a:pt x="1080135" y="134493"/>
                  </a:lnTo>
                  <a:lnTo>
                    <a:pt x="1078484" y="129413"/>
                  </a:lnTo>
                  <a:lnTo>
                    <a:pt x="1075309" y="124968"/>
                  </a:lnTo>
                  <a:lnTo>
                    <a:pt x="1072007" y="120650"/>
                  </a:lnTo>
                  <a:lnTo>
                    <a:pt x="1067815" y="118491"/>
                  </a:lnTo>
                  <a:lnTo>
                    <a:pt x="1062609" y="118491"/>
                  </a:lnTo>
                  <a:lnTo>
                    <a:pt x="1054919" y="120776"/>
                  </a:lnTo>
                  <a:lnTo>
                    <a:pt x="1049194" y="127634"/>
                  </a:lnTo>
                  <a:lnTo>
                    <a:pt x="1045446" y="139064"/>
                  </a:lnTo>
                  <a:lnTo>
                    <a:pt x="1043686" y="155067"/>
                  </a:lnTo>
                  <a:lnTo>
                    <a:pt x="932941" y="173609"/>
                  </a:lnTo>
                  <a:lnTo>
                    <a:pt x="948733" y="115671"/>
                  </a:lnTo>
                  <a:lnTo>
                    <a:pt x="970216" y="69865"/>
                  </a:lnTo>
                  <a:lnTo>
                    <a:pt x="997414" y="36181"/>
                  </a:lnTo>
                  <a:lnTo>
                    <a:pt x="1030350" y="14605"/>
                  </a:lnTo>
                  <a:lnTo>
                    <a:pt x="1061247" y="6032"/>
                  </a:lnTo>
                  <a:lnTo>
                    <a:pt x="1071625" y="5461"/>
                  </a:lnTo>
                  <a:close/>
                </a:path>
                <a:path w="1873250" h="446405">
                  <a:moveTo>
                    <a:pt x="832358" y="0"/>
                  </a:moveTo>
                  <a:lnTo>
                    <a:pt x="824864" y="110236"/>
                  </a:lnTo>
                  <a:lnTo>
                    <a:pt x="797577" y="112879"/>
                  </a:lnTo>
                  <a:lnTo>
                    <a:pt x="772302" y="115665"/>
                  </a:lnTo>
                  <a:lnTo>
                    <a:pt x="727837" y="121666"/>
                  </a:lnTo>
                  <a:lnTo>
                    <a:pt x="721106" y="149606"/>
                  </a:lnTo>
                  <a:lnTo>
                    <a:pt x="715644" y="171196"/>
                  </a:lnTo>
                  <a:lnTo>
                    <a:pt x="801242" y="153035"/>
                  </a:lnTo>
                  <a:lnTo>
                    <a:pt x="796036" y="236982"/>
                  </a:lnTo>
                  <a:lnTo>
                    <a:pt x="765389" y="242486"/>
                  </a:lnTo>
                  <a:lnTo>
                    <a:pt x="739171" y="247396"/>
                  </a:lnTo>
                  <a:lnTo>
                    <a:pt x="717383" y="251733"/>
                  </a:lnTo>
                  <a:lnTo>
                    <a:pt x="700023" y="255524"/>
                  </a:lnTo>
                  <a:lnTo>
                    <a:pt x="699135" y="259715"/>
                  </a:lnTo>
                  <a:lnTo>
                    <a:pt x="698245" y="265303"/>
                  </a:lnTo>
                  <a:lnTo>
                    <a:pt x="697103" y="272161"/>
                  </a:lnTo>
                  <a:lnTo>
                    <a:pt x="693165" y="287909"/>
                  </a:lnTo>
                  <a:lnTo>
                    <a:pt x="792734" y="273431"/>
                  </a:lnTo>
                  <a:lnTo>
                    <a:pt x="785367" y="383413"/>
                  </a:lnTo>
                  <a:lnTo>
                    <a:pt x="741763" y="388318"/>
                  </a:lnTo>
                  <a:lnTo>
                    <a:pt x="692848" y="396176"/>
                  </a:lnTo>
                  <a:lnTo>
                    <a:pt x="638599" y="406987"/>
                  </a:lnTo>
                  <a:lnTo>
                    <a:pt x="578992" y="420751"/>
                  </a:lnTo>
                  <a:lnTo>
                    <a:pt x="621664" y="159766"/>
                  </a:lnTo>
                  <a:lnTo>
                    <a:pt x="592631" y="193502"/>
                  </a:lnTo>
                  <a:lnTo>
                    <a:pt x="563451" y="220233"/>
                  </a:lnTo>
                  <a:lnTo>
                    <a:pt x="529056" y="247084"/>
                  </a:lnTo>
                  <a:lnTo>
                    <a:pt x="489458" y="274066"/>
                  </a:lnTo>
                  <a:lnTo>
                    <a:pt x="484120" y="305117"/>
                  </a:lnTo>
                  <a:lnTo>
                    <a:pt x="479520" y="335788"/>
                  </a:lnTo>
                  <a:lnTo>
                    <a:pt x="475634" y="366077"/>
                  </a:lnTo>
                  <a:lnTo>
                    <a:pt x="472439" y="395986"/>
                  </a:lnTo>
                  <a:lnTo>
                    <a:pt x="376300" y="420751"/>
                  </a:lnTo>
                  <a:lnTo>
                    <a:pt x="384230" y="370441"/>
                  </a:lnTo>
                  <a:lnTo>
                    <a:pt x="412750" y="215900"/>
                  </a:lnTo>
                  <a:lnTo>
                    <a:pt x="418365" y="184943"/>
                  </a:lnTo>
                  <a:lnTo>
                    <a:pt x="423386" y="156845"/>
                  </a:lnTo>
                  <a:lnTo>
                    <a:pt x="427787" y="131603"/>
                  </a:lnTo>
                  <a:lnTo>
                    <a:pt x="431546" y="109220"/>
                  </a:lnTo>
                  <a:lnTo>
                    <a:pt x="433069" y="100330"/>
                  </a:lnTo>
                  <a:lnTo>
                    <a:pt x="410972" y="141732"/>
                  </a:lnTo>
                  <a:lnTo>
                    <a:pt x="385667" y="190734"/>
                  </a:lnTo>
                  <a:lnTo>
                    <a:pt x="361823" y="238435"/>
                  </a:lnTo>
                  <a:lnTo>
                    <a:pt x="339439" y="284845"/>
                  </a:lnTo>
                  <a:lnTo>
                    <a:pt x="318516" y="329974"/>
                  </a:lnTo>
                  <a:lnTo>
                    <a:pt x="299053" y="373833"/>
                  </a:lnTo>
                  <a:lnTo>
                    <a:pt x="281050" y="416433"/>
                  </a:lnTo>
                  <a:lnTo>
                    <a:pt x="189102" y="410591"/>
                  </a:lnTo>
                  <a:lnTo>
                    <a:pt x="245872" y="285623"/>
                  </a:lnTo>
                  <a:lnTo>
                    <a:pt x="211836" y="120904"/>
                  </a:lnTo>
                  <a:lnTo>
                    <a:pt x="195706" y="121920"/>
                  </a:lnTo>
                  <a:lnTo>
                    <a:pt x="149953" y="181597"/>
                  </a:lnTo>
                  <a:lnTo>
                    <a:pt x="138812" y="237255"/>
                  </a:lnTo>
                  <a:lnTo>
                    <a:pt x="129401" y="291547"/>
                  </a:lnTo>
                  <a:lnTo>
                    <a:pt x="121735" y="344461"/>
                  </a:lnTo>
                  <a:lnTo>
                    <a:pt x="115824" y="395986"/>
                  </a:lnTo>
                  <a:lnTo>
                    <a:pt x="14350" y="420751"/>
                  </a:lnTo>
                  <a:lnTo>
                    <a:pt x="63626" y="136144"/>
                  </a:lnTo>
                  <a:lnTo>
                    <a:pt x="57276" y="137541"/>
                  </a:lnTo>
                  <a:lnTo>
                    <a:pt x="49784" y="139192"/>
                  </a:lnTo>
                  <a:lnTo>
                    <a:pt x="41275" y="140843"/>
                  </a:lnTo>
                  <a:lnTo>
                    <a:pt x="6730" y="146304"/>
                  </a:lnTo>
                  <a:lnTo>
                    <a:pt x="0" y="36195"/>
                  </a:lnTo>
                  <a:lnTo>
                    <a:pt x="238251" y="9271"/>
                  </a:lnTo>
                  <a:lnTo>
                    <a:pt x="236981" y="52324"/>
                  </a:lnTo>
                  <a:lnTo>
                    <a:pt x="316738" y="17526"/>
                  </a:lnTo>
                  <a:lnTo>
                    <a:pt x="314809" y="66800"/>
                  </a:lnTo>
                  <a:lnTo>
                    <a:pt x="314386" y="102564"/>
                  </a:lnTo>
                  <a:lnTo>
                    <a:pt x="314594" y="119919"/>
                  </a:lnTo>
                  <a:lnTo>
                    <a:pt x="315112" y="136751"/>
                  </a:lnTo>
                  <a:lnTo>
                    <a:pt x="315975" y="153035"/>
                  </a:lnTo>
                  <a:lnTo>
                    <a:pt x="370713" y="23622"/>
                  </a:lnTo>
                  <a:lnTo>
                    <a:pt x="441833" y="35814"/>
                  </a:lnTo>
                  <a:lnTo>
                    <a:pt x="441833" y="35179"/>
                  </a:lnTo>
                  <a:lnTo>
                    <a:pt x="441833" y="34290"/>
                  </a:lnTo>
                  <a:lnTo>
                    <a:pt x="441705" y="33782"/>
                  </a:lnTo>
                  <a:lnTo>
                    <a:pt x="483274" y="21365"/>
                  </a:lnTo>
                  <a:lnTo>
                    <a:pt x="520731" y="12874"/>
                  </a:lnTo>
                  <a:lnTo>
                    <a:pt x="582929" y="6096"/>
                  </a:lnTo>
                  <a:lnTo>
                    <a:pt x="601291" y="6957"/>
                  </a:lnTo>
                  <a:lnTo>
                    <a:pt x="617140" y="9556"/>
                  </a:lnTo>
                  <a:lnTo>
                    <a:pt x="630489" y="13918"/>
                  </a:lnTo>
                  <a:lnTo>
                    <a:pt x="641349" y="20066"/>
                  </a:lnTo>
                  <a:lnTo>
                    <a:pt x="647954" y="26289"/>
                  </a:lnTo>
                  <a:lnTo>
                    <a:pt x="832358" y="0"/>
                  </a:lnTo>
                  <a:close/>
                </a:path>
              </a:pathLst>
            </a:custGeom>
            <a:ln w="3048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407368" y="260648"/>
            <a:ext cx="11377264" cy="512843"/>
            <a:chOff x="1394460" y="949959"/>
            <a:chExt cx="6438899" cy="749300"/>
          </a:xfrm>
        </p:grpSpPr>
        <p:sp>
          <p:nvSpPr>
            <p:cNvPr id="7" name="object 4"/>
            <p:cNvSpPr/>
            <p:nvPr/>
          </p:nvSpPr>
          <p:spPr>
            <a:xfrm>
              <a:off x="1394460" y="949959"/>
              <a:ext cx="6438899" cy="749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1418336" y="974470"/>
              <a:ext cx="6343523" cy="651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407368" y="1052737"/>
            <a:ext cx="11521282" cy="356764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spcBef>
                <a:spcPts val="700"/>
              </a:spcBef>
            </a:pPr>
            <a:r>
              <a:rPr sz="2800" b="1" dirty="0">
                <a:solidFill>
                  <a:prstClr val="black"/>
                </a:solidFill>
                <a:cs typeface="Gothic Uralic"/>
              </a:rPr>
              <a:t>A. SOURCES OF</a:t>
            </a:r>
            <a:r>
              <a:rPr sz="2800" b="1" spc="-4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INSULIN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662940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800" b="1" spc="-5" dirty="0">
                <a:solidFill>
                  <a:prstClr val="black"/>
                </a:solidFill>
                <a:cs typeface="Gothic Uralic"/>
              </a:rPr>
              <a:t>Animal</a:t>
            </a:r>
            <a:r>
              <a:rPr sz="2800" b="1" spc="-2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sources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926465" lvl="1" indent="-173355" algn="l" rtl="0"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800" dirty="0">
                <a:solidFill>
                  <a:prstClr val="black"/>
                </a:solidFill>
                <a:cs typeface="TeXGyreAdventor"/>
              </a:rPr>
              <a:t>Rarely </a:t>
            </a:r>
            <a:r>
              <a:rPr sz="2800" spc="-5" dirty="0">
                <a:solidFill>
                  <a:prstClr val="black"/>
                </a:solidFill>
                <a:cs typeface="TeXGyreAdventor"/>
              </a:rPr>
              <a:t>used because it can cause severe </a:t>
            </a:r>
            <a:r>
              <a:rPr sz="2800" dirty="0">
                <a:solidFill>
                  <a:prstClr val="black"/>
                </a:solidFill>
                <a:cs typeface="TeXGyreAdventor"/>
              </a:rPr>
              <a:t>allergic</a:t>
            </a:r>
            <a:r>
              <a:rPr sz="2800" spc="10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reaction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926465" lvl="1" indent="-173355" algn="l" rtl="0"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Derived from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beef </a:t>
            </a:r>
            <a:r>
              <a:rPr sz="2800" spc="-5" dirty="0">
                <a:solidFill>
                  <a:prstClr val="black"/>
                </a:solidFill>
                <a:cs typeface="TeXGyreAdventor"/>
              </a:rPr>
              <a:t>and</a:t>
            </a:r>
            <a:r>
              <a:rPr sz="2800" spc="7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pork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662940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800" b="1" spc="-5" dirty="0">
                <a:solidFill>
                  <a:prstClr val="black"/>
                </a:solidFill>
                <a:cs typeface="Gothic Uralic"/>
              </a:rPr>
              <a:t>Human</a:t>
            </a:r>
            <a:r>
              <a:rPr sz="2800" b="1" spc="-3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Sources</a:t>
            </a:r>
            <a:endParaRPr sz="2800" dirty="0">
              <a:solidFill>
                <a:prstClr val="black"/>
              </a:solidFill>
              <a:cs typeface="Gothic Uralic"/>
            </a:endParaRPr>
          </a:p>
          <a:p>
            <a:pPr marL="926465" marR="5080" lvl="1" indent="-220979" algn="l" rtl="0">
              <a:spcBef>
                <a:spcPts val="60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800" spc="-5" dirty="0">
                <a:solidFill>
                  <a:prstClr val="black"/>
                </a:solidFill>
                <a:cs typeface="TeXGyreAdventor"/>
              </a:rPr>
              <a:t>Frequently used type because it </a:t>
            </a:r>
            <a:r>
              <a:rPr sz="2800" dirty="0">
                <a:solidFill>
                  <a:prstClr val="black"/>
                </a:solidFill>
                <a:cs typeface="TeXGyreAdventor"/>
              </a:rPr>
              <a:t>has less allergic</a:t>
            </a:r>
            <a:r>
              <a:rPr sz="2800" spc="2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800" spc="-10" dirty="0">
                <a:solidFill>
                  <a:prstClr val="black"/>
                </a:solidFill>
                <a:cs typeface="TeXGyreAdventor"/>
              </a:rPr>
              <a:t>reaction</a:t>
            </a:r>
            <a:endParaRPr sz="2800" dirty="0">
              <a:solidFill>
                <a:prstClr val="black"/>
              </a:solidFill>
              <a:cs typeface="TeXGyreAdventor"/>
            </a:endParaRPr>
          </a:p>
          <a:p>
            <a:pPr marL="662305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800" b="1" dirty="0">
                <a:solidFill>
                  <a:prstClr val="black"/>
                </a:solidFill>
                <a:cs typeface="Gothic Uralic"/>
              </a:rPr>
              <a:t>Artificial Compound</a:t>
            </a:r>
            <a:r>
              <a:rPr sz="2800" b="1" spc="-8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800" b="1" dirty="0">
                <a:solidFill>
                  <a:prstClr val="black"/>
                </a:solidFill>
                <a:cs typeface="Gothic Uralic"/>
              </a:rPr>
              <a:t>Insulin</a:t>
            </a:r>
            <a:endParaRPr sz="2800" dirty="0">
              <a:solidFill>
                <a:prstClr val="black"/>
              </a:solidFill>
              <a:cs typeface="Gothic Uralic"/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85656" y="113953"/>
            <a:ext cx="11915000" cy="538472"/>
            <a:chOff x="1394460" y="866140"/>
            <a:chExt cx="6438899" cy="746760"/>
          </a:xfrm>
        </p:grpSpPr>
        <p:sp>
          <p:nvSpPr>
            <p:cNvPr id="7" name="object 4"/>
            <p:cNvSpPr/>
            <p:nvPr/>
          </p:nvSpPr>
          <p:spPr>
            <a:xfrm>
              <a:off x="1394460" y="866140"/>
              <a:ext cx="6438899" cy="746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400" kern="0">
                <a:solidFill>
                  <a:prstClr val="black"/>
                </a:solidFill>
              </a:endParaRPr>
            </a:p>
          </p:txBody>
        </p:sp>
        <p:sp>
          <p:nvSpPr>
            <p:cNvPr id="8" name="object 5"/>
            <p:cNvSpPr/>
            <p:nvPr/>
          </p:nvSpPr>
          <p:spPr>
            <a:xfrm>
              <a:off x="1418336" y="890143"/>
              <a:ext cx="6343523" cy="651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400" kern="0"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6"/>
          <p:cNvSpPr txBox="1"/>
          <p:nvPr/>
        </p:nvSpPr>
        <p:spPr>
          <a:xfrm>
            <a:off x="129838" y="620688"/>
            <a:ext cx="12062162" cy="370678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l" rtl="0">
              <a:spcBef>
                <a:spcPts val="705"/>
              </a:spcBef>
            </a:pPr>
            <a:r>
              <a:rPr sz="2000" b="1" spc="-5" dirty="0">
                <a:solidFill>
                  <a:prstClr val="black"/>
                </a:solidFill>
                <a:cs typeface="Gothic Uralic"/>
              </a:rPr>
              <a:t>B.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TYPES OF</a:t>
            </a:r>
            <a:r>
              <a:rPr sz="2000" b="1" spc="-2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INSULIN</a:t>
            </a:r>
            <a:endParaRPr sz="2000" dirty="0">
              <a:solidFill>
                <a:prstClr val="black"/>
              </a:solidFill>
              <a:cs typeface="Gothic Uralic"/>
            </a:endParaRPr>
          </a:p>
          <a:p>
            <a:pPr marL="614680" indent="-257175" algn="l" rtl="0">
              <a:spcBef>
                <a:spcPts val="600"/>
              </a:spcBef>
              <a:buFontTx/>
              <a:buAutoNum type="arabicPeriod"/>
              <a:tabLst>
                <a:tab pos="614680" algn="l"/>
              </a:tabLst>
            </a:pPr>
            <a:r>
              <a:rPr sz="2000" b="1" spc="-5" dirty="0">
                <a:solidFill>
                  <a:prstClr val="black"/>
                </a:solidFill>
                <a:cs typeface="Gothic Uralic"/>
              </a:rPr>
              <a:t>RAPID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ACTING INSULIN</a:t>
            </a:r>
            <a:r>
              <a:rPr sz="2000" b="1" spc="-50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Gothic Uralic"/>
              </a:rPr>
              <a:t>(CLEAR</a:t>
            </a:r>
            <a:r>
              <a:rPr lang="en-US" sz="2000" b="1" spc="-5" dirty="0">
                <a:solidFill>
                  <a:prstClr val="black"/>
                </a:solidFill>
                <a:cs typeface="Gothic Uralic"/>
              </a:rPr>
              <a:t>)</a:t>
            </a:r>
            <a:endParaRPr sz="2000" dirty="0">
              <a:solidFill>
                <a:prstClr val="black"/>
              </a:solidFill>
              <a:cs typeface="Gothic Uralic"/>
            </a:endParaRPr>
          </a:p>
          <a:p>
            <a:pPr marL="926465" lvl="1" indent="-173355" algn="l" rtl="0">
              <a:spcBef>
                <a:spcPts val="600"/>
              </a:spcBef>
              <a:buFont typeface="Arial"/>
              <a:buChar char="•"/>
              <a:tabLst>
                <a:tab pos="927100" algn="l"/>
              </a:tabLst>
            </a:pPr>
            <a:r>
              <a:rPr sz="2000" dirty="0">
                <a:solidFill>
                  <a:prstClr val="black"/>
                </a:solidFill>
                <a:cs typeface="TeXGyreAdventor"/>
              </a:rPr>
              <a:t>Regular </a:t>
            </a:r>
            <a:r>
              <a:rPr sz="2000" spc="-10" dirty="0">
                <a:solidFill>
                  <a:prstClr val="black"/>
                </a:solidFill>
                <a:cs typeface="TeXGyreAdventor"/>
              </a:rPr>
              <a:t>acting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insulin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(IV</a:t>
            </a:r>
            <a:r>
              <a:rPr sz="2000" spc="2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spc="5" dirty="0">
                <a:solidFill>
                  <a:prstClr val="black"/>
                </a:solidFill>
                <a:cs typeface="TeXGyreAdventor"/>
              </a:rPr>
              <a:t>only</a:t>
            </a:r>
            <a:r>
              <a:rPr lang="en-US" sz="2000" spc="5" dirty="0">
                <a:solidFill>
                  <a:prstClr val="black"/>
                </a:solidFill>
                <a:cs typeface="TeXGyreAdventor"/>
              </a:rPr>
              <a:t>)</a:t>
            </a:r>
            <a:endParaRPr sz="2000" dirty="0">
              <a:solidFill>
                <a:prstClr val="black"/>
              </a:solidFill>
              <a:cs typeface="TeXGyreAdventor"/>
            </a:endParaRPr>
          </a:p>
          <a:p>
            <a:pPr marL="926465" lvl="1" indent="-173355" algn="l" rtl="0">
              <a:spcBef>
                <a:spcPts val="605"/>
              </a:spcBef>
              <a:buFont typeface="Arial"/>
              <a:buChar char="•"/>
              <a:tabLst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Peak action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is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2 – 4</a:t>
            </a:r>
            <a:r>
              <a:rPr sz="2000" spc="5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hours</a:t>
            </a:r>
          </a:p>
          <a:p>
            <a:pPr marL="662940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000" b="1" dirty="0">
                <a:solidFill>
                  <a:prstClr val="black"/>
                </a:solidFill>
                <a:cs typeface="Gothic Uralic"/>
              </a:rPr>
              <a:t>INTERMEDIATE ACTING INSULIN</a:t>
            </a:r>
            <a:r>
              <a:rPr sz="2000" b="1" spc="-114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Gothic Uralic"/>
              </a:rPr>
              <a:t>(CLOUDY</a:t>
            </a:r>
            <a:r>
              <a:rPr lang="en-US" sz="2000" b="1" spc="-5" dirty="0">
                <a:solidFill>
                  <a:prstClr val="black"/>
                </a:solidFill>
                <a:cs typeface="Gothic Uralic"/>
              </a:rPr>
              <a:t>)</a:t>
            </a:r>
            <a:endParaRPr sz="2000" dirty="0">
              <a:solidFill>
                <a:prstClr val="black"/>
              </a:solidFill>
              <a:cs typeface="Gothic Uralic"/>
            </a:endParaRPr>
          </a:p>
          <a:p>
            <a:pPr marL="926465" lvl="1" indent="-221615" algn="l" rtl="0"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prstClr val="black"/>
                </a:solidFill>
                <a:cs typeface="TeXGyreAdventor"/>
              </a:rPr>
              <a:t>Non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Protamine Hagedorn </a:t>
            </a:r>
            <a:r>
              <a:rPr sz="2000" spc="5" dirty="0">
                <a:solidFill>
                  <a:prstClr val="black"/>
                </a:solidFill>
                <a:cs typeface="TeXGyreAdventor"/>
              </a:rPr>
              <a:t>Insulin</a:t>
            </a:r>
            <a:r>
              <a:rPr sz="2000" spc="-4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spc="-15" dirty="0">
                <a:solidFill>
                  <a:prstClr val="black"/>
                </a:solidFill>
                <a:cs typeface="TeXGyreAdventor"/>
              </a:rPr>
              <a:t>(NPH</a:t>
            </a:r>
            <a:r>
              <a:rPr lang="en-US" sz="2000" spc="-15" dirty="0">
                <a:solidFill>
                  <a:prstClr val="black"/>
                </a:solidFill>
                <a:cs typeface="TeXGyreAdventor"/>
              </a:rPr>
              <a:t>)</a:t>
            </a:r>
            <a:endParaRPr sz="2000" dirty="0">
              <a:solidFill>
                <a:prstClr val="black"/>
              </a:solidFill>
              <a:cs typeface="TeXGyreAdventor"/>
            </a:endParaRPr>
          </a:p>
          <a:p>
            <a:pPr marL="926465" lvl="1" indent="-221615" algn="l" rtl="0">
              <a:spcBef>
                <a:spcPts val="60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Peak action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is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8 –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16</a:t>
            </a:r>
            <a:r>
              <a:rPr sz="2000" spc="6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hours</a:t>
            </a:r>
          </a:p>
          <a:p>
            <a:pPr marL="662305" indent="-257175" algn="l" rtl="0">
              <a:spcBef>
                <a:spcPts val="600"/>
              </a:spcBef>
              <a:buFontTx/>
              <a:buAutoNum type="arabicPeriod"/>
              <a:tabLst>
                <a:tab pos="662940" algn="l"/>
              </a:tabLst>
            </a:pPr>
            <a:r>
              <a:rPr sz="2000" b="1" dirty="0">
                <a:solidFill>
                  <a:prstClr val="black"/>
                </a:solidFill>
                <a:cs typeface="Gothic Uralic"/>
              </a:rPr>
              <a:t>LONG ACTING INSULIN</a:t>
            </a:r>
            <a:r>
              <a:rPr sz="2000" b="1" spc="-105" dirty="0">
                <a:solidFill>
                  <a:prstClr val="black"/>
                </a:solidFill>
                <a:cs typeface="Gothic Uralic"/>
              </a:rPr>
              <a:t> </a:t>
            </a:r>
            <a:r>
              <a:rPr sz="2000" b="1" dirty="0">
                <a:solidFill>
                  <a:prstClr val="black"/>
                </a:solidFill>
                <a:cs typeface="Gothic Uralic"/>
              </a:rPr>
              <a:t>(CLOU</a:t>
            </a:r>
            <a:r>
              <a:rPr sz="2000" b="1" dirty="0">
                <a:solidFill>
                  <a:prstClr val="black"/>
                </a:solidFill>
                <a:cs typeface="Arial"/>
              </a:rPr>
              <a:t>DY</a:t>
            </a:r>
            <a:r>
              <a:rPr lang="en-US" sz="2000" b="1" dirty="0">
                <a:solidFill>
                  <a:prstClr val="black"/>
                </a:solidFill>
                <a:cs typeface="Arial"/>
              </a:rPr>
              <a:t>)</a:t>
            </a:r>
            <a:endParaRPr sz="2000" dirty="0">
              <a:solidFill>
                <a:prstClr val="black"/>
              </a:solidFill>
              <a:cs typeface="Arial"/>
            </a:endParaRPr>
          </a:p>
          <a:p>
            <a:pPr marL="926465" lvl="1" indent="-221615" algn="l" rtl="0">
              <a:spcBef>
                <a:spcPts val="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Ultra</a:t>
            </a:r>
            <a:r>
              <a:rPr sz="2000" spc="20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spc="-10" dirty="0">
                <a:solidFill>
                  <a:prstClr val="black"/>
                </a:solidFill>
                <a:cs typeface="TeXGyreAdventor"/>
              </a:rPr>
              <a:t>Lente</a:t>
            </a:r>
            <a:endParaRPr sz="2000" dirty="0">
              <a:solidFill>
                <a:prstClr val="black"/>
              </a:solidFill>
              <a:cs typeface="TeXGyreAdventor"/>
            </a:endParaRPr>
          </a:p>
          <a:p>
            <a:pPr marL="926465" lvl="1" indent="-221615" algn="l" rtl="0"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prstClr val="black"/>
                </a:solidFill>
                <a:cs typeface="TeXGyreAdventor"/>
              </a:rPr>
              <a:t>Peak action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is 16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– </a:t>
            </a:r>
            <a:r>
              <a:rPr sz="2000" spc="-5" dirty="0">
                <a:solidFill>
                  <a:prstClr val="black"/>
                </a:solidFill>
                <a:cs typeface="TeXGyreAdventor"/>
              </a:rPr>
              <a:t>24</a:t>
            </a:r>
            <a:r>
              <a:rPr sz="2000" spc="65" dirty="0">
                <a:solidFill>
                  <a:prstClr val="black"/>
                </a:solidFill>
                <a:cs typeface="TeXGyreAdventor"/>
              </a:rPr>
              <a:t> </a:t>
            </a:r>
            <a:r>
              <a:rPr sz="2000" dirty="0">
                <a:solidFill>
                  <a:prstClr val="black"/>
                </a:solidFill>
                <a:cs typeface="TeXGyreAdventor"/>
              </a:rPr>
              <a:t>hours</a:t>
            </a:r>
          </a:p>
        </p:txBody>
      </p:sp>
      <p:sp>
        <p:nvSpPr>
          <p:cNvPr id="11" name="object 6"/>
          <p:cNvSpPr/>
          <p:nvPr/>
        </p:nvSpPr>
        <p:spPr>
          <a:xfrm>
            <a:off x="85657" y="4311525"/>
            <a:ext cx="12106343" cy="2501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/>
          </p:cNvSpPr>
          <p:nvPr/>
        </p:nvSpPr>
        <p:spPr>
          <a:xfrm>
            <a:off x="407368" y="260648"/>
            <a:ext cx="11397105" cy="6899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E3A2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 rtl="0">
              <a:spcBef>
                <a:spcPts val="100"/>
              </a:spcBef>
              <a:defRPr/>
            </a:pPr>
            <a:r>
              <a:rPr lang="en-US" sz="4400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Thyroid gland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7369" y="1196752"/>
            <a:ext cx="8568951" cy="399006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algn="l" rtl="0">
              <a:spcBef>
                <a:spcPts val="484"/>
              </a:spcBef>
            </a:pPr>
            <a:r>
              <a:rPr sz="2800" b="1" u="heavy" spc="-5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ANATOMY </a:t>
            </a:r>
            <a:r>
              <a:rPr sz="2800" b="1" u="heavy" spc="-5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OF THE </a:t>
            </a:r>
            <a:r>
              <a:rPr sz="2800" b="1" u="heavy" spc="-1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THYROID </a:t>
            </a:r>
            <a:r>
              <a:rPr sz="2800" b="1" u="heavy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latin typeface="Carlito"/>
                <a:cs typeface="Carlito"/>
              </a:rPr>
              <a:t>GLAND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:</a:t>
            </a:r>
            <a:r>
              <a:rPr sz="2800" b="1" spc="2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-</a:t>
            </a:r>
            <a:endParaRPr sz="2800" dirty="0">
              <a:latin typeface="Carlito"/>
              <a:cs typeface="Carlito"/>
            </a:endParaRPr>
          </a:p>
          <a:p>
            <a:pPr marL="355600" marR="5080" indent="-342900" algn="l" rtl="0">
              <a:lnSpc>
                <a:spcPts val="3460"/>
              </a:lnSpc>
              <a:spcBef>
                <a:spcPts val="81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thyroid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 is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situated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 the 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neck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front 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 the </a:t>
            </a:r>
            <a:r>
              <a:rPr sz="2800" b="1" spc="-5" dirty="0">
                <a:solidFill>
                  <a:srgbClr val="4E3A2F"/>
                </a:solidFill>
                <a:latin typeface="Carlito"/>
                <a:cs typeface="Carlito"/>
              </a:rPr>
              <a:t>larynx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and</a:t>
            </a:r>
            <a:r>
              <a:rPr sz="2800" spc="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4E3A2F"/>
                </a:solidFill>
                <a:latin typeface="Carlito"/>
                <a:cs typeface="Carlito"/>
              </a:rPr>
              <a:t>trachea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33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  <a:tab pos="779145" algn="l"/>
              </a:tabLst>
            </a:pP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It	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weighs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about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25g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It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looks </a:t>
            </a:r>
            <a:r>
              <a:rPr sz="2800" spc="-30" dirty="0">
                <a:solidFill>
                  <a:srgbClr val="4E3A2F"/>
                </a:solidFill>
                <a:latin typeface="Carlito"/>
                <a:cs typeface="Carlito"/>
              </a:rPr>
              <a:t>like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butterfly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</a:t>
            </a:r>
            <a:r>
              <a:rPr sz="2800" spc="5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shape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Consisting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 </a:t>
            </a:r>
            <a:r>
              <a:rPr sz="2800" b="1" i="1" dirty="0">
                <a:solidFill>
                  <a:srgbClr val="4E3A2F"/>
                </a:solidFill>
                <a:latin typeface="Carlito"/>
                <a:cs typeface="Carlito"/>
              </a:rPr>
              <a:t>two</a:t>
            </a:r>
            <a:r>
              <a:rPr sz="2800" b="1" i="1" spc="4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4E3A2F"/>
                </a:solidFill>
                <a:latin typeface="Carlito"/>
                <a:cs typeface="Carlito"/>
              </a:rPr>
              <a:t>lobes</a:t>
            </a:r>
            <a:endParaRPr sz="2800" dirty="0">
              <a:latin typeface="Carlito"/>
              <a:cs typeface="Carlito"/>
            </a:endParaRPr>
          </a:p>
          <a:p>
            <a:pPr marL="355600" marR="4518025" indent="-355600" algn="l" rtl="0">
              <a:lnSpc>
                <a:spcPts val="4230"/>
              </a:lnSpc>
              <a:spcBef>
                <a:spcPts val="20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lobes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are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joined 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by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</a:t>
            </a:r>
            <a:r>
              <a:rPr lang="en-US" sz="280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narrow</a:t>
            </a:r>
            <a:r>
              <a:rPr sz="2800" spc="-8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4E3A2F"/>
                </a:solidFill>
                <a:latin typeface="Carlito"/>
                <a:cs typeface="Carlito"/>
              </a:rPr>
              <a:t>isthmus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10277" y="3100356"/>
            <a:ext cx="2494196" cy="378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47754A9F-EBF2-921C-EC99-56BA6413B0AE}"/>
              </a:ext>
            </a:extLst>
          </p:cNvPr>
          <p:cNvSpPr/>
          <p:nvPr/>
        </p:nvSpPr>
        <p:spPr>
          <a:xfrm>
            <a:off x="9310278" y="981352"/>
            <a:ext cx="2494196" cy="2088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335360" y="260648"/>
            <a:ext cx="11521279" cy="62837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E3A2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 rtl="0">
              <a:spcBef>
                <a:spcPts val="100"/>
              </a:spcBef>
              <a:defRPr/>
            </a:pPr>
            <a:r>
              <a:rPr lang="en-US" sz="4000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THYROID HORMONES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357676" y="960375"/>
            <a:ext cx="11521279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 algn="l" rtl="0">
              <a:spcBef>
                <a:spcPts val="100"/>
              </a:spcBef>
              <a:buClr>
                <a:srgbClr val="EFA12D"/>
              </a:buClr>
              <a:buSzPct val="68518"/>
              <a:buFont typeface="Wingdings"/>
              <a:buChar char=""/>
              <a:tabLst>
                <a:tab pos="380365" algn="l"/>
                <a:tab pos="381000" algn="l"/>
              </a:tabLst>
            </a:pPr>
            <a:r>
              <a:rPr sz="3200" b="1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Tri</a:t>
            </a:r>
            <a:r>
              <a:rPr lang="en-US" sz="3200" b="1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-</a:t>
            </a:r>
            <a:r>
              <a:rPr sz="3200" b="1" u="heavy" spc="-20" dirty="0" err="1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iodothyronine</a:t>
            </a:r>
            <a:r>
              <a:rPr sz="3200" b="1" spc="1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(T</a:t>
            </a:r>
            <a:r>
              <a:rPr sz="3200" b="1" spc="-7" baseline="-20061" dirty="0">
                <a:solidFill>
                  <a:srgbClr val="4E3A2F"/>
                </a:solidFill>
                <a:cs typeface="Carlito"/>
              </a:rPr>
              <a:t>3</a:t>
            </a:r>
            <a:r>
              <a:rPr lang="en-US" sz="3200" b="1" spc="-7" dirty="0">
                <a:solidFill>
                  <a:srgbClr val="4E3A2F"/>
                </a:solidFill>
                <a:cs typeface="Carlito"/>
              </a:rPr>
              <a:t>): </a:t>
            </a:r>
            <a:r>
              <a:rPr sz="3200" dirty="0">
                <a:solidFill>
                  <a:srgbClr val="4E3A2F"/>
                </a:solidFill>
                <a:cs typeface="Carlito"/>
              </a:rPr>
              <a:t>It </a:t>
            </a:r>
            <a:r>
              <a:rPr sz="3200" spc="-20" dirty="0">
                <a:solidFill>
                  <a:srgbClr val="4E3A2F"/>
                </a:solidFill>
                <a:cs typeface="Carlito"/>
              </a:rPr>
              <a:t>affects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almost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every </a:t>
            </a:r>
            <a:r>
              <a:rPr sz="32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3"/>
              </a:rPr>
              <a:t>physiological</a:t>
            </a:r>
            <a:r>
              <a:rPr sz="3200" spc="-10" dirty="0">
                <a:solidFill>
                  <a:srgbClr val="AC1F1F"/>
                </a:solidFill>
                <a:cs typeface="Carlito"/>
                <a:hlinkClick r:id="rId3"/>
              </a:rPr>
              <a:t>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process </a:t>
            </a:r>
            <a:r>
              <a:rPr sz="3200" dirty="0">
                <a:solidFill>
                  <a:srgbClr val="4E3A2F"/>
                </a:solidFill>
                <a:cs typeface="Carlito"/>
              </a:rPr>
              <a:t>in the</a:t>
            </a:r>
            <a:r>
              <a:rPr sz="3200" spc="-4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body: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spc="-1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Growth </a:t>
            </a:r>
            <a:r>
              <a:rPr sz="32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and</a:t>
            </a:r>
            <a:r>
              <a:rPr sz="3200" u="heavy" spc="-2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 </a:t>
            </a:r>
            <a:r>
              <a:rPr sz="32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4"/>
              </a:rPr>
              <a:t>development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,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5"/>
              </a:rPr>
              <a:t>Metabolism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,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6"/>
              </a:rPr>
              <a:t>Body </a:t>
            </a:r>
            <a:r>
              <a:rPr sz="3200" u="heavy" spc="-1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6"/>
              </a:rPr>
              <a:t>temperature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,</a:t>
            </a:r>
            <a:r>
              <a:rPr sz="3200" spc="-3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dirty="0">
                <a:solidFill>
                  <a:srgbClr val="4E3A2F"/>
                </a:solidFill>
                <a:cs typeface="Carlito"/>
              </a:rPr>
              <a:t>and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u="heavy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7"/>
              </a:rPr>
              <a:t>Heart</a:t>
            </a:r>
            <a:r>
              <a:rPr sz="32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7"/>
              </a:rPr>
              <a:t> </a:t>
            </a:r>
            <a:r>
              <a:rPr sz="3200" u="heavy" spc="-3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cs typeface="Carlito"/>
                <a:hlinkClick r:id="rId7"/>
              </a:rPr>
              <a:t>rate</a:t>
            </a:r>
            <a:endParaRPr sz="3200" dirty="0">
              <a:cs typeface="Carlito"/>
            </a:endParaRPr>
          </a:p>
          <a:p>
            <a:pPr marL="381000" indent="-342900" algn="l" rtl="0">
              <a:spcBef>
                <a:spcPts val="5"/>
              </a:spcBef>
              <a:buClr>
                <a:srgbClr val="EFA12D"/>
              </a:buClr>
              <a:buSzPct val="68518"/>
              <a:buFont typeface="Wingdings"/>
              <a:buChar char=""/>
              <a:tabLst>
                <a:tab pos="380365" algn="l"/>
                <a:tab pos="381000" algn="l"/>
              </a:tabLst>
            </a:pPr>
            <a:r>
              <a:rPr sz="3200" b="1" u="heavy" spc="-20" dirty="0">
                <a:solidFill>
                  <a:srgbClr val="4E3A2F"/>
                </a:solidFill>
                <a:uFill>
                  <a:solidFill>
                    <a:srgbClr val="4E3A2F"/>
                  </a:solidFill>
                </a:uFill>
                <a:cs typeface="Carlito"/>
              </a:rPr>
              <a:t>Thyroxin</a:t>
            </a:r>
            <a:r>
              <a:rPr sz="3200" b="1" spc="-2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(T</a:t>
            </a:r>
            <a:r>
              <a:rPr sz="3200" b="1" spc="-7" baseline="-20061" dirty="0">
                <a:solidFill>
                  <a:srgbClr val="4E3A2F"/>
                </a:solidFill>
                <a:cs typeface="Carlito"/>
              </a:rPr>
              <a:t>4</a:t>
            </a:r>
            <a:r>
              <a:rPr lang="en-US" sz="3200" b="1" spc="-5" dirty="0">
                <a:solidFill>
                  <a:srgbClr val="4E3A2F"/>
                </a:solidFill>
                <a:cs typeface="Carlito"/>
              </a:rPr>
              <a:t>)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: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5" dirty="0">
                <a:solidFill>
                  <a:srgbClr val="4E3A2F"/>
                </a:solidFill>
                <a:cs typeface="Carlito"/>
              </a:rPr>
              <a:t>Controls </a:t>
            </a:r>
            <a:r>
              <a:rPr sz="3200" b="1" i="1" spc="-5" dirty="0">
                <a:solidFill>
                  <a:srgbClr val="4E3A2F"/>
                </a:solidFill>
                <a:cs typeface="Carlito"/>
              </a:rPr>
              <a:t>development </a:t>
            </a:r>
            <a:r>
              <a:rPr sz="3200" dirty="0">
                <a:solidFill>
                  <a:srgbClr val="4E3A2F"/>
                </a:solidFill>
                <a:cs typeface="Carlito"/>
              </a:rPr>
              <a:t>and</a:t>
            </a:r>
            <a:r>
              <a:rPr sz="3200" spc="-4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i="1" dirty="0">
                <a:solidFill>
                  <a:srgbClr val="4E3A2F"/>
                </a:solidFill>
                <a:cs typeface="Carlito"/>
              </a:rPr>
              <a:t>maturation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5" dirty="0">
                <a:solidFill>
                  <a:srgbClr val="4E3A2F"/>
                </a:solidFill>
                <a:cs typeface="Carlito"/>
              </a:rPr>
              <a:t>Excess </a:t>
            </a:r>
            <a:r>
              <a:rPr sz="3200" spc="-25" dirty="0">
                <a:solidFill>
                  <a:srgbClr val="4E3A2F"/>
                </a:solidFill>
                <a:cs typeface="Carlito"/>
              </a:rPr>
              <a:t>thyroxin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results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rapid</a:t>
            </a:r>
            <a:r>
              <a:rPr sz="320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development</a:t>
            </a:r>
            <a:endParaRPr sz="3200" dirty="0">
              <a:cs typeface="Carlito"/>
            </a:endParaRPr>
          </a:p>
          <a:p>
            <a:pPr marL="381000" indent="-342900" algn="l" rtl="0">
              <a:buClr>
                <a:srgbClr val="EFA12D"/>
              </a:buClr>
              <a:buSzPct val="68518"/>
              <a:buFont typeface="Wingdings"/>
              <a:buChar char=""/>
              <a:tabLst>
                <a:tab pos="380365" algn="l"/>
                <a:tab pos="3810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Deficiency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of </a:t>
            </a:r>
            <a:r>
              <a:rPr sz="3200" spc="-25" dirty="0">
                <a:solidFill>
                  <a:srgbClr val="4E3A2F"/>
                </a:solidFill>
                <a:cs typeface="Carlito"/>
              </a:rPr>
              <a:t>thyroxin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results </a:t>
            </a:r>
            <a:r>
              <a:rPr sz="3200" dirty="0">
                <a:solidFill>
                  <a:srgbClr val="4E3A2F"/>
                </a:solidFill>
                <a:cs typeface="Carlito"/>
              </a:rPr>
              <a:t>in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delayed</a:t>
            </a:r>
            <a:r>
              <a:rPr sz="3200" spc="3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development</a:t>
            </a:r>
            <a:endParaRPr sz="3200" dirty="0"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163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1738708" y="476672"/>
            <a:ext cx="8968132" cy="27666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/>
            </a:r>
            <a:br>
              <a:rPr lang="en-US" sz="40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/>
              </a:rPr>
            </a:br>
            <a:r>
              <a:rPr lang="en-US" sz="40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Hyperthyroidism and hypothyroidism</a:t>
            </a:r>
            <a:b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38708" y="3568927"/>
            <a:ext cx="8786693" cy="3265899"/>
            <a:chOff x="214707" y="3568926"/>
            <a:chExt cx="8786693" cy="32658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9447" y="3568926"/>
              <a:ext cx="4451953" cy="32657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707" y="3588856"/>
              <a:ext cx="4274825" cy="3245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0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132183"/>
            <a:ext cx="7498080" cy="864096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 of hyperthyroidism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7368" y="1385392"/>
            <a:ext cx="11377264" cy="5472608"/>
          </a:xfrm>
        </p:spPr>
        <p:txBody>
          <a:bodyPr>
            <a:noAutofit/>
          </a:bodyPr>
          <a:lstStyle/>
          <a:p>
            <a:pPr algn="l" rtl="0">
              <a:lnSpc>
                <a:spcPct val="11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common cause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hyperthyroidism is autoimmune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disorder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Graves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disease).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1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other causes of hyperthyroidism include:</a:t>
            </a:r>
          </a:p>
          <a:p>
            <a:pPr marL="82296" indent="0" algn="l" rtl="0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 Excess iodine, a key ingredient in T4 and T3</a:t>
            </a:r>
          </a:p>
          <a:p>
            <a:pPr marL="82296" indent="0" algn="l" rtl="0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2- Thyroiditis, or inflammation of the thyroid, which causes T4 and T3 to leak out of the gland</a:t>
            </a:r>
          </a:p>
          <a:p>
            <a:pPr marL="82296" indent="0" algn="l" rtl="0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3- Benign tumors of the thyroid or pituitary gland</a:t>
            </a:r>
          </a:p>
          <a:p>
            <a:pPr marL="82296" indent="0" algn="l" rtl="0">
              <a:lnSpc>
                <a:spcPct val="11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1344" y="836712"/>
            <a:ext cx="12000656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cs typeface="+mj-cs"/>
              </a:rPr>
              <a:t>The endocrine system is a network of </a:t>
            </a:r>
            <a:r>
              <a:rPr lang="en-US" sz="3200" b="1" dirty="0">
                <a:solidFill>
                  <a:srgbClr val="000000"/>
                </a:solidFill>
                <a:cs typeface="+mj-cs"/>
              </a:rPr>
              <a:t>glands</a:t>
            </a:r>
            <a:r>
              <a:rPr lang="en-US" sz="3200" dirty="0">
                <a:solidFill>
                  <a:srgbClr val="000000"/>
                </a:solidFill>
                <a:cs typeface="+mj-cs"/>
              </a:rPr>
              <a:t> and </a:t>
            </a:r>
            <a:r>
              <a:rPr lang="en-US" sz="3200" b="1" dirty="0">
                <a:solidFill>
                  <a:srgbClr val="000000"/>
                </a:solidFill>
                <a:cs typeface="+mj-cs"/>
              </a:rPr>
              <a:t>hormones</a:t>
            </a:r>
            <a:r>
              <a:rPr lang="en-US" sz="3200" dirty="0">
                <a:solidFill>
                  <a:srgbClr val="000000"/>
                </a:solidFill>
                <a:cs typeface="+mj-cs"/>
              </a:rPr>
              <a:t> that regulate and control the activity of cells or organs and </a:t>
            </a:r>
            <a:r>
              <a:rPr lang="en-US" sz="3200" dirty="0"/>
              <a:t>many important body functions</a:t>
            </a:r>
            <a:r>
              <a:rPr lang="en-US" sz="3200" dirty="0">
                <a:solidFill>
                  <a:srgbClr val="000000"/>
                </a:solidFill>
                <a:cs typeface="+mj-cs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cs typeface="+mj-cs"/>
              </a:rPr>
              <a:t>•The </a:t>
            </a:r>
            <a:r>
              <a:rPr lang="en-US" sz="3200" b="1" dirty="0">
                <a:solidFill>
                  <a:srgbClr val="000000"/>
                </a:solidFill>
                <a:cs typeface="+mj-cs"/>
              </a:rPr>
              <a:t>endocrine system </a:t>
            </a:r>
            <a:r>
              <a:rPr lang="en-US" sz="3200" dirty="0">
                <a:solidFill>
                  <a:srgbClr val="000000"/>
                </a:solidFill>
                <a:cs typeface="+mj-cs"/>
              </a:rPr>
              <a:t>regulates body activities by releasing </a:t>
            </a:r>
            <a:r>
              <a:rPr lang="en-US" sz="3200" b="1" dirty="0">
                <a:solidFill>
                  <a:srgbClr val="000000"/>
                </a:solidFill>
                <a:cs typeface="+mj-cs"/>
              </a:rPr>
              <a:t>hormones </a:t>
            </a:r>
            <a:r>
              <a:rPr lang="en-US" sz="3200" dirty="0">
                <a:solidFill>
                  <a:srgbClr val="000000"/>
                </a:solidFill>
                <a:cs typeface="+mj-cs"/>
              </a:rPr>
              <a:t>(chemical messengers) into the bloodstream or through ducts , where they are carried throughout the entire body. </a:t>
            </a:r>
          </a:p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cs typeface="+mj-cs"/>
              </a:rPr>
              <a:t>•Hormonal responses may be almost instantaneous (Sudden), or may occur days later. There is a wide variety of hormonal effects.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A2B7683-83E5-3128-6E82-F2519450017D}"/>
              </a:ext>
            </a:extLst>
          </p:cNvPr>
          <p:cNvSpPr txBox="1"/>
          <p:nvPr/>
        </p:nvSpPr>
        <p:spPr>
          <a:xfrm>
            <a:off x="191344" y="25681"/>
            <a:ext cx="11809312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2" algn="ctr" rtl="0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+mj-cs"/>
              </a:rPr>
              <a:t>The Endocrine System  </a:t>
            </a:r>
          </a:p>
        </p:txBody>
      </p:sp>
    </p:spTree>
    <p:extLst>
      <p:ext uri="{BB962C8B-B14F-4D97-AF65-F5344CB8AC3E}">
        <p14:creationId xmlns:p14="http://schemas.microsoft.com/office/powerpoint/2010/main" val="31362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498080" cy="63408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Causes of Hypothyroidism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593288" cy="5472608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Autoimmune disease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 most common cause of hypothyroidism is an autoimmune disorder known as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Hashimoto's thyroiditis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Over-response to hyperthyroidism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 therapy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6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/>
          <p:cNvSpPr txBox="1"/>
          <p:nvPr/>
        </p:nvSpPr>
        <p:spPr>
          <a:xfrm>
            <a:off x="335361" y="1124743"/>
            <a:ext cx="5853350" cy="5380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marR="0" lvl="0" indent="-1701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018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All body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systems are 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DECREASED</a:t>
            </a:r>
            <a:r>
              <a:rPr kumimoji="0" lang="en-US" sz="20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except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7018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WEIGHT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&amp;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MENSTRUATION</a:t>
            </a:r>
            <a:endParaRPr lang="en-US" sz="2000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sz="2000" dirty="0">
                <a:latin typeface="Liberation Sans Narrow"/>
                <a:cs typeface="Liberation Sans Narrow"/>
              </a:rPr>
              <a:t>CNS: drowsiness,</a:t>
            </a:r>
            <a:r>
              <a:rPr sz="2000" spc="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memory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algn="l" rtl="0">
              <a:spcBef>
                <a:spcPts val="5"/>
              </a:spcBef>
            </a:pPr>
            <a:r>
              <a:rPr sz="2000" spc="-5" dirty="0">
                <a:latin typeface="Liberation Sans Narrow"/>
                <a:cs typeface="Liberation Sans Narrow"/>
              </a:rPr>
              <a:t>losses</a:t>
            </a:r>
            <a:r>
              <a:rPr sz="2000" spc="-1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(</a:t>
            </a:r>
            <a:r>
              <a:rPr sz="2000" b="1" dirty="0">
                <a:latin typeface="Liberation Sans Narrow"/>
                <a:cs typeface="Liberation Sans Narrow"/>
              </a:rPr>
              <a:t>FORGETFULNESS</a:t>
            </a:r>
            <a:r>
              <a:rPr lang="en-US" sz="2000" dirty="0">
                <a:latin typeface="Liberation Sans Narrow"/>
                <a:cs typeface="Liberation Sans Narrow"/>
              </a:rPr>
              <a:t>)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marR="144145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sz="2000" dirty="0">
                <a:latin typeface="Liberation Sans Narrow"/>
                <a:cs typeface="Liberation Sans Narrow"/>
              </a:rPr>
              <a:t>VS: hypotension,</a:t>
            </a:r>
            <a:r>
              <a:rPr sz="2000" spc="-8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bradypnea,  bradycardia,</a:t>
            </a:r>
            <a:r>
              <a:rPr sz="2000" spc="-40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hypothermia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sz="2000" dirty="0">
                <a:latin typeface="Liberation Sans Narrow"/>
                <a:cs typeface="Liberation Sans Narrow"/>
              </a:rPr>
              <a:t>GI </a:t>
            </a:r>
            <a:r>
              <a:rPr sz="2000" spc="-5" dirty="0">
                <a:latin typeface="Liberation Sans Narrow"/>
                <a:cs typeface="Liberation Sans Narrow"/>
              </a:rPr>
              <a:t>motility:</a:t>
            </a:r>
            <a:endParaRPr sz="2000" dirty="0">
              <a:latin typeface="Liberation Sans Narrow"/>
              <a:cs typeface="Liberation Sans Narrow"/>
            </a:endParaRPr>
          </a:p>
          <a:p>
            <a:pPr marL="12700" algn="l" rtl="0">
              <a:spcBef>
                <a:spcPts val="600"/>
              </a:spcBef>
            </a:pPr>
            <a:r>
              <a:rPr sz="2000" b="1" spc="-20" dirty="0">
                <a:latin typeface="Liberation Sans Narrow"/>
                <a:cs typeface="Liberation Sans Narrow"/>
              </a:rPr>
              <a:t>CONSTIPATION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marR="42037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sz="2000" dirty="0">
                <a:latin typeface="Liberation Sans Narrow"/>
                <a:cs typeface="Liberation Sans Narrow"/>
              </a:rPr>
              <a:t>appetite but with</a:t>
            </a:r>
            <a:r>
              <a:rPr sz="2000" spc="-110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latin typeface="Liberation Sans Narrow"/>
                <a:cs typeface="Liberation Sans Narrow"/>
              </a:rPr>
              <a:t>WEIGHT  GAIN </a:t>
            </a:r>
            <a:r>
              <a:rPr sz="2000" spc="-5" dirty="0">
                <a:latin typeface="Liberation Sans Narrow"/>
                <a:cs typeface="Liberation Sans Narrow"/>
              </a:rPr>
              <a:t>results to </a:t>
            </a:r>
            <a:r>
              <a:rPr sz="2000" b="1" spc="-5" dirty="0">
                <a:latin typeface="Liberation Sans Narrow"/>
                <a:cs typeface="Liberation Sans Narrow"/>
              </a:rPr>
              <a:t>INCREASED </a:t>
            </a:r>
            <a:r>
              <a:rPr sz="2000" b="1" dirty="0">
                <a:latin typeface="Liberation Sans Narrow"/>
                <a:cs typeface="Liberation Sans Narrow"/>
              </a:rPr>
              <a:t>SERUM  </a:t>
            </a:r>
            <a:r>
              <a:rPr sz="2000" b="1" spc="-5" dirty="0">
                <a:latin typeface="Liberation Sans Narrow"/>
                <a:cs typeface="Liberation Sans Narrow"/>
              </a:rPr>
              <a:t>CHOLESTEROL </a:t>
            </a:r>
            <a:r>
              <a:rPr sz="2000" b="1" dirty="0">
                <a:latin typeface="Liberation Sans Narrow"/>
                <a:cs typeface="Liberation Sans Narrow"/>
              </a:rPr>
              <a:t>LEVELS </a:t>
            </a:r>
            <a:r>
              <a:rPr sz="2000" spc="-5" dirty="0">
                <a:latin typeface="Liberation Sans Narrow"/>
                <a:cs typeface="Liberation Sans Narrow"/>
              </a:rPr>
              <a:t>results </a:t>
            </a:r>
            <a:r>
              <a:rPr sz="2000" dirty="0">
                <a:latin typeface="Liberation Sans Narrow"/>
                <a:cs typeface="Liberation Sans Narrow"/>
              </a:rPr>
              <a:t>to</a:t>
            </a:r>
            <a:r>
              <a:rPr sz="2000" b="1" spc="-5" dirty="0">
                <a:latin typeface="Liberation Sans Narrow"/>
                <a:cs typeface="Liberation Sans Narrow"/>
              </a:rPr>
              <a:t>, MI, </a:t>
            </a:r>
            <a:r>
              <a:rPr sz="2000" b="1" spc="-50" dirty="0">
                <a:latin typeface="Liberation Sans Narrow"/>
                <a:cs typeface="Liberation Sans Narrow"/>
              </a:rPr>
              <a:t>CHF,</a:t>
            </a:r>
            <a:r>
              <a:rPr sz="2000" b="1" spc="-30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STROKE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marR="50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 </a:t>
            </a:r>
            <a:r>
              <a:rPr sz="2000" dirty="0">
                <a:latin typeface="Liberation Sans Narrow"/>
                <a:cs typeface="Liberation Sans Narrow"/>
              </a:rPr>
              <a:t>metabolism causes decreased  perspiration w/c </a:t>
            </a:r>
            <a:r>
              <a:rPr sz="2000" spc="-5" dirty="0">
                <a:latin typeface="Liberation Sans Narrow"/>
                <a:cs typeface="Liberation Sans Narrow"/>
              </a:rPr>
              <a:t>results to </a:t>
            </a:r>
            <a:r>
              <a:rPr sz="2000" b="1" spc="-25" dirty="0">
                <a:latin typeface="Liberation Sans Narrow"/>
                <a:cs typeface="Liberation Sans Narrow"/>
              </a:rPr>
              <a:t>DRY </a:t>
            </a:r>
            <a:r>
              <a:rPr sz="2000" b="1" dirty="0">
                <a:latin typeface="Liberation Sans Narrow"/>
                <a:cs typeface="Liberation Sans Narrow"/>
              </a:rPr>
              <a:t>SKIN </a:t>
            </a:r>
            <a:r>
              <a:rPr sz="2000" dirty="0">
                <a:latin typeface="Liberation Sans Narrow"/>
                <a:cs typeface="Liberation Sans Narrow"/>
              </a:rPr>
              <a:t>&amp;  </a:t>
            </a:r>
            <a:r>
              <a:rPr sz="2000" b="1" dirty="0">
                <a:latin typeface="Liberation Sans Narrow"/>
                <a:cs typeface="Liberation Sans Narrow"/>
              </a:rPr>
              <a:t>COLD</a:t>
            </a:r>
            <a:r>
              <a:rPr sz="2000" b="1" spc="-5" dirty="0">
                <a:latin typeface="Liberation Sans Narrow"/>
                <a:cs typeface="Liberation Sans Narrow"/>
              </a:rPr>
              <a:t> </a:t>
            </a:r>
            <a:r>
              <a:rPr sz="2000" b="1" spc="-10" dirty="0">
                <a:latin typeface="Liberation Sans Narrow"/>
                <a:cs typeface="Liberation Sans Narrow"/>
              </a:rPr>
              <a:t>INTOLERANCE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</a:t>
            </a:r>
            <a:r>
              <a:rPr sz="2000" b="1" spc="20" dirty="0">
                <a:solidFill>
                  <a:srgbClr val="003300"/>
                </a:solidFill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menorrhagia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211262" y="1013156"/>
            <a:ext cx="5141321" cy="5425203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70180" marR="0" lvl="0" indent="-1701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018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All body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systems are 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INCREASED</a:t>
            </a: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except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WEIGHT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&amp;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+mn-cs"/>
              </a:rPr>
              <a:t>MENSTRUATION</a:t>
            </a:r>
            <a:endParaRPr lang="en-US" sz="2000" b="1" spc="-5" dirty="0">
              <a:solidFill>
                <a:srgbClr val="003300"/>
              </a:solidFill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7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z="2000" spc="-5" dirty="0">
                <a:latin typeface="Liberation Sans Narrow"/>
                <a:cs typeface="Liberation Sans Narrow"/>
              </a:rPr>
              <a:t>CNS: tremors,</a:t>
            </a:r>
            <a:r>
              <a:rPr sz="2000" spc="1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insomnia</a:t>
            </a:r>
            <a:endParaRPr sz="2000" dirty="0">
              <a:latin typeface="Liberation Sans Narrow"/>
              <a:cs typeface="Liberation Sans Narrow"/>
            </a:endParaRPr>
          </a:p>
          <a:p>
            <a:pPr marL="182245" marR="2286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z="2000" dirty="0">
                <a:latin typeface="Liberation Sans Narrow"/>
                <a:cs typeface="Liberation Sans Narrow"/>
              </a:rPr>
              <a:t>VS: hypertension, tachypnea,  </a:t>
            </a:r>
            <a:r>
              <a:rPr sz="2000" spc="-5" dirty="0">
                <a:latin typeface="Liberation Sans Narrow"/>
                <a:cs typeface="Liberation Sans Narrow"/>
              </a:rPr>
              <a:t>tachycardia,</a:t>
            </a:r>
            <a:r>
              <a:rPr sz="2000" spc="-3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hyperthermia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z="2000" spc="-5" dirty="0">
                <a:latin typeface="Liberation Sans Narrow"/>
                <a:cs typeface="Liberation Sans Narrow"/>
              </a:rPr>
              <a:t>GI motility:</a:t>
            </a:r>
            <a:r>
              <a:rPr sz="2000" spc="-15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DIARRHEA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z="2000" dirty="0">
                <a:latin typeface="Liberation Sans Narrow"/>
                <a:cs typeface="Liberation Sans Narrow"/>
              </a:rPr>
              <a:t>appetite but </a:t>
            </a:r>
            <a:r>
              <a:rPr sz="2000" spc="-5" dirty="0">
                <a:latin typeface="Liberation Sans Narrow"/>
                <a:cs typeface="Liberation Sans Narrow"/>
              </a:rPr>
              <a:t>with</a:t>
            </a:r>
            <a:r>
              <a:rPr sz="2000" spc="-55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latin typeface="Liberation Sans Narrow"/>
                <a:cs typeface="Liberation Sans Narrow"/>
              </a:rPr>
              <a:t>WEIGHT</a:t>
            </a:r>
            <a:endParaRPr sz="2000" dirty="0">
              <a:latin typeface="Liberation Sans Narrow"/>
              <a:cs typeface="Liberation Sans Narrow"/>
            </a:endParaRPr>
          </a:p>
          <a:p>
            <a:pPr marL="182245" algn="l" rtl="0"/>
            <a:r>
              <a:rPr sz="2000" b="1" dirty="0">
                <a:latin typeface="Liberation Sans Narrow"/>
                <a:cs typeface="Liberation Sans Narrow"/>
              </a:rPr>
              <a:t>LOSS</a:t>
            </a:r>
            <a:endParaRPr sz="2000" dirty="0">
              <a:latin typeface="Liberation Sans Narrow"/>
              <a:cs typeface="Liberation Sans Narrow"/>
            </a:endParaRPr>
          </a:p>
          <a:p>
            <a:pPr marL="182245" marR="5080" indent="-170180" algn="l" rtl="0">
              <a:spcBef>
                <a:spcPts val="600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spc="-5" dirty="0">
                <a:solidFill>
                  <a:srgbClr val="003300"/>
                </a:solidFill>
                <a:latin typeface="Liberation Sans Narrow"/>
                <a:cs typeface="Liberation Sans Narrow"/>
              </a:rPr>
              <a:t>INCREASED </a:t>
            </a:r>
            <a:r>
              <a:rPr sz="2000" spc="-5" dirty="0">
                <a:latin typeface="Liberation Sans Narrow"/>
                <a:cs typeface="Liberation Sans Narrow"/>
              </a:rPr>
              <a:t>metabolism </a:t>
            </a:r>
            <a:r>
              <a:rPr sz="2000" dirty="0">
                <a:latin typeface="Liberation Sans Narrow"/>
                <a:cs typeface="Liberation Sans Narrow"/>
              </a:rPr>
              <a:t>causes </a:t>
            </a:r>
            <a:r>
              <a:rPr sz="2000" spc="-5" dirty="0">
                <a:latin typeface="Liberation Sans Narrow"/>
                <a:cs typeface="Liberation Sans Narrow"/>
              </a:rPr>
              <a:t>increased  perspiration </a:t>
            </a:r>
            <a:r>
              <a:rPr sz="2000" dirty="0">
                <a:latin typeface="Liberation Sans Narrow"/>
                <a:cs typeface="Liberation Sans Narrow"/>
              </a:rPr>
              <a:t>w/c </a:t>
            </a:r>
            <a:r>
              <a:rPr sz="2000" spc="-5" dirty="0">
                <a:latin typeface="Liberation Sans Narrow"/>
                <a:cs typeface="Liberation Sans Narrow"/>
              </a:rPr>
              <a:t>results to </a:t>
            </a:r>
            <a:r>
              <a:rPr sz="2000" b="1" spc="-5" dirty="0">
                <a:latin typeface="Liberation Sans Narrow"/>
                <a:cs typeface="Liberation Sans Narrow"/>
              </a:rPr>
              <a:t>MOIST </a:t>
            </a:r>
            <a:r>
              <a:rPr sz="2000" b="1" dirty="0">
                <a:latin typeface="Liberation Sans Narrow"/>
                <a:cs typeface="Liberation Sans Narrow"/>
              </a:rPr>
              <a:t>SKIN </a:t>
            </a:r>
            <a:r>
              <a:rPr sz="2000" dirty="0">
                <a:latin typeface="Liberation Sans Narrow"/>
                <a:cs typeface="Liberation Sans Narrow"/>
              </a:rPr>
              <a:t>&amp;  </a:t>
            </a:r>
            <a:r>
              <a:rPr sz="2000" b="1" spc="-35" dirty="0">
                <a:latin typeface="Liberation Sans Narrow"/>
                <a:cs typeface="Liberation Sans Narrow"/>
              </a:rPr>
              <a:t>HEAT</a:t>
            </a:r>
            <a:r>
              <a:rPr sz="2000" b="1" spc="-5" dirty="0">
                <a:latin typeface="Liberation Sans Narrow"/>
                <a:cs typeface="Liberation Sans Narrow"/>
              </a:rPr>
              <a:t> INTOLERANCE</a:t>
            </a:r>
            <a:endParaRPr sz="2000" dirty="0">
              <a:latin typeface="Liberation Sans Narrow"/>
              <a:cs typeface="Liberation Sans Narrow"/>
            </a:endParaRP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</a:t>
            </a:r>
            <a:r>
              <a:rPr sz="2000" b="1" spc="20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amenorrhea</a:t>
            </a:r>
            <a:endParaRPr lang="en-US" sz="2000" dirty="0">
              <a:latin typeface="Liberation Sans Narrow"/>
              <a:cs typeface="Liberation Sans Narrow"/>
            </a:endParaRPr>
          </a:p>
          <a:p>
            <a:pPr marL="290195" marR="0" lvl="0" indent="-28575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EXPOTHALMOS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Pathognomonic</a:t>
            </a:r>
            <a:r>
              <a:rPr kumimoji="0" lang="en-US" sz="2000" b="0" i="0" u="none" strike="noStrike" kern="1200" cap="none" spc="-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Sign</a:t>
            </a:r>
          </a:p>
          <a:p>
            <a:pPr marL="182880" indent="-170180" algn="l" rtl="0">
              <a:spcBef>
                <a:spcPts val="605"/>
              </a:spcBef>
              <a:buClr>
                <a:srgbClr val="000000"/>
              </a:buClr>
              <a:buFont typeface="Arial"/>
              <a:buChar char="•"/>
              <a:tabLst>
                <a:tab pos="182880" algn="l"/>
              </a:tabLst>
            </a:pPr>
            <a:endParaRPr sz="2000" dirty="0">
              <a:latin typeface="Liberation Sans Narrow"/>
              <a:cs typeface="Liberation Sans Narrow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335360" y="358140"/>
            <a:ext cx="5209460" cy="566420"/>
            <a:chOff x="728980" y="358140"/>
            <a:chExt cx="3291840" cy="566420"/>
          </a:xfrm>
        </p:grpSpPr>
        <p:sp>
          <p:nvSpPr>
            <p:cNvPr id="16" name="object 13"/>
            <p:cNvSpPr/>
            <p:nvPr/>
          </p:nvSpPr>
          <p:spPr>
            <a:xfrm>
              <a:off x="728980" y="358140"/>
              <a:ext cx="3291840" cy="566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4"/>
            <p:cNvSpPr/>
            <p:nvPr/>
          </p:nvSpPr>
          <p:spPr>
            <a:xfrm>
              <a:off x="749554" y="378460"/>
              <a:ext cx="3210687" cy="4855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object 15"/>
          <p:cNvGrpSpPr/>
          <p:nvPr/>
        </p:nvGrpSpPr>
        <p:grpSpPr>
          <a:xfrm>
            <a:off x="6188709" y="358140"/>
            <a:ext cx="5209459" cy="566420"/>
            <a:chOff x="4996179" y="358140"/>
            <a:chExt cx="3446779" cy="566420"/>
          </a:xfrm>
        </p:grpSpPr>
        <p:sp>
          <p:nvSpPr>
            <p:cNvPr id="19" name="object 16"/>
            <p:cNvSpPr/>
            <p:nvPr/>
          </p:nvSpPr>
          <p:spPr>
            <a:xfrm>
              <a:off x="4996179" y="358140"/>
              <a:ext cx="3446779" cy="566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17"/>
            <p:cNvSpPr/>
            <p:nvPr/>
          </p:nvSpPr>
          <p:spPr>
            <a:xfrm>
              <a:off x="5016753" y="378460"/>
              <a:ext cx="3365500" cy="485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38" y="5411363"/>
            <a:ext cx="1197641" cy="86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/>
          <p:cNvSpPr txBox="1"/>
          <p:nvPr/>
        </p:nvSpPr>
        <p:spPr>
          <a:xfrm>
            <a:off x="191344" y="840000"/>
            <a:ext cx="5425166" cy="651460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spcBef>
                <a:spcPts val="700"/>
              </a:spcBef>
            </a:pPr>
            <a:r>
              <a:rPr sz="2000" b="1" dirty="0">
                <a:latin typeface="Liberation Sans Narrow"/>
                <a:cs typeface="Liberation Sans Narrow"/>
              </a:rPr>
              <a:t>DIAGNOSTIC</a:t>
            </a:r>
            <a:r>
              <a:rPr sz="2000" b="1" spc="-5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TESTS:</a:t>
            </a:r>
            <a:endParaRPr sz="2000" dirty="0">
              <a:latin typeface="Liberation Sans Narrow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Serum T3 and T4 </a:t>
            </a:r>
            <a:r>
              <a:rPr sz="2000" spc="-5" dirty="0">
                <a:latin typeface="Liberation Sans Narrow"/>
                <a:cs typeface="Liberation Sans Narrow"/>
              </a:rPr>
              <a:t>is</a:t>
            </a:r>
            <a:r>
              <a:rPr sz="2000" spc="-175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DECREASED</a:t>
            </a:r>
            <a:endParaRPr sz="2000" dirty="0">
              <a:latin typeface="Liberation Sans Narrow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Serum </a:t>
            </a:r>
            <a:r>
              <a:rPr sz="2000" spc="-5" dirty="0">
                <a:latin typeface="Liberation Sans Narrow"/>
                <a:cs typeface="Liberation Sans Narrow"/>
              </a:rPr>
              <a:t>Cholesterol is</a:t>
            </a:r>
            <a:r>
              <a:rPr sz="2000" spc="-60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INCREASED</a:t>
            </a:r>
            <a:endParaRPr lang="en-US" sz="2000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</a:t>
            </a: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MANAGEMENT: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1.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Monitor vital signs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intake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 output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to determine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presence</a:t>
            </a:r>
            <a:r>
              <a:rPr kumimoji="0" lang="en-US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of: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/>
              <a:buChar char="•"/>
              <a:tabLst>
                <a:tab pos="102870" algn="l"/>
              </a:tabLst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MYXEDEMA COMA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 severe form of 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hypothyroidism is characterized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by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severe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hypotension, bradycardia, bradypnea ,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hyponatremia, hypoglycemia  leading progressive to coma.</a:t>
            </a:r>
          </a:p>
          <a:p>
            <a:pPr marL="5016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MANAGEMENT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FOR </a:t>
            </a: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MYXEDEMA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450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COMA</a:t>
            </a:r>
          </a:p>
          <a:p>
            <a:pPr marL="33083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comfortable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warm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environment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43840" marR="0" lvl="0" indent="-2311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384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Assist in mechanical</a:t>
            </a:r>
            <a:r>
              <a:rPr kumimoji="0" lang="en-US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ventilation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43840" marR="0" lvl="0" indent="-2311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384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Administer thyroid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hormones as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ordered</a:t>
            </a:r>
          </a:p>
          <a:p>
            <a:pPr marL="243840" marR="0" lvl="0" indent="-2311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3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IV fluids (isotonic)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/>
              <a:buChar char="•"/>
              <a:tabLst>
                <a:tab pos="10287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endParaRPr sz="2000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913087" y="801822"/>
            <a:ext cx="6087569" cy="573233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l" rtl="0">
              <a:spcBef>
                <a:spcPts val="700"/>
              </a:spcBef>
            </a:pPr>
            <a:r>
              <a:rPr sz="2000" b="1" dirty="0">
                <a:latin typeface="Liberation Sans Narrow"/>
                <a:cs typeface="Liberation Sans Narrow"/>
              </a:rPr>
              <a:t>DIAGNOSTIC</a:t>
            </a:r>
            <a:r>
              <a:rPr sz="2000" b="1" spc="-5" dirty="0">
                <a:latin typeface="Liberation Sans Narrow"/>
                <a:cs typeface="Liberation Sans Narrow"/>
              </a:rPr>
              <a:t> </a:t>
            </a:r>
            <a:r>
              <a:rPr sz="2000" b="1" dirty="0">
                <a:latin typeface="Liberation Sans Narrow"/>
                <a:cs typeface="Liberation Sans Narrow"/>
              </a:rPr>
              <a:t>TESTS:</a:t>
            </a:r>
            <a:endParaRPr sz="2000" dirty="0">
              <a:latin typeface="Liberation Sans Narrow"/>
              <a:cs typeface="Liberation Sans Narrow"/>
            </a:endParaRPr>
          </a:p>
          <a:p>
            <a:pPr marL="243204" indent="-231140" algn="l" rtl="0">
              <a:spcBef>
                <a:spcPts val="600"/>
              </a:spcBef>
              <a:buAutoNum type="arabicPeriod"/>
              <a:tabLst>
                <a:tab pos="243840" algn="l"/>
              </a:tabLst>
            </a:pPr>
            <a:r>
              <a:rPr sz="2000" dirty="0">
                <a:latin typeface="Liberation Sans Narrow"/>
                <a:cs typeface="Liberation Sans Narrow"/>
              </a:rPr>
              <a:t>Serum T3 and T4 </a:t>
            </a:r>
            <a:r>
              <a:rPr sz="2000" spc="-5" dirty="0">
                <a:latin typeface="Liberation Sans Narrow"/>
                <a:cs typeface="Liberation Sans Narrow"/>
              </a:rPr>
              <a:t>is</a:t>
            </a:r>
            <a:r>
              <a:rPr sz="2000" spc="-130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INCREASED</a:t>
            </a:r>
            <a:endParaRPr sz="2000" dirty="0">
              <a:latin typeface="Liberation Sans Narrow"/>
              <a:cs typeface="Liberation Sans Narrow"/>
            </a:endParaRPr>
          </a:p>
          <a:p>
            <a:pPr marL="238125" indent="-226060" algn="l" rtl="0">
              <a:spcBef>
                <a:spcPts val="600"/>
              </a:spcBef>
              <a:buAutoNum type="arabicPeriod"/>
              <a:tabLst>
                <a:tab pos="238760" algn="l"/>
              </a:tabLst>
            </a:pPr>
            <a:r>
              <a:rPr sz="2000" spc="-5" dirty="0">
                <a:latin typeface="Liberation Sans Narrow"/>
                <a:cs typeface="Liberation Sans Narrow"/>
              </a:rPr>
              <a:t>Thyroid </a:t>
            </a:r>
            <a:r>
              <a:rPr sz="2000" dirty="0">
                <a:latin typeface="Liberation Sans Narrow"/>
                <a:cs typeface="Liberation Sans Narrow"/>
              </a:rPr>
              <a:t>Scan - reveals an</a:t>
            </a:r>
            <a:r>
              <a:rPr sz="2000" spc="-60" dirty="0">
                <a:latin typeface="Liberation Sans Narrow"/>
                <a:cs typeface="Liberation Sans Narrow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ENLARGED</a:t>
            </a:r>
            <a:endParaRPr sz="2000" dirty="0">
              <a:latin typeface="Liberation Sans Narrow"/>
              <a:cs typeface="Liberation Sans Narrow"/>
            </a:endParaRPr>
          </a:p>
          <a:p>
            <a:pPr marL="12700" algn="l" rtl="0"/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THYROID GLAND</a:t>
            </a:r>
            <a:endParaRPr lang="en-US" sz="2000" b="1" spc="-5" dirty="0">
              <a:solidFill>
                <a:srgbClr val="FF0000"/>
              </a:solidFill>
              <a:latin typeface="Liberation Sans Narrow"/>
              <a:cs typeface="Liberation Sans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</a:t>
            </a:r>
            <a:r>
              <a:rPr kumimoji="0" lang="en-US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MANAGEMENT: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1. Monitor vital signs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intake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and  output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to determine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presence</a:t>
            </a:r>
            <a:r>
              <a:rPr kumimoji="0" lang="en-US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of: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/>
              <a:buChar char="•"/>
              <a:tabLst>
                <a:tab pos="10287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THYROID </a:t>
            </a: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STORM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 severe form of 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hyperthyroidism is characterized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by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severe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hypertension,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tachycardia,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tachypnea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hyperpyrexia, altered 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neurologic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or mental state, which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frequently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appears as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delirium    psychosis, coma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21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NURSING MANAGEMENT FOR THYROTOXICOSIS</a:t>
            </a: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Cool quiet</a:t>
            </a:r>
            <a:r>
              <a:rPr kumimoji="0" lang="en-US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environment</a:t>
            </a: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O2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inhalation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IV fluids</a:t>
            </a: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(hypertonic)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 Narrow"/>
              <a:ea typeface="+mn-ea"/>
              <a:cs typeface="Liberation Sans Narrow"/>
            </a:endParaRPr>
          </a:p>
          <a:p>
            <a:pPr marL="292100" marR="0" lvl="0" indent="-2794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210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Antithyroid</a:t>
            </a:r>
            <a:r>
              <a:rPr kumimoji="0" lang="en-US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 Narrow"/>
                <a:ea typeface="+mn-ea"/>
                <a:cs typeface="Liberation Sans Narrow"/>
              </a:rPr>
              <a:t>agents</a:t>
            </a:r>
          </a:p>
        </p:txBody>
      </p:sp>
      <p:grpSp>
        <p:nvGrpSpPr>
          <p:cNvPr id="14" name="object 11"/>
          <p:cNvGrpSpPr/>
          <p:nvPr/>
        </p:nvGrpSpPr>
        <p:grpSpPr>
          <a:xfrm>
            <a:off x="95699" y="188640"/>
            <a:ext cx="5385658" cy="568960"/>
            <a:chOff x="728980" y="363220"/>
            <a:chExt cx="3291840" cy="568960"/>
          </a:xfrm>
        </p:grpSpPr>
        <p:sp>
          <p:nvSpPr>
            <p:cNvPr id="15" name="object 12"/>
            <p:cNvSpPr/>
            <p:nvPr/>
          </p:nvSpPr>
          <p:spPr>
            <a:xfrm>
              <a:off x="728980" y="363220"/>
              <a:ext cx="3291840" cy="568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3"/>
            <p:cNvSpPr/>
            <p:nvPr/>
          </p:nvSpPr>
          <p:spPr>
            <a:xfrm>
              <a:off x="749554" y="385826"/>
              <a:ext cx="3210687" cy="485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object 14"/>
          <p:cNvGrpSpPr/>
          <p:nvPr/>
        </p:nvGrpSpPr>
        <p:grpSpPr>
          <a:xfrm>
            <a:off x="5777934" y="211246"/>
            <a:ext cx="6087568" cy="568960"/>
            <a:chOff x="4996179" y="363220"/>
            <a:chExt cx="3446779" cy="568960"/>
          </a:xfrm>
        </p:grpSpPr>
        <p:sp>
          <p:nvSpPr>
            <p:cNvPr id="18" name="object 15"/>
            <p:cNvSpPr/>
            <p:nvPr/>
          </p:nvSpPr>
          <p:spPr>
            <a:xfrm>
              <a:off x="4996179" y="363220"/>
              <a:ext cx="3446779" cy="568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6"/>
            <p:cNvSpPr/>
            <p:nvPr/>
          </p:nvSpPr>
          <p:spPr>
            <a:xfrm>
              <a:off x="5016753" y="385826"/>
              <a:ext cx="3365500" cy="485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pPr algn="l" rtl="0">
                <a:defRPr/>
              </a:pPr>
              <a:endParaRPr sz="160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4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260648"/>
            <a:ext cx="7498080" cy="706090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Management (hyperthyroidism)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449272" cy="5544616"/>
          </a:xfrm>
        </p:spPr>
        <p:txBody>
          <a:bodyPr>
            <a:normAutofit/>
          </a:bodyPr>
          <a:lstStyle/>
          <a:p>
            <a:pPr marL="82296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forms of treatment are available: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Radioactive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iodine (131 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destructive effects on the thyroid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gland (common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 in elderly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432" y="2852936"/>
            <a:ext cx="11438199" cy="30243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Anti-thyroid medications.</a:t>
            </a:r>
          </a:p>
          <a:p>
            <a:pPr algn="l" rtl="0"/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drugs are contraindicated in late pregnancy because of a risk for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goiter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cretinism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fetus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6431" y="4596682"/>
            <a:ext cx="11438200" cy="1676634"/>
            <a:chOff x="2567609" y="3737113"/>
            <a:chExt cx="6799285" cy="167663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7609" y="3776523"/>
              <a:ext cx="3207165" cy="163722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732" y="3737113"/>
              <a:ext cx="2953162" cy="1676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78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692696"/>
            <a:ext cx="8388424" cy="674136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Surgery</a:t>
            </a:r>
          </a:p>
          <a:p>
            <a:pPr algn="just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Surgical treatment with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thyroidectomy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no longer the preferred choice of therapy for Graves’ disease but is an alternative therapeutic approach in some situations. In particular, it is used for patients who cannot tolerate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drugs, have significant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ophthalmopathy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have large goiters, or cannot undergo radioiodine therapy.</a:t>
            </a:r>
          </a:p>
        </p:txBody>
      </p:sp>
    </p:spTree>
    <p:extLst>
      <p:ext uri="{BB962C8B-B14F-4D97-AF65-F5344CB8AC3E}">
        <p14:creationId xmlns:p14="http://schemas.microsoft.com/office/powerpoint/2010/main" val="5627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476672"/>
            <a:ext cx="7067061" cy="5893180"/>
          </a:xfrm>
        </p:spPr>
      </p:pic>
    </p:spTree>
    <p:extLst>
      <p:ext uri="{BB962C8B-B14F-4D97-AF65-F5344CB8AC3E}">
        <p14:creationId xmlns:p14="http://schemas.microsoft.com/office/powerpoint/2010/main" val="26438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60648"/>
            <a:ext cx="7498080" cy="70609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Management of hypothyroidism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412776"/>
            <a:ext cx="11161240" cy="5733256"/>
          </a:xfrm>
        </p:spPr>
        <p:txBody>
          <a:bodyPr>
            <a:no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Pharmacologic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Synthetic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levothyroxine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preferred preparation for treating hypothyroidism and suppressing nontoxic goiters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Supportive therapy: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Oxygen saturation levels should be monitored.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Fluids should be administered cautiously.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Application of external heat must be avoided.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Oral thyroid hormone therapy should be continued.</a:t>
            </a:r>
          </a:p>
          <a:p>
            <a:pPr marL="0" indent="0"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492896"/>
            <a:ext cx="3258005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2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 txBox="1">
            <a:spLocks/>
          </p:cNvSpPr>
          <p:nvPr/>
        </p:nvSpPr>
        <p:spPr>
          <a:xfrm>
            <a:off x="191344" y="129055"/>
            <a:ext cx="11737303" cy="6899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00"/>
              </a:spcBef>
            </a:pP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GLANDS</a:t>
            </a:r>
            <a:endParaRPr lang="en-US" b="1" spc="-5" dirty="0"/>
          </a:p>
        </p:txBody>
      </p:sp>
      <p:sp>
        <p:nvSpPr>
          <p:cNvPr id="10" name="object 6"/>
          <p:cNvSpPr txBox="1"/>
          <p:nvPr/>
        </p:nvSpPr>
        <p:spPr>
          <a:xfrm>
            <a:off x="191345" y="858614"/>
            <a:ext cx="6284134" cy="5830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0000"/>
              </a:lnSpc>
              <a:spcBef>
                <a:spcPts val="100"/>
              </a:spcBef>
            </a:pPr>
            <a:r>
              <a:rPr sz="3200" spc="-5" dirty="0">
                <a:solidFill>
                  <a:srgbClr val="4E3A2F"/>
                </a:solidFill>
                <a:cs typeface="Carlito"/>
              </a:rPr>
              <a:t>A</a:t>
            </a:r>
            <a:r>
              <a:rPr lang="en-US" sz="3200" spc="-5" dirty="0">
                <a:solidFill>
                  <a:srgbClr val="4E3A2F"/>
                </a:solidFill>
                <a:cs typeface="Carlito"/>
              </a:rPr>
              <a:t> </a:t>
            </a:r>
            <a:r>
              <a:rPr lang="en-US" sz="3200" spc="-10" dirty="0">
                <a:solidFill>
                  <a:srgbClr val="4E3A2F"/>
                </a:solidFill>
                <a:cs typeface="Carlito"/>
              </a:rPr>
              <a:t>group of cells (</a:t>
            </a:r>
            <a:r>
              <a:rPr lang="en-US" sz="3200" spc="-20" dirty="0">
                <a:solidFill>
                  <a:srgbClr val="4E3A2F"/>
                </a:solidFill>
                <a:cs typeface="Carlito"/>
              </a:rPr>
              <a:t>organ)</a:t>
            </a:r>
            <a:r>
              <a:rPr lang="en-US" sz="3200" spc="-10" dirty="0">
                <a:solidFill>
                  <a:srgbClr val="4E3A2F"/>
                </a:solidFill>
                <a:cs typeface="Carlito"/>
              </a:rPr>
              <a:t>  that synthesizes substances (such as hormones) for release into the bloodstream (endocrine gland) or into cavities inside the body or its outer surface (exocrine gland)</a:t>
            </a:r>
            <a:endParaRPr sz="3200" dirty="0">
              <a:cs typeface="Carlito"/>
            </a:endParaRPr>
          </a:p>
          <a:p>
            <a:pPr marL="335280" marR="828675" indent="-323215" algn="l" rtl="0">
              <a:lnSpc>
                <a:spcPts val="3700"/>
              </a:lnSpc>
              <a:spcBef>
                <a:spcPts val="175"/>
              </a:spcBef>
            </a:pPr>
            <a:r>
              <a:rPr sz="2400" spc="375" dirty="0">
                <a:solidFill>
                  <a:srgbClr val="EFA12D"/>
                </a:solidFill>
                <a:cs typeface="Arial"/>
              </a:rPr>
              <a:t> </a:t>
            </a:r>
            <a:r>
              <a:rPr sz="3200" spc="-15" dirty="0">
                <a:solidFill>
                  <a:srgbClr val="4E3A2F"/>
                </a:solidFill>
                <a:cs typeface="Carlito"/>
              </a:rPr>
              <a:t>There are three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types </a:t>
            </a:r>
            <a:r>
              <a:rPr sz="3200" spc="-295" dirty="0">
                <a:solidFill>
                  <a:srgbClr val="4E3A2F"/>
                </a:solidFill>
                <a:cs typeface="Carlito"/>
              </a:rPr>
              <a:t>of  </a:t>
            </a:r>
            <a:r>
              <a:rPr sz="3200" spc="-5" dirty="0">
                <a:solidFill>
                  <a:srgbClr val="4E3A2F"/>
                </a:solidFill>
                <a:cs typeface="Carlito"/>
              </a:rPr>
              <a:t>glands in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our</a:t>
            </a:r>
            <a:r>
              <a:rPr sz="3200" spc="10" dirty="0">
                <a:solidFill>
                  <a:srgbClr val="4E3A2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4E3A2F"/>
                </a:solidFill>
                <a:cs typeface="Carlito"/>
              </a:rPr>
              <a:t>body: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155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4E3A2F"/>
                </a:solidFill>
                <a:cs typeface="Carlito"/>
              </a:rPr>
              <a:t>Endocrine</a:t>
            </a:r>
            <a:r>
              <a:rPr sz="3200" b="1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40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4E3A2F"/>
                </a:solidFill>
                <a:cs typeface="Carlito"/>
              </a:rPr>
              <a:t>Exocrine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60"/>
              </a:spcBef>
              <a:buClr>
                <a:srgbClr val="EFA12D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4E3A2F"/>
                </a:solidFill>
                <a:cs typeface="Carlito"/>
              </a:rPr>
              <a:t>Heterocrine</a:t>
            </a:r>
            <a:r>
              <a:rPr sz="3200" b="1" spc="3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b="1" spc="-5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7176120" y="1052736"/>
            <a:ext cx="4752527" cy="5544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  <p:extLst>
      <p:ext uri="{BB962C8B-B14F-4D97-AF65-F5344CB8AC3E}">
        <p14:creationId xmlns:p14="http://schemas.microsoft.com/office/powerpoint/2010/main" val="31362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2039112" y="1046989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321432" y="195433"/>
            <a:ext cx="11549136" cy="67518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Gothic Uralic"/>
                <a:ea typeface="+mj-ea"/>
                <a:cs typeface="Gothic Uralic"/>
              </a:defRPr>
            </a:lvl1pPr>
          </a:lstStyle>
          <a:p>
            <a:pPr marL="12700" algn="ctr" rtl="0">
              <a:lnSpc>
                <a:spcPct val="150000"/>
              </a:lnSpc>
              <a:spcBef>
                <a:spcPts val="100"/>
              </a:spcBef>
              <a:defRPr/>
            </a:pPr>
            <a:r>
              <a:rPr lang="en-US" sz="3200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EXOCRINE GLANDS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321432" y="927008"/>
            <a:ext cx="7010479" cy="51135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l" rtl="0">
              <a:lnSpc>
                <a:spcPts val="3460"/>
              </a:lnSpc>
              <a:spcBef>
                <a:spcPts val="535"/>
              </a:spcBef>
            </a:pPr>
            <a:r>
              <a:rPr lang="en-US" sz="3200" spc="-5" dirty="0">
                <a:solidFill>
                  <a:srgbClr val="4E3A2F"/>
                </a:solidFill>
                <a:cs typeface="Carlito"/>
              </a:rPr>
              <a:t>Glands </a:t>
            </a:r>
            <a:r>
              <a:rPr lang="en-US" sz="3200" spc="-10" dirty="0">
                <a:solidFill>
                  <a:srgbClr val="4E3A2F"/>
                </a:solidFill>
                <a:cs typeface="Carlito"/>
              </a:rPr>
              <a:t>that </a:t>
            </a:r>
            <a:r>
              <a:rPr lang="en-US" sz="3200" spc="-15" dirty="0">
                <a:solidFill>
                  <a:srgbClr val="4E3A2F"/>
                </a:solidFill>
                <a:cs typeface="Carlito"/>
              </a:rPr>
              <a:t>secrete their products into body  ducts, which carry the products into body cavities, the  lumen of an organ, or the outer surface of the body.</a:t>
            </a:r>
          </a:p>
          <a:p>
            <a:pPr marL="12700" algn="l" rtl="0">
              <a:spcBef>
                <a:spcPts val="330"/>
              </a:spcBef>
            </a:pPr>
            <a:r>
              <a:rPr sz="3200" b="1" dirty="0">
                <a:solidFill>
                  <a:srgbClr val="4E3A2F"/>
                </a:solidFill>
                <a:cs typeface="Carlito"/>
              </a:rPr>
              <a:t>EXAMPLE: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4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Sweat</a:t>
            </a:r>
            <a:r>
              <a:rPr sz="3200" spc="-2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solidFill>
                  <a:srgbClr val="4E3A2F"/>
                </a:solidFill>
                <a:cs typeface="Carlito"/>
              </a:rPr>
              <a:t>Salivary</a:t>
            </a:r>
            <a:r>
              <a:rPr sz="3200" dirty="0">
                <a:solidFill>
                  <a:srgbClr val="4E3A2F"/>
                </a:solidFill>
                <a:cs typeface="Carlito"/>
              </a:rPr>
              <a:t> 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solidFill>
                  <a:srgbClr val="4E3A2F"/>
                </a:solidFill>
                <a:cs typeface="Carlito"/>
              </a:rPr>
              <a:t>Mammary</a:t>
            </a:r>
            <a:r>
              <a:rPr sz="3200" spc="15" dirty="0">
                <a:solidFill>
                  <a:srgbClr val="4E3A2F"/>
                </a:solidFill>
                <a:cs typeface="Carlito"/>
              </a:rPr>
              <a:t> </a:t>
            </a:r>
            <a:r>
              <a:rPr sz="3200" dirty="0">
                <a:solidFill>
                  <a:srgbClr val="4E3A2F"/>
                </a:solidFill>
                <a:cs typeface="Carlito"/>
              </a:rPr>
              <a:t>glands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4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Stomach</a:t>
            </a:r>
            <a:endParaRPr sz="3200" dirty="0">
              <a:cs typeface="Carlito"/>
            </a:endParaRPr>
          </a:p>
          <a:p>
            <a:pPr marL="355600" indent="-342900" algn="l" rtl="0">
              <a:spcBef>
                <a:spcPts val="38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3200" spc="-10" dirty="0">
                <a:solidFill>
                  <a:srgbClr val="4E3A2F"/>
                </a:solidFill>
                <a:cs typeface="Carlito"/>
              </a:rPr>
              <a:t>Liver</a:t>
            </a:r>
            <a:endParaRPr sz="3200" dirty="0">
              <a:cs typeface="Carlito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7608168" y="1046989"/>
            <a:ext cx="3960440" cy="497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039112" y="1046989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91344" y="234491"/>
            <a:ext cx="11521280" cy="62837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rtl="0">
              <a:spcBef>
                <a:spcPts val="100"/>
              </a:spcBef>
            </a:pP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ENDOCRINE GLANDS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335360" y="1120137"/>
            <a:ext cx="8518209" cy="3542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 rtl="0">
              <a:spcBef>
                <a:spcPts val="105"/>
              </a:spcBef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Glands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that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secrete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their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product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(hormones) 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directly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into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blood</a:t>
            </a:r>
            <a:r>
              <a:rPr lang="en-US" sz="2800" spc="-5" dirty="0">
                <a:solidFill>
                  <a:srgbClr val="4E3A2F"/>
                </a:solidFill>
                <a:latin typeface="Carlito"/>
                <a:cs typeface="Carlito"/>
              </a:rPr>
              <a:t>stream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rather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than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through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</a:t>
            </a:r>
            <a:r>
              <a:rPr sz="2800" spc="10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duct</a:t>
            </a:r>
            <a:r>
              <a:rPr lang="en-US" sz="2800" spc="-5" dirty="0">
                <a:solidFill>
                  <a:srgbClr val="4E3A2F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12700" algn="l" rtl="0">
              <a:spcBef>
                <a:spcPts val="770"/>
              </a:spcBef>
            </a:pPr>
            <a:r>
              <a:rPr sz="2800" b="1" dirty="0">
                <a:solidFill>
                  <a:srgbClr val="4E3A2F"/>
                </a:solidFill>
                <a:latin typeface="Carlito"/>
                <a:cs typeface="Carlito"/>
              </a:rPr>
              <a:t>EXAMPLE: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Pituitary</a:t>
            </a:r>
            <a:r>
              <a:rPr sz="2800" spc="2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Pancreas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65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Thyroid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770"/>
              </a:spcBef>
              <a:buClr>
                <a:srgbClr val="EFA12D"/>
              </a:buClr>
              <a:buSzPct val="70312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Adrenal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7344165" y="1899685"/>
            <a:ext cx="4536504" cy="47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551384" y="151118"/>
            <a:ext cx="11377264" cy="56682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100"/>
              </a:spcBef>
            </a:pPr>
            <a:r>
              <a:rPr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rlito"/>
                <a:cs typeface="Carlito"/>
              </a:rPr>
              <a:t>HETEROCRINE GLANDS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55644" y="799187"/>
            <a:ext cx="504056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 rtl="0">
              <a:spcBef>
                <a:spcPts val="105"/>
              </a:spcBef>
            </a:pP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These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are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glands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that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perform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both </a:t>
            </a:r>
            <a:r>
              <a:rPr sz="2800" spc="-20" dirty="0">
                <a:solidFill>
                  <a:srgbClr val="4E3A2F"/>
                </a:solidFill>
                <a:latin typeface="Carlito"/>
                <a:cs typeface="Carlito"/>
              </a:rPr>
              <a:t>exocrine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and  endocrine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functions.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For example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4E3A2F"/>
                </a:solidFill>
                <a:latin typeface="Carlito"/>
                <a:cs typeface="Carlito"/>
              </a:rPr>
              <a:t>pancreas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519936" y="764704"/>
            <a:ext cx="6408712" cy="18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B1E3395-A561-D60C-1F7B-5D72B82EBC85}"/>
              </a:ext>
            </a:extLst>
          </p:cNvPr>
          <p:cNvSpPr/>
          <p:nvPr/>
        </p:nvSpPr>
        <p:spPr>
          <a:xfrm>
            <a:off x="1487488" y="2780929"/>
            <a:ext cx="9793088" cy="4077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3739AE-1907-39B7-603F-CC4E9AC66FB5}"/>
              </a:ext>
            </a:extLst>
          </p:cNvPr>
          <p:cNvSpPr/>
          <p:nvPr/>
        </p:nvSpPr>
        <p:spPr>
          <a:xfrm>
            <a:off x="2975924" y="2564904"/>
            <a:ext cx="6240152" cy="34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6338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79376" y="72486"/>
            <a:ext cx="11452744" cy="8393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txBody>
          <a:bodyPr vert="horz" wrap="square" lIns="0" tIns="221615" rIns="0" bIns="0" rtlCol="0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" rtl="0">
              <a:spcBef>
                <a:spcPts val="1745"/>
              </a:spcBef>
            </a:pP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</a:rPr>
              <a:t>THE PANCREAS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283260" y="980728"/>
            <a:ext cx="11908739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l" rtl="0">
              <a:spcBef>
                <a:spcPts val="100"/>
              </a:spcBef>
              <a:tabLst>
                <a:tab pos="356235" algn="l"/>
              </a:tabLst>
            </a:pP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</a:t>
            </a:r>
            <a:r>
              <a:rPr sz="2400" b="1" spc="-5" dirty="0">
                <a:latin typeface="Arial"/>
                <a:cs typeface="Arial"/>
              </a:rPr>
              <a:t>pancreas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classified as both </a:t>
            </a:r>
            <a:r>
              <a:rPr sz="2400" dirty="0">
                <a:latin typeface="Arial"/>
                <a:cs typeface="Arial"/>
              </a:rPr>
              <a:t>endocrine  organ and </a:t>
            </a:r>
            <a:r>
              <a:rPr sz="2400" spc="-5" dirty="0">
                <a:latin typeface="Arial"/>
                <a:cs typeface="Arial"/>
              </a:rPr>
              <a:t>an exocrine organ</a:t>
            </a:r>
            <a:r>
              <a:rPr sz="2400" dirty="0">
                <a:latin typeface="Arial"/>
                <a:cs typeface="Arial"/>
              </a:rPr>
              <a:t>.</a:t>
            </a:r>
            <a:endParaRPr sz="3500" dirty="0">
              <a:latin typeface="Arial"/>
              <a:cs typeface="Arial"/>
            </a:endParaRPr>
          </a:p>
          <a:p>
            <a:pPr marL="355600" marR="692785" indent="-343535" algn="l" rtl="0"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There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three main </a:t>
            </a:r>
            <a:r>
              <a:rPr sz="2400" dirty="0">
                <a:latin typeface="Arial"/>
                <a:cs typeface="Arial"/>
              </a:rPr>
              <a:t>types </a:t>
            </a:r>
            <a:r>
              <a:rPr sz="2400" spc="-5" dirty="0">
                <a:latin typeface="Arial"/>
                <a:cs typeface="Arial"/>
              </a:rPr>
              <a:t>of cells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pancreatic  islets:</a:t>
            </a:r>
            <a:endParaRPr sz="2400" dirty="0">
              <a:latin typeface="Arial"/>
              <a:cs typeface="Arial"/>
            </a:endParaRPr>
          </a:p>
          <a:p>
            <a:pPr marL="876935" lvl="1" indent="-276860" algn="l" rtl="0">
              <a:spcBef>
                <a:spcPts val="575"/>
              </a:spcBef>
              <a:buChar char="•"/>
              <a:tabLst>
                <a:tab pos="876935" algn="l"/>
                <a:tab pos="877569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alpha) cells, which </a:t>
            </a:r>
            <a:r>
              <a:rPr sz="2400" dirty="0">
                <a:latin typeface="Arial"/>
                <a:cs typeface="Arial"/>
              </a:rPr>
              <a:t>secrete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glucagon</a:t>
            </a:r>
            <a:r>
              <a:rPr lang="en-US" sz="2400" b="1" i="1" spc="-5" dirty="0">
                <a:latin typeface="Arial"/>
                <a:cs typeface="Arial"/>
              </a:rPr>
              <a:t> (increases blood glucose levels)</a:t>
            </a:r>
            <a:endParaRPr sz="2400" b="1" dirty="0">
              <a:latin typeface="Arial"/>
              <a:cs typeface="Arial"/>
            </a:endParaRPr>
          </a:p>
          <a:p>
            <a:pPr marL="876935" lvl="1" indent="-276860" algn="l" rtl="0">
              <a:spcBef>
                <a:spcPts val="580"/>
              </a:spcBef>
              <a:buChar char="•"/>
              <a:tabLst>
                <a:tab pos="876935" algn="l"/>
                <a:tab pos="877569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beta) cells, which are </a:t>
            </a:r>
            <a:r>
              <a:rPr sz="2400" dirty="0">
                <a:latin typeface="Arial"/>
                <a:cs typeface="Arial"/>
              </a:rPr>
              <a:t>the most </a:t>
            </a:r>
            <a:r>
              <a:rPr sz="2400" spc="-5" dirty="0">
                <a:latin typeface="Arial"/>
                <a:cs typeface="Arial"/>
              </a:rPr>
              <a:t>numerous,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secrete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insulin</a:t>
            </a:r>
            <a:r>
              <a:rPr lang="en-US" sz="2400" b="1" i="1" spc="-5" dirty="0">
                <a:latin typeface="Arial"/>
                <a:cs typeface="Arial"/>
              </a:rPr>
              <a:t>(reduces blood glucose levels)</a:t>
            </a:r>
            <a:endParaRPr sz="2400" b="1" dirty="0">
              <a:latin typeface="Arial"/>
              <a:cs typeface="Arial"/>
            </a:endParaRPr>
          </a:p>
          <a:p>
            <a:pPr marL="876935" lvl="1" indent="-276860" algn="l" rtl="0">
              <a:spcBef>
                <a:spcPts val="575"/>
              </a:spcBef>
              <a:buChar char="•"/>
              <a:tabLst>
                <a:tab pos="876935" algn="l"/>
                <a:tab pos="877569" algn="l"/>
              </a:tabLst>
            </a:pPr>
            <a:r>
              <a:rPr lang="en-US" sz="2400" spc="-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delta) cells, which </a:t>
            </a:r>
            <a:r>
              <a:rPr sz="2400" dirty="0">
                <a:latin typeface="Arial"/>
                <a:cs typeface="Arial"/>
              </a:rPr>
              <a:t>secrete </a:t>
            </a:r>
            <a:r>
              <a:rPr sz="2400" b="1" i="1" spc="-5" dirty="0">
                <a:latin typeface="Arial"/>
                <a:cs typeface="Arial"/>
              </a:rPr>
              <a:t>somatostatin</a:t>
            </a:r>
            <a:r>
              <a:rPr lang="en-US" sz="2400" b="1" i="1" spc="-5" dirty="0">
                <a:latin typeface="Arial"/>
                <a:cs typeface="Arial"/>
              </a:rPr>
              <a:t>( inhibits the secretion of both insulin and glucagon).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1280576" y="1772816"/>
            <a:ext cx="185281" cy="346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7"/>
          <p:cNvGrpSpPr/>
          <p:nvPr/>
        </p:nvGrpSpPr>
        <p:grpSpPr>
          <a:xfrm>
            <a:off x="3431704" y="2636912"/>
            <a:ext cx="117680" cy="308368"/>
            <a:chOff x="6965950" y="4935728"/>
            <a:chExt cx="510540" cy="1003935"/>
          </a:xfrm>
        </p:grpSpPr>
        <p:sp>
          <p:nvSpPr>
            <p:cNvPr id="9" name="object 8"/>
            <p:cNvSpPr/>
            <p:nvPr/>
          </p:nvSpPr>
          <p:spPr>
            <a:xfrm>
              <a:off x="6978650" y="4948428"/>
              <a:ext cx="484631" cy="9784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9"/>
            <p:cNvSpPr/>
            <p:nvPr/>
          </p:nvSpPr>
          <p:spPr>
            <a:xfrm>
              <a:off x="6978650" y="4948428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484631" y="736117"/>
                  </a:moveTo>
                  <a:lnTo>
                    <a:pt x="242316" y="978433"/>
                  </a:lnTo>
                  <a:lnTo>
                    <a:pt x="0" y="736117"/>
                  </a:lnTo>
                  <a:lnTo>
                    <a:pt x="121157" y="736117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117"/>
                  </a:lnTo>
                  <a:lnTo>
                    <a:pt x="484631" y="736117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960FC48A-E4B5-64D3-0E26-83EB74663867}"/>
              </a:ext>
            </a:extLst>
          </p:cNvPr>
          <p:cNvSpPr/>
          <p:nvPr/>
        </p:nvSpPr>
        <p:spPr>
          <a:xfrm>
            <a:off x="3434631" y="3573016"/>
            <a:ext cx="8757368" cy="3212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039112" y="1046989"/>
            <a:ext cx="8628888" cy="18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479376" y="171147"/>
            <a:ext cx="11521280" cy="50590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>
            <a:lvl1pPr>
              <a:defRPr sz="3600" b="1" i="0">
                <a:solidFill>
                  <a:srgbClr val="4E3A2F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 algn="ctr" rtl="0">
              <a:spcBef>
                <a:spcPts val="105"/>
              </a:spcBef>
              <a:defRPr/>
            </a:pPr>
            <a:r>
              <a:rPr lang="en-US" sz="3200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DISEASES RELATED TO INSULIN</a:t>
            </a:r>
          </a:p>
        </p:txBody>
      </p:sp>
      <p:sp>
        <p:nvSpPr>
          <p:cNvPr id="9" name="object 6"/>
          <p:cNvSpPr txBox="1"/>
          <p:nvPr/>
        </p:nvSpPr>
        <p:spPr>
          <a:xfrm>
            <a:off x="479375" y="850783"/>
            <a:ext cx="6840761" cy="46238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algn="l" rtl="0">
              <a:spcBef>
                <a:spcPts val="800"/>
              </a:spcBef>
            </a:pPr>
            <a:r>
              <a:rPr sz="2800" b="1" spc="-10" dirty="0">
                <a:solidFill>
                  <a:srgbClr val="4E3A2F"/>
                </a:solidFill>
                <a:latin typeface="Carlito"/>
                <a:cs typeface="Carlito"/>
              </a:rPr>
              <a:t>DIABETES</a:t>
            </a:r>
            <a:r>
              <a:rPr sz="2800" b="1" spc="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4E3A2F"/>
                </a:solidFill>
                <a:latin typeface="Carlito"/>
                <a:cs typeface="Carlito"/>
              </a:rPr>
              <a:t>MELLITUS</a:t>
            </a:r>
            <a:endParaRPr sz="2800" dirty="0">
              <a:latin typeface="Carlito"/>
              <a:cs typeface="Carlito"/>
            </a:endParaRPr>
          </a:p>
          <a:p>
            <a:pPr marL="12700" marR="5080" algn="l" rtl="0">
              <a:lnSpc>
                <a:spcPct val="120000"/>
              </a:lnSpc>
              <a:spcBef>
                <a:spcPts val="30"/>
              </a:spcBef>
            </a:pPr>
            <a:r>
              <a:rPr sz="2800" spc="34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It is a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group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 metabolic </a:t>
            </a:r>
            <a:r>
              <a:rPr sz="2800" spc="-65" dirty="0">
                <a:solidFill>
                  <a:srgbClr val="4E3A2F"/>
                </a:solidFill>
                <a:latin typeface="Carlito"/>
                <a:cs typeface="Carlito"/>
              </a:rPr>
              <a:t>diseases 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in which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there are </a:t>
            </a:r>
            <a:r>
              <a:rPr sz="2800" b="1" i="1" spc="-5" dirty="0">
                <a:solidFill>
                  <a:srgbClr val="4E3A2F"/>
                </a:solidFill>
                <a:latin typeface="Carlito"/>
                <a:cs typeface="Carlito"/>
              </a:rPr>
              <a:t>high </a:t>
            </a:r>
            <a:r>
              <a:rPr sz="2800" b="1" i="1" spc="-5" dirty="0">
                <a:solidFill>
                  <a:srgbClr val="AC1F1F"/>
                </a:solidFill>
                <a:latin typeface="Carlito"/>
                <a:cs typeface="Carlito"/>
                <a:hlinkClick r:id="rId3"/>
              </a:rPr>
              <a:t>blood sugar </a:t>
            </a:r>
            <a:r>
              <a:rPr sz="2800" b="1" i="1" spc="-5" dirty="0">
                <a:solidFill>
                  <a:srgbClr val="AC1F1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over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prolonged</a:t>
            </a:r>
            <a:r>
              <a:rPr sz="2800" spc="2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period.</a:t>
            </a:r>
            <a:endParaRPr sz="2800" dirty="0">
              <a:latin typeface="Carlito"/>
              <a:cs typeface="Carlito"/>
            </a:endParaRPr>
          </a:p>
          <a:p>
            <a:pPr marL="12700" algn="l" rtl="0">
              <a:spcBef>
                <a:spcPts val="575"/>
              </a:spcBef>
            </a:pPr>
            <a:r>
              <a:rPr sz="2800" spc="345" dirty="0">
                <a:solidFill>
                  <a:srgbClr val="EFA12D"/>
                </a:solidFill>
                <a:latin typeface="Arial"/>
                <a:cs typeface="Arial"/>
              </a:rPr>
              <a:t>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This high blood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sugar</a:t>
            </a:r>
            <a:r>
              <a:rPr sz="2800" spc="36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produces</a:t>
            </a:r>
            <a:endParaRPr sz="2800" dirty="0">
              <a:latin typeface="Carlito"/>
              <a:cs typeface="Carlito"/>
            </a:endParaRPr>
          </a:p>
          <a:p>
            <a:pPr marL="12700" algn="l" rtl="0">
              <a:spcBef>
                <a:spcPts val="580"/>
              </a:spcBef>
            </a:pP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4E3A2F"/>
                </a:solidFill>
                <a:latin typeface="Carlito"/>
                <a:cs typeface="Carlito"/>
              </a:rPr>
              <a:t>symptoms</a:t>
            </a:r>
            <a:r>
              <a:rPr sz="2800" spc="-25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of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575"/>
              </a:spcBef>
              <a:buClr>
                <a:srgbClr val="EFA12D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4"/>
              </a:rPr>
              <a:t>frequent</a:t>
            </a:r>
            <a:r>
              <a:rPr sz="2800" u="heavy" spc="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4"/>
              </a:rPr>
              <a:t> </a:t>
            </a:r>
            <a:r>
              <a:rPr sz="2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4"/>
              </a:rPr>
              <a:t>urination</a:t>
            </a:r>
            <a:r>
              <a:rPr sz="2800" spc="-5" dirty="0">
                <a:solidFill>
                  <a:srgbClr val="4E3A2F"/>
                </a:solidFill>
                <a:latin typeface="Carlito"/>
                <a:cs typeface="Carlito"/>
              </a:rPr>
              <a:t>,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580"/>
              </a:spcBef>
              <a:buClr>
                <a:srgbClr val="EFA12D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5"/>
              </a:rPr>
              <a:t>increased </a:t>
            </a:r>
            <a:r>
              <a:rPr sz="2800" u="heavy" spc="-1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5"/>
              </a:rPr>
              <a:t>thirst</a:t>
            </a:r>
            <a:r>
              <a:rPr sz="2800" spc="-10" dirty="0">
                <a:solidFill>
                  <a:srgbClr val="4E3A2F"/>
                </a:solidFill>
                <a:latin typeface="Carlito"/>
                <a:cs typeface="Carlito"/>
              </a:rPr>
              <a:t>,</a:t>
            </a:r>
            <a:r>
              <a:rPr sz="2800" spc="-30" dirty="0">
                <a:solidFill>
                  <a:srgbClr val="4E3A2F"/>
                </a:solidFill>
                <a:latin typeface="Carlito"/>
                <a:cs typeface="Carlito"/>
              </a:rPr>
              <a:t> </a:t>
            </a:r>
            <a:r>
              <a:rPr sz="2800" dirty="0">
                <a:solidFill>
                  <a:srgbClr val="4E3A2F"/>
                </a:solidFill>
                <a:latin typeface="Carlito"/>
                <a:cs typeface="Carlito"/>
              </a:rPr>
              <a:t>and</a:t>
            </a:r>
            <a:endParaRPr sz="2800" dirty="0">
              <a:latin typeface="Carlito"/>
              <a:cs typeface="Carlito"/>
            </a:endParaRPr>
          </a:p>
          <a:p>
            <a:pPr marL="355600" indent="-342900" algn="l" rtl="0">
              <a:spcBef>
                <a:spcPts val="575"/>
              </a:spcBef>
              <a:buClr>
                <a:srgbClr val="EFA12D"/>
              </a:buClr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6"/>
              </a:rPr>
              <a:t>increased</a:t>
            </a:r>
            <a:r>
              <a:rPr sz="2800" u="heavy" spc="-15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6"/>
              </a:rPr>
              <a:t> </a:t>
            </a:r>
            <a:r>
              <a:rPr sz="2800" u="heavy" spc="-40" dirty="0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rlito"/>
                <a:cs typeface="Carlito"/>
                <a:hlinkClick r:id="rId6"/>
              </a:rPr>
              <a:t>hunger</a:t>
            </a:r>
            <a:r>
              <a:rPr sz="2800" spc="-40" dirty="0">
                <a:solidFill>
                  <a:srgbClr val="4E3A2F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7320136" y="764704"/>
            <a:ext cx="4727848" cy="60072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rtl="0">
              <a:defRPr/>
            </a:pPr>
            <a:endParaRPr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1345" y="915298"/>
            <a:ext cx="11665296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42900" algn="l" rtl="0">
              <a:spcBef>
                <a:spcPts val="459"/>
              </a:spcBef>
              <a:buClr>
                <a:srgbClr val="DCDCDC"/>
              </a:buClr>
              <a:buFont typeface="Wingdings"/>
              <a:buChar char=""/>
              <a:tabLst>
                <a:tab pos="380365" algn="l"/>
                <a:tab pos="3810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Type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I -“Insulin-Dependent Diabetes Mellitus“- </a:t>
            </a:r>
            <a:r>
              <a:rPr lang="en-US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IDDM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(10% - onset </a:t>
            </a:r>
            <a:r>
              <a:rPr lang="en-US"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15</a:t>
            </a:r>
            <a:r>
              <a:rPr lang="en-US" sz="2800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cs typeface="Times New Roman"/>
              </a:rPr>
              <a:t>yo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381000" indent="-342900" algn="l" rtl="0">
              <a:spcBef>
                <a:spcPts val="360"/>
              </a:spcBef>
              <a:buClr>
                <a:srgbClr val="DCDCDC"/>
              </a:buClr>
              <a:buFont typeface="Wingdings"/>
              <a:buChar char=""/>
              <a:tabLst>
                <a:tab pos="380365" algn="l"/>
                <a:tab pos="3810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Type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II -“Non Insulin-Dependent Diabetes Mellitus"-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NIDDM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(90% - 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onset</a:t>
            </a:r>
            <a:r>
              <a:rPr lang="en-US" sz="2800" spc="-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40+)</a:t>
            </a:r>
          </a:p>
          <a:p>
            <a:pPr marL="678180" lvl="1" indent="-182880" algn="l" rtl="0">
              <a:spcBef>
                <a:spcPts val="310"/>
              </a:spcBef>
              <a:buFontTx/>
              <a:buChar char="•"/>
              <a:tabLst>
                <a:tab pos="67818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25-30%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require insulin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eventually</a:t>
            </a:r>
          </a:p>
          <a:p>
            <a:pPr marL="381000" indent="-342900" algn="l" rtl="0">
              <a:spcBef>
                <a:spcPts val="1260"/>
              </a:spcBef>
              <a:buClr>
                <a:srgbClr val="DCDCDC"/>
              </a:buClr>
              <a:buFont typeface="Wingdings"/>
              <a:buChar char=""/>
              <a:tabLst>
                <a:tab pos="380365" algn="l"/>
                <a:tab pos="38100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Gestational </a:t>
            </a: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GDM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1344" y="116632"/>
            <a:ext cx="11809311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Diabetes Mellitus</a:t>
            </a:r>
          </a:p>
        </p:txBody>
      </p:sp>
      <p:sp>
        <p:nvSpPr>
          <p:cNvPr id="12" name="object 6"/>
          <p:cNvSpPr/>
          <p:nvPr/>
        </p:nvSpPr>
        <p:spPr>
          <a:xfrm>
            <a:off x="191344" y="3501010"/>
            <a:ext cx="7416824" cy="3119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6"/>
          <p:cNvSpPr/>
          <p:nvPr/>
        </p:nvSpPr>
        <p:spPr>
          <a:xfrm>
            <a:off x="7608168" y="3429001"/>
            <a:ext cx="4392488" cy="329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1321</Words>
  <Application>Microsoft Office PowerPoint</Application>
  <PresentationFormat>Widescreen</PresentationFormat>
  <Paragraphs>230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Book Antiqua</vt:lpstr>
      <vt:lpstr>Calibri</vt:lpstr>
      <vt:lpstr>Carlito</vt:lpstr>
      <vt:lpstr>Gothic Uralic</vt:lpstr>
      <vt:lpstr>Liberation Sans Narrow</vt:lpstr>
      <vt:lpstr>TeXGyreAdventor</vt:lpstr>
      <vt:lpstr>Times New Roman</vt:lpstr>
      <vt:lpstr>Wingdings</vt:lpstr>
      <vt:lpstr>نسق Office</vt:lpstr>
      <vt:lpstr>Adult Nursing –Second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hyperthyroidism</vt:lpstr>
      <vt:lpstr> Causes of Hypothyroidism </vt:lpstr>
      <vt:lpstr>PowerPoint Presentation</vt:lpstr>
      <vt:lpstr>PowerPoint Presentation</vt:lpstr>
      <vt:lpstr> Medical Management (hyperthyroidism) </vt:lpstr>
      <vt:lpstr>PowerPoint Presentation</vt:lpstr>
      <vt:lpstr>PowerPoint Presentation</vt:lpstr>
      <vt:lpstr> Medical Management of hypothyroidism 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Corporate Edition</dc:creator>
  <cp:lastModifiedBy>dell</cp:lastModifiedBy>
  <cp:revision>223</cp:revision>
  <dcterms:created xsi:type="dcterms:W3CDTF">2020-02-11T06:19:04Z</dcterms:created>
  <dcterms:modified xsi:type="dcterms:W3CDTF">2024-11-21T09:02:35Z</dcterms:modified>
</cp:coreProperties>
</file>