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58" r:id="rId4"/>
    <p:sldId id="259" r:id="rId5"/>
    <p:sldId id="281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80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1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1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85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08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61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98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1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33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32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3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6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3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56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7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3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9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6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4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1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1"/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 rtl="1"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1"/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 rtl="1"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92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2292-C389-4A8B-ADB1-1178877C1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7946"/>
            <a:ext cx="7029400" cy="124182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Al-Mustaqbal University / Nursing College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Academic 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</a:rPr>
              <a:t>Year 2024-2025</a:t>
            </a:r>
            <a:b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Epidemiology </a:t>
            </a:r>
            <a:endParaRPr lang="en-US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B4D66-DFAA-4BE4-93F2-871B41B92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7971"/>
            <a:ext cx="6858000" cy="209263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Bahnschrift Condensed" panose="020B0502040204020203" pitchFamily="34" charset="0"/>
              </a:rPr>
              <a:t>Lecture 8</a:t>
            </a:r>
          </a:p>
          <a:p>
            <a:r>
              <a:rPr lang="en-US" dirty="0"/>
              <a:t>Analytic Epidemiology</a:t>
            </a:r>
          </a:p>
          <a:p>
            <a:r>
              <a:rPr lang="en-US" sz="2400" dirty="0">
                <a:latin typeface="Bahnschrift Condensed" panose="020B0502040204020203" pitchFamily="34" charset="0"/>
              </a:rPr>
              <a:t>By </a:t>
            </a:r>
          </a:p>
          <a:p>
            <a:pPr algn="ctr"/>
            <a:r>
              <a:rPr lang="en-US" sz="2400" dirty="0">
                <a:latin typeface="Bahnschrift Condensed" panose="020B0502040204020203" pitchFamily="34" charset="0"/>
              </a:rPr>
              <a:t>Dr. Ghassan Abdul-Ameer </a:t>
            </a:r>
          </a:p>
        </p:txBody>
      </p:sp>
      <p:pic>
        <p:nvPicPr>
          <p:cNvPr id="5" name="صورة 2">
            <a:extLst>
              <a:ext uri="{FF2B5EF4-FFF2-40B4-BE49-F238E27FC236}">
                <a16:creationId xmlns:a16="http://schemas.microsoft.com/office/drawing/2014/main" id="{321EFF99-52EB-49E1-8366-60E6BCA4DB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80" y="1026351"/>
            <a:ext cx="2101240" cy="179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A62E0A-586F-4BF0-BC7D-B48293FC5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26351"/>
            <a:ext cx="226721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1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49496" y="404664"/>
            <a:ext cx="8229600" cy="1143000"/>
          </a:xfrm>
        </p:spPr>
        <p:txBody>
          <a:bodyPr/>
          <a:lstStyle/>
          <a:p>
            <a:r>
              <a:rPr lang="en-US" dirty="0"/>
              <a:t>Cohort Studies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700808"/>
            <a:ext cx="8382294" cy="4623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Cohort studies, rather than measuring the relationship of variables in existing conditions, study the development of a condition over time. </a:t>
            </a:r>
          </a:p>
        </p:txBody>
      </p:sp>
    </p:spTree>
    <p:extLst>
      <p:ext uri="{BB962C8B-B14F-4D97-AF65-F5344CB8AC3E}">
        <p14:creationId xmlns:p14="http://schemas.microsoft.com/office/powerpoint/2010/main" val="26336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Studies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 studying a disease, the cohort might include individuals who are initially free of the disease but are known to have been exposed to a particular factor. </a:t>
            </a:r>
          </a:p>
          <a:p>
            <a:pPr marL="0" indent="0" algn="just">
              <a:buNone/>
            </a:pP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07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7D4-4845-4B8F-A7E8-FC0AC503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CB7F-DC2C-415C-B175-10CEF3549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They would be observed over time to evaluate which variables were associated with the development or nondevelopment of the disease.</a:t>
            </a:r>
          </a:p>
          <a:p>
            <a:r>
              <a:rPr lang="en-US" sz="3200" dirty="0"/>
              <a:t>Cohort studies, also called </a:t>
            </a:r>
            <a:r>
              <a:rPr lang="en-US" sz="3200" b="1" dirty="0"/>
              <a:t>prospective or longitudinal studies</a:t>
            </a:r>
          </a:p>
          <a:p>
            <a:r>
              <a:rPr lang="en-US" sz="3200" b="1" u="sng" dirty="0"/>
              <a:t>For example</a:t>
            </a:r>
            <a:r>
              <a:rPr lang="en-US" sz="3200" dirty="0"/>
              <a:t>, we might follow a group of smokers over time to determine how many of them develop bladder cancer.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0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2152" y="332656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folHlink"/>
                </a:solidFill>
              </a:rPr>
              <a:t>    Big Thanks                </a:t>
            </a:r>
            <a:endParaRPr lang="ar-IQ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3816424" cy="272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32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9"/>
    </mc:Choice>
    <mc:Fallback xmlns="">
      <p:transition spd="slow" advTm="11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analytic epidemiology</a:t>
            </a:r>
            <a:endParaRPr lang="ar-IQ" sz="6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dirty="0"/>
              <a:t>A second type of investigation, analytic epidemiology, goes beyond </a:t>
            </a:r>
            <a:r>
              <a:rPr lang="en-US" sz="3600" dirty="0">
                <a:highlight>
                  <a:srgbClr val="FFFF00"/>
                </a:highlight>
              </a:rPr>
              <a:t>simple description or observation and analyzing the cause, risk factor and determinates of health problems </a:t>
            </a:r>
          </a:p>
          <a:p>
            <a:pPr algn="just"/>
            <a:r>
              <a:rPr lang="en-US" sz="3600" dirty="0"/>
              <a:t>seeks to </a:t>
            </a:r>
            <a:r>
              <a:rPr lang="en-US" sz="3600" dirty="0">
                <a:highlight>
                  <a:srgbClr val="FFFF00"/>
                </a:highlight>
              </a:rPr>
              <a:t>identify associations </a:t>
            </a:r>
            <a:r>
              <a:rPr lang="en-US" sz="3600" dirty="0"/>
              <a:t>between a particular human disease or health problem and its possible causes. 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75473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Analytic epidemiology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/>
              <a:t>Analytic studies tend to be </a:t>
            </a:r>
            <a:r>
              <a:rPr lang="en-US" sz="4000" dirty="0">
                <a:highlight>
                  <a:srgbClr val="FFFF00"/>
                </a:highlight>
              </a:rPr>
              <a:t>more specific</a:t>
            </a:r>
            <a:r>
              <a:rPr lang="en-US" sz="4000" dirty="0"/>
              <a:t> than descriptive studies in their focus.</a:t>
            </a:r>
          </a:p>
          <a:p>
            <a:pPr algn="just"/>
            <a:r>
              <a:rPr lang="en-US" sz="4000" dirty="0"/>
              <a:t>They </a:t>
            </a:r>
            <a:r>
              <a:rPr lang="en-US" sz="4000" dirty="0">
                <a:highlight>
                  <a:srgbClr val="FFFF00"/>
                </a:highlight>
              </a:rPr>
              <a:t>test hypotheses </a:t>
            </a:r>
            <a:r>
              <a:rPr lang="en-US" sz="4000" dirty="0"/>
              <a:t>or seek to </a:t>
            </a:r>
            <a:r>
              <a:rPr lang="en-US" sz="4000" dirty="0">
                <a:highlight>
                  <a:srgbClr val="FFFF00"/>
                </a:highlight>
              </a:rPr>
              <a:t>answer specific questions</a:t>
            </a:r>
            <a:endParaRPr lang="en-US" sz="3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173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3665-128B-4CA9-8CE1-CC3AEB0C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Purposes of Analytic 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E4E4A-420B-4139-89C7-357817BE3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Its purposes are to </a:t>
            </a:r>
          </a:p>
          <a:p>
            <a:r>
              <a:rPr lang="en-US" sz="3600" dirty="0"/>
              <a:t>suggest mechanisms of causation</a:t>
            </a:r>
          </a:p>
          <a:p>
            <a:r>
              <a:rPr lang="en-US" sz="3600" dirty="0"/>
              <a:t>generate etiologic (causal) hypotheses</a:t>
            </a:r>
          </a:p>
          <a:p>
            <a:r>
              <a:rPr lang="en-US" sz="3600" dirty="0"/>
              <a:t>test those hypotheses.</a:t>
            </a:r>
          </a:p>
        </p:txBody>
      </p:sp>
    </p:spTree>
    <p:extLst>
      <p:ext uri="{BB962C8B-B14F-4D97-AF65-F5344CB8AC3E}">
        <p14:creationId xmlns:p14="http://schemas.microsoft.com/office/powerpoint/2010/main" val="126400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62217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Types of Analytic studies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Analytic studies divided into three types:</a:t>
            </a:r>
          </a:p>
          <a:p>
            <a:pPr algn="just"/>
            <a:r>
              <a:rPr lang="en-US" sz="3600" b="1" dirty="0"/>
              <a:t>prevalence studies.</a:t>
            </a:r>
          </a:p>
          <a:p>
            <a:pPr algn="just"/>
            <a:r>
              <a:rPr lang="en-US" sz="3600" b="1" dirty="0"/>
              <a:t>case-control studies.</a:t>
            </a:r>
          </a:p>
          <a:p>
            <a:pPr algn="just"/>
            <a:r>
              <a:rPr lang="en-US" sz="3600" b="1" dirty="0"/>
              <a:t>cohort studies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407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666" y="524638"/>
            <a:ext cx="8229600" cy="1143000"/>
          </a:xfrm>
        </p:spPr>
        <p:txBody>
          <a:bodyPr/>
          <a:lstStyle/>
          <a:p>
            <a:r>
              <a:rPr lang="en-US" dirty="0"/>
              <a:t>Prevalence Studies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When examining prevalence, it is helpful to remember that the health condition may be new or may have affected some people for many years. </a:t>
            </a:r>
          </a:p>
          <a:p>
            <a:pPr algn="just"/>
            <a:r>
              <a:rPr lang="en-US" sz="3200" dirty="0"/>
              <a:t>It may examine causal factors, but a prevalence study always looks at factors from the same point in time and in the same population. </a:t>
            </a:r>
          </a:p>
        </p:txBody>
      </p:sp>
    </p:spTree>
    <p:extLst>
      <p:ext uri="{BB962C8B-B14F-4D97-AF65-F5344CB8AC3E}">
        <p14:creationId xmlns:p14="http://schemas.microsoft.com/office/powerpoint/2010/main" val="397080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Case-control Studies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8912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A case-control study compares people who have a health or illness condition (number of cases with the condition) with those who lack this condition (controls).</a:t>
            </a:r>
          </a:p>
        </p:txBody>
      </p:sp>
    </p:spTree>
    <p:extLst>
      <p:ext uri="{BB962C8B-B14F-4D97-AF65-F5344CB8AC3E}">
        <p14:creationId xmlns:p14="http://schemas.microsoft.com/office/powerpoint/2010/main" val="125958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Case-control Studies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41534"/>
            <a:ext cx="8229600" cy="43830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These studies begin with the cases and look back over time (</a:t>
            </a:r>
            <a:r>
              <a:rPr lang="en-US" sz="3200" b="1" dirty="0"/>
              <a:t>retrospectively</a:t>
            </a:r>
            <a:r>
              <a:rPr lang="en-US" sz="3200" dirty="0"/>
              <a:t>) for presence or absence of the suspected causal factor in both cases and controls.</a:t>
            </a:r>
          </a:p>
          <a:p>
            <a:pPr marL="0" indent="0" algn="just">
              <a:buNone/>
            </a:pPr>
            <a:r>
              <a:rPr lang="en-US" sz="3200" b="1" u="sng" dirty="0"/>
              <a:t>For example</a:t>
            </a:r>
            <a:r>
              <a:rPr lang="en-US" sz="3200" dirty="0"/>
              <a:t>, we might compare people who develop bladder cancer with those who do not with respect to their smoking behavior.</a:t>
            </a:r>
          </a:p>
        </p:txBody>
      </p:sp>
    </p:spTree>
    <p:extLst>
      <p:ext uri="{BB962C8B-B14F-4D97-AF65-F5344CB8AC3E}">
        <p14:creationId xmlns:p14="http://schemas.microsoft.com/office/powerpoint/2010/main" val="173688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Studies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/>
              <a:t>A cohort is a group of people who share a common experience in a specific time period. </a:t>
            </a:r>
          </a:p>
        </p:txBody>
      </p:sp>
    </p:spTree>
    <p:extLst>
      <p:ext uri="{BB962C8B-B14F-4D97-AF65-F5344CB8AC3E}">
        <p14:creationId xmlns:p14="http://schemas.microsoft.com/office/powerpoint/2010/main" val="3447907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407</Words>
  <Application>Microsoft Office PowerPoint</Application>
  <PresentationFormat>عرض على الشاشة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21" baseType="lpstr">
      <vt:lpstr>Arial</vt:lpstr>
      <vt:lpstr>Bahnschrift Condensed</vt:lpstr>
      <vt:lpstr>Calibri</vt:lpstr>
      <vt:lpstr>Constantia</vt:lpstr>
      <vt:lpstr>Times New Roman</vt:lpstr>
      <vt:lpstr>Wingdings 2</vt:lpstr>
      <vt:lpstr>نسق Office</vt:lpstr>
      <vt:lpstr>تدفق</vt:lpstr>
      <vt:lpstr> Al-Mustaqbal University / Nursing College Academic Year 2024-2025 Epidemiology </vt:lpstr>
      <vt:lpstr>analytic epidemiology</vt:lpstr>
      <vt:lpstr>Analytic epidemiology</vt:lpstr>
      <vt:lpstr>Purposes of Analytic epidemiology</vt:lpstr>
      <vt:lpstr>Types of Analytic studies </vt:lpstr>
      <vt:lpstr>Prevalence Studies</vt:lpstr>
      <vt:lpstr>Case-control Studies</vt:lpstr>
      <vt:lpstr>Case-control Studies</vt:lpstr>
      <vt:lpstr>Cohort Studies</vt:lpstr>
      <vt:lpstr>Cohort Studies</vt:lpstr>
      <vt:lpstr>Cohort Studies</vt:lpstr>
      <vt:lpstr>Cohort Studies</vt:lpstr>
      <vt:lpstr>    Big Thanks                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Non Communicable Diseases</dc:title>
  <dc:creator>DR.Ahmed Saker 2O11</dc:creator>
  <cp:lastModifiedBy>alnaseem</cp:lastModifiedBy>
  <cp:revision>70</cp:revision>
  <dcterms:created xsi:type="dcterms:W3CDTF">2022-11-18T16:10:50Z</dcterms:created>
  <dcterms:modified xsi:type="dcterms:W3CDTF">2024-11-18T07:45:55Z</dcterms:modified>
</cp:coreProperties>
</file>