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25"/>
  </p:notesMasterIdLst>
  <p:sldIdLst>
    <p:sldId id="278" r:id="rId2"/>
    <p:sldId id="279" r:id="rId3"/>
    <p:sldId id="257" r:id="rId4"/>
    <p:sldId id="259" r:id="rId5"/>
    <p:sldId id="280" r:id="rId6"/>
    <p:sldId id="258" r:id="rId7"/>
    <p:sldId id="281" r:id="rId8"/>
    <p:sldId id="260" r:id="rId9"/>
    <p:sldId id="283" r:id="rId10"/>
    <p:sldId id="282" r:id="rId11"/>
    <p:sldId id="284" r:id="rId12"/>
    <p:sldId id="261" r:id="rId13"/>
    <p:sldId id="262" r:id="rId14"/>
    <p:sldId id="285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8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9EB0DB-90EF-42F3-85C5-A77AACD0213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D118C4-B42C-4B9A-915D-FB94F3CB40F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412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18C4-B42C-4B9A-915D-FB94F3CB40FF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113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4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22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5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5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33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2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83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302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831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8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4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994B-0F95-4146-B6AE-05CDDC0FCDC3}" type="datetimeFigureOut">
              <a:rPr lang="ar-IQ" smtClean="0"/>
              <a:t>18/04/1446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D97B61A-47A9-4C7A-8D76-DA8998B42C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65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1">
                <a:lumMod val="40000"/>
                <a:lumOff val="60000"/>
              </a:schemeClr>
            </a:gs>
            <a:gs pos="5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2292-C389-4A8B-ADB1-1178877C1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1127946"/>
            <a:ext cx="4682636" cy="124182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Al-Mustaqbal University / Nursing College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Academic Year 2024-2025</a:t>
            </a:r>
            <a:b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Epidemiology </a:t>
            </a:r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B4D66-DFAA-4BE4-93F2-871B41B9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7971"/>
            <a:ext cx="6858000" cy="209263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400" dirty="0">
                <a:latin typeface="Bahnschrift Condensed" panose="020B0502040204020203" pitchFamily="34" charset="0"/>
              </a:rPr>
              <a:t>Lecture 4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Measurements in Epidemiology </a:t>
            </a:r>
            <a:endParaRPr lang="ar-IQ" sz="3200" dirty="0"/>
          </a:p>
          <a:p>
            <a:pPr algn="ctr"/>
            <a:r>
              <a:rPr lang="en-US" sz="2400" dirty="0">
                <a:latin typeface="Bahnschrift Condensed" panose="020B0502040204020203" pitchFamily="34" charset="0"/>
              </a:rPr>
              <a:t>By </a:t>
            </a:r>
          </a:p>
          <a:p>
            <a:pPr algn="ctr"/>
            <a:r>
              <a:rPr lang="en-US" sz="2400" dirty="0">
                <a:latin typeface="Bahnschrift Condensed" panose="020B0502040204020203" pitchFamily="34" charset="0"/>
              </a:rPr>
              <a:t>Dr. Ali. Hussein H.</a:t>
            </a: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321EFF99-52EB-49E1-8366-60E6BCA4DB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80" y="1026351"/>
            <a:ext cx="210124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62E0A-586F-4BF0-BC7D-B48293FC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26351"/>
            <a:ext cx="226721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DB6B-1E98-4673-8B78-338E7041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90820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u="sng" dirty="0"/>
              <a:t>The crude death rate</a:t>
            </a:r>
            <a:r>
              <a:rPr lang="en-US" sz="2800" dirty="0"/>
              <a:t>: reflects all deaths in the population regardless of age or cause of death.  The crude death rate presents a picture of the overall health status of the population. Calculate for each thousand. Taken for specific period.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(e.g. all cancer deaths in 2000).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                         total 𝑵𝒖𝒎𝒃𝒆𝒓 𝒐𝒇 𝒅𝒆𝒂𝒕𝒉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𝑪𝑫R </a:t>
            </a:r>
            <a:r>
              <a:rPr lang="en-US" sz="2800" dirty="0"/>
              <a:t>= </a:t>
            </a:r>
            <a:r>
              <a:rPr lang="en-US" sz="2000" dirty="0"/>
              <a:t>--------------------------------------------- *   1000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                   total </a:t>
            </a:r>
            <a:r>
              <a:rPr lang="en-US" sz="1600" dirty="0"/>
              <a:t>𝑵𝒖𝒎𝒃𝒆𝒓 𝒐𝒇 𝒑𝒐𝒑𝒖𝒍𝒂𝒕𝒊𝒐n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Deaths: 2448017        total populations: 295895897 what CDR?</a:t>
            </a:r>
          </a:p>
        </p:txBody>
      </p:sp>
    </p:spTree>
    <p:extLst>
      <p:ext uri="{BB962C8B-B14F-4D97-AF65-F5344CB8AC3E}">
        <p14:creationId xmlns:p14="http://schemas.microsoft.com/office/powerpoint/2010/main" val="195057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AB407-182D-480E-997A-702167639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Specific Rate: </a:t>
            </a:r>
            <a:r>
              <a:rPr lang="en-US" sz="2400" dirty="0"/>
              <a:t>Rates for specific segments/groups of the population (e.g. sex, age, race, cause of death, cancer site).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143DD-05C9-44F2-B228-DD5F1E43C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12976"/>
            <a:ext cx="8568952" cy="8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1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764373"/>
            <a:ext cx="7578040" cy="1293028"/>
          </a:xfrm>
        </p:spPr>
        <p:txBody>
          <a:bodyPr/>
          <a:lstStyle/>
          <a:p>
            <a:pPr algn="ctr"/>
            <a:r>
              <a:rPr lang="en-US" sz="4800" b="1" dirty="0"/>
              <a:t>Prevalence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defRPr/>
            </a:pPr>
            <a:r>
              <a:rPr lang="en-US" sz="3200" dirty="0"/>
              <a:t>The number of existing cases  depends on the number of people who developed their illness in the past and have continued to be ill at the present time (i.e. </a:t>
            </a:r>
            <a:r>
              <a:rPr lang="en-US" sz="3200" dirty="0">
                <a:solidFill>
                  <a:srgbClr val="FF0000"/>
                </a:solidFill>
              </a:rPr>
              <a:t>old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new</a:t>
            </a:r>
            <a:r>
              <a:rPr lang="en-US" sz="3200" dirty="0"/>
              <a:t>).</a:t>
            </a:r>
          </a:p>
          <a:p>
            <a:pPr algn="just" rtl="0">
              <a:defRPr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F005A-542E-40B9-A93A-533A59C3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7" y="4581128"/>
            <a:ext cx="905001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0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764373"/>
            <a:ext cx="7290008" cy="1293028"/>
          </a:xfrm>
        </p:spPr>
        <p:txBody>
          <a:bodyPr/>
          <a:lstStyle/>
          <a:p>
            <a:pPr algn="l"/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Incidence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1947"/>
          </a:xfrm>
        </p:spPr>
        <p:txBody>
          <a:bodyPr>
            <a:noAutofit/>
          </a:bodyPr>
          <a:lstStyle/>
          <a:p>
            <a:pPr algn="just" rtl="0">
              <a:defRPr/>
            </a:pPr>
            <a:r>
              <a:rPr lang="en-US" sz="3200" dirty="0"/>
              <a:t>Is defined as the number (No.) of </a:t>
            </a:r>
            <a:r>
              <a:rPr lang="en-US" sz="3200" u="sng" dirty="0">
                <a:solidFill>
                  <a:srgbClr val="FF0000"/>
                </a:solidFill>
              </a:rPr>
              <a:t>new</a:t>
            </a:r>
            <a:r>
              <a:rPr lang="en-US" sz="3200" u="sng" dirty="0">
                <a:solidFill>
                  <a:srgbClr val="FFFF00"/>
                </a:solidFill>
              </a:rPr>
              <a:t> </a:t>
            </a:r>
            <a:r>
              <a:rPr lang="en-US" sz="3200" u="sng" dirty="0">
                <a:solidFill>
                  <a:srgbClr val="FF0000"/>
                </a:solidFill>
              </a:rPr>
              <a:t>cases</a:t>
            </a:r>
            <a:r>
              <a:rPr lang="en-US" sz="3200" dirty="0"/>
              <a:t> of disease.</a:t>
            </a:r>
          </a:p>
          <a:p>
            <a:pPr marL="0" indent="0" algn="just" rtl="0">
              <a:buNone/>
              <a:defRPr/>
            </a:pPr>
            <a:endParaRPr lang="en-US" sz="3200" dirty="0"/>
          </a:p>
          <a:p>
            <a:pPr algn="just">
              <a:defRPr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Incidence </a:t>
            </a:r>
            <a:r>
              <a:rPr lang="en-US" sz="3200" dirty="0"/>
              <a:t>is a measure of a disease developed in a person who did not have the disease.</a:t>
            </a:r>
          </a:p>
          <a:p>
            <a:pPr marL="0" indent="0" algn="just">
              <a:buNone/>
              <a:defRPr/>
            </a:pPr>
            <a:r>
              <a:rPr lang="en-US" sz="3200" dirty="0"/>
              <a:t> </a:t>
            </a:r>
          </a:p>
          <a:p>
            <a:pPr algn="just">
              <a:defRPr/>
            </a:pPr>
            <a:r>
              <a:rPr lang="en-US" sz="3200" dirty="0"/>
              <a:t>Transition from non disease  to disease status</a:t>
            </a:r>
            <a:r>
              <a:rPr lang="ar-IQ" sz="3200" dirty="0"/>
              <a:t>.</a:t>
            </a:r>
            <a:r>
              <a:rPr lang="en-US" sz="3200" dirty="0"/>
              <a:t> </a:t>
            </a:r>
          </a:p>
          <a:p>
            <a:pPr algn="just" rtl="0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99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FECEF5-EF07-4E4B-98B5-36D00BCF7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038" y="3447118"/>
            <a:ext cx="6572250" cy="5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6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764373"/>
            <a:ext cx="7578040" cy="1293028"/>
          </a:xfrm>
        </p:spPr>
        <p:txBody>
          <a:bodyPr>
            <a:noAutofit/>
          </a:bodyPr>
          <a:lstStyle/>
          <a:p>
            <a:pPr algn="l"/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cs typeface="Arial"/>
              </a:rPr>
              <a:t>Factors Influencing on prevalence rate :</a:t>
            </a:r>
            <a:endParaRPr lang="ar-IQ" sz="20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 algn="l" rtl="0">
              <a:buNone/>
              <a:defRPr/>
            </a:pPr>
            <a:r>
              <a:rPr lang="en-US" sz="2800" b="1" dirty="0"/>
              <a:t>1.The number of new cases: </a:t>
            </a:r>
            <a:r>
              <a:rPr lang="en-US" sz="2800" dirty="0"/>
              <a:t>if the incidence increase the prevalence will increase.</a:t>
            </a:r>
          </a:p>
          <a:p>
            <a:pPr marL="609600" indent="-609600" algn="l" rtl="0">
              <a:buNone/>
              <a:defRPr/>
            </a:pPr>
            <a:endParaRPr lang="en-US" sz="2800" b="1" dirty="0"/>
          </a:p>
          <a:p>
            <a:pPr marL="609600" indent="-609600" algn="l" rtl="0">
              <a:buNone/>
              <a:defRPr/>
            </a:pPr>
            <a:r>
              <a:rPr lang="en-US" sz="2800" b="1" dirty="0"/>
              <a:t>2.The severity of illness :</a:t>
            </a:r>
            <a:r>
              <a:rPr lang="en-US" sz="2800" dirty="0"/>
              <a:t>if the deaths increase the prevalence will decrease ,if the disease is easily cured the prevalence also decrease. </a:t>
            </a:r>
          </a:p>
          <a:p>
            <a:pPr marL="609600" indent="-609600" algn="l" rtl="0">
              <a:buNone/>
              <a:defRPr/>
            </a:pPr>
            <a:endParaRPr lang="en-US" sz="2800" b="1" dirty="0"/>
          </a:p>
          <a:p>
            <a:pPr marL="609600" indent="-609600" algn="l" rtl="0">
              <a:buNone/>
              <a:defRPr/>
            </a:pPr>
            <a:r>
              <a:rPr lang="en-US" sz="2800" b="1" dirty="0"/>
              <a:t>3.The duration of illness: </a:t>
            </a:r>
            <a:r>
              <a:rPr lang="en-US" sz="2800" dirty="0"/>
              <a:t>if the duration of the disease increase the prevalence will increase.</a:t>
            </a:r>
          </a:p>
        </p:txBody>
      </p:sp>
    </p:spTree>
    <p:extLst>
      <p:ext uri="{BB962C8B-B14F-4D97-AF65-F5344CB8AC3E}">
        <p14:creationId xmlns:p14="http://schemas.microsoft.com/office/powerpoint/2010/main" val="230841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cs typeface="Arial"/>
              </a:rPr>
              <a:t>Period prevalence: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>
              <a:defRPr/>
            </a:pPr>
            <a:r>
              <a:rPr lang="en-US" sz="3600" b="1" dirty="0"/>
              <a:t>The prevalence of a particular disease in a longer period such as one month , six months , one  year or even more (life time prevalence).</a:t>
            </a:r>
          </a:p>
        </p:txBody>
      </p:sp>
    </p:spTree>
    <p:extLst>
      <p:ext uri="{BB962C8B-B14F-4D97-AF65-F5344CB8AC3E}">
        <p14:creationId xmlns:p14="http://schemas.microsoft.com/office/powerpoint/2010/main" val="365758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cs typeface="Arial"/>
              </a:rPr>
              <a:t>Point prevalence 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0">
              <a:defRPr/>
            </a:pPr>
            <a:r>
              <a:rPr lang="en-US" sz="3600" b="1" dirty="0"/>
              <a:t>Is used to know how much of a particular disease is present in a population at a particular point in time(one day ) ,</a:t>
            </a:r>
          </a:p>
          <a:p>
            <a:pPr algn="just">
              <a:defRPr/>
            </a:pPr>
            <a:r>
              <a:rPr lang="en-US" sz="3600" b="1" dirty="0"/>
              <a:t> exampleDec.31,2019.</a:t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635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4" name="Picture 4" descr="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-1166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63713" y="2636838"/>
            <a:ext cx="215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ar-IQ" sz="3200" b="1">
                <a:solidFill>
                  <a:srgbClr val="FF0909"/>
                </a:solidFill>
                <a:latin typeface="Arial" pitchFamily="34" charset="0"/>
              </a:rPr>
              <a:t>Incidence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27313" y="522922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IQ" sz="1800">
              <a:latin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9750" y="50847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IQ" sz="1800">
              <a:latin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7088" y="5300663"/>
            <a:ext cx="1150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ar-IQ" sz="2800" b="1">
                <a:solidFill>
                  <a:srgbClr val="FF0909"/>
                </a:solidFill>
                <a:latin typeface="Arial" pitchFamily="34" charset="0"/>
              </a:rPr>
              <a:t>Cure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80063" y="5373688"/>
            <a:ext cx="1296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ar-IQ" sz="2800" b="1">
                <a:solidFill>
                  <a:srgbClr val="FF0909"/>
                </a:solidFill>
                <a:latin typeface="Arial" pitchFamily="34" charset="0"/>
              </a:rPr>
              <a:t>Death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916238" y="3860800"/>
            <a:ext cx="2017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IQ" sz="1800">
              <a:latin typeface="Arial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675" y="3933825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ar-IQ" sz="2800" b="1">
                <a:solidFill>
                  <a:srgbClr val="FF0909"/>
                </a:solidFill>
                <a:latin typeface="Arial" pitchFamily="34" charset="0"/>
              </a:rPr>
              <a:t>Prevalence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1763713" y="29972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5508625" y="53006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979613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95288" y="260350"/>
            <a:ext cx="8027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ar-IQ" sz="4000" b="1" dirty="0">
                <a:solidFill>
                  <a:srgbClr val="FF0909"/>
                </a:solidFill>
                <a:latin typeface="Arial" pitchFamily="34" charset="0"/>
              </a:rPr>
              <a:t>Relationship between incidence    and prevalence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187450" y="5734050"/>
            <a:ext cx="331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IQ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0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764373"/>
            <a:ext cx="7722056" cy="129302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Vital statistics: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200" dirty="0"/>
              <a:t>Tools used to </a:t>
            </a:r>
            <a:r>
              <a:rPr lang="en-US" sz="3200" dirty="0">
                <a:solidFill>
                  <a:srgbClr val="FF0000"/>
                </a:solidFill>
              </a:rPr>
              <a:t>evaluate</a:t>
            </a:r>
            <a:r>
              <a:rPr lang="en-US" sz="3200" dirty="0"/>
              <a:t> the </a:t>
            </a:r>
            <a:r>
              <a:rPr lang="en-US" sz="3200" dirty="0">
                <a:solidFill>
                  <a:srgbClr val="FF0000"/>
                </a:solidFill>
              </a:rPr>
              <a:t>health</a:t>
            </a:r>
            <a:r>
              <a:rPr lang="en-US" sz="3200" dirty="0"/>
              <a:t> status of the </a:t>
            </a:r>
            <a:r>
              <a:rPr lang="en-US" sz="3200" dirty="0">
                <a:solidFill>
                  <a:srgbClr val="FF0000"/>
                </a:solidFill>
              </a:rPr>
              <a:t>community</a:t>
            </a:r>
            <a:r>
              <a:rPr lang="en-US" sz="3200" dirty="0"/>
              <a:t> 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200" dirty="0"/>
              <a:t>By  vital statistics  we refer to data collected from ongoing recording ,registration of all vital events ( birth, deaths ,fetal deaths ,marriages  and divorces 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200" dirty="0"/>
              <a:t>The  nurse or physician is responsible for filling the certificates of death , birth and fetal death </a:t>
            </a:r>
          </a:p>
          <a:p>
            <a:pPr marL="0" indent="0" algn="l" rtl="0">
              <a:buNone/>
            </a:pP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214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19D7-DC4B-4939-8884-702D676B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764373"/>
            <a:ext cx="7794064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The four types of epidemiologic measures are</a:t>
            </a:r>
            <a:r>
              <a:rPr lang="en-US" b="1" dirty="0"/>
              <a:t>: </a:t>
            </a:r>
            <a:br>
              <a:rPr lang="ar-IQ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AB9E8-E5BC-48E7-A51B-BB4C289E2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1. Count</a:t>
            </a:r>
            <a:endParaRPr lang="ar-IQ" sz="2800" dirty="0"/>
          </a:p>
          <a:p>
            <a:r>
              <a:rPr lang="en-US" sz="2800" dirty="0"/>
              <a:t>2. Ratio</a:t>
            </a:r>
            <a:endParaRPr lang="ar-IQ" sz="2800" dirty="0"/>
          </a:p>
          <a:p>
            <a:r>
              <a:rPr lang="en-US" sz="2800" dirty="0"/>
              <a:t>3. Proportion</a:t>
            </a:r>
            <a:endParaRPr lang="ar-IQ" sz="2800" dirty="0"/>
          </a:p>
          <a:p>
            <a:r>
              <a:rPr lang="en-US" sz="2800" dirty="0"/>
              <a:t>4. Rate</a:t>
            </a:r>
          </a:p>
        </p:txBody>
      </p:sp>
    </p:spTree>
    <p:extLst>
      <p:ext uri="{BB962C8B-B14F-4D97-AF65-F5344CB8AC3E}">
        <p14:creationId xmlns:p14="http://schemas.microsoft.com/office/powerpoint/2010/main" val="111757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0176" y="764373"/>
            <a:ext cx="7769464" cy="12930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Crude Birth Rate (CBR)</a:t>
            </a:r>
            <a:endParaRPr lang="ar-IQ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1881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Crude Birth Rate (CBR)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  <a:r>
              <a:rPr lang="en-US" sz="2800" b="1" dirty="0"/>
              <a:t>Is the No. of live births per 1000 population of certain  locality and year .</a:t>
            </a:r>
          </a:p>
          <a:p>
            <a:pPr marL="0" indent="0" algn="l" rtl="0">
              <a:buNone/>
            </a:pPr>
            <a:endParaRPr lang="en-US" sz="2800" dirty="0"/>
          </a:p>
          <a:p>
            <a:pPr marL="0" indent="0" algn="l" rtl="0">
              <a:buNone/>
            </a:pPr>
            <a:endParaRPr lang="en-US" sz="2800" dirty="0"/>
          </a:p>
          <a:p>
            <a:pPr marL="0" indent="0" algn="l" rtl="0">
              <a:buNone/>
            </a:pPr>
            <a:r>
              <a:rPr lang="en-US" sz="2800" dirty="0"/>
              <a:t>Number of live birth (during a year)</a:t>
            </a:r>
          </a:p>
          <a:p>
            <a:pPr marL="0" indent="0" algn="l" rtl="0">
              <a:buNone/>
            </a:pPr>
            <a:r>
              <a:rPr lang="en-US" sz="2800" dirty="0"/>
              <a:t>------------------------------------------------     X (1000)</a:t>
            </a:r>
          </a:p>
          <a:p>
            <a:pPr marL="0" indent="0" algn="l" rtl="0">
              <a:buNone/>
            </a:pPr>
            <a:r>
              <a:rPr lang="en-US" sz="2800" dirty="0"/>
              <a:t>Total population in certain locality</a:t>
            </a:r>
          </a:p>
          <a:p>
            <a:pPr marL="0" indent="0" algn="l" rtl="0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979548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  <a:defRPr/>
            </a:pPr>
            <a:r>
              <a:rPr lang="en-US" b="1" dirty="0"/>
              <a:t>Birth rate is generally  high in developing countries including  Iraq , due to :</a:t>
            </a:r>
          </a:p>
          <a:p>
            <a:pPr algn="l" rtl="0">
              <a:buNone/>
              <a:defRPr/>
            </a:pPr>
            <a:r>
              <a:rPr lang="en-US" b="1" dirty="0"/>
              <a:t>1- high fertility rates due social and traditional motives .</a:t>
            </a:r>
            <a:endParaRPr lang="ar-IQ" b="1" dirty="0"/>
          </a:p>
          <a:p>
            <a:pPr algn="l" rtl="0">
              <a:buNone/>
              <a:defRPr/>
            </a:pPr>
            <a:r>
              <a:rPr lang="en-US" b="1" dirty="0"/>
              <a:t>2- poor  family planning facilities </a:t>
            </a:r>
          </a:p>
          <a:p>
            <a:pPr algn="l" rtl="0">
              <a:buNone/>
              <a:defRPr/>
            </a:pPr>
            <a:r>
              <a:rPr lang="en-US" b="1" dirty="0"/>
              <a:t>3</a:t>
            </a:r>
            <a:r>
              <a:rPr lang="en-US" b="1" dirty="0">
                <a:latin typeface="Arial"/>
              </a:rPr>
              <a:t>–</a:t>
            </a:r>
            <a:r>
              <a:rPr lang="en-US" b="1" dirty="0"/>
              <a:t> factors related to marriage ( the  youngest age of marriage  is associated  with long childbearing period .</a:t>
            </a:r>
          </a:p>
        </p:txBody>
      </p:sp>
    </p:spTree>
    <p:extLst>
      <p:ext uri="{BB962C8B-B14F-4D97-AF65-F5344CB8AC3E}">
        <p14:creationId xmlns:p14="http://schemas.microsoft.com/office/powerpoint/2010/main" val="105469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B864-6DAB-4BEE-8305-8D4F48DA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6D803E-71A2-486C-9502-82D7F6C19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65126"/>
            <a:ext cx="8640960" cy="58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0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94360" y="1196752"/>
            <a:ext cx="7955280" cy="5066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</a:rPr>
              <a:t>Thanks</a:t>
            </a:r>
            <a:endParaRPr lang="ar-IQ" sz="5400" dirty="0">
              <a:solidFill>
                <a:schemeClr val="tx2">
                  <a:lumMod val="75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6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Count</a:t>
            </a:r>
            <a:endParaRPr lang="ar-IQ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200" dirty="0"/>
              <a:t>The simplest and most frequently performed quantitative measurement in epidemiology is </a:t>
            </a:r>
            <a:r>
              <a:rPr lang="en-US" sz="3200" b="1" u="sng" dirty="0"/>
              <a:t>a count</a:t>
            </a:r>
            <a:r>
              <a:rPr lang="en-US" sz="3200" dirty="0"/>
              <a:t>.  </a:t>
            </a:r>
            <a:endParaRPr lang="ar-IQ" sz="3200" dirty="0"/>
          </a:p>
          <a:p>
            <a:pPr algn="just">
              <a:buFont typeface="Wingdings" pitchFamily="2" charset="2"/>
              <a:buChar char="q"/>
            </a:pPr>
            <a:r>
              <a:rPr lang="en-US" sz="3200" dirty="0"/>
              <a:t>Count of the number of persons in the group  who have a particular disease or a particular characteristics.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/>
              <a:t>E.g. cases of hemophilia reported in New York, during January of a particular year.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72104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3665" y="1825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4400" b="1" dirty="0"/>
              <a:t>Ratio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25625"/>
            <a:ext cx="8047806" cy="4351338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sz="3200" b="1" u="sng" dirty="0"/>
              <a:t>Ratio</a:t>
            </a:r>
            <a:r>
              <a:rPr lang="en-US" sz="3200" dirty="0"/>
              <a:t> is numerical expression, which indicates the relationship in quantity between two parts.</a:t>
            </a:r>
          </a:p>
          <a:p>
            <a:pPr marL="0" indent="0" algn="just">
              <a:buNone/>
              <a:defRPr/>
            </a:pPr>
            <a:endParaRPr lang="en-US" sz="3200" dirty="0"/>
          </a:p>
          <a:p>
            <a:pPr algn="just">
              <a:defRPr/>
            </a:pPr>
            <a:r>
              <a:rPr lang="en-US" sz="3200" dirty="0"/>
              <a:t>Obtained by dividing one quantity by another.</a:t>
            </a:r>
          </a:p>
          <a:p>
            <a:pPr marL="0" indent="0" algn="just">
              <a:buNone/>
              <a:defRPr/>
            </a:pPr>
            <a:endParaRPr lang="en-US" sz="3200" dirty="0"/>
          </a:p>
          <a:p>
            <a:pPr algn="just" rtl="0">
              <a:defRPr/>
            </a:pPr>
            <a:r>
              <a:rPr lang="en-US" sz="3200" dirty="0"/>
              <a:t>Example: (</a:t>
            </a:r>
            <a:r>
              <a:rPr lang="en-US" sz="3200" dirty="0">
                <a:solidFill>
                  <a:srgbClr val="FF0000"/>
                </a:solidFill>
              </a:rPr>
              <a:t>20</a:t>
            </a:r>
            <a:r>
              <a:rPr lang="en-US" sz="3200" dirty="0"/>
              <a:t>) male patients were attended the clinic and (</a:t>
            </a:r>
            <a:r>
              <a:rPr lang="en-US" sz="3200" dirty="0">
                <a:solidFill>
                  <a:srgbClr val="FF0000"/>
                </a:solidFill>
              </a:rPr>
              <a:t>10</a:t>
            </a:r>
            <a:r>
              <a:rPr lang="en-US" sz="3200" dirty="0"/>
              <a:t> )female patients  the ratio of male to female is 2:1.</a:t>
            </a:r>
          </a:p>
        </p:txBody>
      </p:sp>
    </p:spTree>
    <p:extLst>
      <p:ext uri="{BB962C8B-B14F-4D97-AF65-F5344CB8AC3E}">
        <p14:creationId xmlns:p14="http://schemas.microsoft.com/office/powerpoint/2010/main" val="352053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AF92ED-D3F7-4BA8-9980-6FDC5EFF5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204864"/>
            <a:ext cx="78867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8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764373"/>
            <a:ext cx="7722056" cy="1293028"/>
          </a:xfrm>
        </p:spPr>
        <p:txBody>
          <a:bodyPr/>
          <a:lstStyle/>
          <a:p>
            <a:pPr algn="l"/>
            <a:r>
              <a:rPr lang="en-US" sz="3600" b="1" dirty="0"/>
              <a:t>Proportion</a:t>
            </a:r>
            <a:r>
              <a:rPr lang="en-US" dirty="0"/>
              <a:t>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200" dirty="0"/>
              <a:t>For a count to be descriptive of a group it must be seen in proportion to it; </a:t>
            </a:r>
          </a:p>
          <a:p>
            <a:pPr marL="0" indent="0" algn="just">
              <a:buNone/>
            </a:pPr>
            <a:r>
              <a:rPr lang="en-US" sz="3200" dirty="0"/>
              <a:t>that is must be divided by the total number in the group.</a:t>
            </a:r>
          </a:p>
          <a:p>
            <a:pPr algn="just"/>
            <a:r>
              <a:rPr lang="en-US" sz="3200" dirty="0"/>
              <a:t>proportions may be expressed as percentages (%)</a:t>
            </a:r>
          </a:p>
        </p:txBody>
      </p:sp>
    </p:spTree>
    <p:extLst>
      <p:ext uri="{BB962C8B-B14F-4D97-AF65-F5344CB8AC3E}">
        <p14:creationId xmlns:p14="http://schemas.microsoft.com/office/powerpoint/2010/main" val="94169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0DEE96-3336-471F-A1F5-C6E85C4D5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56792"/>
            <a:ext cx="78867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067" y="260648"/>
            <a:ext cx="8229600" cy="1143000"/>
          </a:xfrm>
        </p:spPr>
        <p:txBody>
          <a:bodyPr/>
          <a:lstStyle/>
          <a:p>
            <a:pPr algn="ctr"/>
            <a:r>
              <a:rPr lang="en-US" sz="3600" b="1" dirty="0"/>
              <a:t>Rate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067" y="1556792"/>
            <a:ext cx="8229600" cy="438912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defRPr/>
            </a:pPr>
            <a:endParaRPr lang="en-US" sz="3200" b="1" u="sng" dirty="0"/>
          </a:p>
          <a:p>
            <a:pPr algn="l" rtl="0">
              <a:lnSpc>
                <a:spcPct val="90000"/>
              </a:lnSpc>
              <a:defRPr/>
            </a:pPr>
            <a:r>
              <a:rPr lang="en-US" sz="3200" b="1" u="sng" dirty="0"/>
              <a:t>Rate:</a:t>
            </a:r>
            <a:r>
              <a:rPr lang="en-US" sz="3200" b="1" dirty="0"/>
              <a:t>  </a:t>
            </a:r>
            <a:r>
              <a:rPr lang="en-US" sz="3200" dirty="0"/>
              <a:t>is the quantity amount or degree of something measured in </a:t>
            </a:r>
            <a:r>
              <a:rPr lang="en-US" sz="3200" b="1" dirty="0"/>
              <a:t>specific period of time.</a:t>
            </a:r>
          </a:p>
          <a:p>
            <a:pPr marL="0" indent="0" algn="l" rtl="0">
              <a:lnSpc>
                <a:spcPct val="90000"/>
              </a:lnSpc>
              <a:buNone/>
              <a:defRPr/>
            </a:pPr>
            <a:endParaRPr lang="en-US" sz="3200" b="1" dirty="0"/>
          </a:p>
          <a:p>
            <a:pPr algn="l" rtl="0">
              <a:lnSpc>
                <a:spcPct val="90000"/>
              </a:lnSpc>
              <a:defRPr/>
            </a:pPr>
            <a:r>
              <a:rPr lang="en-US" sz="3200" b="1" dirty="0"/>
              <a:t> </a:t>
            </a:r>
            <a:r>
              <a:rPr lang="en-US" sz="3200" dirty="0"/>
              <a:t>It is similar to proportion but it is calculated  in  a specific period</a:t>
            </a:r>
            <a:r>
              <a:rPr lang="en-US" sz="3200" b="1" dirty="0"/>
              <a:t>(usually one year) </a:t>
            </a:r>
          </a:p>
          <a:p>
            <a:pPr algn="l" rtl="0">
              <a:lnSpc>
                <a:spcPct val="90000"/>
              </a:lnSpc>
              <a:defRPr/>
            </a:pPr>
            <a:endParaRPr lang="en-US" sz="3200" b="1" dirty="0"/>
          </a:p>
          <a:p>
            <a:pPr marL="0" indent="0" algn="l" rtl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63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24BBC-8FB0-4DB5-9A98-242D30BA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00808"/>
            <a:ext cx="7955280" cy="4562832"/>
          </a:xfrm>
        </p:spPr>
        <p:txBody>
          <a:bodyPr>
            <a:normAutofit/>
          </a:bodyPr>
          <a:lstStyle/>
          <a:p>
            <a:r>
              <a:rPr lang="en-US" sz="3200" b="1" dirty="0"/>
              <a:t>Epidemiologic rates contain the following elements:</a:t>
            </a:r>
          </a:p>
          <a:p>
            <a:r>
              <a:rPr lang="en-US" sz="3200" dirty="0"/>
              <a:t>1- Disease frequency.</a:t>
            </a:r>
          </a:p>
          <a:p>
            <a:r>
              <a:rPr lang="en-US" sz="3200" dirty="0"/>
              <a:t>2- Unit size of population.</a:t>
            </a:r>
          </a:p>
          <a:p>
            <a:r>
              <a:rPr lang="en-US" sz="3200" dirty="0"/>
              <a:t>3- Time period during which an event occurs.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9698293"/>
      </p:ext>
    </p:extLst>
  </p:cSld>
  <p:clrMapOvr>
    <a:masterClrMapping/>
  </p:clrMapOvr>
</p:sld>
</file>

<file path=ppt/theme/theme1.xml><?xml version="1.0" encoding="utf-8"?>
<a:theme xmlns:a="http://schemas.openxmlformats.org/drawingml/2006/main" name="معرض">
  <a:themeElements>
    <a:clrScheme name="أزرق دافئ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معرض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عرض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TM10001114[[fn=معرض]]</Template>
  <TotalTime>709</TotalTime>
  <Words>753</Words>
  <Application>Microsoft Office PowerPoint</Application>
  <PresentationFormat>عرض على الشاشة (4:3)</PresentationFormat>
  <Paragraphs>91</Paragraphs>
  <Slides>23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2" baseType="lpstr">
      <vt:lpstr>Arial</vt:lpstr>
      <vt:lpstr>Bahnschrift Condensed</vt:lpstr>
      <vt:lpstr>Blackadder ITC</vt:lpstr>
      <vt:lpstr>Calibri</vt:lpstr>
      <vt:lpstr>Garamond</vt:lpstr>
      <vt:lpstr>Gill Sans MT</vt:lpstr>
      <vt:lpstr>Times New Roman</vt:lpstr>
      <vt:lpstr>Wingdings</vt:lpstr>
      <vt:lpstr>معرض</vt:lpstr>
      <vt:lpstr> Al-Mustaqbal University / Nursing College Academic Year 2024-2025 Epidemiology </vt:lpstr>
      <vt:lpstr>The four types of epidemiologic measures are:  </vt:lpstr>
      <vt:lpstr>Count</vt:lpstr>
      <vt:lpstr>  Ratio</vt:lpstr>
      <vt:lpstr>عرض تقديمي في PowerPoint</vt:lpstr>
      <vt:lpstr>Proportion:</vt:lpstr>
      <vt:lpstr>عرض تقديمي في PowerPoint</vt:lpstr>
      <vt:lpstr>Rate</vt:lpstr>
      <vt:lpstr>عرض تقديمي في PowerPoint</vt:lpstr>
      <vt:lpstr>عرض تقديمي في PowerPoint</vt:lpstr>
      <vt:lpstr>عرض تقديمي في PowerPoint</vt:lpstr>
      <vt:lpstr>Prevalence</vt:lpstr>
      <vt:lpstr>Incidence</vt:lpstr>
      <vt:lpstr>عرض تقديمي في PowerPoint</vt:lpstr>
      <vt:lpstr>Factors Influencing on prevalence rate :</vt:lpstr>
      <vt:lpstr>Period prevalence:</vt:lpstr>
      <vt:lpstr>Point prevalence :</vt:lpstr>
      <vt:lpstr>عرض تقديمي في PowerPoint</vt:lpstr>
      <vt:lpstr>Vital statistics:</vt:lpstr>
      <vt:lpstr>Crude Birth Rate (CBR)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in Epidemiology</dc:title>
  <dc:creator>DR.Ahmed Saker 2O11</dc:creator>
  <cp:lastModifiedBy>alnaseem</cp:lastModifiedBy>
  <cp:revision>76</cp:revision>
  <dcterms:created xsi:type="dcterms:W3CDTF">2020-06-06T17:52:51Z</dcterms:created>
  <dcterms:modified xsi:type="dcterms:W3CDTF">2024-10-21T07:07:00Z</dcterms:modified>
</cp:coreProperties>
</file>