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6" r:id="rId3"/>
    <p:sldId id="317" r:id="rId4"/>
    <p:sldId id="318" r:id="rId5"/>
    <p:sldId id="319" r:id="rId6"/>
    <p:sldId id="331" r:id="rId7"/>
    <p:sldId id="320" r:id="rId8"/>
    <p:sldId id="322" r:id="rId9"/>
    <p:sldId id="332" r:id="rId10"/>
    <p:sldId id="321" r:id="rId11"/>
    <p:sldId id="333" r:id="rId12"/>
    <p:sldId id="287" r:id="rId13"/>
    <p:sldId id="334" r:id="rId14"/>
    <p:sldId id="335" r:id="rId15"/>
    <p:sldId id="336" r:id="rId16"/>
    <p:sldId id="337" r:id="rId17"/>
    <p:sldId id="326" r:id="rId18"/>
    <p:sldId id="323" r:id="rId19"/>
    <p:sldId id="324" r:id="rId20"/>
    <p:sldId id="325" r:id="rId21"/>
    <p:sldId id="327" r:id="rId22"/>
    <p:sldId id="328" r:id="rId23"/>
    <p:sldId id="338" r:id="rId24"/>
    <p:sldId id="329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9" autoAdjust="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3CEF3-A35C-47B5-A862-2AE68470A1F9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93932-CF4C-48D0-91CD-B5C12445E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93932-CF4C-48D0-91CD-B5C12445E3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5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9F33-E4FB-AA24-29D0-FC55CA3CE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EAFB6-B7F4-4FD7-9DAE-7352E5B4C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6DD6-878B-4CCB-0046-C3DCB7228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7D725-0EAC-C1FC-4C50-1198ADC2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775C9-48AA-04FC-6D31-CC818E22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3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C1D39-33E3-981A-257C-5B607DC4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6F48F-7362-ED6A-B03C-49BAF4F3B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E924A-8D79-4F10-1055-9324BBD8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1EF8D-4ACF-46C2-4A13-A51EE1BE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D20A-AF48-D53E-B85A-4FA95D28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8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D5C99-E672-4BC2-7BCC-7F6F13F0F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3A32E-2315-54F4-1A1F-99B702C33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5CEEC-AA70-7835-48FD-DC976B42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1E22-8EB3-6469-5194-4B2ADFD7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1BD09-6712-ADE6-8B6E-23F4B7E4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D418-957C-D40A-E645-1466B04C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8ED3-2110-03F2-92B2-A62DDB29E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C87B-89D9-E6E2-8B6B-E22D1A5D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2B9BE-1AE7-ABC4-6218-27B7E896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96848-A390-126B-E735-613DB346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7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CA0A-CE91-7182-9C97-89A9958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AB909-8708-7C0E-6A49-30871BAE1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1CE14-0485-2D1D-8B5C-7A7E84B1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844BB-DC0D-E4EE-AC83-A52AEC96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BEE7-458B-4F2D-D159-DCAEEB62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8F603-45CB-AC74-076C-5BD6B5AE0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25BE-6C3C-1692-06EF-D221BF0A7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05E74-3D27-CE33-4F2B-FA28B73DB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14021-2ED2-7702-11D9-3A5D3901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873FC-3881-D0DA-7F8C-09DC4977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EE55-AFDE-9EB4-DA8C-F1FB393D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6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6883-6400-2BFC-A93A-C08F861D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D8C72-28D2-050C-6077-B879C940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0397C-45B6-2955-97AB-243A35DE4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FD55F-865C-0B6C-5A4E-35805A8CD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D7441-8C0F-0C58-6ABE-079448CB0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8CFF2-1B18-33A6-FD84-BBB721DB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BE986-FEDF-88D9-FDD1-0A1AFFFF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8C25E-0330-0882-673C-31939501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12B5-8B92-47E2-91A3-3258E7B5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C781FD-42B4-FC12-5AF4-6D563245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E39B4-FED7-5DB2-D2C1-D4EA97BE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2CFB5-41BC-1083-1C34-04BD4A83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1F546-BF7E-AC72-B58F-4C38C64D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186891-7517-09B7-4D5E-BB22CABB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73A22-98AF-5735-1211-A1D864B2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DC846-8E14-359F-4209-AAF4DED5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8F55-E234-BBA9-5323-F6B9A7F02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B9B85-EE2B-5237-7C5F-94AE8E0CB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6828B-D99C-3C08-3924-D2ADC9F7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A03F-C1CA-90AA-D0F2-F7A4E4C20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89A7C-B050-51BD-69D5-01A2A639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E702-12A9-583A-29EC-91D8B906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732F66-EA77-2F2D-5C44-074E537071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C4393-EE29-B03F-59B5-D22E49F42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7A75F-D52A-0BB7-E428-51C9064F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A3861-CC4A-9BFC-F629-102CC4DD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8D3ED-86B4-8A53-3031-5F68E440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F8672-B768-3731-71A5-75D77715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8F2E5-1886-1077-3285-AFB9CDD61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76F20-D3EB-AC29-D2AE-EC22D4961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49E9CA-2E3F-4B68-9C23-F44E6C0C6C2C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8966-018C-7EE0-4A1D-52ACD4C9C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80969-AFD1-C85A-B7AA-A2ACC9DC3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2DA3EB-76D9-4E36-90F3-8F6671DA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3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99DFE4-CF5F-AAD8-C47A-61C987F3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" y="255639"/>
            <a:ext cx="11267768" cy="6184490"/>
          </a:xfrm>
        </p:spPr>
        <p:txBody>
          <a:bodyPr>
            <a:normAutofit/>
          </a:bodyPr>
          <a:lstStyle/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20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Lecture# 3</a:t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j-cs"/>
              </a:rPr>
            </a:b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j-cs"/>
              </a:rPr>
              <a:t>semester# 1</a:t>
            </a:r>
            <a:endParaRPr lang="ar-IQ" sz="2000" b="1" kern="0" dirty="0">
              <a:solidFill>
                <a:srgbClr val="0F243E"/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2000" b="1" i="0" u="none" strike="noStrike" kern="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"/>
              <a:ea typeface="+mn-ea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IQ" sz="2000" b="1" kern="0" dirty="0">
              <a:solidFill>
                <a:srgbClr val="0F243E"/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/>
                <a:cs typeface="+mj-cs"/>
              </a:rPr>
              <a:t>Basics of ECG Interpretation</a:t>
            </a:r>
            <a:endParaRPr lang="ar-IQ" sz="2000" b="1" kern="0" dirty="0">
              <a:solidFill>
                <a:srgbClr val="0F243E"/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/>
                <a:ea typeface="+mn-ea"/>
                <a:cs typeface="+mj-cs"/>
              </a:rPr>
              <a:t>: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/>
                <a:ea typeface="+mn-ea"/>
                <a:cs typeface="+mj-cs"/>
              </a:rPr>
              <a:t>by</a:t>
            </a: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j-cs"/>
              </a:rPr>
              <a:t>lecturer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n-ea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j-cs"/>
              </a:rPr>
              <a:t>M.Sc.N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j-cs"/>
              </a:rPr>
              <a:t>: Ali J. Mohammed</a:t>
            </a:r>
            <a:endParaRPr lang="en-US" b="1" kern="0" dirty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+mj-cs"/>
            </a:endParaRP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IQ" b="1" kern="0" dirty="0">
              <a:solidFill>
                <a:srgbClr val="FF0000"/>
              </a:solidFill>
              <a:latin typeface="Arial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j-cs"/>
              </a:rPr>
              <a:t>Al-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j-cs"/>
              </a:rPr>
              <a:t>Mustaqbal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j-cs"/>
              </a:rPr>
              <a:t>  University</a:t>
            </a:r>
            <a:endParaRPr lang="en-US" b="1" kern="0" dirty="0">
              <a:solidFill>
                <a:prstClr val="black"/>
              </a:solidFill>
              <a:latin typeface="Times New Roman" pitchFamily="18" charset="0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j-cs"/>
              </a:rPr>
              <a:t>College of Nursing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j-cs"/>
              </a:rPr>
              <a:t>4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j-cs"/>
              </a:rPr>
              <a:t>th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j-cs"/>
              </a:rPr>
              <a:t> Class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j-cs"/>
              </a:rPr>
              <a:t>The Clinical Part of Critical Care Nursing </a:t>
            </a:r>
          </a:p>
          <a:p>
            <a:pPr marL="107314" marR="0" lvl="0" indent="0" algn="ctr" defTabSz="914400" rtl="1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6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4E150D-5EDA-D836-8706-CE486B415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137652"/>
            <a:ext cx="11828205" cy="65384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BD0B5A-05E1-4739-AD61-01CF1FA5BC46}"/>
              </a:ext>
            </a:extLst>
          </p:cNvPr>
          <p:cNvSpPr txBox="1"/>
          <p:nvPr/>
        </p:nvSpPr>
        <p:spPr>
          <a:xfrm>
            <a:off x="7246374" y="4178710"/>
            <a:ext cx="4719483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pulmonale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ECG pattern where the P wave is tall and peaked (≥2.5 mm), particularly in lead II. This finding suggests right atrial enlargement, often due to pulmonary hypertension or lung diseases like chronic obstructive pulmonary disease (COPD).</a:t>
            </a:r>
          </a:p>
        </p:txBody>
      </p:sp>
    </p:spTree>
    <p:extLst>
      <p:ext uri="{BB962C8B-B14F-4D97-AF65-F5344CB8AC3E}">
        <p14:creationId xmlns:p14="http://schemas.microsoft.com/office/powerpoint/2010/main" val="209213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the heart rate&#10;&#10;Description automatically generated with medium confidence">
            <a:extLst>
              <a:ext uri="{FF2B5EF4-FFF2-40B4-BE49-F238E27FC236}">
                <a16:creationId xmlns:a16="http://schemas.microsoft.com/office/drawing/2014/main" id="{DC48F0A0-6A40-1226-E513-6427BC4A1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8826"/>
            <a:ext cx="12005187" cy="6046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6DDB86-23DB-C49C-77D0-371EDEDCD7D0}"/>
              </a:ext>
            </a:extLst>
          </p:cNvPr>
          <p:cNvSpPr txBox="1"/>
          <p:nvPr/>
        </p:nvSpPr>
        <p:spPr>
          <a:xfrm>
            <a:off x="1022555" y="5850194"/>
            <a:ext cx="467032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P pulmonale , often due to pulmonary hypertension or lung diseases like  (COPD).</a:t>
            </a:r>
          </a:p>
        </p:txBody>
      </p:sp>
    </p:spTree>
    <p:extLst>
      <p:ext uri="{BB962C8B-B14F-4D97-AF65-F5344CB8AC3E}">
        <p14:creationId xmlns:p14="http://schemas.microsoft.com/office/powerpoint/2010/main" val="134004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white character leaning on a question mark&#10;&#10;Description automatically generated">
            <a:extLst>
              <a:ext uri="{FF2B5EF4-FFF2-40B4-BE49-F238E27FC236}">
                <a16:creationId xmlns:a16="http://schemas.microsoft.com/office/drawing/2014/main" id="{CA6C0E09-48CE-027D-D9BE-822FAC947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17" y="1112293"/>
            <a:ext cx="4257196" cy="46334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418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lines on it&#10;&#10;Description automatically generated">
            <a:extLst>
              <a:ext uri="{FF2B5EF4-FFF2-40B4-BE49-F238E27FC236}">
                <a16:creationId xmlns:a16="http://schemas.microsoft.com/office/drawing/2014/main" id="{897E2DC6-CD98-E4C9-5208-B54EEB64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" y="0"/>
            <a:ext cx="12015018" cy="6105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59BE9-E31E-6595-93E4-F3C45C399A9A}"/>
              </a:ext>
            </a:extLst>
          </p:cNvPr>
          <p:cNvSpPr txBox="1"/>
          <p:nvPr/>
        </p:nvSpPr>
        <p:spPr>
          <a:xfrm>
            <a:off x="235974" y="6175269"/>
            <a:ext cx="3608438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on ECG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E35D0-BD6D-5F9A-F898-39CE733981F5}"/>
              </a:ext>
            </a:extLst>
          </p:cNvPr>
          <p:cNvSpPr txBox="1"/>
          <p:nvPr/>
        </p:nvSpPr>
        <p:spPr>
          <a:xfrm>
            <a:off x="6853084" y="6068170"/>
            <a:ext cx="5250425" cy="73741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B672C11-4D3C-ABA5-4BE5-1C54A006C161}"/>
              </a:ext>
            </a:extLst>
          </p:cNvPr>
          <p:cNvSpPr/>
          <p:nvPr/>
        </p:nvSpPr>
        <p:spPr>
          <a:xfrm>
            <a:off x="4050890" y="6310156"/>
            <a:ext cx="2458065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2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heart rate&#10;&#10;Description automatically generated">
            <a:extLst>
              <a:ext uri="{FF2B5EF4-FFF2-40B4-BE49-F238E27FC236}">
                <a16:creationId xmlns:a16="http://schemas.microsoft.com/office/drawing/2014/main" id="{9D393C8A-7E95-8CD4-CBA3-BE39C63D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89"/>
            <a:ext cx="12113342" cy="588952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65F7A80-D298-8E19-1482-3573E4A83919}"/>
              </a:ext>
            </a:extLst>
          </p:cNvPr>
          <p:cNvSpPr/>
          <p:nvPr/>
        </p:nvSpPr>
        <p:spPr>
          <a:xfrm>
            <a:off x="4050890" y="6310156"/>
            <a:ext cx="2458065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A53C2-A6DB-98D0-91B6-60A65CFA3545}"/>
              </a:ext>
            </a:extLst>
          </p:cNvPr>
          <p:cNvSpPr txBox="1"/>
          <p:nvPr/>
        </p:nvSpPr>
        <p:spPr>
          <a:xfrm>
            <a:off x="235974" y="6175269"/>
            <a:ext cx="3608438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on ECG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0D045-022F-E035-00E2-7DC267B5B942}"/>
              </a:ext>
            </a:extLst>
          </p:cNvPr>
          <p:cNvSpPr txBox="1"/>
          <p:nvPr/>
        </p:nvSpPr>
        <p:spPr>
          <a:xfrm>
            <a:off x="6853084" y="6068170"/>
            <a:ext cx="5250425" cy="73741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4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lines and letters&#10;&#10;Description automatically generated">
            <a:extLst>
              <a:ext uri="{FF2B5EF4-FFF2-40B4-BE49-F238E27FC236}">
                <a16:creationId xmlns:a16="http://schemas.microsoft.com/office/drawing/2014/main" id="{5FEA529C-DD62-9456-8A8B-280AF5388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0"/>
            <a:ext cx="12015019" cy="6027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B9CA7E-A714-BA04-B0E6-A9F240B7DFBB}"/>
              </a:ext>
            </a:extLst>
          </p:cNvPr>
          <p:cNvSpPr txBox="1"/>
          <p:nvPr/>
        </p:nvSpPr>
        <p:spPr>
          <a:xfrm>
            <a:off x="235974" y="6175269"/>
            <a:ext cx="3608438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on ECG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B35CCC8-D469-C250-B97F-34014C427222}"/>
              </a:ext>
            </a:extLst>
          </p:cNvPr>
          <p:cNvSpPr/>
          <p:nvPr/>
        </p:nvSpPr>
        <p:spPr>
          <a:xfrm>
            <a:off x="4050890" y="6310156"/>
            <a:ext cx="2458065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1D499-CEB3-117B-E92A-A9C36B915838}"/>
              </a:ext>
            </a:extLst>
          </p:cNvPr>
          <p:cNvSpPr txBox="1"/>
          <p:nvPr/>
        </p:nvSpPr>
        <p:spPr>
          <a:xfrm>
            <a:off x="6853084" y="6068170"/>
            <a:ext cx="5250425" cy="73741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72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a red circle&#10;&#10;Description automatically generated">
            <a:extLst>
              <a:ext uri="{FF2B5EF4-FFF2-40B4-BE49-F238E27FC236}">
                <a16:creationId xmlns:a16="http://schemas.microsoft.com/office/drawing/2014/main" id="{1E0FE61A-EFC6-3105-DDED-CD1353346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4"/>
          <a:stretch/>
        </p:blipFill>
        <p:spPr>
          <a:xfrm>
            <a:off x="0" y="186813"/>
            <a:ext cx="11897032" cy="6671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4989A6-3DA7-71DB-23B6-7C1605C8C206}"/>
              </a:ext>
            </a:extLst>
          </p:cNvPr>
          <p:cNvSpPr txBox="1"/>
          <p:nvPr/>
        </p:nvSpPr>
        <p:spPr>
          <a:xfrm>
            <a:off x="294968" y="5913659"/>
            <a:ext cx="3608438" cy="52322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on ECG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996C1E7-200E-B7AF-D439-20BF0A676DE9}"/>
              </a:ext>
            </a:extLst>
          </p:cNvPr>
          <p:cNvSpPr/>
          <p:nvPr/>
        </p:nvSpPr>
        <p:spPr>
          <a:xfrm>
            <a:off x="4109884" y="6068170"/>
            <a:ext cx="2458065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3A9D9-ED71-74F4-0E00-2F1702DC8CFD}"/>
              </a:ext>
            </a:extLst>
          </p:cNvPr>
          <p:cNvSpPr txBox="1"/>
          <p:nvPr/>
        </p:nvSpPr>
        <p:spPr>
          <a:xfrm>
            <a:off x="6774427" y="5830265"/>
            <a:ext cx="5250425" cy="73741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2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7E9E8-AE3C-2C78-69B4-67F321501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27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2FE3A6-B55B-B4D2-BD29-CBD52A027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2" y="78658"/>
            <a:ext cx="11690555" cy="6666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3D397B-DCEA-AFD3-860D-9409A9A0B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3" y="1356852"/>
            <a:ext cx="5919019" cy="399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383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8C0FEF-3CC4-455C-37F5-4068422B1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3" y="117987"/>
            <a:ext cx="11621729" cy="65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48EBBE-3C08-14FA-4821-CD317A0FD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5" y="68827"/>
            <a:ext cx="11956026" cy="66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9EA84E-7F34-7AA5-7CBD-C18342362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78657"/>
            <a:ext cx="12015019" cy="6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74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F41F79-694D-387A-1A10-5408AA6D9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" y="226142"/>
            <a:ext cx="11346424" cy="6390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7CCB70-F3B8-F398-DD11-D22D1804429B}"/>
              </a:ext>
            </a:extLst>
          </p:cNvPr>
          <p:cNvSpPr txBox="1"/>
          <p:nvPr/>
        </p:nvSpPr>
        <p:spPr>
          <a:xfrm>
            <a:off x="8544232" y="1002891"/>
            <a:ext cx="25367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(relaxation)</a:t>
            </a:r>
          </a:p>
        </p:txBody>
      </p:sp>
    </p:spTree>
    <p:extLst>
      <p:ext uri="{BB962C8B-B14F-4D97-AF65-F5344CB8AC3E}">
        <p14:creationId xmlns:p14="http://schemas.microsoft.com/office/powerpoint/2010/main" val="27225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E47626-4E0C-9223-FBB2-106965C3C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3" y="1"/>
            <a:ext cx="11533239" cy="6656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AF645-85CC-331C-419E-0D4132E0A275}"/>
              </a:ext>
            </a:extLst>
          </p:cNvPr>
          <p:cNvSpPr txBox="1"/>
          <p:nvPr/>
        </p:nvSpPr>
        <p:spPr>
          <a:xfrm>
            <a:off x="688258" y="4837470"/>
            <a:ext cx="314632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Causes of T wave inversion</a:t>
            </a:r>
          </a:p>
          <a:p>
            <a:r>
              <a:rPr lang="ar-IQ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أسباب انقلاب موجة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 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B8CDDED-CE1F-7FFE-C3A4-DC7117FBFE66}"/>
              </a:ext>
            </a:extLst>
          </p:cNvPr>
          <p:cNvSpPr/>
          <p:nvPr/>
        </p:nvSpPr>
        <p:spPr>
          <a:xfrm>
            <a:off x="3952568" y="5309419"/>
            <a:ext cx="481780" cy="1966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3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heart rate&#10;&#10;Description automatically generated">
            <a:extLst>
              <a:ext uri="{FF2B5EF4-FFF2-40B4-BE49-F238E27FC236}">
                <a16:creationId xmlns:a16="http://schemas.microsoft.com/office/drawing/2014/main" id="{64FBE436-9250-4EF0-49D8-177A8E38F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137652"/>
            <a:ext cx="12113342" cy="5820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A69595-B85B-B903-D298-1DFBCA871E6B}"/>
              </a:ext>
            </a:extLst>
          </p:cNvPr>
          <p:cNvSpPr txBox="1"/>
          <p:nvPr/>
        </p:nvSpPr>
        <p:spPr>
          <a:xfrm>
            <a:off x="934064" y="6096000"/>
            <a:ext cx="892769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wave inversion= mostly due to cardiac  Ischemia </a:t>
            </a:r>
          </a:p>
        </p:txBody>
      </p:sp>
    </p:spTree>
    <p:extLst>
      <p:ext uri="{BB962C8B-B14F-4D97-AF65-F5344CB8AC3E}">
        <p14:creationId xmlns:p14="http://schemas.microsoft.com/office/powerpoint/2010/main" val="3743848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B2624-81DA-CA0B-9DD6-5B4E59562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176980"/>
            <a:ext cx="11739716" cy="6607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FD54B1-A932-2558-D2C8-2C4299F061A9}"/>
              </a:ext>
            </a:extLst>
          </p:cNvPr>
          <p:cNvSpPr txBox="1"/>
          <p:nvPr/>
        </p:nvSpPr>
        <p:spPr>
          <a:xfrm>
            <a:off x="4311444" y="5480690"/>
            <a:ext cx="676459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tall, peaked T wave on an ECG is often associated with hyperkalemia (elevated potassium levels in the blood). This abnormality  is typically seen in multiple leads across the ECG.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339D5-524D-B417-2C74-2D2FE3E9FC69}"/>
              </a:ext>
            </a:extLst>
          </p:cNvPr>
          <p:cNvSpPr txBox="1"/>
          <p:nvPr/>
        </p:nvSpPr>
        <p:spPr>
          <a:xfrm>
            <a:off x="383457" y="5862172"/>
            <a:ext cx="310699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tall, peaked T wave </a:t>
            </a:r>
          </a:p>
        </p:txBody>
      </p:sp>
    </p:spTree>
    <p:extLst>
      <p:ext uri="{BB962C8B-B14F-4D97-AF65-F5344CB8AC3E}">
        <p14:creationId xmlns:p14="http://schemas.microsoft.com/office/powerpoint/2010/main" val="129634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A83CDD-2F5A-5E08-A296-7AF99A90E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6" y="88490"/>
            <a:ext cx="12044516" cy="5883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E48BBD-C921-CCE1-8B73-89736C802153}"/>
              </a:ext>
            </a:extLst>
          </p:cNvPr>
          <p:cNvSpPr txBox="1"/>
          <p:nvPr/>
        </p:nvSpPr>
        <p:spPr>
          <a:xfrm>
            <a:off x="1229032" y="6096000"/>
            <a:ext cx="69415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tall, peaked T wave = mostly due to hyperkalemia  </a:t>
            </a:r>
          </a:p>
        </p:txBody>
      </p:sp>
    </p:spTree>
    <p:extLst>
      <p:ext uri="{BB962C8B-B14F-4D97-AF65-F5344CB8AC3E}">
        <p14:creationId xmlns:p14="http://schemas.microsoft.com/office/powerpoint/2010/main" val="268481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F59667-4E4F-B380-BF2C-927983967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" y="78658"/>
            <a:ext cx="11995355" cy="669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1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BEFB4-34D9-3650-CCCB-E901B2C3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79" y="462116"/>
            <a:ext cx="9938201" cy="5430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0FAE6-A917-121F-7145-A24276EB88DC}"/>
              </a:ext>
            </a:extLst>
          </p:cNvPr>
          <p:cNvSpPr txBox="1"/>
          <p:nvPr/>
        </p:nvSpPr>
        <p:spPr>
          <a:xfrm>
            <a:off x="7511845" y="4306529"/>
            <a:ext cx="3057832" cy="1178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550" marR="187960">
              <a:lnSpc>
                <a:spcPct val="97000"/>
              </a:lnSpc>
              <a:spcBef>
                <a:spcPts val="225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Normal P wave is</a:t>
            </a:r>
            <a:r>
              <a:rPr lang="en-US" sz="2400" b="1" spc="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b="1" spc="-3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400" b="1" spc="-1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en-US" sz="2400" b="1" spc="-1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b="1" spc="-4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b="1" spc="-35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sz="2400" b="1" spc="-2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squares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CADF7F-A2B9-16E2-2088-3B91127A8B7B}"/>
              </a:ext>
            </a:extLst>
          </p:cNvPr>
          <p:cNvSpPr txBox="1"/>
          <p:nvPr/>
        </p:nvSpPr>
        <p:spPr>
          <a:xfrm>
            <a:off x="8003458" y="737419"/>
            <a:ext cx="397223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 wave on an ECG represents atrial depolarization, which is the electrical activation of the atria.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II is generally the best lead for assess P wave.  </a:t>
            </a:r>
          </a:p>
        </p:txBody>
      </p:sp>
    </p:spTree>
    <p:extLst>
      <p:ext uri="{BB962C8B-B14F-4D97-AF65-F5344CB8AC3E}">
        <p14:creationId xmlns:p14="http://schemas.microsoft.com/office/powerpoint/2010/main" val="65268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9E412E-C1D9-BCA9-23C1-3C6CB6740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88491"/>
            <a:ext cx="11405419" cy="650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3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B9A83-9DBC-2228-6B1F-CDE02051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1"/>
            <a:ext cx="12024852" cy="67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25B508-7040-E036-C1E1-C6CF62302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147484"/>
            <a:ext cx="11769213" cy="66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0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C994E6-8C9A-CF86-07A0-29ABC43B5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17987"/>
            <a:ext cx="11641394" cy="6587613"/>
          </a:xfrm>
          <a:prstGeom prst="rect">
            <a:avLst/>
          </a:prstGeom>
        </p:spPr>
      </p:pic>
      <p:pic>
        <p:nvPicPr>
          <p:cNvPr id="6" name="Picture 5" descr="A graph of a normal heart rate&#10;&#10;Description automatically generated">
            <a:extLst>
              <a:ext uri="{FF2B5EF4-FFF2-40B4-BE49-F238E27FC236}">
                <a16:creationId xmlns:a16="http://schemas.microsoft.com/office/drawing/2014/main" id="{5D6C35F4-FF7B-2B6F-73F3-D672270C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5" y="4635909"/>
            <a:ext cx="7493000" cy="2104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5D24C-9CBB-C669-0C8F-F8217C2C9503}"/>
              </a:ext>
            </a:extLst>
          </p:cNvPr>
          <p:cNvSpPr txBox="1"/>
          <p:nvPr/>
        </p:nvSpPr>
        <p:spPr>
          <a:xfrm>
            <a:off x="8190271" y="2182761"/>
            <a:ext cx="3765755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mitrale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"M" shape P wave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pattern typically indicates left atrial enlargement and is often associated with conditions that increase left atrial pressure,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mitral valve stenosis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031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AB475C-43E1-869D-2DE1-B2882AED9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68826"/>
            <a:ext cx="12034683" cy="6115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FF48D-2403-2DA8-1A39-66B45B94D43E}"/>
              </a:ext>
            </a:extLst>
          </p:cNvPr>
          <p:cNvSpPr txBox="1"/>
          <p:nvPr/>
        </p:nvSpPr>
        <p:spPr>
          <a:xfrm>
            <a:off x="7207045" y="68826"/>
            <a:ext cx="296934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 </a:t>
            </a:r>
            <a:r>
              <a:rPr lang="en-US" sz="2800" dirty="0" err="1">
                <a:solidFill>
                  <a:srgbClr val="FF0000"/>
                </a:solidFill>
              </a:rPr>
              <a:t>mitrale</a:t>
            </a:r>
            <a:r>
              <a:rPr lang="en-US" sz="2800" dirty="0">
                <a:solidFill>
                  <a:srgbClr val="FF0000"/>
                </a:solidFill>
              </a:rPr>
              <a:t>   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"M" shape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 Mitral valve stenosis</a:t>
            </a:r>
          </a:p>
        </p:txBody>
      </p:sp>
    </p:spTree>
    <p:extLst>
      <p:ext uri="{BB962C8B-B14F-4D97-AF65-F5344CB8AC3E}">
        <p14:creationId xmlns:p14="http://schemas.microsoft.com/office/powerpoint/2010/main" val="297353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</TotalTime>
  <Words>274</Words>
  <Application>Microsoft Office PowerPoint</Application>
  <PresentationFormat>Widescreen</PresentationFormat>
  <Paragraphs>38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 ALIALI</dc:creator>
  <cp:lastModifiedBy>ALI ALIALI</cp:lastModifiedBy>
  <cp:revision>44</cp:revision>
  <dcterms:created xsi:type="dcterms:W3CDTF">2024-10-13T06:25:33Z</dcterms:created>
  <dcterms:modified xsi:type="dcterms:W3CDTF">2024-11-22T15:43:50Z</dcterms:modified>
</cp:coreProperties>
</file>