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5" r:id="rId2"/>
    <p:sldId id="407" r:id="rId3"/>
    <p:sldId id="40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58" r:id="rId12"/>
    <p:sldId id="335" r:id="rId13"/>
    <p:sldId id="336" r:id="rId14"/>
    <p:sldId id="359" r:id="rId15"/>
    <p:sldId id="360" r:id="rId16"/>
    <p:sldId id="339" r:id="rId17"/>
    <p:sldId id="361" r:id="rId18"/>
    <p:sldId id="362" r:id="rId19"/>
    <p:sldId id="363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274"/>
    <a:srgbClr val="4D7AA3"/>
    <a:srgbClr val="6696A4"/>
    <a:srgbClr val="85A6A6"/>
    <a:srgbClr val="90B7F3"/>
    <a:srgbClr val="9D669B"/>
    <a:srgbClr val="679EEF"/>
    <a:srgbClr val="1095BE"/>
    <a:srgbClr val="583400"/>
    <a:srgbClr val="8A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2" autoAdjust="0"/>
    <p:restoredTop sz="99246" autoAdjust="0"/>
  </p:normalViewPr>
  <p:slideViewPr>
    <p:cSldViewPr>
      <p:cViewPr varScale="1">
        <p:scale>
          <a:sx n="46" d="100"/>
          <a:sy n="46" d="100"/>
        </p:scale>
        <p:origin x="12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notesViewPr>
    <p:cSldViewPr>
      <p:cViewPr varScale="1">
        <p:scale>
          <a:sx n="62" d="100"/>
          <a:sy n="62" d="100"/>
        </p:scale>
        <p:origin x="-1404" y="-7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77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18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F5F34C-3153-4C35-9A1D-F73435AC2186}" type="slidenum">
              <a:rPr lang="id-ID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d-ID" noProof="0"/>
              <a:t>Click to edit Master text styles</a:t>
            </a:r>
          </a:p>
          <a:p>
            <a:pPr lvl="1"/>
            <a:r>
              <a:rPr lang="id-ID" noProof="0"/>
              <a:t>Second level</a:t>
            </a:r>
          </a:p>
          <a:p>
            <a:pPr lvl="2"/>
            <a:r>
              <a:rPr lang="id-ID" noProof="0"/>
              <a:t>Third level</a:t>
            </a:r>
          </a:p>
          <a:p>
            <a:pPr lvl="3"/>
            <a:r>
              <a:rPr lang="id-ID" noProof="0"/>
              <a:t>Fourth level</a:t>
            </a:r>
          </a:p>
          <a:p>
            <a:pPr lvl="4"/>
            <a:r>
              <a:rPr lang="id-ID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C4D1DD-AC31-4CE4-9051-66F2CE8C0A38}" type="slidenum">
              <a:rPr lang="id-ID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233363"/>
            <a:ext cx="9144000" cy="539750"/>
          </a:xfrm>
          <a:prstGeom prst="rect">
            <a:avLst/>
          </a:prstGeom>
          <a:solidFill>
            <a:srgbClr val="4D7AA3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3600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3130550" cy="233363"/>
          </a:xfrm>
          <a:prstGeom prst="rect">
            <a:avLst/>
          </a:prstGeom>
          <a:solidFill>
            <a:srgbClr val="85A6A6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id-ID" sz="1400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3130550" y="0"/>
            <a:ext cx="6010275" cy="233363"/>
          </a:xfrm>
          <a:prstGeom prst="rect">
            <a:avLst/>
          </a:prstGeom>
          <a:solidFill>
            <a:srgbClr val="6696A4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400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6624638"/>
            <a:ext cx="3041650" cy="233362"/>
          </a:xfrm>
          <a:prstGeom prst="rect">
            <a:avLst/>
          </a:prstGeom>
          <a:solidFill>
            <a:srgbClr val="6696A4"/>
          </a:solidFill>
          <a:ln w="9525" algn="ctr">
            <a:noFill/>
            <a:miter lim="800000"/>
          </a:ln>
          <a:effectLst/>
        </p:spPr>
        <p:txBody>
          <a:bodyPr wrap="none" anchor="ctr" anchorCtr="1"/>
          <a:lstStyle/>
          <a:p>
            <a:pPr algn="ctr">
              <a:defRPr/>
            </a:pPr>
            <a:r>
              <a:rPr lang="en-US" sz="1400" dirty="0"/>
              <a:t>President University</a:t>
            </a:r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3041650" y="6624638"/>
            <a:ext cx="3076575" cy="233362"/>
          </a:xfrm>
          <a:prstGeom prst="rect">
            <a:avLst/>
          </a:prstGeom>
          <a:solidFill>
            <a:srgbClr val="4D7AA3"/>
          </a:solidFill>
          <a:ln w="9525" algn="ctr">
            <a:noFill/>
            <a:miter lim="800000"/>
          </a:ln>
          <a:effectLst/>
        </p:spPr>
        <p:txBody>
          <a:bodyPr wrap="none" anchor="ctr" anchorCtr="1"/>
          <a:lstStyle/>
          <a:p>
            <a:pPr algn="ctr">
              <a:defRPr/>
            </a:pPr>
            <a:r>
              <a:rPr lang="en-US" sz="1400"/>
              <a:t>Erwin Sitompul</a:t>
            </a: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6102350" y="6624638"/>
            <a:ext cx="3041650" cy="233362"/>
          </a:xfrm>
          <a:prstGeom prst="rect">
            <a:avLst/>
          </a:prstGeom>
          <a:solidFill>
            <a:srgbClr val="85A6A6"/>
          </a:solidFill>
          <a:ln w="9525" algn="ctr">
            <a:noFill/>
            <a:miter lim="800000"/>
          </a:ln>
          <a:effectLst/>
        </p:spPr>
        <p:txBody>
          <a:bodyPr wrap="none" anchor="ctr" anchorCtr="1"/>
          <a:lstStyle/>
          <a:p>
            <a:pPr algn="ctr">
              <a:defRPr/>
            </a:pPr>
            <a:r>
              <a:rPr lang="en-US" sz="1400" dirty="0"/>
              <a:t>FCS 2/</a:t>
            </a:r>
            <a:fld id="{CC248301-8274-445C-AA6A-E24AEEAE8840}" type="slidenum">
              <a:rPr lang="en-US" sz="1400" dirty="0"/>
              <a:t>‹#›</a:t>
            </a:fld>
            <a:endParaRPr lang="en-US" sz="1400" dirty="0"/>
          </a:p>
        </p:txBody>
      </p:sp>
      <p:pic>
        <p:nvPicPr>
          <p:cNvPr id="14345" name="Picture 34" descr="45277351686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084888"/>
            <a:ext cx="4000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2.wmf"/><Relationship Id="rId3" Type="http://schemas.openxmlformats.org/officeDocument/2006/relationships/image" Target="../media/image34.jpe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2.w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47.wmf"/><Relationship Id="rId18" Type="http://schemas.openxmlformats.org/officeDocument/2006/relationships/image" Target="../media/image5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18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7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1.jpeg"/><Relationship Id="rId1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56.jpe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3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1.wmf"/><Relationship Id="rId3" Type="http://schemas.openxmlformats.org/officeDocument/2006/relationships/image" Target="../media/image62.jpe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9.wmf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image" Target="../media/image7.png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80.png"/><Relationship Id="rId21" Type="http://schemas.openxmlformats.org/officeDocument/2006/relationships/image" Target="../media/image79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58.bin"/><Relationship Id="rId2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5.wmf"/><Relationship Id="rId3" Type="http://schemas.openxmlformats.org/officeDocument/2006/relationships/image" Target="../media/image86.jpeg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3.wmf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90.jpeg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7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1.wmf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5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7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02.w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0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png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8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113.w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23" Type="http://schemas.openxmlformats.org/officeDocument/2006/relationships/image" Target="../media/image7.png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image" Target="../media/image7.png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24.png"/><Relationship Id="rId4" Type="http://schemas.openxmlformats.org/officeDocument/2006/relationships/image" Target="../media/image12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31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image" Target="../media/image7.png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34.png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image" Target="../media/image7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0.wmf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70" y="2145505"/>
            <a:ext cx="8229600" cy="582613"/>
          </a:xfrm>
        </p:spPr>
        <p:txBody>
          <a:bodyPr/>
          <a:lstStyle/>
          <a:p>
            <a:r>
              <a:rPr lang="en-US" dirty="0"/>
              <a:t>Fundamental of Control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" y="3759119"/>
            <a:ext cx="9184005" cy="1016635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Time Response Analysis Lecure-6</a:t>
            </a:r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DCDD4-E2DF-4268-BCF1-9C06FDAEE0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90" y="771588"/>
            <a:ext cx="1269942" cy="1552763"/>
          </a:xfrm>
          <a:prstGeom prst="rect">
            <a:avLst/>
          </a:prstGeom>
        </p:spPr>
      </p:pic>
      <p:pic>
        <p:nvPicPr>
          <p:cNvPr id="7" name="صورة 4">
            <a:extLst>
              <a:ext uri="{FF2B5EF4-FFF2-40B4-BE49-F238E27FC236}">
                <a16:creationId xmlns:a16="http://schemas.microsoft.com/office/drawing/2014/main" id="{60966DF0-4A37-4B9A-9758-35C043C543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" y="832454"/>
            <a:ext cx="1035082" cy="131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4BEDD-8A72-4912-A59A-1A07D3BD614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526" y="5835583"/>
            <a:ext cx="738995" cy="842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P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035050"/>
            <a:ext cx="3579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229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/>
              <a:t>Representation of a Pole in </a:t>
            </a:r>
            <a:r>
              <a:rPr lang="id-ID" i="1"/>
              <a:t>s</a:t>
            </a:r>
            <a:r>
              <a:rPr lang="id-ID"/>
              <a:t>-Domain</a:t>
            </a:r>
            <a:endParaRPr lang="en-US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838200"/>
            <a:ext cx="5808662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65430" indent="-265430" algn="l">
              <a:lnSpc>
                <a:spcPct val="80000"/>
              </a:lnSpc>
              <a:spcBef>
                <a:spcPct val="5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Previously, in </a:t>
            </a:r>
            <a:r>
              <a:rPr lang="id-ID" sz="2200" u="sng" dirty="0">
                <a:solidFill>
                  <a:schemeClr val="tx1"/>
                </a:solidFill>
              </a:rPr>
              <a:t>rectangular coordinates</a:t>
            </a:r>
            <a:r>
              <a:rPr lang="id-ID" sz="2200" dirty="0">
                <a:solidFill>
                  <a:schemeClr val="tx1"/>
                </a:solidFill>
              </a:rPr>
              <a:t>, the complex poles are at (</a:t>
            </a:r>
            <a:r>
              <a:rPr lang="en-US" sz="2200" dirty="0">
                <a:solidFill>
                  <a:schemeClr val="tx1"/>
                </a:solidFill>
              </a:rPr>
              <a:t>–</a:t>
            </a:r>
            <a:r>
              <a:rPr lang="id-ID" sz="2200" i="1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id-ID" sz="2200" i="1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±</a:t>
            </a:r>
            <a:r>
              <a:rPr lang="id-ID" sz="2200" i="1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1"/>
                </a:solidFill>
              </a:rPr>
              <a:t>j</a:t>
            </a:r>
            <a:r>
              <a:rPr lang="el-GR" sz="2200" i="1" dirty="0">
                <a:solidFill>
                  <a:schemeClr val="tx1"/>
                </a:solidFill>
              </a:rPr>
              <a:t>ω</a:t>
            </a:r>
            <a:r>
              <a:rPr lang="en-US" sz="2200" i="1" baseline="-25000" dirty="0">
                <a:solidFill>
                  <a:schemeClr val="tx1"/>
                </a:solidFill>
              </a:rPr>
              <a:t>d</a:t>
            </a:r>
            <a:r>
              <a:rPr lang="id-ID" sz="2200" dirty="0">
                <a:solidFill>
                  <a:schemeClr val="tx1"/>
                </a:solidFill>
              </a:rPr>
              <a:t>)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265430" indent="-265430" algn="l">
              <a:lnSpc>
                <a:spcPct val="80000"/>
              </a:lnSpc>
              <a:spcBef>
                <a:spcPct val="5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In </a:t>
            </a:r>
            <a:r>
              <a:rPr lang="id-ID" sz="2200" u="sng" dirty="0">
                <a:solidFill>
                  <a:schemeClr val="tx1"/>
                </a:solidFill>
              </a:rPr>
              <a:t>polar coordinates</a:t>
            </a:r>
            <a:r>
              <a:rPr lang="id-ID" sz="2200" dirty="0">
                <a:solidFill>
                  <a:schemeClr val="tx1"/>
                </a:solidFill>
              </a:rPr>
              <a:t>, the poles are at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l-GR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ω</a:t>
            </a:r>
            <a:r>
              <a:rPr lang="id-ID" sz="2200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sin</a:t>
            </a:r>
            <a:r>
              <a:rPr lang="en-US" sz="2200" baseline="30000" dirty="0">
                <a:solidFill>
                  <a:schemeClr val="tx1"/>
                </a:solidFill>
              </a:rPr>
              <a:t>–</a:t>
            </a:r>
            <a:r>
              <a:rPr lang="id-ID" sz="2200" baseline="30000" dirty="0">
                <a:solidFill>
                  <a:schemeClr val="tx1"/>
                </a:solidFill>
              </a:rPr>
              <a:t>1</a:t>
            </a:r>
            <a:r>
              <a:rPr lang="el-G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id-ID" sz="2200" dirty="0">
                <a:solidFill>
                  <a:schemeClr val="tx1"/>
                </a:solidFill>
                <a:cs typeface="Times New Roman" panose="02020603050405020304" pitchFamily="18" charset="0"/>
              </a:rPr>
              <a:t>, as can be examined from the figure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37223" name="Object 2"/>
          <p:cNvGraphicFramePr>
            <a:graphicFrameLocks noChangeAspect="1"/>
          </p:cNvGraphicFramePr>
          <p:nvPr/>
        </p:nvGraphicFramePr>
        <p:xfrm>
          <a:off x="2971800" y="3276600"/>
          <a:ext cx="4540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6" name="Equation" r:id="rId4" imgW="215900" imgH="152400" progId="Equation.DSMT4">
                  <p:embed/>
                </p:oleObj>
              </mc:Choice>
              <mc:Fallback>
                <p:oleObj name="Equation" r:id="rId4" imgW="215900" imgH="15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4540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4" name="Object 3"/>
          <p:cNvGraphicFramePr>
            <a:graphicFrameLocks noChangeAspect="1"/>
          </p:cNvGraphicFramePr>
          <p:nvPr/>
        </p:nvGraphicFramePr>
        <p:xfrm>
          <a:off x="3768725" y="2979738"/>
          <a:ext cx="1041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7" name="Equation" r:id="rId6" imgW="495300" imgH="431800" progId="Equation.DSMT4">
                  <p:embed/>
                </p:oleObj>
              </mc:Choice>
              <mc:Fallback>
                <p:oleObj name="Equation" r:id="rId6" imgW="4953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2979738"/>
                        <a:ext cx="10414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5" name="Object 4"/>
          <p:cNvGraphicFramePr>
            <a:graphicFrameLocks noChangeAspect="1"/>
          </p:cNvGraphicFramePr>
          <p:nvPr/>
        </p:nvGraphicFramePr>
        <p:xfrm>
          <a:off x="3636963" y="3854450"/>
          <a:ext cx="20018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8" name="Equation" r:id="rId8" imgW="951865" imgH="292100" progId="Equation.DSMT4">
                  <p:embed/>
                </p:oleObj>
              </mc:Choice>
              <mc:Fallback>
                <p:oleObj name="Equation" r:id="rId8" imgW="951865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3854450"/>
                        <a:ext cx="20018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6" name="Object 5"/>
          <p:cNvGraphicFramePr>
            <a:graphicFrameLocks noChangeAspect="1"/>
          </p:cNvGraphicFramePr>
          <p:nvPr/>
        </p:nvGraphicFramePr>
        <p:xfrm>
          <a:off x="708025" y="3171825"/>
          <a:ext cx="1122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9" name="Equation" r:id="rId10" imgW="533400" imgH="228600" progId="Equation.DSMT4">
                  <p:embed/>
                </p:oleObj>
              </mc:Choice>
              <mc:Fallback>
                <p:oleObj name="Equation" r:id="rId10" imgW="533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3171825"/>
                        <a:ext cx="1122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7" name="Object 6"/>
          <p:cNvGraphicFramePr>
            <a:graphicFrameLocks noChangeAspect="1"/>
          </p:cNvGraphicFramePr>
          <p:nvPr/>
        </p:nvGraphicFramePr>
        <p:xfrm>
          <a:off x="584200" y="3870325"/>
          <a:ext cx="2082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0" name="Equation" r:id="rId12" imgW="989965" imgH="279400" progId="Equation.DSMT4">
                  <p:embed/>
                </p:oleObj>
              </mc:Choice>
              <mc:Fallback>
                <p:oleObj name="Equation" r:id="rId12" imgW="989965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870325"/>
                        <a:ext cx="20828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8" name="Object 7"/>
          <p:cNvGraphicFramePr>
            <a:graphicFrameLocks noChangeAspect="1"/>
          </p:cNvGraphicFramePr>
          <p:nvPr/>
        </p:nvGraphicFramePr>
        <p:xfrm>
          <a:off x="2981325" y="4048125"/>
          <a:ext cx="4540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Equation" r:id="rId14" imgW="215900" imgH="152400" progId="Equation.DSMT4">
                  <p:embed/>
                </p:oleObj>
              </mc:Choice>
              <mc:Fallback>
                <p:oleObj name="Equation" r:id="rId14" imgW="215900" imgH="15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4048125"/>
                        <a:ext cx="4540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6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229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sz="3000" dirty="0"/>
              <a:t>Unit Step Resonses of Second-Order System</a:t>
            </a:r>
            <a:endParaRPr lang="en-US" sz="3000" dirty="0"/>
          </a:p>
        </p:txBody>
      </p:sp>
      <p:grpSp>
        <p:nvGrpSpPr>
          <p:cNvPr id="13" name="Group 3"/>
          <p:cNvGrpSpPr/>
          <p:nvPr/>
        </p:nvGrpSpPr>
        <p:grpSpPr bwMode="auto">
          <a:xfrm>
            <a:off x="304800" y="914400"/>
            <a:ext cx="6324600" cy="5159375"/>
            <a:chOff x="240" y="693"/>
            <a:chExt cx="3984" cy="3250"/>
          </a:xfrm>
        </p:grpSpPr>
        <p:pic>
          <p:nvPicPr>
            <p:cNvPr id="14" name="Picture 4" descr="~AUT00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" y="693"/>
              <a:ext cx="3984" cy="3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278" y="2008"/>
            <a:ext cx="377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8" name="Equation" r:id="rId4" imgW="292100" imgH="203200" progId="Equation.DSMT4">
                    <p:embed/>
                  </p:oleObj>
                </mc:Choice>
                <mc:Fallback>
                  <p:oleObj name="Equation" r:id="rId4" imgW="292100" imgH="203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" y="2008"/>
                          <a:ext cx="377" cy="2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2281" y="3648"/>
            <a:ext cx="311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9" name="Equation" r:id="rId6" imgW="241300" imgH="228600" progId="Equation.DSMT4">
                    <p:embed/>
                  </p:oleObj>
                </mc:Choice>
                <mc:Fallback>
                  <p:oleObj name="Equation" r:id="rId6" imgW="24130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1" y="3648"/>
                          <a:ext cx="311" cy="2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Freeform 16"/>
          <p:cNvSpPr/>
          <p:nvPr/>
        </p:nvSpPr>
        <p:spPr bwMode="auto">
          <a:xfrm>
            <a:off x="952500" y="3276600"/>
            <a:ext cx="5227638" cy="2057400"/>
          </a:xfrm>
          <a:custGeom>
            <a:avLst/>
            <a:gdLst>
              <a:gd name="connsiteX0" fmla="*/ 0 w 1874520"/>
              <a:gd name="connsiteY0" fmla="*/ 617220 h 617220"/>
              <a:gd name="connsiteX1" fmla="*/ 701040 w 1874520"/>
              <a:gd name="connsiteY1" fmla="*/ 617220 h 617220"/>
              <a:gd name="connsiteX2" fmla="*/ 708660 w 1874520"/>
              <a:gd name="connsiteY2" fmla="*/ 15240 h 617220"/>
              <a:gd name="connsiteX3" fmla="*/ 1874520 w 1874520"/>
              <a:gd name="connsiteY3" fmla="*/ 0 h 617220"/>
              <a:gd name="connsiteX0-1" fmla="*/ 0 w 1874520"/>
              <a:gd name="connsiteY0-2" fmla="*/ 617220 h 617220"/>
              <a:gd name="connsiteX1-3" fmla="*/ 685800 w 1874520"/>
              <a:gd name="connsiteY1-4" fmla="*/ 609600 h 617220"/>
              <a:gd name="connsiteX2-5" fmla="*/ 708660 w 1874520"/>
              <a:gd name="connsiteY2-6" fmla="*/ 15240 h 617220"/>
              <a:gd name="connsiteX3-7" fmla="*/ 1874520 w 1874520"/>
              <a:gd name="connsiteY3-8" fmla="*/ 0 h 617220"/>
              <a:gd name="connsiteX0-9" fmla="*/ 0 w 1874520"/>
              <a:gd name="connsiteY0-10" fmla="*/ 617220 h 617220"/>
              <a:gd name="connsiteX1-11" fmla="*/ 685800 w 1874520"/>
              <a:gd name="connsiteY1-12" fmla="*/ 609600 h 617220"/>
              <a:gd name="connsiteX2-13" fmla="*/ 708660 w 1874520"/>
              <a:gd name="connsiteY2-14" fmla="*/ 15240 h 617220"/>
              <a:gd name="connsiteX3-15" fmla="*/ 1874520 w 1874520"/>
              <a:gd name="connsiteY3-16" fmla="*/ 0 h 617220"/>
              <a:gd name="connsiteX0-17" fmla="*/ 0 w 1874520"/>
              <a:gd name="connsiteY0-18" fmla="*/ 617220 h 617220"/>
              <a:gd name="connsiteX1-19" fmla="*/ 0 w 1874520"/>
              <a:gd name="connsiteY1-20" fmla="*/ 609600 h 617220"/>
              <a:gd name="connsiteX2-21" fmla="*/ 685800 w 1874520"/>
              <a:gd name="connsiteY2-22" fmla="*/ 609600 h 617220"/>
              <a:gd name="connsiteX3-23" fmla="*/ 708660 w 1874520"/>
              <a:gd name="connsiteY3-24" fmla="*/ 15240 h 617220"/>
              <a:gd name="connsiteX4" fmla="*/ 1874520 w 1874520"/>
              <a:gd name="connsiteY4" fmla="*/ 0 h 617220"/>
              <a:gd name="connsiteX0-25" fmla="*/ 0 w 1874520"/>
              <a:gd name="connsiteY0-26" fmla="*/ 617220 h 617220"/>
              <a:gd name="connsiteX1-27" fmla="*/ 0 w 1874520"/>
              <a:gd name="connsiteY1-28" fmla="*/ 609600 h 617220"/>
              <a:gd name="connsiteX2-29" fmla="*/ 685800 w 1874520"/>
              <a:gd name="connsiteY2-30" fmla="*/ 609600 h 617220"/>
              <a:gd name="connsiteX3-31" fmla="*/ 685800 w 1874520"/>
              <a:gd name="connsiteY3-32" fmla="*/ 0 h 617220"/>
              <a:gd name="connsiteX4-33" fmla="*/ 1874520 w 1874520"/>
              <a:gd name="connsiteY4-34" fmla="*/ 0 h 617220"/>
              <a:gd name="connsiteX0-35" fmla="*/ 0 w 1874520"/>
              <a:gd name="connsiteY0-36" fmla="*/ 617220 h 838200"/>
              <a:gd name="connsiteX1-37" fmla="*/ 152400 w 1874520"/>
              <a:gd name="connsiteY1-38" fmla="*/ 838200 h 838200"/>
              <a:gd name="connsiteX2-39" fmla="*/ 685800 w 1874520"/>
              <a:gd name="connsiteY2-40" fmla="*/ 609600 h 838200"/>
              <a:gd name="connsiteX3-41" fmla="*/ 685800 w 1874520"/>
              <a:gd name="connsiteY3-42" fmla="*/ 0 h 838200"/>
              <a:gd name="connsiteX4-43" fmla="*/ 1874520 w 1874520"/>
              <a:gd name="connsiteY4-44" fmla="*/ 0 h 838200"/>
              <a:gd name="connsiteX0-45" fmla="*/ 0 w 1874520"/>
              <a:gd name="connsiteY0-46" fmla="*/ 617220 h 617220"/>
              <a:gd name="connsiteX1-47" fmla="*/ 685800 w 1874520"/>
              <a:gd name="connsiteY1-48" fmla="*/ 609600 h 617220"/>
              <a:gd name="connsiteX2-49" fmla="*/ 685800 w 1874520"/>
              <a:gd name="connsiteY2-50" fmla="*/ 0 h 617220"/>
              <a:gd name="connsiteX3-51" fmla="*/ 1874520 w 1874520"/>
              <a:gd name="connsiteY3-52" fmla="*/ 0 h 617220"/>
              <a:gd name="connsiteX0-53" fmla="*/ 0 w 1874520"/>
              <a:gd name="connsiteY0-54" fmla="*/ 609600 h 609600"/>
              <a:gd name="connsiteX1-55" fmla="*/ 685800 w 1874520"/>
              <a:gd name="connsiteY1-56" fmla="*/ 609600 h 609600"/>
              <a:gd name="connsiteX2-57" fmla="*/ 685800 w 1874520"/>
              <a:gd name="connsiteY2-58" fmla="*/ 0 h 609600"/>
              <a:gd name="connsiteX3-59" fmla="*/ 1874520 w 1874520"/>
              <a:gd name="connsiteY3-60" fmla="*/ 0 h 609600"/>
              <a:gd name="connsiteX0-61" fmla="*/ 0 w 5683874"/>
              <a:gd name="connsiteY0-62" fmla="*/ 609600 h 609600"/>
              <a:gd name="connsiteX1-63" fmla="*/ 685800 w 5683874"/>
              <a:gd name="connsiteY1-64" fmla="*/ 609600 h 609600"/>
              <a:gd name="connsiteX2-65" fmla="*/ 685800 w 5683874"/>
              <a:gd name="connsiteY2-66" fmla="*/ 0 h 609600"/>
              <a:gd name="connsiteX3-67" fmla="*/ 5683874 w 5683874"/>
              <a:gd name="connsiteY3-68" fmla="*/ 0 h 609600"/>
              <a:gd name="connsiteX0-69" fmla="*/ 0 w 5531500"/>
              <a:gd name="connsiteY0-70" fmla="*/ 609600 h 609600"/>
              <a:gd name="connsiteX1-71" fmla="*/ 685800 w 5531500"/>
              <a:gd name="connsiteY1-72" fmla="*/ 609600 h 609600"/>
              <a:gd name="connsiteX2-73" fmla="*/ 685800 w 5531500"/>
              <a:gd name="connsiteY2-74" fmla="*/ 0 h 609600"/>
              <a:gd name="connsiteX3-75" fmla="*/ 5531500 w 5531500"/>
              <a:gd name="connsiteY3-76" fmla="*/ 0 h 609600"/>
              <a:gd name="connsiteX0-77" fmla="*/ 0 w 5226752"/>
              <a:gd name="connsiteY0-78" fmla="*/ 609600 h 609600"/>
              <a:gd name="connsiteX1-79" fmla="*/ 381052 w 5226752"/>
              <a:gd name="connsiteY1-80" fmla="*/ 609600 h 609600"/>
              <a:gd name="connsiteX2-81" fmla="*/ 381052 w 5226752"/>
              <a:gd name="connsiteY2-82" fmla="*/ 0 h 609600"/>
              <a:gd name="connsiteX3-83" fmla="*/ 5226752 w 5226752"/>
              <a:gd name="connsiteY3-84" fmla="*/ 0 h 609600"/>
              <a:gd name="connsiteX0-85" fmla="*/ 0 w 5302939"/>
              <a:gd name="connsiteY0-86" fmla="*/ 609600 h 609600"/>
              <a:gd name="connsiteX1-87" fmla="*/ 381052 w 5302939"/>
              <a:gd name="connsiteY1-88" fmla="*/ 609600 h 609600"/>
              <a:gd name="connsiteX2-89" fmla="*/ 381052 w 5302939"/>
              <a:gd name="connsiteY2-90" fmla="*/ 0 h 609600"/>
              <a:gd name="connsiteX3-91" fmla="*/ 5302939 w 5302939"/>
              <a:gd name="connsiteY3-92" fmla="*/ 0 h 609600"/>
              <a:gd name="connsiteX0-93" fmla="*/ 0 w 5302939"/>
              <a:gd name="connsiteY0-94" fmla="*/ 609600 h 609600"/>
              <a:gd name="connsiteX1-95" fmla="*/ 381052 w 5302939"/>
              <a:gd name="connsiteY1-96" fmla="*/ 609600 h 609600"/>
              <a:gd name="connsiteX2-97" fmla="*/ 381052 w 5302939"/>
              <a:gd name="connsiteY2-98" fmla="*/ 0 h 609600"/>
              <a:gd name="connsiteX3-99" fmla="*/ 5302939 w 5302939"/>
              <a:gd name="connsiteY3-100" fmla="*/ 0 h 609600"/>
              <a:gd name="connsiteX0-101" fmla="*/ 0 w 4998191"/>
              <a:gd name="connsiteY0-102" fmla="*/ 609600 h 609600"/>
              <a:gd name="connsiteX1-103" fmla="*/ 381052 w 4998191"/>
              <a:gd name="connsiteY1-104" fmla="*/ 609600 h 609600"/>
              <a:gd name="connsiteX2-105" fmla="*/ 381052 w 4998191"/>
              <a:gd name="connsiteY2-106" fmla="*/ 0 h 609600"/>
              <a:gd name="connsiteX3-107" fmla="*/ 4998191 w 4998191"/>
              <a:gd name="connsiteY3-108" fmla="*/ 0 h 609600"/>
              <a:gd name="connsiteX0-109" fmla="*/ 0 w 5226753"/>
              <a:gd name="connsiteY0-110" fmla="*/ 609600 h 609600"/>
              <a:gd name="connsiteX1-111" fmla="*/ 381052 w 5226753"/>
              <a:gd name="connsiteY1-112" fmla="*/ 609600 h 609600"/>
              <a:gd name="connsiteX2-113" fmla="*/ 381052 w 5226753"/>
              <a:gd name="connsiteY2-114" fmla="*/ 0 h 609600"/>
              <a:gd name="connsiteX3-115" fmla="*/ 5226753 w 5226753"/>
              <a:gd name="connsiteY3-116" fmla="*/ 0 h 609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226753" h="609600">
                <a:moveTo>
                  <a:pt x="0" y="609600"/>
                </a:moveTo>
                <a:lnTo>
                  <a:pt x="381052" y="609600"/>
                </a:lnTo>
                <a:lnTo>
                  <a:pt x="381052" y="0"/>
                </a:lnTo>
                <a:lnTo>
                  <a:pt x="5226753" y="0"/>
                </a:lnTo>
              </a:path>
            </a:pathLst>
          </a:custGeom>
          <a:ln w="57150">
            <a:solidFill>
              <a:srgbClr val="305274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0" y="762000"/>
            <a:ext cx="21224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0" y="1192164"/>
            <a:ext cx="9077325" cy="904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id-ID" sz="2200" dirty="0">
                <a:solidFill>
                  <a:schemeClr val="tx1"/>
                </a:solidFill>
              </a:rPr>
              <a:t>Find the correlation between the poles and the impulse response of the following system,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id-ID" sz="2200" dirty="0">
                <a:solidFill>
                  <a:schemeClr val="tx1"/>
                </a:solidFill>
              </a:rPr>
              <a:t>further find the exact impulse response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34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/>
              <a:t>Effect of Pole Locations</a:t>
            </a:r>
            <a:endParaRPr lang="en-US"/>
          </a:p>
        </p:txBody>
      </p:sp>
      <p:graphicFrame>
        <p:nvGraphicFramePr>
          <p:cNvPr id="139269" name="Object 2"/>
          <p:cNvGraphicFramePr>
            <a:graphicFrameLocks noChangeAspect="1"/>
          </p:cNvGraphicFramePr>
          <p:nvPr/>
        </p:nvGraphicFramePr>
        <p:xfrm>
          <a:off x="673100" y="2095500"/>
          <a:ext cx="243046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6" name="Equation" r:id="rId3" imgW="1155700" imgH="393700" progId="Equation.DSMT4">
                  <p:embed/>
                </p:oleObj>
              </mc:Choice>
              <mc:Fallback>
                <p:oleObj name="Equation" r:id="rId3" imgW="11557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095500"/>
                        <a:ext cx="2430463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0" y="3489325"/>
            <a:ext cx="15240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id-ID" sz="2200" dirty="0">
                <a:solidFill>
                  <a:schemeClr val="tx1"/>
                </a:solidFill>
              </a:rPr>
              <a:t>Since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39271" name="Object 3"/>
          <p:cNvGraphicFramePr>
            <a:graphicFrameLocks noChangeAspect="1"/>
          </p:cNvGraphicFramePr>
          <p:nvPr/>
        </p:nvGraphicFramePr>
        <p:xfrm>
          <a:off x="956596" y="3206750"/>
          <a:ext cx="32305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7" name="Equation" r:id="rId5" imgW="1536700" imgH="457200" progId="Equation.DSMT4">
                  <p:embed/>
                </p:oleObj>
              </mc:Choice>
              <mc:Fallback>
                <p:oleObj name="Equation" r:id="rId5" imgW="15367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596" y="3206750"/>
                        <a:ext cx="32305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2" name="Object 4"/>
          <p:cNvGraphicFramePr>
            <a:graphicFrameLocks noChangeAspect="1"/>
          </p:cNvGraphicFramePr>
          <p:nvPr/>
        </p:nvGraphicFramePr>
        <p:xfrm>
          <a:off x="4309348" y="3949700"/>
          <a:ext cx="29384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8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348" y="3949700"/>
                        <a:ext cx="29384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3" name="Object 5"/>
          <p:cNvGraphicFramePr>
            <a:graphicFrameLocks noChangeAspect="1"/>
          </p:cNvGraphicFramePr>
          <p:nvPr/>
        </p:nvGraphicFramePr>
        <p:xfrm>
          <a:off x="4276010" y="3387725"/>
          <a:ext cx="4419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9" name="Equation" r:id="rId9" imgW="2095500" imgH="254000" progId="Equation.DSMT4">
                  <p:embed/>
                </p:oleObj>
              </mc:Choice>
              <mc:Fallback>
                <p:oleObj name="Equation" r:id="rId9" imgW="20955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010" y="3387725"/>
                        <a:ext cx="4419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0" y="4648200"/>
            <a:ext cx="65532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id-ID" sz="2200" dirty="0">
                <a:solidFill>
                  <a:schemeClr val="tx1"/>
                </a:solidFill>
              </a:rPr>
              <a:t>The exact response can be otained from: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39275" name="Object 6"/>
          <p:cNvGraphicFramePr>
            <a:graphicFrameLocks noChangeAspect="1"/>
          </p:cNvGraphicFramePr>
          <p:nvPr/>
        </p:nvGraphicFramePr>
        <p:xfrm>
          <a:off x="673100" y="5033963"/>
          <a:ext cx="24304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0" name="Equation" r:id="rId11" imgW="1155700" imgH="393700" progId="Equation.DSMT4">
                  <p:embed/>
                </p:oleObj>
              </mc:Choice>
              <mc:Fallback>
                <p:oleObj name="Equation" r:id="rId11" imgW="11557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5033963"/>
                        <a:ext cx="24304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6" name="Object 7"/>
          <p:cNvGraphicFramePr>
            <a:graphicFrameLocks noChangeAspect="1"/>
          </p:cNvGraphicFramePr>
          <p:nvPr/>
        </p:nvGraphicFramePr>
        <p:xfrm>
          <a:off x="3124200" y="5029200"/>
          <a:ext cx="18684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1" name="Equation" r:id="rId13" imgW="889000" imgH="419100" progId="Equation.DSMT4">
                  <p:embed/>
                </p:oleObj>
              </mc:Choice>
              <mc:Fallback>
                <p:oleObj name="Equation" r:id="rId13" imgW="889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8684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7" name="Object 8"/>
          <p:cNvGraphicFramePr>
            <a:graphicFrameLocks noChangeAspect="1"/>
          </p:cNvGraphicFramePr>
          <p:nvPr/>
        </p:nvGraphicFramePr>
        <p:xfrm>
          <a:off x="5153025" y="5246688"/>
          <a:ext cx="2938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2" name="Equation" r:id="rId15" imgW="1396365" imgH="203200" progId="Equation.DSMT4">
                  <p:embed/>
                </p:oleObj>
              </mc:Choice>
              <mc:Fallback>
                <p:oleObj name="Equation" r:id="rId15" imgW="1396365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246688"/>
                        <a:ext cx="2938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-20892" y="3177048"/>
            <a:ext cx="1304925" cy="0"/>
          </a:xfrm>
          <a:prstGeom prst="line">
            <a:avLst/>
          </a:prstGeom>
          <a:noFill/>
          <a:ln w="76200">
            <a:solidFill>
              <a:srgbClr val="85A6A6"/>
            </a:solidFill>
            <a:round/>
          </a:ln>
        </p:spPr>
        <p:txBody>
          <a:bodyPr anchor="ctr"/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7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  <p:bldP spid="139270" grpId="0" build="p"/>
      <p:bldP spid="139274" grpId="0" build="p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29496" y="5813934"/>
            <a:ext cx="844550" cy="755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5270500" y="3432684"/>
            <a:ext cx="4124325" cy="3124200"/>
            <a:chOff x="3278" y="2256"/>
            <a:chExt cx="2598" cy="1968"/>
          </a:xfrm>
        </p:grpSpPr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4242" y="3995"/>
            <a:ext cx="78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08" name="Equation" r:id="rId4" imgW="698500" imgH="203200" progId="Equation.DSMT4">
                    <p:embed/>
                  </p:oleObj>
                </mc:Choice>
                <mc:Fallback>
                  <p:oleObj name="Equation" r:id="rId4" imgW="698500" imgH="2032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2" y="3995"/>
                          <a:ext cx="784" cy="22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7"/>
            <p:cNvGraphicFramePr>
              <a:graphicFrameLocks noChangeAspect="1"/>
            </p:cNvGraphicFramePr>
            <p:nvPr/>
          </p:nvGraphicFramePr>
          <p:xfrm>
            <a:off x="3278" y="3099"/>
            <a:ext cx="31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709" name="Equation" r:id="rId6" imgW="279400" imgH="203200" progId="Equation.DSMT4">
                    <p:embed/>
                  </p:oleObj>
                </mc:Choice>
                <mc:Fallback>
                  <p:oleObj name="Equation" r:id="rId6" imgW="279400" imgH="2032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" y="3099"/>
                          <a:ext cx="318" cy="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376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60" y="2256"/>
              <a:ext cx="2516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0294" name="Picture 6" descr="LaplaceSin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414462"/>
            <a:ext cx="28956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/>
              <a:t>Effect of Pole Locations</a:t>
            </a:r>
            <a:endParaRPr lang="en-US" dirty="0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0" y="860425"/>
            <a:ext cx="8534400" cy="63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id-ID" sz="2200" dirty="0">
                <a:solidFill>
                  <a:schemeClr val="tx1"/>
                </a:solidFill>
              </a:rPr>
              <a:t>To find the inverse Laplace transform, the right</a:t>
            </a:r>
            <a:r>
              <a:rPr lang="en-US" sz="2200" dirty="0">
                <a:solidFill>
                  <a:schemeClr val="tx1"/>
                </a:solidFill>
              </a:rPr>
              <a:t>hand</a:t>
            </a:r>
            <a:r>
              <a:rPr lang="id-ID" sz="2200" dirty="0">
                <a:solidFill>
                  <a:schemeClr val="tx1"/>
                </a:solidFill>
              </a:rPr>
              <a:t> side of the last equation is broken into two parts: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40297" name="Object 2"/>
          <p:cNvGraphicFramePr>
            <a:graphicFrameLocks noChangeAspect="1"/>
          </p:cNvGraphicFramePr>
          <p:nvPr/>
        </p:nvGraphicFramePr>
        <p:xfrm>
          <a:off x="615950" y="1479550"/>
          <a:ext cx="258921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0" name="Equation" r:id="rId10" imgW="1231265" imgH="419100" progId="Equation.DSMT4">
                  <p:embed/>
                </p:oleObj>
              </mc:Choice>
              <mc:Fallback>
                <p:oleObj name="Equation" r:id="rId10" imgW="1231265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479550"/>
                        <a:ext cx="258921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8" name="Object 3"/>
          <p:cNvGraphicFramePr>
            <a:graphicFrameLocks noChangeAspect="1"/>
          </p:cNvGraphicFramePr>
          <p:nvPr/>
        </p:nvGraphicFramePr>
        <p:xfrm>
          <a:off x="1350963" y="2305050"/>
          <a:ext cx="40846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1" name="Equation" r:id="rId12" imgW="1943100" imgH="419100" progId="Equation.DSMT4">
                  <p:embed/>
                </p:oleObj>
              </mc:Choice>
              <mc:Fallback>
                <p:oleObj name="Equation" r:id="rId12" imgW="19431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2305050"/>
                        <a:ext cx="40846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9" name="Object 4"/>
          <p:cNvGraphicFramePr>
            <a:graphicFrameLocks noChangeAspect="1"/>
          </p:cNvGraphicFramePr>
          <p:nvPr/>
        </p:nvGraphicFramePr>
        <p:xfrm>
          <a:off x="811213" y="3200400"/>
          <a:ext cx="22431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2" name="Equation" r:id="rId14" imgW="1066165" imgH="254000" progId="Equation.DSMT4">
                  <p:embed/>
                </p:oleObj>
              </mc:Choice>
              <mc:Fallback>
                <p:oleObj name="Equation" r:id="rId14" imgW="1066165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200400"/>
                        <a:ext cx="22431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5"/>
          <p:cNvGraphicFramePr>
            <a:graphicFrameLocks noChangeAspect="1"/>
          </p:cNvGraphicFramePr>
          <p:nvPr/>
        </p:nvGraphicFramePr>
        <p:xfrm>
          <a:off x="1366838" y="3640138"/>
          <a:ext cx="41671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3" name="Equation" r:id="rId16" imgW="1981200" imgH="495300" progId="Equation.DSMT4">
                  <p:embed/>
                </p:oleObj>
              </mc:Choice>
              <mc:Fallback>
                <p:oleObj name="Equation" r:id="rId16" imgW="19812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3640138"/>
                        <a:ext cx="4167187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3644900" y="4702175"/>
            <a:ext cx="1771650" cy="7201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700" b="1" dirty="0">
                <a:solidFill>
                  <a:srgbClr val="305274"/>
                </a:solidFill>
              </a:rPr>
              <a:t>D</a:t>
            </a:r>
            <a:r>
              <a:rPr lang="id-ID" sz="1700" b="1" dirty="0">
                <a:solidFill>
                  <a:srgbClr val="305274"/>
                </a:solidFill>
              </a:rPr>
              <a:t>amped sinusoidal oscillation</a:t>
            </a:r>
            <a:endParaRPr lang="en-US" sz="1700" b="1" dirty="0">
              <a:solidFill>
                <a:srgbClr val="305274"/>
              </a:solidFill>
            </a:endParaRPr>
          </a:p>
        </p:txBody>
      </p:sp>
      <p:pic>
        <p:nvPicPr>
          <p:cNvPr id="140302" name="Picture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9275" y="4807585"/>
            <a:ext cx="355536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03" name="Freeform 15"/>
          <p:cNvSpPr/>
          <p:nvPr/>
        </p:nvSpPr>
        <p:spPr bwMode="auto">
          <a:xfrm>
            <a:off x="3751263" y="4267200"/>
            <a:ext cx="211137" cy="457200"/>
          </a:xfrm>
          <a:custGeom>
            <a:avLst/>
            <a:gdLst>
              <a:gd name="T0" fmla="*/ 2147483647 w 288"/>
              <a:gd name="T1" fmla="*/ 2147483647 h 192"/>
              <a:gd name="T2" fmla="*/ 2147483647 w 288"/>
              <a:gd name="T3" fmla="*/ 2147483647 h 192"/>
              <a:gd name="T4" fmla="*/ 0 w 288"/>
              <a:gd name="T5" fmla="*/ 0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288" y="192"/>
                </a:moveTo>
                <a:cubicBezTo>
                  <a:pt x="216" y="160"/>
                  <a:pt x="144" y="128"/>
                  <a:pt x="96" y="96"/>
                </a:cubicBezTo>
                <a:cubicBezTo>
                  <a:pt x="48" y="64"/>
                  <a:pt x="24" y="32"/>
                  <a:pt x="0" y="0"/>
                </a:cubicBezTo>
              </a:path>
            </a:pathLst>
          </a:custGeom>
          <a:noFill/>
          <a:ln w="57150">
            <a:solidFill>
              <a:srgbClr val="4D7AA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04" name="Freeform 16"/>
          <p:cNvSpPr/>
          <p:nvPr/>
        </p:nvSpPr>
        <p:spPr bwMode="auto">
          <a:xfrm>
            <a:off x="2151063" y="4267200"/>
            <a:ext cx="1676400" cy="533400"/>
          </a:xfrm>
          <a:custGeom>
            <a:avLst/>
            <a:gdLst>
              <a:gd name="T0" fmla="*/ 2147483647 w 1056"/>
              <a:gd name="T1" fmla="*/ 2147483647 h 288"/>
              <a:gd name="T2" fmla="*/ 2147483647 w 1056"/>
              <a:gd name="T3" fmla="*/ 2147483647 h 288"/>
              <a:gd name="T4" fmla="*/ 0 w 1056"/>
              <a:gd name="T5" fmla="*/ 0 h 288"/>
              <a:gd name="T6" fmla="*/ 0 60000 65536"/>
              <a:gd name="T7" fmla="*/ 0 60000 65536"/>
              <a:gd name="T8" fmla="*/ 0 60000 65536"/>
              <a:gd name="T9" fmla="*/ 0 w 1056"/>
              <a:gd name="T10" fmla="*/ 0 h 288"/>
              <a:gd name="T11" fmla="*/ 1056 w 105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288">
                <a:moveTo>
                  <a:pt x="1056" y="288"/>
                </a:moveTo>
                <a:cubicBezTo>
                  <a:pt x="760" y="264"/>
                  <a:pt x="464" y="240"/>
                  <a:pt x="288" y="192"/>
                </a:cubicBezTo>
                <a:cubicBezTo>
                  <a:pt x="112" y="144"/>
                  <a:pt x="56" y="72"/>
                  <a:pt x="0" y="0"/>
                </a:cubicBezTo>
              </a:path>
            </a:pathLst>
          </a:custGeom>
          <a:noFill/>
          <a:ln w="57150">
            <a:solidFill>
              <a:srgbClr val="4D7AA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9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0296" grpId="0" build="p"/>
      <p:bldP spid="140301" grpId="0"/>
      <p:bldP spid="140303" grpId="0" animBg="1"/>
      <p:bldP spid="1403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/>
              <a:t>Time Domain Specifications</a:t>
            </a:r>
            <a:endParaRPr lang="en-US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865854"/>
            <a:ext cx="9144000" cy="4772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en-US" sz="2200" dirty="0">
                <a:solidFill>
                  <a:schemeClr val="tx1"/>
                </a:solidFill>
              </a:rPr>
              <a:t>Specification for a control system design often involve certain requirements associated with the </a:t>
            </a:r>
            <a:r>
              <a:rPr lang="en-US" sz="2200" u="sng" dirty="0">
                <a:solidFill>
                  <a:schemeClr val="tx1"/>
                </a:solidFill>
              </a:rPr>
              <a:t>step response</a:t>
            </a:r>
            <a:r>
              <a:rPr lang="en-US" sz="2200" dirty="0">
                <a:solidFill>
                  <a:schemeClr val="tx1"/>
                </a:solidFill>
              </a:rPr>
              <a:t> of the system:</a:t>
            </a:r>
          </a:p>
          <a:p>
            <a:pPr marL="354330" indent="-354330" algn="l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Delay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time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t</a:t>
            </a:r>
            <a:r>
              <a:rPr lang="en-US" sz="2200" i="1" baseline="-25000" dirty="0">
                <a:solidFill>
                  <a:schemeClr val="tx1"/>
                </a:solidFill>
              </a:rPr>
              <a:t>d</a:t>
            </a:r>
            <a:r>
              <a:rPr lang="en-US" sz="2200" dirty="0">
                <a:solidFill>
                  <a:schemeClr val="tx1"/>
                </a:solidFill>
              </a:rPr>
              <a:t>, is the time required for the response to reach half the final value for the very first time.</a:t>
            </a:r>
          </a:p>
          <a:p>
            <a:pPr marL="354330" indent="-354330" algn="l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Rise time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 err="1">
                <a:solidFill>
                  <a:schemeClr val="tx1"/>
                </a:solidFill>
              </a:rPr>
              <a:t>t</a:t>
            </a:r>
            <a:r>
              <a:rPr lang="en-US" sz="2200" i="1" baseline="-25000" dirty="0" err="1">
                <a:solidFill>
                  <a:schemeClr val="tx1"/>
                </a:solidFill>
              </a:rPr>
              <a:t>r</a:t>
            </a:r>
            <a:r>
              <a:rPr lang="en-US" sz="2200" dirty="0">
                <a:solidFill>
                  <a:schemeClr val="tx1"/>
                </a:solidFill>
              </a:rPr>
              <a:t>, is the time needed by the system to reach the vicinity of its new set point.</a:t>
            </a:r>
          </a:p>
          <a:p>
            <a:pPr marL="354330" indent="-354330" algn="l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Settling time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 err="1">
                <a:solidFill>
                  <a:schemeClr val="tx1"/>
                </a:solidFill>
              </a:rPr>
              <a:t>t</a:t>
            </a:r>
            <a:r>
              <a:rPr lang="en-US" sz="2200" i="1" baseline="-25000" dirty="0" err="1">
                <a:solidFill>
                  <a:schemeClr val="tx1"/>
                </a:solidFill>
              </a:rPr>
              <a:t>s</a:t>
            </a:r>
            <a:r>
              <a:rPr lang="en-US" sz="2200" dirty="0">
                <a:solidFill>
                  <a:schemeClr val="tx1"/>
                </a:solidFill>
              </a:rPr>
              <a:t>, is the time required for the response curve to reach and stay within a range about the final value, of size specified by absolute percentage of the final value.</a:t>
            </a:r>
          </a:p>
          <a:p>
            <a:pPr marL="354330" indent="-354330" algn="l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Overshoot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M</a:t>
            </a:r>
            <a:r>
              <a:rPr lang="en-US" sz="2200" i="1" baseline="-25000" dirty="0">
                <a:solidFill>
                  <a:schemeClr val="tx1"/>
                </a:solidFill>
              </a:rPr>
              <a:t>p</a:t>
            </a:r>
            <a:r>
              <a:rPr lang="en-US" sz="2200" dirty="0">
                <a:solidFill>
                  <a:schemeClr val="tx1"/>
                </a:solidFill>
              </a:rPr>
              <a:t>, is the maximum peak value of the response measured from the final steady-state value of the response (often expressed as a percentage).</a:t>
            </a:r>
          </a:p>
          <a:p>
            <a:pPr marL="354330" indent="-354330" algn="l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Peak time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 err="1">
                <a:solidFill>
                  <a:schemeClr val="tx1"/>
                </a:solidFill>
              </a:rPr>
              <a:t>t</a:t>
            </a:r>
            <a:r>
              <a:rPr lang="en-US" sz="2200" i="1" baseline="-25000" dirty="0" err="1">
                <a:solidFill>
                  <a:schemeClr val="tx1"/>
                </a:solidFill>
              </a:rPr>
              <a:t>p</a:t>
            </a:r>
            <a:r>
              <a:rPr lang="en-US" sz="2200" dirty="0">
                <a:solidFill>
                  <a:schemeClr val="tx1"/>
                </a:solidFill>
              </a:rPr>
              <a:t>, is the time required for the response to reach the first peak of the overshoot.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dirty="0"/>
              <a:t>Time Domain Specifications</a:t>
            </a:r>
            <a:endParaRPr lang="en-US" dirty="0"/>
          </a:p>
        </p:txBody>
      </p:sp>
      <p:pic>
        <p:nvPicPr>
          <p:cNvPr id="4" name="Picture 3" descr="T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08038"/>
            <a:ext cx="70104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572000" y="4187825"/>
          <a:ext cx="354488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2" name="Equation" r:id="rId4" imgW="1688465" imgH="241300" progId="Equation.DSMT4">
                  <p:embed/>
                </p:oleObj>
              </mc:Choice>
              <mc:Fallback>
                <p:oleObj name="Equation" r:id="rId4" imgW="1688465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87825"/>
                        <a:ext cx="354488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572000" y="4835525"/>
          <a:ext cx="23193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3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35525"/>
                        <a:ext cx="23193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624388" y="5529263"/>
          <a:ext cx="36528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4" name="Equation" r:id="rId8" imgW="1739900" imgH="444500" progId="Equation.DSMT4">
                  <p:embed/>
                </p:oleObj>
              </mc:Choice>
              <mc:Fallback>
                <p:oleObj name="Equation" r:id="rId8" imgW="17399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29263"/>
                        <a:ext cx="3652837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2" name="Rectangles 1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0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5" name="Picture 15" descr="S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177925"/>
            <a:ext cx="5029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8964" name="Object 2"/>
          <p:cNvGraphicFramePr>
            <a:graphicFrameLocks noChangeAspect="1"/>
          </p:cNvGraphicFramePr>
          <p:nvPr/>
        </p:nvGraphicFramePr>
        <p:xfrm>
          <a:off x="687388" y="1117600"/>
          <a:ext cx="17859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4" name="Equation" r:id="rId4" imgW="850265" imgH="393700" progId="Equation.DSMT4">
                  <p:embed/>
                </p:oleObj>
              </mc:Choice>
              <mc:Fallback>
                <p:oleObj name="Equation" r:id="rId4" imgW="850265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117600"/>
                        <a:ext cx="178593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0" y="860425"/>
            <a:ext cx="91440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he step response of first-order system in typical form: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293688" y="2139950"/>
            <a:ext cx="2068512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</a:pPr>
            <a:r>
              <a:rPr lang="en-US" sz="2200" dirty="0">
                <a:solidFill>
                  <a:schemeClr val="tx1"/>
                </a:solidFill>
              </a:rPr>
              <a:t>is given by:</a:t>
            </a:r>
          </a:p>
        </p:txBody>
      </p:sp>
      <p:graphicFrame>
        <p:nvGraphicFramePr>
          <p:cNvPr id="168968" name="Object 3"/>
          <p:cNvGraphicFramePr>
            <a:graphicFrameLocks noChangeAspect="1"/>
          </p:cNvGraphicFramePr>
          <p:nvPr/>
        </p:nvGraphicFramePr>
        <p:xfrm>
          <a:off x="704850" y="2516188"/>
          <a:ext cx="20526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5" name="Equation" r:id="rId6" imgW="977265" imgH="393700" progId="Equation.DSMT4">
                  <p:embed/>
                </p:oleObj>
              </mc:Choice>
              <mc:Fallback>
                <p:oleObj name="Equation" r:id="rId6" imgW="977265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16188"/>
                        <a:ext cx="20526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9" name="Object 4"/>
          <p:cNvGraphicFramePr>
            <a:graphicFrameLocks noChangeAspect="1"/>
          </p:cNvGraphicFramePr>
          <p:nvPr/>
        </p:nvGraphicFramePr>
        <p:xfrm>
          <a:off x="1346200" y="3384550"/>
          <a:ext cx="18923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6" name="Equation" r:id="rId8" imgW="901065" imgH="431800" progId="Equation.DSMT4">
                  <p:embed/>
                </p:oleObj>
              </mc:Choice>
              <mc:Fallback>
                <p:oleObj name="Equation" r:id="rId8" imgW="901065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384550"/>
                        <a:ext cx="18923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0" name="Object 5"/>
          <p:cNvGraphicFramePr>
            <a:graphicFrameLocks noChangeAspect="1"/>
          </p:cNvGraphicFramePr>
          <p:nvPr/>
        </p:nvGraphicFramePr>
        <p:xfrm>
          <a:off x="746125" y="4318000"/>
          <a:ext cx="32527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7" name="Equation" r:id="rId10" imgW="1548765" imgH="482600" progId="Equation.DSMT4">
                  <p:embed/>
                </p:oleObj>
              </mc:Choice>
              <mc:Fallback>
                <p:oleObj name="Equation" r:id="rId10" imgW="1548765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318000"/>
                        <a:ext cx="325278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1" name="Object 6"/>
          <p:cNvGraphicFramePr>
            <a:graphicFrameLocks noChangeAspect="1"/>
          </p:cNvGraphicFramePr>
          <p:nvPr/>
        </p:nvGraphicFramePr>
        <p:xfrm>
          <a:off x="757238" y="5473700"/>
          <a:ext cx="26130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8" name="Equation" r:id="rId12" imgW="1244600" imgH="228600" progId="Equation.DSMT4">
                  <p:embed/>
                </p:oleObj>
              </mc:Choice>
              <mc:Fallback>
                <p:oleObj name="Equation" r:id="rId12" imgW="1244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5473700"/>
                        <a:ext cx="26130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5016500" y="5473700"/>
            <a:ext cx="3689350" cy="772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77800" indent="-177800" algn="l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tabLst>
                <a:tab pos="266700" algn="l"/>
              </a:tabLst>
            </a:pPr>
            <a:r>
              <a:rPr lang="en-US" sz="1700" b="1" dirty="0">
                <a:solidFill>
                  <a:srgbClr val="305274"/>
                </a:solidFill>
              </a:rPr>
              <a:t> </a:t>
            </a:r>
            <a:r>
              <a:rPr lang="en-US" sz="1700" b="1" i="1" dirty="0">
                <a:solidFill>
                  <a:srgbClr val="305274"/>
                </a:solidFill>
                <a:latin typeface="Symbol" panose="05050102010706020507" pitchFamily="18" charset="2"/>
              </a:rPr>
              <a:t>t</a:t>
            </a:r>
            <a:r>
              <a:rPr lang="en-US" sz="1700" b="1" dirty="0">
                <a:solidFill>
                  <a:srgbClr val="305274"/>
                </a:solidFill>
              </a:rPr>
              <a:t> : time constant</a:t>
            </a:r>
          </a:p>
          <a:p>
            <a:pPr marL="177800" indent="-177800" algn="l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266700" algn="l"/>
              </a:tabLst>
            </a:pPr>
            <a:r>
              <a:rPr lang="en-US" sz="1700" b="1" dirty="0">
                <a:solidFill>
                  <a:srgbClr val="305274"/>
                </a:solidFill>
              </a:rPr>
              <a:t>For first order system, </a:t>
            </a:r>
            <a:r>
              <a:rPr lang="en-US" sz="1700" b="1" i="1" dirty="0">
                <a:solidFill>
                  <a:srgbClr val="305274"/>
                </a:solidFill>
              </a:rPr>
              <a:t>M</a:t>
            </a:r>
            <a:r>
              <a:rPr lang="en-US" sz="1700" b="1" i="1" baseline="-25000" dirty="0">
                <a:solidFill>
                  <a:srgbClr val="305274"/>
                </a:solidFill>
              </a:rPr>
              <a:t>p</a:t>
            </a:r>
            <a:r>
              <a:rPr lang="en-US" sz="1700" b="1" dirty="0">
                <a:solidFill>
                  <a:srgbClr val="305274"/>
                </a:solidFill>
              </a:rPr>
              <a:t> and </a:t>
            </a:r>
            <a:r>
              <a:rPr lang="en-US" sz="1700" b="1" i="1" dirty="0" err="1">
                <a:solidFill>
                  <a:srgbClr val="305274"/>
                </a:solidFill>
              </a:rPr>
              <a:t>t</a:t>
            </a:r>
            <a:r>
              <a:rPr lang="en-US" sz="1700" b="1" i="1" baseline="-25000" dirty="0" err="1">
                <a:solidFill>
                  <a:srgbClr val="305274"/>
                </a:solidFill>
              </a:rPr>
              <a:t>p</a:t>
            </a:r>
            <a:r>
              <a:rPr lang="en-US" sz="1700" b="1" dirty="0">
                <a:solidFill>
                  <a:srgbClr val="305274"/>
                </a:solidFill>
              </a:rPr>
              <a:t> do not apply </a:t>
            </a:r>
          </a:p>
        </p:txBody>
      </p:sp>
      <p:sp>
        <p:nvSpPr>
          <p:cNvPr id="17419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First-Order System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4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/>
      <p:bldP spid="168967" grpId="0" build="p"/>
      <p:bldP spid="16897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System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87388" y="1117600"/>
          <a:ext cx="30924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7" name="Equation" r:id="rId3" imgW="1473200" imgH="457200" progId="Equation.DSMT4">
                  <p:embed/>
                </p:oleObj>
              </mc:Choice>
              <mc:Fallback>
                <p:oleObj name="Equation" r:id="rId3" imgW="14732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117600"/>
                        <a:ext cx="30924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3688" y="2317750"/>
            <a:ext cx="2068512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200" dirty="0">
                <a:solidFill>
                  <a:schemeClr val="tx1"/>
                </a:solidFill>
              </a:rPr>
              <a:t>is given by: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674688" y="2585676"/>
          <a:ext cx="33591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8" name="Equation" r:id="rId5" imgW="1600200" imgH="457200" progId="Equation.DSMT4">
                  <p:embed/>
                </p:oleObj>
              </mc:Choice>
              <mc:Fallback>
                <p:oleObj name="Equation" r:id="rId5" imgW="1600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585676"/>
                        <a:ext cx="33591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1300163" y="3517900"/>
          <a:ext cx="50657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9" name="Equation" r:id="rId7" imgW="2413000" imgH="457200" progId="Equation.DSMT4">
                  <p:embed/>
                </p:oleObj>
              </mc:Choice>
              <mc:Fallback>
                <p:oleObj name="Equation" r:id="rId7" imgW="2413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17900"/>
                        <a:ext cx="506571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714375" y="4660900"/>
          <a:ext cx="21859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0" name="Equation" r:id="rId9" imgW="1040765" imgH="254000" progId="Equation.DSMT4">
                  <p:embed/>
                </p:oleObj>
              </mc:Choice>
              <mc:Fallback>
                <p:oleObj name="Equation" r:id="rId9" imgW="1040765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660900"/>
                        <a:ext cx="21859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792163" y="5332413"/>
          <a:ext cx="5411787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1" name="Equation" r:id="rId11" imgW="2578100" imgH="558800" progId="Equation.DSMT4">
                  <p:embed/>
                </p:oleObj>
              </mc:Choice>
              <mc:Fallback>
                <p:oleObj name="Equation" r:id="rId11" imgW="2578100" imgH="55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332413"/>
                        <a:ext cx="5411787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3079750" y="4495800"/>
          <a:ext cx="519906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2" name="Equation" r:id="rId13" imgW="2476500" imgH="469900" progId="Equation.DSMT4">
                  <p:embed/>
                </p:oleObj>
              </mc:Choice>
              <mc:Fallback>
                <p:oleObj name="Equation" r:id="rId13" imgW="24765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4495800"/>
                        <a:ext cx="5199063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0" y="860425"/>
            <a:ext cx="91440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he step response of second-order system in typical form:</a:t>
            </a:r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5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System</a:t>
            </a:r>
          </a:p>
        </p:txBody>
      </p:sp>
      <p:pic>
        <p:nvPicPr>
          <p:cNvPr id="11" name="Picture 10" descr="S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52488"/>
            <a:ext cx="48768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060950" y="984250"/>
            <a:ext cx="4083050" cy="2954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ts val="600"/>
              </a:spcBef>
              <a:buClr>
                <a:srgbClr val="6696A4"/>
              </a:buClr>
              <a:buFont typeface="Wingdings" panose="05000000000000000000" pitchFamily="2" charset="2"/>
              <a:buChar char="p"/>
            </a:pPr>
            <a:r>
              <a:rPr lang="en-US" sz="2000" dirty="0">
                <a:solidFill>
                  <a:schemeClr val="tx1"/>
                </a:solidFill>
              </a:rPr>
              <a:t>Time domain specification parameters apply for most second-order systems.</a:t>
            </a:r>
          </a:p>
          <a:p>
            <a:pPr marL="265430" indent="-265430" algn="l" eaLnBrk="0" hangingPunct="0">
              <a:lnSpc>
                <a:spcPct val="80000"/>
              </a:lnSpc>
              <a:spcBef>
                <a:spcPts val="600"/>
              </a:spcBef>
              <a:buClr>
                <a:srgbClr val="6696A4"/>
              </a:buClr>
              <a:buFont typeface="Wingdings" panose="05000000000000000000" pitchFamily="2" charset="2"/>
              <a:buChar char="p"/>
            </a:pPr>
            <a:r>
              <a:rPr lang="en-US" sz="2000" dirty="0">
                <a:solidFill>
                  <a:schemeClr val="tx1"/>
                </a:solidFill>
              </a:rPr>
              <a:t>Exception: overdamped systems, where ζ &gt; 1 (system response similar to first-order system).</a:t>
            </a:r>
          </a:p>
          <a:p>
            <a:pPr marL="265430" indent="-265430" algn="l" eaLnBrk="0" hangingPunct="0">
              <a:lnSpc>
                <a:spcPct val="80000"/>
              </a:lnSpc>
              <a:spcBef>
                <a:spcPts val="600"/>
              </a:spcBef>
              <a:buClr>
                <a:srgbClr val="6696A4"/>
              </a:buClr>
              <a:buFont typeface="Wingdings" panose="05000000000000000000" pitchFamily="2" charset="2"/>
              <a:buChar char="p"/>
            </a:pPr>
            <a:r>
              <a:rPr lang="en-US" sz="2000" dirty="0">
                <a:solidFill>
                  <a:schemeClr val="tx1"/>
                </a:solidFill>
              </a:rPr>
              <a:t>Desirable response of a second-order system is usually acquired with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0.4 &lt; ζ &lt; 0.8.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404813" y="4800600"/>
          <a:ext cx="463867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Equation" r:id="rId4" imgW="2578100" imgH="558800" progId="Equation.DSMT4">
                  <p:embed/>
                </p:oleObj>
              </mc:Choice>
              <mc:Fallback>
                <p:oleObj name="Equation" r:id="rId4" imgW="25781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4800600"/>
                        <a:ext cx="463867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Time</a:t>
            </a: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194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45677"/>
            <a:ext cx="9144000" cy="63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he step response expression </a:t>
            </a:r>
            <a:r>
              <a:rPr lang="id-ID" sz="2200" dirty="0">
                <a:solidFill>
                  <a:schemeClr val="tx1"/>
                </a:solidFill>
              </a:rPr>
              <a:t>o</a:t>
            </a:r>
            <a:r>
              <a:rPr lang="en-US" sz="2200" dirty="0">
                <a:solidFill>
                  <a:schemeClr val="tx1"/>
                </a:solidFill>
              </a:rPr>
              <a:t>f the second order system</a:t>
            </a:r>
            <a:r>
              <a:rPr lang="id-ID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is now used to calculate the rise time, </a:t>
            </a:r>
            <a:r>
              <a:rPr lang="en-US" sz="2200" i="1" dirty="0">
                <a:solidFill>
                  <a:schemeClr val="tx1"/>
                </a:solidFill>
              </a:rPr>
              <a:t>t</a:t>
            </a:r>
            <a:r>
              <a:rPr lang="en-US" sz="2200" i="1" baseline="-25000" dirty="0">
                <a:solidFill>
                  <a:schemeClr val="tx1"/>
                </a:solidFill>
              </a:rPr>
              <a:t>r</a:t>
            </a:r>
            <a:r>
              <a:rPr lang="en-US" sz="2200" baseline="-25000" dirty="0">
                <a:solidFill>
                  <a:schemeClr val="tx1"/>
                </a:solidFill>
              </a:rPr>
              <a:t>,0%–100%</a:t>
            </a:r>
            <a:r>
              <a:rPr lang="id-ID" sz="2200" dirty="0">
                <a:solidFill>
                  <a:schemeClr val="tx1"/>
                </a:solidFill>
              </a:rPr>
              <a:t>: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2794000"/>
            <a:ext cx="6483350" cy="63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solidFill>
                  <a:schemeClr val="tx1"/>
                </a:solidFill>
              </a:rPr>
              <a:t>Since              , this condition will be fulfilled if: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74688" y="1494504"/>
          <a:ext cx="62134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7" name="Equation" r:id="rId4" imgW="2959100" imgH="558800" progId="Equation.DSMT4">
                  <p:embed/>
                </p:oleObj>
              </mc:Choice>
              <mc:Fallback>
                <p:oleObj name="Equation" r:id="rId4" imgW="29591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494504"/>
                        <a:ext cx="62134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196975" y="2652252"/>
          <a:ext cx="13065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8" name="Equation" r:id="rId6" imgW="622300" imgH="228600" progId="Equation.DSMT4">
                  <p:embed/>
                </p:oleObj>
              </mc:Choice>
              <mc:Fallback>
                <p:oleObj name="Equation" r:id="rId6" imgW="6223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2652252"/>
                        <a:ext cx="13065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647700" y="3229896"/>
          <a:ext cx="386556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9" name="Equation" r:id="rId8" imgW="1841500" imgH="469900" progId="Equation.DSMT4">
                  <p:embed/>
                </p:oleObj>
              </mc:Choice>
              <mc:Fallback>
                <p:oleObj name="Equation" r:id="rId8" imgW="18415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229896"/>
                        <a:ext cx="3865563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3688" y="4200525"/>
            <a:ext cx="696912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200" dirty="0">
                <a:solidFill>
                  <a:schemeClr val="tx1"/>
                </a:solidFill>
              </a:rPr>
              <a:t>or,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47700" y="4152900"/>
          <a:ext cx="26400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0" name="Equation" r:id="rId10" imgW="1256665" imgH="482600" progId="Equation.DSMT4">
                  <p:embed/>
                </p:oleObj>
              </mc:Choice>
              <mc:Fallback>
                <p:oleObj name="Equation" r:id="rId10" imgW="1256665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152900"/>
                        <a:ext cx="264001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381375" y="4291013"/>
          <a:ext cx="9620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1" name="Equation" r:id="rId12" imgW="457200" imgH="393700" progId="Equation.DSMT4">
                  <p:embed/>
                </p:oleObj>
              </mc:Choice>
              <mc:Fallback>
                <p:oleObj name="Equation" r:id="rId12" imgW="4572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291013"/>
                        <a:ext cx="9620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6987048" y="5535819"/>
          <a:ext cx="17843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2" name="Equation" r:id="rId14" imgW="990600" imgH="457200" progId="Equation.DSMT4">
                  <p:embed/>
                </p:oleObj>
              </mc:Choice>
              <mc:Fallback>
                <p:oleObj name="Equation" r:id="rId14" imgW="9906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048" y="5535819"/>
                        <a:ext cx="17843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1449388" y="5194300"/>
          <a:ext cx="26654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3" name="Equation" r:id="rId16" imgW="1269365" imgH="444500" progId="Equation.DSMT4">
                  <p:embed/>
                </p:oleObj>
              </mc:Choice>
              <mc:Fallback>
                <p:oleObj name="Equation" r:id="rId16" imgW="1269365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5194300"/>
                        <a:ext cx="266541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4260850" y="5251450"/>
          <a:ext cx="13636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4" name="Equation" r:id="rId18" imgW="647700" imgH="431800" progId="Equation.DSMT4">
                  <p:embed/>
                </p:oleObj>
              </mc:Choice>
              <mc:Fallback>
                <p:oleObj name="Equation" r:id="rId18" imgW="6477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5251450"/>
                        <a:ext cx="136366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7737475" y="3813175"/>
            <a:ext cx="714375" cy="387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d-ID" b="1" i="1" dirty="0">
                <a:solidFill>
                  <a:srgbClr val="305274"/>
                </a:solidFill>
              </a:rPr>
              <a:t>φ</a:t>
            </a:r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7924800" y="2667000"/>
          <a:ext cx="12017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5" name="Equation" r:id="rId20" imgW="799465" imgH="393700" progId="Equation.DSMT4">
                  <p:embed/>
                </p:oleObj>
              </mc:Choice>
              <mc:Fallback>
                <p:oleObj name="Equation" r:id="rId20" imgW="799465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667000"/>
                        <a:ext cx="120173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2286000" y="6229350"/>
            <a:ext cx="3733800" cy="3016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700" b="1" i="1" dirty="0" err="1">
                <a:solidFill>
                  <a:srgbClr val="305274"/>
                </a:solidFill>
              </a:rPr>
              <a:t>t</a:t>
            </a:r>
            <a:r>
              <a:rPr lang="en-US" sz="1700" b="1" i="1" baseline="-25000" dirty="0" err="1">
                <a:solidFill>
                  <a:srgbClr val="305274"/>
                </a:solidFill>
              </a:rPr>
              <a:t>r</a:t>
            </a:r>
            <a:r>
              <a:rPr lang="en-US" sz="1700" b="1" dirty="0">
                <a:solidFill>
                  <a:srgbClr val="305274"/>
                </a:solidFill>
              </a:rPr>
              <a:t> is a function of </a:t>
            </a:r>
            <a:r>
              <a:rPr lang="el-GR" sz="1700" b="1" i="1" dirty="0">
                <a:solidFill>
                  <a:srgbClr val="305274"/>
                </a:solidFill>
              </a:rPr>
              <a:t>ω</a:t>
            </a:r>
            <a:r>
              <a:rPr lang="en-US" sz="1700" b="1" i="1" baseline="-25000" dirty="0">
                <a:solidFill>
                  <a:srgbClr val="305274"/>
                </a:solidFill>
              </a:rPr>
              <a:t>d</a:t>
            </a:r>
            <a:r>
              <a:rPr lang="id-ID" sz="1700" b="1" dirty="0">
                <a:solidFill>
                  <a:srgbClr val="305274"/>
                </a:solidFill>
              </a:rPr>
              <a:t> </a:t>
            </a:r>
            <a:endParaRPr lang="en-US" sz="1700" b="1" dirty="0">
              <a:solidFill>
                <a:srgbClr val="305274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8727762">
            <a:off x="7460457" y="3790156"/>
            <a:ext cx="935038" cy="936625"/>
          </a:xfrm>
          <a:prstGeom prst="arc">
            <a:avLst>
              <a:gd name="adj1" fmla="val 16200000"/>
              <a:gd name="adj2" fmla="val 3531277"/>
            </a:avLst>
          </a:prstGeom>
          <a:ln w="57150">
            <a:solidFill>
              <a:srgbClr val="4D7AA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371600" y="5162550"/>
            <a:ext cx="4311650" cy="977900"/>
          </a:xfrm>
          <a:prstGeom prst="rect">
            <a:avLst/>
          </a:prstGeom>
          <a:noFill/>
          <a:ln w="381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6898148" y="5474112"/>
            <a:ext cx="1955800" cy="984250"/>
          </a:xfrm>
          <a:prstGeom prst="rect">
            <a:avLst/>
          </a:prstGeom>
          <a:noFill/>
          <a:ln w="762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>
              <a:solidFill>
                <a:schemeClr val="tx1"/>
              </a:solidFill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2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3" grpId="0" build="p"/>
      <p:bldP spid="19" grpId="0"/>
      <p:bldP spid="23" grpId="0"/>
      <p:bldP spid="26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229600" cy="582613"/>
          </a:xfrm>
        </p:spPr>
        <p:txBody>
          <a:bodyPr/>
          <a:lstStyle/>
          <a:p>
            <a:r>
              <a:rPr lang="en-US"/>
              <a:t> </a:t>
            </a:r>
            <a:br>
              <a:rPr lang="en-US"/>
            </a:br>
            <a:r>
              <a:rPr lang="en-US" dirty="0">
                <a:sym typeface="+mn-ea"/>
              </a:rPr>
              <a:t>Time Response Analysis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" y="773430"/>
            <a:ext cx="9184005" cy="3262630"/>
          </a:xfrm>
        </p:spPr>
        <p:txBody>
          <a:bodyPr/>
          <a:lstStyle/>
          <a:p>
            <a:pPr algn="l"/>
            <a:r>
              <a:rPr lang="en-US" dirty="0">
                <a:sym typeface="+mn-ea"/>
              </a:rPr>
              <a:t>1- First step in </a:t>
            </a:r>
            <a:r>
              <a:rPr lang="en-US" dirty="0" err="1">
                <a:sym typeface="+mn-ea"/>
              </a:rPr>
              <a:t>analysing</a:t>
            </a:r>
            <a:r>
              <a:rPr lang="en-US" dirty="0">
                <a:sym typeface="+mn-ea"/>
              </a:rPr>
              <a:t> any control systems is to derive its mathematical model.</a:t>
            </a:r>
            <a:endParaRPr lang="en-US" dirty="0"/>
          </a:p>
          <a:p>
            <a:r>
              <a:rPr lang="en-US" dirty="0">
                <a:sym typeface="+mn-ea"/>
              </a:rPr>
              <a:t>2- In analyzing and designing any control system we must have a basis of performance comparison with different control systems</a:t>
            </a:r>
          </a:p>
          <a:p>
            <a:pPr algn="l"/>
            <a:r>
              <a:rPr lang="en-US" dirty="0">
                <a:sym typeface="+mn-ea"/>
              </a:rPr>
              <a:t>3- This  basis  may be setup by specifying particular test input signals and by comparing the responses of various control systems to these input signals.</a:t>
            </a:r>
          </a:p>
          <a:p>
            <a:pPr algn="l"/>
            <a:r>
              <a:rPr lang="en-US" dirty="0">
                <a:sym typeface="+mn-ea"/>
              </a:rPr>
              <a:t>4- System is  effected by changing the input  test signal  or its initial conditions.</a:t>
            </a:r>
            <a:endParaRPr lang="en-US" sz="4000" dirty="0">
              <a:sym typeface="+mn-ea"/>
            </a:endParaRPr>
          </a:p>
          <a:p>
            <a:pPr algn="l"/>
            <a:r>
              <a:rPr lang="en-US" sz="4000" dirty="0">
                <a:sym typeface="+mn-ea"/>
              </a:rPr>
              <a:t>5- </a:t>
            </a:r>
            <a:endParaRPr lang="en-US" sz="4000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60" y="6078220"/>
            <a:ext cx="511810" cy="511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7" name="Picture 11" descr="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41910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Settling Time</a:t>
            </a:r>
            <a:endParaRPr lang="id-ID"/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0" y="860425"/>
            <a:ext cx="48387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solidFill>
                  <a:schemeClr val="tx1"/>
                </a:solidFill>
              </a:rPr>
              <a:t>Using the following rule: </a:t>
            </a:r>
          </a:p>
        </p:txBody>
      </p:sp>
      <p:graphicFrame>
        <p:nvGraphicFramePr>
          <p:cNvPr id="167948" name="Object 2"/>
          <p:cNvGraphicFramePr>
            <a:graphicFrameLocks noChangeAspect="1"/>
          </p:cNvGraphicFramePr>
          <p:nvPr/>
        </p:nvGraphicFramePr>
        <p:xfrm>
          <a:off x="669925" y="1273175"/>
          <a:ext cx="42402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0" name="Equation" r:id="rId4" imgW="2019300" imgH="203200" progId="Equation.DSMT4">
                  <p:embed/>
                </p:oleObj>
              </mc:Choice>
              <mc:Fallback>
                <p:oleObj name="Equation" r:id="rId4" imgW="20193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273175"/>
                        <a:ext cx="42402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0" y="2819400"/>
            <a:ext cx="5105400" cy="63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he step response expression can be rewritten as:</a:t>
            </a:r>
          </a:p>
        </p:txBody>
      </p:sp>
      <p:graphicFrame>
        <p:nvGraphicFramePr>
          <p:cNvPr id="167950" name="Object 3"/>
          <p:cNvGraphicFramePr>
            <a:graphicFrameLocks noChangeAspect="1"/>
          </p:cNvGraphicFramePr>
          <p:nvPr/>
        </p:nvGraphicFramePr>
        <p:xfrm>
          <a:off x="647700" y="1911350"/>
          <a:ext cx="37877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1" name="Equation" r:id="rId6" imgW="1803400" imgH="431800" progId="Equation.DSMT4">
                  <p:embed/>
                </p:oleObj>
              </mc:Choice>
              <mc:Fallback>
                <p:oleObj name="Equation" r:id="rId6" imgW="18034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911350"/>
                        <a:ext cx="3787775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293688" y="1825625"/>
            <a:ext cx="1033462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200" dirty="0">
                <a:solidFill>
                  <a:schemeClr val="tx1"/>
                </a:solidFill>
              </a:rPr>
              <a:t>with: </a:t>
            </a:r>
          </a:p>
        </p:txBody>
      </p:sp>
      <p:graphicFrame>
        <p:nvGraphicFramePr>
          <p:cNvPr id="167952" name="Object 4"/>
          <p:cNvGraphicFramePr>
            <a:graphicFrameLocks noChangeAspect="1"/>
          </p:cNvGraphicFramePr>
          <p:nvPr/>
        </p:nvGraphicFramePr>
        <p:xfrm>
          <a:off x="579438" y="3403600"/>
          <a:ext cx="4292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2" name="Equation" r:id="rId8" imgW="2044700" imgH="520700" progId="Equation.DSMT4">
                  <p:embed/>
                </p:oleObj>
              </mc:Choice>
              <mc:Fallback>
                <p:oleObj name="Equation" r:id="rId8" imgW="2044700" imgH="52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3403600"/>
                        <a:ext cx="4292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53" name="Object 5"/>
          <p:cNvGraphicFramePr>
            <a:graphicFrameLocks noChangeAspect="1"/>
          </p:cNvGraphicFramePr>
          <p:nvPr/>
        </p:nvGraphicFramePr>
        <p:xfrm>
          <a:off x="647700" y="4543425"/>
          <a:ext cx="26400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3" name="Equation" r:id="rId10" imgW="1257300" imgH="558800" progId="Equation.DSMT4">
                  <p:embed/>
                </p:oleObj>
              </mc:Choice>
              <mc:Fallback>
                <p:oleObj name="Equation" r:id="rId10" imgW="12573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3425"/>
                        <a:ext cx="2640013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4" name="Text Box 18"/>
          <p:cNvSpPr txBox="1">
            <a:spLocks noChangeArrowheads="1"/>
          </p:cNvSpPr>
          <p:nvPr/>
        </p:nvSpPr>
        <p:spPr bwMode="auto">
          <a:xfrm>
            <a:off x="293688" y="4416425"/>
            <a:ext cx="1306512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200" dirty="0">
                <a:solidFill>
                  <a:schemeClr val="tx1"/>
                </a:solidFill>
              </a:rPr>
              <a:t>where: </a:t>
            </a:r>
          </a:p>
        </p:txBody>
      </p: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5334000" y="4800600"/>
            <a:ext cx="3733800" cy="3016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700" b="1" i="1" dirty="0" err="1">
                <a:solidFill>
                  <a:srgbClr val="305274"/>
                </a:solidFill>
              </a:rPr>
              <a:t>t</a:t>
            </a:r>
            <a:r>
              <a:rPr lang="en-US" sz="1700" b="1" i="1" baseline="-25000" dirty="0" err="1">
                <a:solidFill>
                  <a:srgbClr val="305274"/>
                </a:solidFill>
              </a:rPr>
              <a:t>s</a:t>
            </a:r>
            <a:r>
              <a:rPr lang="en-US" sz="1700" b="1" dirty="0">
                <a:solidFill>
                  <a:srgbClr val="305274"/>
                </a:solidFill>
              </a:rPr>
              <a:t> is a function of ζ</a:t>
            </a:r>
          </a:p>
        </p:txBody>
      </p:sp>
      <p:sp>
        <p:nvSpPr>
          <p:cNvPr id="167956" name="Freeform 20"/>
          <p:cNvSpPr/>
          <p:nvPr/>
        </p:nvSpPr>
        <p:spPr bwMode="auto">
          <a:xfrm>
            <a:off x="5638800" y="1295400"/>
            <a:ext cx="2971800" cy="1473200"/>
          </a:xfrm>
          <a:custGeom>
            <a:avLst/>
            <a:gdLst>
              <a:gd name="T0" fmla="*/ 0 w 1872"/>
              <a:gd name="T1" fmla="*/ 0 h 928"/>
              <a:gd name="T2" fmla="*/ 2147483647 w 1872"/>
              <a:gd name="T3" fmla="*/ 2147483647 h 928"/>
              <a:gd name="T4" fmla="*/ 2147483647 w 1872"/>
              <a:gd name="T5" fmla="*/ 2147483647 h 928"/>
              <a:gd name="T6" fmla="*/ 2147483647 w 1872"/>
              <a:gd name="T7" fmla="*/ 2147483647 h 928"/>
              <a:gd name="T8" fmla="*/ 2147483647 w 1872"/>
              <a:gd name="T9" fmla="*/ 2147483647 h 928"/>
              <a:gd name="T10" fmla="*/ 2147483647 w 1872"/>
              <a:gd name="T11" fmla="*/ 2147483647 h 928"/>
              <a:gd name="T12" fmla="*/ 2147483647 w 1872"/>
              <a:gd name="T13" fmla="*/ 2147483647 h 9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2"/>
              <a:gd name="T22" fmla="*/ 0 h 928"/>
              <a:gd name="T23" fmla="*/ 1872 w 1872"/>
              <a:gd name="T24" fmla="*/ 928 h 9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2" h="928">
                <a:moveTo>
                  <a:pt x="0" y="0"/>
                </a:moveTo>
                <a:cubicBezTo>
                  <a:pt x="40" y="76"/>
                  <a:pt x="80" y="152"/>
                  <a:pt x="144" y="240"/>
                </a:cubicBezTo>
                <a:cubicBezTo>
                  <a:pt x="208" y="328"/>
                  <a:pt x="296" y="448"/>
                  <a:pt x="384" y="528"/>
                </a:cubicBezTo>
                <a:cubicBezTo>
                  <a:pt x="472" y="608"/>
                  <a:pt x="576" y="672"/>
                  <a:pt x="672" y="720"/>
                </a:cubicBezTo>
                <a:cubicBezTo>
                  <a:pt x="768" y="768"/>
                  <a:pt x="816" y="784"/>
                  <a:pt x="960" y="816"/>
                </a:cubicBezTo>
                <a:cubicBezTo>
                  <a:pt x="1104" y="848"/>
                  <a:pt x="1384" y="896"/>
                  <a:pt x="1536" y="912"/>
                </a:cubicBezTo>
                <a:cubicBezTo>
                  <a:pt x="1688" y="928"/>
                  <a:pt x="1780" y="920"/>
                  <a:pt x="1872" y="912"/>
                </a:cubicBezTo>
              </a:path>
            </a:pathLst>
          </a:custGeom>
          <a:noFill/>
          <a:ln w="57150">
            <a:solidFill>
              <a:srgbClr val="4D7AA3"/>
            </a:solidFill>
            <a:prstDash val="sysDot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67957" name="Freeform 21"/>
          <p:cNvSpPr/>
          <p:nvPr/>
        </p:nvSpPr>
        <p:spPr bwMode="auto">
          <a:xfrm rot="21548084" flipV="1">
            <a:off x="5638800" y="2781300"/>
            <a:ext cx="2971800" cy="1473200"/>
          </a:xfrm>
          <a:custGeom>
            <a:avLst/>
            <a:gdLst>
              <a:gd name="T0" fmla="*/ 0 w 1872"/>
              <a:gd name="T1" fmla="*/ 0 h 928"/>
              <a:gd name="T2" fmla="*/ 2147483647 w 1872"/>
              <a:gd name="T3" fmla="*/ 2147483647 h 928"/>
              <a:gd name="T4" fmla="*/ 2147483647 w 1872"/>
              <a:gd name="T5" fmla="*/ 2147483647 h 928"/>
              <a:gd name="T6" fmla="*/ 2147483647 w 1872"/>
              <a:gd name="T7" fmla="*/ 2147483647 h 928"/>
              <a:gd name="T8" fmla="*/ 2147483647 w 1872"/>
              <a:gd name="T9" fmla="*/ 2147483647 h 928"/>
              <a:gd name="T10" fmla="*/ 2147483647 w 1872"/>
              <a:gd name="T11" fmla="*/ 2147483647 h 928"/>
              <a:gd name="T12" fmla="*/ 2147483647 w 1872"/>
              <a:gd name="T13" fmla="*/ 2147483647 h 9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72"/>
              <a:gd name="T22" fmla="*/ 0 h 928"/>
              <a:gd name="T23" fmla="*/ 1872 w 1872"/>
              <a:gd name="T24" fmla="*/ 928 h 9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72" h="928">
                <a:moveTo>
                  <a:pt x="0" y="0"/>
                </a:moveTo>
                <a:cubicBezTo>
                  <a:pt x="40" y="76"/>
                  <a:pt x="80" y="152"/>
                  <a:pt x="144" y="240"/>
                </a:cubicBezTo>
                <a:cubicBezTo>
                  <a:pt x="208" y="328"/>
                  <a:pt x="296" y="448"/>
                  <a:pt x="384" y="528"/>
                </a:cubicBezTo>
                <a:cubicBezTo>
                  <a:pt x="472" y="608"/>
                  <a:pt x="576" y="672"/>
                  <a:pt x="672" y="720"/>
                </a:cubicBezTo>
                <a:cubicBezTo>
                  <a:pt x="768" y="768"/>
                  <a:pt x="816" y="784"/>
                  <a:pt x="960" y="816"/>
                </a:cubicBezTo>
                <a:cubicBezTo>
                  <a:pt x="1104" y="848"/>
                  <a:pt x="1384" y="896"/>
                  <a:pt x="1536" y="912"/>
                </a:cubicBezTo>
                <a:cubicBezTo>
                  <a:pt x="1688" y="928"/>
                  <a:pt x="1780" y="920"/>
                  <a:pt x="1872" y="912"/>
                </a:cubicBezTo>
              </a:path>
            </a:pathLst>
          </a:custGeom>
          <a:noFill/>
          <a:ln w="57150">
            <a:solidFill>
              <a:srgbClr val="4D7AA3"/>
            </a:solidFill>
            <a:prstDash val="sysDot"/>
            <a:rou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3378" name="Object 7"/>
          <p:cNvGraphicFramePr>
            <a:graphicFrameLocks noChangeAspect="1"/>
          </p:cNvGraphicFramePr>
          <p:nvPr/>
        </p:nvGraphicFramePr>
        <p:xfrm>
          <a:off x="6631448" y="5488448"/>
          <a:ext cx="9826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12" imgW="546100" imgH="431800" progId="Equation.DSMT4">
                  <p:embed/>
                </p:oleObj>
              </mc:Choice>
              <mc:Fallback>
                <p:oleObj name="Equation" r:id="rId12" imgW="5461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1448" y="5488448"/>
                        <a:ext cx="98266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542548" y="5488448"/>
            <a:ext cx="1155700" cy="800100"/>
          </a:xfrm>
          <a:prstGeom prst="rect">
            <a:avLst/>
          </a:prstGeom>
          <a:noFill/>
          <a:ln w="762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>
              <a:solidFill>
                <a:schemeClr val="tx1"/>
              </a:solidFill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4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build="p"/>
      <p:bldP spid="167949" grpId="0" build="p"/>
      <p:bldP spid="167951" grpId="0" build="p"/>
      <p:bldP spid="167954" grpId="0" build="p"/>
      <p:bldP spid="167955" grpId="0"/>
      <p:bldP spid="167956" grpId="0" animBg="1"/>
      <p:bldP spid="16795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Settling Time</a:t>
            </a:r>
            <a:endParaRPr lang="id-ID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0" y="845677"/>
            <a:ext cx="9144000" cy="1175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solidFill>
                  <a:schemeClr val="tx1"/>
                </a:solidFill>
              </a:rPr>
              <a:t>The time constant of the envelope curves shown previously is 1/ζ</a:t>
            </a:r>
            <a:r>
              <a:rPr lang="el-GR" sz="2200" i="1" dirty="0">
                <a:solidFill>
                  <a:schemeClr val="tx1"/>
                </a:solidFill>
              </a:rPr>
              <a:t>ω</a:t>
            </a:r>
            <a:r>
              <a:rPr lang="en-US" sz="2200" i="1" baseline="-25000" dirty="0">
                <a:solidFill>
                  <a:schemeClr val="tx1"/>
                </a:solidFill>
              </a:rPr>
              <a:t>n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, so that the settling time corresponding to a certain tolerance band may be measured in term of this time constant. 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id-ID" sz="22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73065" name="Picture 9" descr="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2995661"/>
            <a:ext cx="53340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3066" name="Object 2"/>
          <p:cNvGraphicFramePr>
            <a:graphicFrameLocks noChangeAspect="1"/>
          </p:cNvGraphicFramePr>
          <p:nvPr/>
        </p:nvGraphicFramePr>
        <p:xfrm>
          <a:off x="3848100" y="2036714"/>
          <a:ext cx="22399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4" imgW="1066800" imgH="431800" progId="Equation.DSMT4">
                  <p:embed/>
                </p:oleObj>
              </mc:Choice>
              <mc:Fallback>
                <p:oleObj name="Equation" r:id="rId4" imgW="10668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036714"/>
                        <a:ext cx="223996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7" name="Object 3"/>
          <p:cNvGraphicFramePr>
            <a:graphicFrameLocks noChangeAspect="1"/>
          </p:cNvGraphicFramePr>
          <p:nvPr/>
        </p:nvGraphicFramePr>
        <p:xfrm>
          <a:off x="6438900" y="2036714"/>
          <a:ext cx="2212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1" name="Equation" r:id="rId6" imgW="1054100" imgH="431800" progId="Equation.DSMT4">
                  <p:embed/>
                </p:oleObj>
              </mc:Choice>
              <mc:Fallback>
                <p:oleObj name="Equation" r:id="rId6" imgW="1054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036714"/>
                        <a:ext cx="22129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4"/>
          <p:cNvGraphicFramePr>
            <a:graphicFrameLocks noChangeAspect="1"/>
          </p:cNvGraphicFramePr>
          <p:nvPr/>
        </p:nvGraphicFramePr>
        <p:xfrm>
          <a:off x="1193800" y="2036714"/>
          <a:ext cx="2212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Equation" r:id="rId8" imgW="1054100" imgH="431800" progId="Equation.DSMT4">
                  <p:embed/>
                </p:oleObj>
              </mc:Choice>
              <mc:Fallback>
                <p:oleObj name="Equation" r:id="rId8" imgW="10541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036714"/>
                        <a:ext cx="22129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9" name="Freeform 13"/>
          <p:cNvSpPr/>
          <p:nvPr/>
        </p:nvSpPr>
        <p:spPr bwMode="auto">
          <a:xfrm>
            <a:off x="3390900" y="2984500"/>
            <a:ext cx="1066800" cy="2270125"/>
          </a:xfrm>
          <a:custGeom>
            <a:avLst/>
            <a:gdLst>
              <a:gd name="T0" fmla="*/ 0 w 912"/>
              <a:gd name="T1" fmla="*/ 0 h 432"/>
              <a:gd name="T2" fmla="*/ 2147483647 w 912"/>
              <a:gd name="T3" fmla="*/ 2147483647 h 432"/>
              <a:gd name="T4" fmla="*/ 2147483647 w 912"/>
              <a:gd name="T5" fmla="*/ 2147483647 h 432"/>
              <a:gd name="T6" fmla="*/ 0 60000 65536"/>
              <a:gd name="T7" fmla="*/ 0 60000 65536"/>
              <a:gd name="T8" fmla="*/ 0 60000 65536"/>
              <a:gd name="T9" fmla="*/ 0 w 912"/>
              <a:gd name="T10" fmla="*/ 0 h 432"/>
              <a:gd name="T11" fmla="*/ 912 w 91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432">
                <a:moveTo>
                  <a:pt x="0" y="0"/>
                </a:moveTo>
                <a:cubicBezTo>
                  <a:pt x="260" y="60"/>
                  <a:pt x="520" y="120"/>
                  <a:pt x="672" y="192"/>
                </a:cubicBezTo>
                <a:cubicBezTo>
                  <a:pt x="824" y="264"/>
                  <a:pt x="868" y="348"/>
                  <a:pt x="912" y="432"/>
                </a:cubicBezTo>
              </a:path>
            </a:pathLst>
          </a:custGeom>
          <a:noFill/>
          <a:ln w="57150">
            <a:solidFill>
              <a:srgbClr val="4D7AA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1" name="Freeform 15"/>
          <p:cNvSpPr/>
          <p:nvPr/>
        </p:nvSpPr>
        <p:spPr bwMode="auto">
          <a:xfrm rot="1644377" flipH="1">
            <a:off x="5363232" y="2987114"/>
            <a:ext cx="597268" cy="2212975"/>
          </a:xfrm>
          <a:custGeom>
            <a:avLst/>
            <a:gdLst>
              <a:gd name="T0" fmla="*/ 2147483647 w 240"/>
              <a:gd name="T1" fmla="*/ 0 h 336"/>
              <a:gd name="T2" fmla="*/ 2147483647 w 240"/>
              <a:gd name="T3" fmla="*/ 2147483647 h 336"/>
              <a:gd name="T4" fmla="*/ 0 w 240"/>
              <a:gd name="T5" fmla="*/ 2147483647 h 336"/>
              <a:gd name="T6" fmla="*/ 0 60000 65536"/>
              <a:gd name="T7" fmla="*/ 0 60000 65536"/>
              <a:gd name="T8" fmla="*/ 0 60000 65536"/>
              <a:gd name="T9" fmla="*/ 0 w 240"/>
              <a:gd name="T10" fmla="*/ 0 h 336"/>
              <a:gd name="T11" fmla="*/ 240 w 24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336">
                <a:moveTo>
                  <a:pt x="240" y="0"/>
                </a:moveTo>
                <a:cubicBezTo>
                  <a:pt x="164" y="68"/>
                  <a:pt x="88" y="136"/>
                  <a:pt x="48" y="192"/>
                </a:cubicBezTo>
                <a:cubicBezTo>
                  <a:pt x="8" y="248"/>
                  <a:pt x="4" y="292"/>
                  <a:pt x="0" y="336"/>
                </a:cubicBezTo>
              </a:path>
            </a:pathLst>
          </a:custGeom>
          <a:noFill/>
          <a:ln w="57150">
            <a:solidFill>
              <a:srgbClr val="4D7AA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2" name="Freeform 16"/>
          <p:cNvSpPr/>
          <p:nvPr/>
        </p:nvSpPr>
        <p:spPr bwMode="auto">
          <a:xfrm rot="4921529" flipH="1">
            <a:off x="6274345" y="2963020"/>
            <a:ext cx="1917065" cy="2209800"/>
          </a:xfrm>
          <a:custGeom>
            <a:avLst/>
            <a:gdLst>
              <a:gd name="T0" fmla="*/ 2147483647 w 1152"/>
              <a:gd name="T1" fmla="*/ 0 h 384"/>
              <a:gd name="T2" fmla="*/ 2147483647 w 1152"/>
              <a:gd name="T3" fmla="*/ 2147483647 h 384"/>
              <a:gd name="T4" fmla="*/ 0 w 1152"/>
              <a:gd name="T5" fmla="*/ 2147483647 h 384"/>
              <a:gd name="T6" fmla="*/ 0 60000 65536"/>
              <a:gd name="T7" fmla="*/ 0 60000 65536"/>
              <a:gd name="T8" fmla="*/ 0 60000 65536"/>
              <a:gd name="T9" fmla="*/ 0 w 1152"/>
              <a:gd name="T10" fmla="*/ 0 h 384"/>
              <a:gd name="T11" fmla="*/ 1152 w 115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384">
                <a:moveTo>
                  <a:pt x="1152" y="0"/>
                </a:moveTo>
                <a:cubicBezTo>
                  <a:pt x="888" y="40"/>
                  <a:pt x="624" y="80"/>
                  <a:pt x="432" y="144"/>
                </a:cubicBezTo>
                <a:cubicBezTo>
                  <a:pt x="240" y="208"/>
                  <a:pt x="120" y="296"/>
                  <a:pt x="0" y="384"/>
                </a:cubicBezTo>
              </a:path>
            </a:pathLst>
          </a:custGeom>
          <a:noFill/>
          <a:ln w="57150">
            <a:solidFill>
              <a:srgbClr val="4D7AA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1149350" y="2036714"/>
            <a:ext cx="2266950" cy="903336"/>
          </a:xfrm>
          <a:prstGeom prst="rect">
            <a:avLst/>
          </a:prstGeom>
          <a:noFill/>
          <a:ln w="381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3816350" y="2036714"/>
            <a:ext cx="2266950" cy="903336"/>
          </a:xfrm>
          <a:prstGeom prst="rect">
            <a:avLst/>
          </a:prstGeom>
          <a:noFill/>
          <a:ln w="381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6423740" y="2036714"/>
            <a:ext cx="2266950" cy="903336"/>
          </a:xfrm>
          <a:prstGeom prst="rect">
            <a:avLst/>
          </a:prstGeom>
          <a:noFill/>
          <a:ln w="381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0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  <p:bldP spid="173069" grpId="0" animBg="1"/>
      <p:bldP spid="173071" grpId="0" animBg="1"/>
      <p:bldP spid="173072" grpId="0" animBg="1"/>
      <p:bldP spid="14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Peak Time</a:t>
            </a:r>
            <a:endParaRPr lang="id-ID"/>
          </a:p>
        </p:txBody>
      </p:sp>
      <p:graphicFrame>
        <p:nvGraphicFramePr>
          <p:cNvPr id="172039" name="Object 2"/>
          <p:cNvGraphicFramePr>
            <a:graphicFrameLocks noChangeAspect="1"/>
          </p:cNvGraphicFramePr>
          <p:nvPr/>
        </p:nvGraphicFramePr>
        <p:xfrm>
          <a:off x="687388" y="2503488"/>
          <a:ext cx="581342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Equation" r:id="rId3" imgW="2768600" imgH="1066800" progId="Equation.DSMT4">
                  <p:embed/>
                </p:oleObj>
              </mc:Choice>
              <mc:Fallback>
                <p:oleObj name="Equation" r:id="rId3" imgW="2768600" imgH="1066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2503488"/>
                        <a:ext cx="5813425" cy="22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0" y="860425"/>
            <a:ext cx="9144000" cy="63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solidFill>
                  <a:schemeClr val="tx1"/>
                </a:solidFill>
              </a:rPr>
              <a:t>When the step response </a:t>
            </a:r>
            <a:r>
              <a:rPr lang="en-US" sz="2200" i="1" dirty="0">
                <a:solidFill>
                  <a:schemeClr val="tx1"/>
                </a:solidFill>
              </a:rPr>
              <a:t>y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i="1" dirty="0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) reaches its maximum value (maximum overshoot), its derivative will be zero:</a:t>
            </a:r>
          </a:p>
        </p:txBody>
      </p:sp>
      <p:graphicFrame>
        <p:nvGraphicFramePr>
          <p:cNvPr id="172041" name="Object 3"/>
          <p:cNvGraphicFramePr>
            <a:graphicFrameLocks noChangeAspect="1"/>
          </p:cNvGraphicFramePr>
          <p:nvPr/>
        </p:nvGraphicFramePr>
        <p:xfrm>
          <a:off x="674688" y="1409700"/>
          <a:ext cx="54133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5" imgW="2578100" imgH="558800" progId="Equation.DSMT4">
                  <p:embed/>
                </p:oleObj>
              </mc:Choice>
              <mc:Fallback>
                <p:oleObj name="Equation" r:id="rId5" imgW="25781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409700"/>
                        <a:ext cx="54133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3" name="Object 4"/>
          <p:cNvGraphicFramePr>
            <a:graphicFrameLocks noChangeAspect="1"/>
          </p:cNvGraphicFramePr>
          <p:nvPr/>
        </p:nvGraphicFramePr>
        <p:xfrm>
          <a:off x="673100" y="4800600"/>
          <a:ext cx="456088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6" name="Equation" r:id="rId7" imgW="2171700" imgH="558800" progId="Equation.DSMT4">
                  <p:embed/>
                </p:oleObj>
              </mc:Choice>
              <mc:Fallback>
                <p:oleObj name="Equation" r:id="rId7" imgW="21717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4800600"/>
                        <a:ext cx="4560888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2" name="Rectangles 1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Peak Time</a:t>
            </a:r>
            <a:endParaRPr lang="id-ID"/>
          </a:p>
        </p:txBody>
      </p:sp>
      <p:graphicFrame>
        <p:nvGraphicFramePr>
          <p:cNvPr id="174086" name="Object 2"/>
          <p:cNvGraphicFramePr>
            <a:graphicFrameLocks noChangeAspect="1"/>
          </p:cNvGraphicFramePr>
          <p:nvPr/>
        </p:nvGraphicFramePr>
        <p:xfrm>
          <a:off x="674688" y="1219200"/>
          <a:ext cx="49053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0" name="Equation" r:id="rId3" imgW="2336800" imgH="558800" progId="Equation.DSMT4">
                  <p:embed/>
                </p:oleObj>
              </mc:Choice>
              <mc:Fallback>
                <p:oleObj name="Equation" r:id="rId3" imgW="23368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219200"/>
                        <a:ext cx="49053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7" name="Object 3"/>
          <p:cNvGraphicFramePr>
            <a:graphicFrameLocks noChangeAspect="1"/>
          </p:cNvGraphicFramePr>
          <p:nvPr/>
        </p:nvGraphicFramePr>
        <p:xfrm>
          <a:off x="5608638" y="1608138"/>
          <a:ext cx="5064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1" name="Equation" r:id="rId5" imgW="241300" imgH="177800" progId="Equation.DSMT4">
                  <p:embed/>
                </p:oleObj>
              </mc:Choice>
              <mc:Fallback>
                <p:oleObj name="Equation" r:id="rId5" imgW="241300" imgH="17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1608138"/>
                        <a:ext cx="5064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4660900" y="2147888"/>
            <a:ext cx="7874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id-ID" sz="2800" b="1" dirty="0">
                <a:solidFill>
                  <a:srgbClr val="305274"/>
                </a:solidFill>
              </a:rPr>
              <a:t>≡</a:t>
            </a:r>
            <a:r>
              <a:rPr lang="en-US" sz="2800" b="1" dirty="0">
                <a:solidFill>
                  <a:srgbClr val="305274"/>
                </a:solidFill>
              </a:rPr>
              <a:t>0</a:t>
            </a:r>
            <a:endParaRPr lang="id-ID" sz="2800" dirty="0">
              <a:solidFill>
                <a:srgbClr val="305274"/>
              </a:solidFill>
            </a:endParaRPr>
          </a:p>
        </p:txBody>
      </p:sp>
      <p:graphicFrame>
        <p:nvGraphicFramePr>
          <p:cNvPr id="174090" name="Object 4"/>
          <p:cNvGraphicFramePr>
            <a:graphicFrameLocks noChangeAspect="1"/>
          </p:cNvGraphicFramePr>
          <p:nvPr/>
        </p:nvGraphicFramePr>
        <p:xfrm>
          <a:off x="647700" y="2514600"/>
          <a:ext cx="27987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2" name="Equation" r:id="rId7" imgW="1333500" imgH="254000" progId="Equation.DSMT4">
                  <p:embed/>
                </p:oleObj>
              </mc:Choice>
              <mc:Fallback>
                <p:oleObj name="Equation" r:id="rId7" imgW="13335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514600"/>
                        <a:ext cx="27987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0" y="860425"/>
            <a:ext cx="34290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solidFill>
                  <a:schemeClr val="tx1"/>
                </a:solidFill>
              </a:rPr>
              <a:t>At the peak time,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0" y="3276600"/>
            <a:ext cx="91440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solidFill>
                  <a:schemeClr val="tx1"/>
                </a:solidFill>
              </a:rPr>
              <a:t>Since the peak time corresponds to the first peak overshoot,</a:t>
            </a:r>
          </a:p>
        </p:txBody>
      </p:sp>
      <p:graphicFrame>
        <p:nvGraphicFramePr>
          <p:cNvPr id="174093" name="Object 5"/>
          <p:cNvGraphicFramePr>
            <a:graphicFrameLocks noChangeAspect="1"/>
          </p:cNvGraphicFramePr>
          <p:nvPr/>
        </p:nvGraphicFramePr>
        <p:xfrm>
          <a:off x="647700" y="3682746"/>
          <a:ext cx="10668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3" name="Equation" r:id="rId9" imgW="508000" imgH="431800" progId="Equation.DSMT4">
                  <p:embed/>
                </p:oleObj>
              </mc:Choice>
              <mc:Fallback>
                <p:oleObj name="Equation" r:id="rId9" imgW="5080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682746"/>
                        <a:ext cx="10668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1371600" y="4703508"/>
            <a:ext cx="3060700" cy="3016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sz="1700" b="1" i="1" dirty="0" err="1">
                <a:solidFill>
                  <a:srgbClr val="305274"/>
                </a:solidFill>
              </a:rPr>
              <a:t>t</a:t>
            </a:r>
            <a:r>
              <a:rPr lang="en-US" sz="1700" b="1" i="1" baseline="-25000" dirty="0" err="1">
                <a:solidFill>
                  <a:srgbClr val="305274"/>
                </a:solidFill>
              </a:rPr>
              <a:t>p</a:t>
            </a:r>
            <a:r>
              <a:rPr lang="en-US" sz="1700" b="1" dirty="0">
                <a:solidFill>
                  <a:srgbClr val="305274"/>
                </a:solidFill>
              </a:rPr>
              <a:t> is a function of </a:t>
            </a:r>
            <a:r>
              <a:rPr lang="en-US" sz="1700" b="1" i="1" dirty="0" err="1">
                <a:solidFill>
                  <a:srgbClr val="305274"/>
                </a:solidFill>
              </a:rPr>
              <a:t>ω</a:t>
            </a:r>
            <a:r>
              <a:rPr lang="en-US" sz="1700" b="1" i="1" baseline="-25000" dirty="0" err="1">
                <a:solidFill>
                  <a:srgbClr val="305274"/>
                </a:solidFill>
              </a:rPr>
              <a:t>d</a:t>
            </a:r>
            <a:endParaRPr lang="en-US" sz="1700" b="1" i="1" baseline="-25000" dirty="0">
              <a:solidFill>
                <a:srgbClr val="305274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91050" y="1982788"/>
            <a:ext cx="914400" cy="228600"/>
          </a:xfrm>
          <a:custGeom>
            <a:avLst/>
            <a:gdLst>
              <a:gd name="connsiteX0" fmla="*/ 0 w 2050025"/>
              <a:gd name="connsiteY0" fmla="*/ 0 h 265471"/>
              <a:gd name="connsiteX1" fmla="*/ 0 w 2050025"/>
              <a:gd name="connsiteY1" fmla="*/ 265471 h 265471"/>
              <a:gd name="connsiteX2" fmla="*/ 2050025 w 2050025"/>
              <a:gd name="connsiteY2" fmla="*/ 265471 h 265471"/>
              <a:gd name="connsiteX3" fmla="*/ 2050025 w 2050025"/>
              <a:gd name="connsiteY3" fmla="*/ 44245 h 265471"/>
              <a:gd name="connsiteX0-1" fmla="*/ 14748 w 2050025"/>
              <a:gd name="connsiteY0-2" fmla="*/ 22123 h 221226"/>
              <a:gd name="connsiteX1-3" fmla="*/ 0 w 2050025"/>
              <a:gd name="connsiteY1-4" fmla="*/ 221226 h 221226"/>
              <a:gd name="connsiteX2-5" fmla="*/ 2050025 w 2050025"/>
              <a:gd name="connsiteY2-6" fmla="*/ 221226 h 221226"/>
              <a:gd name="connsiteX3-7" fmla="*/ 2050025 w 2050025"/>
              <a:gd name="connsiteY3-8" fmla="*/ 0 h 221226"/>
              <a:gd name="connsiteX0-9" fmla="*/ 0 w 2035277"/>
              <a:gd name="connsiteY0-10" fmla="*/ 22123 h 221226"/>
              <a:gd name="connsiteX1-11" fmla="*/ 0 w 2035277"/>
              <a:gd name="connsiteY1-12" fmla="*/ 174522 h 221226"/>
              <a:gd name="connsiteX2-13" fmla="*/ 2035277 w 2035277"/>
              <a:gd name="connsiteY2-14" fmla="*/ 221226 h 221226"/>
              <a:gd name="connsiteX3-15" fmla="*/ 2035277 w 2035277"/>
              <a:gd name="connsiteY3-16" fmla="*/ 0 h 221226"/>
              <a:gd name="connsiteX0-17" fmla="*/ 0 w 2057400"/>
              <a:gd name="connsiteY0-18" fmla="*/ 22123 h 174522"/>
              <a:gd name="connsiteX1-19" fmla="*/ 0 w 2057400"/>
              <a:gd name="connsiteY1-20" fmla="*/ 174522 h 174522"/>
              <a:gd name="connsiteX2-21" fmla="*/ 2057400 w 2057400"/>
              <a:gd name="connsiteY2-22" fmla="*/ 174522 h 174522"/>
              <a:gd name="connsiteX3-23" fmla="*/ 2035277 w 2057400"/>
              <a:gd name="connsiteY3-24" fmla="*/ 0 h 174522"/>
              <a:gd name="connsiteX0-25" fmla="*/ 0 w 2057399"/>
              <a:gd name="connsiteY0-26" fmla="*/ 22123 h 174522"/>
              <a:gd name="connsiteX1-27" fmla="*/ 0 w 2057399"/>
              <a:gd name="connsiteY1-28" fmla="*/ 174522 h 174522"/>
              <a:gd name="connsiteX2-29" fmla="*/ 2057399 w 2057399"/>
              <a:gd name="connsiteY2-30" fmla="*/ 174522 h 174522"/>
              <a:gd name="connsiteX3-31" fmla="*/ 2035277 w 2057399"/>
              <a:gd name="connsiteY3-32" fmla="*/ 0 h 174522"/>
              <a:gd name="connsiteX0-33" fmla="*/ 0 w 2057400"/>
              <a:gd name="connsiteY0-34" fmla="*/ 1 h 152400"/>
              <a:gd name="connsiteX1-35" fmla="*/ 0 w 2057400"/>
              <a:gd name="connsiteY1-36" fmla="*/ 152400 h 152400"/>
              <a:gd name="connsiteX2-37" fmla="*/ 2057399 w 2057400"/>
              <a:gd name="connsiteY2-38" fmla="*/ 152400 h 152400"/>
              <a:gd name="connsiteX3-39" fmla="*/ 2057400 w 2057400"/>
              <a:gd name="connsiteY3-40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7400" h="152400">
                <a:moveTo>
                  <a:pt x="0" y="1"/>
                </a:moveTo>
                <a:lnTo>
                  <a:pt x="0" y="152400"/>
                </a:lnTo>
                <a:lnTo>
                  <a:pt x="2057399" y="152400"/>
                </a:lnTo>
                <a:cubicBezTo>
                  <a:pt x="2057399" y="101600"/>
                  <a:pt x="2057400" y="50800"/>
                  <a:pt x="2057400" y="0"/>
                </a:cubicBezTo>
              </a:path>
            </a:pathLst>
          </a:custGeom>
          <a:ln w="38100" cap="flat">
            <a:solidFill>
              <a:srgbClr val="4D7AA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600996" y="3710860"/>
            <a:ext cx="1200150" cy="889000"/>
          </a:xfrm>
          <a:prstGeom prst="rect">
            <a:avLst/>
          </a:prstGeom>
          <a:noFill/>
          <a:ln w="381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1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/>
      <p:bldP spid="174091" grpId="0" build="p"/>
      <p:bldP spid="174092" grpId="0" build="p"/>
      <p:bldP spid="17409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Overshoot</a:t>
            </a:r>
            <a:endParaRPr lang="id-ID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0" y="860425"/>
            <a:ext cx="91440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solidFill>
                  <a:schemeClr val="tx1"/>
                </a:solidFill>
              </a:rPr>
              <a:t>Substituting the value of </a:t>
            </a:r>
            <a:r>
              <a:rPr lang="en-US" sz="2200" i="1" dirty="0" err="1">
                <a:solidFill>
                  <a:schemeClr val="tx1"/>
                </a:solidFill>
              </a:rPr>
              <a:t>t</a:t>
            </a:r>
            <a:r>
              <a:rPr lang="en-US" sz="2200" i="1" baseline="-25000" dirty="0" err="1">
                <a:solidFill>
                  <a:schemeClr val="tx1"/>
                </a:solidFill>
              </a:rPr>
              <a:t>p</a:t>
            </a:r>
            <a:r>
              <a:rPr lang="en-US" sz="2200" dirty="0">
                <a:solidFill>
                  <a:schemeClr val="tx1"/>
                </a:solidFill>
              </a:rPr>
              <a:t> into the expression for </a:t>
            </a:r>
            <a:r>
              <a:rPr lang="en-US" sz="2200" i="1" dirty="0">
                <a:solidFill>
                  <a:schemeClr val="tx1"/>
                </a:solidFill>
              </a:rPr>
              <a:t>y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i="1" dirty="0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), </a:t>
            </a:r>
            <a:endParaRPr lang="en-US" sz="2200" i="1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175110" name="Object 2"/>
          <p:cNvGraphicFramePr>
            <a:graphicFrameLocks noChangeAspect="1"/>
          </p:cNvGraphicFramePr>
          <p:nvPr/>
        </p:nvGraphicFramePr>
        <p:xfrm>
          <a:off x="687388" y="1219200"/>
          <a:ext cx="59197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0" name="Equation" r:id="rId3" imgW="2819400" imgH="558800" progId="Equation.DSMT4">
                  <p:embed/>
                </p:oleObj>
              </mc:Choice>
              <mc:Fallback>
                <p:oleObj name="Equation" r:id="rId3" imgW="2819400" imgH="558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219200"/>
                        <a:ext cx="5919787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1" name="Object 3"/>
          <p:cNvGraphicFramePr>
            <a:graphicFrameLocks noChangeAspect="1"/>
          </p:cNvGraphicFramePr>
          <p:nvPr/>
        </p:nvGraphicFramePr>
        <p:xfrm>
          <a:off x="674688" y="2362200"/>
          <a:ext cx="551973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1" name="Equation" r:id="rId5" imgW="2628900" imgH="558800" progId="Equation.DSMT4">
                  <p:embed/>
                </p:oleObj>
              </mc:Choice>
              <mc:Fallback>
                <p:oleObj name="Equation" r:id="rId5" imgW="26289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362200"/>
                        <a:ext cx="5519737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2" name="Object 4"/>
          <p:cNvGraphicFramePr>
            <a:graphicFrameLocks noChangeAspect="1"/>
          </p:cNvGraphicFramePr>
          <p:nvPr/>
        </p:nvGraphicFramePr>
        <p:xfrm>
          <a:off x="6265863" y="2616200"/>
          <a:ext cx="18700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2" name="Equation" r:id="rId7" imgW="888365" imgH="241300" progId="Equation.DSMT4">
                  <p:embed/>
                </p:oleObj>
              </mc:Choice>
              <mc:Fallback>
                <p:oleObj name="Equation" r:id="rId7" imgW="888365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616200"/>
                        <a:ext cx="18700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4" name="Object 5"/>
          <p:cNvGraphicFramePr>
            <a:graphicFrameLocks noChangeAspect="1"/>
          </p:cNvGraphicFramePr>
          <p:nvPr/>
        </p:nvGraphicFramePr>
        <p:xfrm>
          <a:off x="4573588" y="3843798"/>
          <a:ext cx="36433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3" name="Equation" r:id="rId9" imgW="1739900" imgH="444500" progId="Equation.DSMT4">
                  <p:embed/>
                </p:oleObj>
              </mc:Choice>
              <mc:Fallback>
                <p:oleObj name="Equation" r:id="rId9" imgW="17399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3843798"/>
                        <a:ext cx="3643312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5" name="Object 6"/>
          <p:cNvGraphicFramePr>
            <a:graphicFrameLocks noChangeAspect="1"/>
          </p:cNvGraphicFramePr>
          <p:nvPr/>
        </p:nvGraphicFramePr>
        <p:xfrm>
          <a:off x="660400" y="4095750"/>
          <a:ext cx="30067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4" name="Equation" r:id="rId11" imgW="1435100" imgH="482600" progId="Equation.DSMT4">
                  <p:embed/>
                </p:oleObj>
              </mc:Choice>
              <mc:Fallback>
                <p:oleObj name="Equation" r:id="rId11" imgW="14351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095750"/>
                        <a:ext cx="30067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6" name="Object 7"/>
          <p:cNvGraphicFramePr>
            <a:graphicFrameLocks noChangeAspect="1"/>
          </p:cNvGraphicFramePr>
          <p:nvPr/>
        </p:nvGraphicFramePr>
        <p:xfrm>
          <a:off x="647700" y="5486400"/>
          <a:ext cx="19939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5" name="Equation" r:id="rId13" imgW="951865" imgH="292100" progId="Equation.DSMT4">
                  <p:embed/>
                </p:oleObj>
              </mc:Choice>
              <mc:Fallback>
                <p:oleObj name="Equation" r:id="rId13" imgW="951865" imgH="292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486400"/>
                        <a:ext cx="19939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17" name="Object 8"/>
          <p:cNvGraphicFramePr>
            <a:graphicFrameLocks noChangeAspect="1"/>
          </p:cNvGraphicFramePr>
          <p:nvPr/>
        </p:nvGraphicFramePr>
        <p:xfrm>
          <a:off x="4608512" y="5084762"/>
          <a:ext cx="31638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6" name="Equation" r:id="rId15" imgW="1511300" imgH="292100" progId="Equation.DSMT4">
                  <p:embed/>
                </p:oleObj>
              </mc:Choice>
              <mc:Fallback>
                <p:oleObj name="Equation" r:id="rId15" imgW="1511300" imgH="292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2" y="5084762"/>
                        <a:ext cx="3163888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060950" y="5784850"/>
            <a:ext cx="1800225" cy="3016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700" b="1" dirty="0">
                <a:solidFill>
                  <a:srgbClr val="305274"/>
                </a:solidFill>
              </a:rPr>
              <a:t>if </a:t>
            </a:r>
            <a:r>
              <a:rPr lang="en-US" sz="1700" b="1" i="1" dirty="0">
                <a:solidFill>
                  <a:srgbClr val="305274"/>
                </a:solidFill>
              </a:rPr>
              <a:t>y</a:t>
            </a:r>
            <a:r>
              <a:rPr lang="en-US" sz="1700" b="1" dirty="0">
                <a:solidFill>
                  <a:srgbClr val="305274"/>
                </a:solidFill>
              </a:rPr>
              <a:t>(∞) = 1</a:t>
            </a:r>
            <a:endParaRPr lang="en-US" sz="1700" b="1" i="1" baseline="-25000" dirty="0">
              <a:solidFill>
                <a:srgbClr val="305274"/>
              </a:solidFill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600996" y="5473494"/>
            <a:ext cx="2089150" cy="666750"/>
          </a:xfrm>
          <a:prstGeom prst="rect">
            <a:avLst/>
          </a:prstGeom>
          <a:noFill/>
          <a:ln w="381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572000" y="5029902"/>
            <a:ext cx="3244850" cy="666956"/>
          </a:xfrm>
          <a:prstGeom prst="rect">
            <a:avLst/>
          </a:prstGeom>
          <a:noFill/>
          <a:ln w="38100">
            <a:solidFill>
              <a:srgbClr val="85A6A6"/>
            </a:solidFill>
            <a:miter lim="800000"/>
          </a:ln>
        </p:spPr>
        <p:txBody>
          <a:bodyPr wrap="none" anchor="ctr"/>
          <a:lstStyle/>
          <a:p>
            <a:pPr algn="l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7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 build="p"/>
      <p:bldP spid="11" grpId="0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Time Domain Specifications</a:t>
            </a:r>
            <a:endParaRPr lang="id-ID" dirty="0"/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0" y="762000"/>
            <a:ext cx="21224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0" y="1177416"/>
            <a:ext cx="9144000" cy="1175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200" dirty="0">
                <a:solidFill>
                  <a:schemeClr val="tx1"/>
                </a:solidFill>
              </a:rPr>
              <a:t>Consider a system shown below with </a:t>
            </a:r>
            <a:r>
              <a:rPr lang="en-US" sz="2200" i="1" dirty="0">
                <a:solidFill>
                  <a:schemeClr val="tx1"/>
                </a:solidFill>
              </a:rPr>
              <a:t>ζ </a:t>
            </a:r>
            <a:r>
              <a:rPr lang="en-US" sz="2200" dirty="0">
                <a:solidFill>
                  <a:schemeClr val="tx1"/>
                </a:solidFill>
                <a:latin typeface="Symbol" panose="05050102010706020507" pitchFamily="18" charset="2"/>
              </a:rPr>
              <a:t>= </a:t>
            </a:r>
            <a:r>
              <a:rPr lang="en-US" sz="2200" dirty="0">
                <a:solidFill>
                  <a:schemeClr val="tx1"/>
                </a:solidFill>
              </a:rPr>
              <a:t>0.6 and </a:t>
            </a:r>
            <a:r>
              <a:rPr lang="en-US" sz="2200" i="1" dirty="0" err="1">
                <a:solidFill>
                  <a:schemeClr val="tx1"/>
                </a:solidFill>
              </a:rPr>
              <a:t>ω</a:t>
            </a:r>
            <a:r>
              <a:rPr lang="en-US" sz="2200" i="1" baseline="-25000" dirty="0" err="1">
                <a:solidFill>
                  <a:schemeClr val="tx1"/>
                </a:solidFill>
              </a:rPr>
              <a:t>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Symbol" panose="05050102010706020507" pitchFamily="18" charset="2"/>
              </a:rPr>
              <a:t>=</a:t>
            </a:r>
            <a:r>
              <a:rPr lang="en-US" sz="2200" dirty="0">
                <a:solidFill>
                  <a:schemeClr val="tx1"/>
                </a:solidFill>
              </a:rPr>
              <a:t> 5 </a:t>
            </a:r>
            <a:r>
              <a:rPr lang="en-US" sz="2200" dirty="0" err="1">
                <a:solidFill>
                  <a:schemeClr val="tx1"/>
                </a:solidFill>
              </a:rPr>
              <a:t>rad</a:t>
            </a:r>
            <a:r>
              <a:rPr lang="en-US" sz="2200" dirty="0">
                <a:solidFill>
                  <a:schemeClr val="tx1"/>
                </a:solidFill>
              </a:rPr>
              <a:t>/s. Obtain the rise time, peak time, maximum overshoot, and settling time of the system when it is subjected to a unit step input.</a:t>
            </a:r>
          </a:p>
        </p:txBody>
      </p:sp>
      <p:pic>
        <p:nvPicPr>
          <p:cNvPr id="1761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01572"/>
            <a:ext cx="6858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6136" name="Object 2"/>
          <p:cNvGraphicFramePr>
            <a:graphicFrameLocks noChangeAspect="1"/>
          </p:cNvGraphicFramePr>
          <p:nvPr/>
        </p:nvGraphicFramePr>
        <p:xfrm>
          <a:off x="1816100" y="4863445"/>
          <a:ext cx="309721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2" name="Equation" r:id="rId4" imgW="1473200" imgH="457200" progId="Equation.DSMT4">
                  <p:embed/>
                </p:oleObj>
              </mc:Choice>
              <mc:Fallback>
                <p:oleObj name="Equation" r:id="rId4" imgW="14732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863445"/>
                        <a:ext cx="3097213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0" y="4465589"/>
            <a:ext cx="61722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200" dirty="0">
                <a:solidFill>
                  <a:schemeClr val="tx1"/>
                </a:solidFill>
              </a:rPr>
              <a:t>After block diagram simplification, </a:t>
            </a:r>
            <a:endParaRPr lang="en-US" sz="2200" i="1" baseline="-25000" dirty="0">
              <a:solidFill>
                <a:schemeClr val="tx1"/>
              </a:solidFill>
            </a:endParaRP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1860550" y="5955645"/>
            <a:ext cx="2971800" cy="5109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700" b="1" dirty="0">
                <a:solidFill>
                  <a:srgbClr val="305274"/>
                </a:solidFill>
              </a:rPr>
              <a:t>Standard form of second-order system</a:t>
            </a:r>
            <a:endParaRPr lang="en-US" sz="1700" b="1" i="1" baseline="-25000" dirty="0">
              <a:solidFill>
                <a:srgbClr val="305274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-21098" y="4244054"/>
            <a:ext cx="1304925" cy="0"/>
          </a:xfrm>
          <a:prstGeom prst="line">
            <a:avLst/>
          </a:prstGeom>
          <a:noFill/>
          <a:ln w="76200">
            <a:solidFill>
              <a:srgbClr val="85A6A6"/>
            </a:solidFill>
            <a:round/>
          </a:ln>
        </p:spPr>
        <p:txBody>
          <a:bodyPr anchor="ctr"/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/>
      <p:bldP spid="176134" grpId="0" build="p"/>
      <p:bldP spid="176137" grpId="0" build="p"/>
      <p:bldP spid="17613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919" name="Object 2"/>
          <p:cNvGraphicFramePr>
            <a:graphicFrameLocks noChangeAspect="1"/>
          </p:cNvGraphicFramePr>
          <p:nvPr/>
        </p:nvGraphicFramePr>
        <p:xfrm>
          <a:off x="647700" y="2228850"/>
          <a:ext cx="26654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4" name="Equation" r:id="rId3" imgW="1269365" imgH="444500" progId="Equation.DSMT4">
                  <p:embed/>
                </p:oleObj>
              </mc:Choice>
              <mc:Fallback>
                <p:oleObj name="Equation" r:id="rId3" imgW="1269365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228850"/>
                        <a:ext cx="266541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0" name="Object 3"/>
          <p:cNvGraphicFramePr>
            <a:graphicFrameLocks noChangeAspect="1"/>
          </p:cNvGraphicFramePr>
          <p:nvPr/>
        </p:nvGraphicFramePr>
        <p:xfrm>
          <a:off x="928688" y="3227388"/>
          <a:ext cx="20320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5" name="Equation" r:id="rId5" imgW="965200" imgH="431800" progId="Equation.DSMT4">
                  <p:embed/>
                </p:oleObj>
              </mc:Choice>
              <mc:Fallback>
                <p:oleObj name="Equation" r:id="rId5" imgW="9652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227388"/>
                        <a:ext cx="20320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5" name="Object 4"/>
          <p:cNvGraphicFramePr>
            <a:graphicFrameLocks noChangeAspect="1"/>
          </p:cNvGraphicFramePr>
          <p:nvPr/>
        </p:nvGraphicFramePr>
        <p:xfrm>
          <a:off x="627063" y="4522788"/>
          <a:ext cx="10668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6" name="Equation" r:id="rId7" imgW="508000" imgH="431800" progId="Equation.DSMT4">
                  <p:embed/>
                </p:oleObj>
              </mc:Choice>
              <mc:Fallback>
                <p:oleObj name="Equation" r:id="rId7" imgW="508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4522788"/>
                        <a:ext cx="10668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6" name="Object 5"/>
          <p:cNvGraphicFramePr>
            <a:graphicFrameLocks noChangeAspect="1"/>
          </p:cNvGraphicFramePr>
          <p:nvPr/>
        </p:nvGraphicFramePr>
        <p:xfrm>
          <a:off x="647700" y="990600"/>
          <a:ext cx="26717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7" name="Equation" r:id="rId9" imgW="1269365" imgH="241300" progId="Equation.DSMT4">
                  <p:embed/>
                </p:oleObj>
              </mc:Choice>
              <mc:Fallback>
                <p:oleObj name="Equation" r:id="rId9" imgW="1269365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990600"/>
                        <a:ext cx="26717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7" name="Object 6"/>
          <p:cNvGraphicFramePr>
            <a:graphicFrameLocks noChangeAspect="1"/>
          </p:cNvGraphicFramePr>
          <p:nvPr/>
        </p:nvGraphicFramePr>
        <p:xfrm>
          <a:off x="3338513" y="914400"/>
          <a:ext cx="54244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8" name="Equation" r:id="rId11" imgW="2578100" imgH="279400" progId="Equation.DSMT4">
                  <p:embed/>
                </p:oleObj>
              </mc:Choice>
              <mc:Fallback>
                <p:oleObj name="Equation" r:id="rId11" imgW="25781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914400"/>
                        <a:ext cx="542448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8" name="Object 7"/>
          <p:cNvGraphicFramePr>
            <a:graphicFrameLocks noChangeAspect="1"/>
          </p:cNvGraphicFramePr>
          <p:nvPr/>
        </p:nvGraphicFramePr>
        <p:xfrm>
          <a:off x="3340100" y="1512888"/>
          <a:ext cx="3714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9" name="Equation" r:id="rId13" imgW="1765300" imgH="241300" progId="Equation.DSMT4">
                  <p:embed/>
                </p:oleObj>
              </mc:Choice>
              <mc:Fallback>
                <p:oleObj name="Equation" r:id="rId13" imgW="17653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512888"/>
                        <a:ext cx="37147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3327400" y="2546350"/>
            <a:ext cx="2743200" cy="3016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700" b="1" dirty="0">
                <a:solidFill>
                  <a:srgbClr val="305274"/>
                </a:solidFill>
              </a:rPr>
              <a:t>In second quadrant</a:t>
            </a:r>
            <a:endParaRPr lang="en-US" sz="1700" b="1" i="1" baseline="-25000" dirty="0">
              <a:solidFill>
                <a:srgbClr val="305274"/>
              </a:solidFill>
            </a:endParaRPr>
          </a:p>
        </p:txBody>
      </p:sp>
      <p:sp>
        <p:nvSpPr>
          <p:cNvPr id="27661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Example 1: Time Domain Specifications</a:t>
            </a:r>
            <a:endParaRPr lang="id-ID" dirty="0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2997200" y="3263900"/>
          <a:ext cx="2032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0" name="Equation" r:id="rId15" imgW="965200" imgH="393700" progId="Equation.DSMT4">
                  <p:embed/>
                </p:oleObj>
              </mc:Choice>
              <mc:Fallback>
                <p:oleObj name="Equation" r:id="rId15" imgW="965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263900"/>
                        <a:ext cx="2032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999038" y="3444875"/>
          <a:ext cx="1282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1" name="Equation" r:id="rId17" imgW="609600" imgH="241300" progId="Equation.DSMT4">
                  <p:embed/>
                </p:oleObj>
              </mc:Choice>
              <mc:Fallback>
                <p:oleObj name="Equation" r:id="rId17" imgW="6096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3444875"/>
                        <a:ext cx="1282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676400" y="4533900"/>
          <a:ext cx="61436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2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33900"/>
                        <a:ext cx="614363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86000" y="4711700"/>
          <a:ext cx="12811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3" name="Equation" r:id="rId21" imgW="609600" imgH="241300" progId="Equation.DSMT4">
                  <p:embed/>
                </p:oleObj>
              </mc:Choice>
              <mc:Fallback>
                <p:oleObj name="Equation" r:id="rId21" imgW="609600" imgH="241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11700"/>
                        <a:ext cx="12811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3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5" name="Object 2"/>
          <p:cNvGraphicFramePr>
            <a:graphicFrameLocks noChangeAspect="1"/>
          </p:cNvGraphicFramePr>
          <p:nvPr/>
        </p:nvGraphicFramePr>
        <p:xfrm>
          <a:off x="647700" y="3667125"/>
          <a:ext cx="38671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0" name="Equation" r:id="rId3" imgW="1841500" imgH="431800" progId="Equation.DSMT4">
                  <p:embed/>
                </p:oleObj>
              </mc:Choice>
              <mc:Fallback>
                <p:oleObj name="Equation" r:id="rId3" imgW="18415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667125"/>
                        <a:ext cx="38671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3"/>
          <p:cNvGraphicFramePr>
            <a:graphicFrameLocks noChangeAspect="1"/>
          </p:cNvGraphicFramePr>
          <p:nvPr/>
        </p:nvGraphicFramePr>
        <p:xfrm>
          <a:off x="647700" y="4886325"/>
          <a:ext cx="33067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Equation" r:id="rId5" imgW="1574800" imgH="431800" progId="Equation.DSMT4">
                  <p:embed/>
                </p:oleObj>
              </mc:Choice>
              <mc:Fallback>
                <p:oleObj name="Equation" r:id="rId5" imgW="1574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886325"/>
                        <a:ext cx="330676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3" name="Object 4"/>
          <p:cNvGraphicFramePr>
            <a:graphicFrameLocks noChangeAspect="1"/>
          </p:cNvGraphicFramePr>
          <p:nvPr/>
        </p:nvGraphicFramePr>
        <p:xfrm>
          <a:off x="447675" y="2513013"/>
          <a:ext cx="430688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Equation" r:id="rId7" imgW="2057400" imgH="292100" progId="Equation.DSMT4">
                  <p:embed/>
                </p:oleObj>
              </mc:Choice>
              <mc:Fallback>
                <p:oleObj name="Equation" r:id="rId7" imgW="20574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2513013"/>
                        <a:ext cx="4306888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4" name="Object 5"/>
          <p:cNvGraphicFramePr>
            <a:graphicFrameLocks noChangeAspect="1"/>
          </p:cNvGraphicFramePr>
          <p:nvPr/>
        </p:nvGraphicFramePr>
        <p:xfrm>
          <a:off x="714375" y="981075"/>
          <a:ext cx="48942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Equation" r:id="rId9" imgW="2336800" imgH="292100" progId="Equation.DSMT4">
                  <p:embed/>
                </p:oleObj>
              </mc:Choice>
              <mc:Fallback>
                <p:oleObj name="Equation" r:id="rId9" imgW="23368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981075"/>
                        <a:ext cx="48942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6"/>
          <p:cNvGraphicFramePr>
            <a:graphicFrameLocks noChangeAspect="1"/>
          </p:cNvGraphicFramePr>
          <p:nvPr/>
        </p:nvGraphicFramePr>
        <p:xfrm>
          <a:off x="719138" y="1749425"/>
          <a:ext cx="46815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4" name="Equation" r:id="rId11" imgW="2235200" imgH="292100" progId="Equation.DSMT4">
                  <p:embed/>
                </p:oleObj>
              </mc:Choice>
              <mc:Fallback>
                <p:oleObj name="Equation" r:id="rId11" imgW="2235200" imgH="292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749425"/>
                        <a:ext cx="46815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6" name="Object 7"/>
          <p:cNvGraphicFramePr>
            <a:graphicFrameLocks noChangeAspect="1"/>
          </p:cNvGraphicFramePr>
          <p:nvPr/>
        </p:nvGraphicFramePr>
        <p:xfrm>
          <a:off x="5453063" y="5535612"/>
          <a:ext cx="30972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5" name="Equation" r:id="rId13" imgW="1473200" imgH="457200" progId="Equation.DSMT4">
                  <p:embed/>
                </p:oleObj>
              </mc:Choice>
              <mc:Fallback>
                <p:oleObj name="Equation" r:id="rId13" imgW="14732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535612"/>
                        <a:ext cx="3097212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7" name="Rectangle 17"/>
          <p:cNvSpPr>
            <a:spLocks noChangeArrowheads="1"/>
          </p:cNvSpPr>
          <p:nvPr/>
        </p:nvSpPr>
        <p:spPr bwMode="auto">
          <a:xfrm rot="5400000">
            <a:off x="6965400" y="2673900"/>
            <a:ext cx="90000" cy="4267200"/>
          </a:xfrm>
          <a:prstGeom prst="rect">
            <a:avLst/>
          </a:prstGeom>
          <a:solidFill>
            <a:srgbClr val="4D7AA3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4876800" y="4806950"/>
            <a:ext cx="90000" cy="1836000"/>
          </a:xfrm>
          <a:prstGeom prst="rect">
            <a:avLst/>
          </a:prstGeom>
          <a:solidFill>
            <a:srgbClr val="4D7AA3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4972050" y="4953666"/>
            <a:ext cx="4171950" cy="6586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200" dirty="0">
                <a:solidFill>
                  <a:schemeClr val="tx1"/>
                </a:solidFill>
              </a:rPr>
              <a:t>Check </a:t>
            </a:r>
            <a:r>
              <a:rPr lang="en-US" sz="2200" i="1" dirty="0">
                <a:solidFill>
                  <a:schemeClr val="tx1"/>
                </a:solidFill>
              </a:rPr>
              <a:t>y</a:t>
            </a:r>
            <a:r>
              <a:rPr lang="en-US" sz="2200" dirty="0">
                <a:solidFill>
                  <a:schemeClr val="tx1"/>
                </a:solidFill>
              </a:rPr>
              <a:t>(∞) for unit step input, if</a:t>
            </a:r>
            <a:endParaRPr lang="en-US" sz="2200" i="1" baseline="-25000" dirty="0">
              <a:solidFill>
                <a:schemeClr val="tx1"/>
              </a:solidFill>
            </a:endParaRPr>
          </a:p>
        </p:txBody>
      </p:sp>
      <p:sp>
        <p:nvSpPr>
          <p:cNvPr id="28684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Example 1: Time Domain Specifications</a:t>
            </a:r>
            <a:endParaRPr lang="id-ID" dirty="0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5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7" grpId="0" animBg="1"/>
      <p:bldP spid="179218" grpId="0" animBg="1"/>
      <p:bldP spid="1792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25908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Time Domain Specifications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838200"/>
            <a:ext cx="39385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3643312" y="4922838"/>
            <a:ext cx="2987675" cy="0"/>
          </a:xfrm>
          <a:prstGeom prst="line">
            <a:avLst/>
          </a:prstGeom>
          <a:ln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347119" y="4820444"/>
            <a:ext cx="32400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751013" y="4954588"/>
            <a:ext cx="2971800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5257800" y="1371600"/>
          <a:ext cx="32353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Equation" r:id="rId6" imgW="1536700" imgH="482600" progId="Equation.DSMT4">
                  <p:embed/>
                </p:oleObj>
              </mc:Choice>
              <mc:Fallback>
                <p:oleObj name="Equation" r:id="rId6" imgW="1536700" imgH="482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371600"/>
                        <a:ext cx="32353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2225" y="6009640"/>
            <a:ext cx="607695" cy="60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450" y="2095500"/>
            <a:ext cx="67818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0" y="791496"/>
            <a:ext cx="21224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200" dirty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0" y="1204452"/>
            <a:ext cx="9144000" cy="904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sz="2200" dirty="0">
                <a:solidFill>
                  <a:schemeClr val="tx1"/>
                </a:solidFill>
              </a:rPr>
              <a:t>For the unity feedback system shown below, specify the gain </a:t>
            </a:r>
            <a:r>
              <a:rPr lang="en-US" sz="2200" i="1" dirty="0">
                <a:solidFill>
                  <a:schemeClr val="tx1"/>
                </a:solidFill>
              </a:rPr>
              <a:t>K</a:t>
            </a:r>
            <a:r>
              <a:rPr lang="en-US" sz="2200" dirty="0">
                <a:solidFill>
                  <a:schemeClr val="tx1"/>
                </a:solidFill>
              </a:rPr>
              <a:t> of the </a:t>
            </a:r>
            <a:r>
              <a:rPr lang="en-US" sz="2200" u="sng" dirty="0">
                <a:solidFill>
                  <a:schemeClr val="tx1"/>
                </a:solidFill>
              </a:rPr>
              <a:t>proportional controller</a:t>
            </a:r>
            <a:r>
              <a:rPr lang="en-US" sz="2200" dirty="0">
                <a:solidFill>
                  <a:schemeClr val="tx1"/>
                </a:solidFill>
              </a:rPr>
              <a:t> so that the output </a:t>
            </a:r>
            <a:r>
              <a:rPr lang="en-US" sz="2200" i="1" dirty="0">
                <a:solidFill>
                  <a:schemeClr val="tx1"/>
                </a:solidFill>
              </a:rPr>
              <a:t>y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i="1" dirty="0">
                <a:solidFill>
                  <a:schemeClr val="tx1"/>
                </a:solidFill>
              </a:rPr>
              <a:t>t</a:t>
            </a:r>
            <a:r>
              <a:rPr lang="en-US" sz="2200" dirty="0">
                <a:solidFill>
                  <a:schemeClr val="tx1"/>
                </a:solidFill>
              </a:rPr>
              <a:t>) has an overshoot of no more than 10% in response to a unit step.</a:t>
            </a:r>
          </a:p>
        </p:txBody>
      </p:sp>
      <p:graphicFrame>
        <p:nvGraphicFramePr>
          <p:cNvPr id="153611" name="Object 2"/>
          <p:cNvGraphicFramePr>
            <a:graphicFrameLocks noChangeAspect="1"/>
          </p:cNvGraphicFramePr>
          <p:nvPr/>
        </p:nvGraphicFramePr>
        <p:xfrm>
          <a:off x="630444" y="3328733"/>
          <a:ext cx="20812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4" name="Equation" r:id="rId5" imgW="990600" imgH="508000" progId="Equation.DSMT4">
                  <p:embed/>
                </p:oleObj>
              </mc:Choice>
              <mc:Fallback>
                <p:oleObj name="Equation" r:id="rId5" imgW="990600" imgH="508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444" y="3328733"/>
                        <a:ext cx="20812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2" name="Object 3"/>
          <p:cNvGraphicFramePr>
            <a:graphicFrameLocks noChangeAspect="1"/>
          </p:cNvGraphicFramePr>
          <p:nvPr/>
        </p:nvGraphicFramePr>
        <p:xfrm>
          <a:off x="2713244" y="3519233"/>
          <a:ext cx="18145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5" name="Equation" r:id="rId7" imgW="862965" imgH="355600" progId="Equation.DSMT4">
                  <p:embed/>
                </p:oleObj>
              </mc:Choice>
              <mc:Fallback>
                <p:oleObj name="Equation" r:id="rId7" imgW="862965" imgH="35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244" y="3519233"/>
                        <a:ext cx="1814512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5" name="Object 4"/>
          <p:cNvGraphicFramePr>
            <a:graphicFrameLocks noChangeAspect="1"/>
          </p:cNvGraphicFramePr>
          <p:nvPr/>
        </p:nvGraphicFramePr>
        <p:xfrm>
          <a:off x="4756356" y="3598608"/>
          <a:ext cx="16287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6" name="Equation" r:id="rId9" imgW="774065" imgH="241300" progId="Equation.DSMT4">
                  <p:embed/>
                </p:oleObj>
              </mc:Choice>
              <mc:Fallback>
                <p:oleObj name="Equation" r:id="rId9" imgW="774065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356" y="3598608"/>
                        <a:ext cx="16287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6" name="Object 5"/>
          <p:cNvGraphicFramePr>
            <a:graphicFrameLocks noChangeAspect="1"/>
          </p:cNvGraphicFramePr>
          <p:nvPr/>
        </p:nvGraphicFramePr>
        <p:xfrm>
          <a:off x="4756356" y="4713033"/>
          <a:ext cx="17097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7" name="Equation" r:id="rId11" imgW="812165" imgH="203200" progId="Equation.DSMT4">
                  <p:embed/>
                </p:oleObj>
              </mc:Choice>
              <mc:Fallback>
                <p:oleObj name="Equation" r:id="rId11" imgW="812165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356" y="4713033"/>
                        <a:ext cx="17097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7" name="Object 6"/>
          <p:cNvGraphicFramePr>
            <a:graphicFrameLocks noChangeAspect="1"/>
          </p:cNvGraphicFramePr>
          <p:nvPr/>
        </p:nvGraphicFramePr>
        <p:xfrm>
          <a:off x="4764294" y="4119308"/>
          <a:ext cx="1414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8" name="Equation" r:id="rId13" imgW="673100" imgH="241300" progId="Equation.DSMT4">
                  <p:embed/>
                </p:oleObj>
              </mc:Choice>
              <mc:Fallback>
                <p:oleObj name="Equation" r:id="rId13" imgW="6731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294" y="4119308"/>
                        <a:ext cx="1414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9" name="Object 7"/>
          <p:cNvGraphicFramePr>
            <a:graphicFrameLocks noChangeAspect="1"/>
          </p:cNvGraphicFramePr>
          <p:nvPr/>
        </p:nvGraphicFramePr>
        <p:xfrm>
          <a:off x="616156" y="4586033"/>
          <a:ext cx="39624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9" name="Equation" r:id="rId15" imgW="1892300" imgH="292100" progId="Equation.DSMT4">
                  <p:embed/>
                </p:oleObj>
              </mc:Choice>
              <mc:Fallback>
                <p:oleObj name="Equation" r:id="rId15" imgW="1892300" imgH="292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56" y="4586033"/>
                        <a:ext cx="39624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CC0066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0" name="Object 8"/>
          <p:cNvGraphicFramePr>
            <a:graphicFrameLocks noChangeAspect="1"/>
          </p:cNvGraphicFramePr>
          <p:nvPr/>
        </p:nvGraphicFramePr>
        <p:xfrm>
          <a:off x="4756356" y="5003545"/>
          <a:ext cx="350043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0" name="Equation" r:id="rId17" imgW="1663700" imgH="419100" progId="Equation.DSMT4">
                  <p:embed/>
                </p:oleObj>
              </mc:Choice>
              <mc:Fallback>
                <p:oleObj name="Equation" r:id="rId17" imgW="16637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356" y="5003545"/>
                        <a:ext cx="350043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3" name="Object 9"/>
          <p:cNvGraphicFramePr>
            <a:graphicFrameLocks noChangeAspect="1"/>
          </p:cNvGraphicFramePr>
          <p:nvPr/>
        </p:nvGraphicFramePr>
        <p:xfrm>
          <a:off x="4756356" y="5817933"/>
          <a:ext cx="35814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1" name="Equation" r:id="rId19" imgW="1701800" imgH="241300" progId="Equation.DSMT4">
                  <p:embed/>
                </p:oleObj>
              </mc:Choice>
              <mc:Fallback>
                <p:oleObj name="Equation" r:id="rId19" imgW="17018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356" y="5817933"/>
                        <a:ext cx="35814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4" name="Object 10"/>
          <p:cNvGraphicFramePr>
            <a:graphicFrameLocks noChangeAspect="1"/>
          </p:cNvGraphicFramePr>
          <p:nvPr/>
        </p:nvGraphicFramePr>
        <p:xfrm>
          <a:off x="1317831" y="6019545"/>
          <a:ext cx="21113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2" name="Equation" r:id="rId21" imgW="1002665" imgH="241300" progId="Equation.DSMT4">
                  <p:embed/>
                </p:oleObj>
              </mc:Choice>
              <mc:Fallback>
                <p:oleObj name="Equation" r:id="rId21" imgW="1002665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831" y="6019545"/>
                        <a:ext cx="21113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Time Domain Specifications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-21098" y="3206750"/>
            <a:ext cx="1304925" cy="0"/>
          </a:xfrm>
          <a:prstGeom prst="line">
            <a:avLst/>
          </a:prstGeom>
          <a:noFill/>
          <a:ln w="76200">
            <a:solidFill>
              <a:srgbClr val="85A6A6"/>
            </a:solidFill>
            <a:round/>
          </a:ln>
        </p:spPr>
        <p:txBody>
          <a:bodyPr anchor="ctr"/>
          <a:lstStyle/>
          <a:p>
            <a:pPr algn="l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3"/>
          <a:stretch>
            <a:fillRect/>
          </a:stretch>
        </p:blipFill>
        <p:spPr>
          <a:xfrm>
            <a:off x="0" y="6019800"/>
            <a:ext cx="615950" cy="61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/>
      <p:bldP spid="153608" grpId="0" build="p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65"/>
            <a:ext cx="8229600" cy="582613"/>
          </a:xfrm>
        </p:spPr>
        <p:txBody>
          <a:bodyPr/>
          <a:lstStyle/>
          <a:p>
            <a:r>
              <a:rPr lang="en-US"/>
              <a:t> </a:t>
            </a:r>
            <a:br>
              <a:rPr lang="en-US"/>
            </a:br>
            <a:r>
              <a:rPr lang="en-US" dirty="0">
                <a:sym typeface="+mn-ea"/>
              </a:rPr>
              <a:t>Time Response Analysis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510" y="908720"/>
            <a:ext cx="9184005" cy="3262630"/>
          </a:xfrm>
        </p:spPr>
        <p:txBody>
          <a:bodyPr/>
          <a:lstStyle/>
          <a:p>
            <a:pPr algn="l"/>
            <a:r>
              <a:rPr lang="en-US" dirty="0">
                <a:sym typeface="+mn-ea"/>
              </a:rPr>
              <a:t>5- Typical test signals which commonly used in testing are of the type of: -Step functions           - Ramp function  - Impulse functions and   Sinusoidal functions.</a:t>
            </a:r>
          </a:p>
          <a:p>
            <a:pPr algn="l"/>
            <a:r>
              <a:rPr lang="en-US" dirty="0">
                <a:sym typeface="+mn-ea"/>
              </a:rPr>
              <a:t>6- Time response analysis can be performed only for stable systems.</a:t>
            </a:r>
          </a:p>
          <a:p>
            <a:pPr algn="l"/>
            <a:r>
              <a:rPr lang="en-US" dirty="0">
                <a:sym typeface="+mn-ea"/>
              </a:rPr>
              <a:t>7- Time response of any system consists from Transient response and steady- state response.</a:t>
            </a:r>
          </a:p>
          <a:p>
            <a:pPr algn="l"/>
            <a:r>
              <a:rPr lang="en-US" dirty="0">
                <a:sym typeface="+mn-ea"/>
              </a:rPr>
              <a:t>8- Stability and steady state error are the most important characteristics in any control system.</a:t>
            </a:r>
          </a:p>
          <a:p>
            <a:pPr algn="l"/>
            <a:endParaRPr lang="en-US" sz="4000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2: Time Domain Specifications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0656" y="584200"/>
            <a:ext cx="7391401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6904037" y="2379663"/>
            <a:ext cx="53975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</a:ln>
        </p:spPr>
        <p:txBody>
          <a:bodyPr anchor="ctr"/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6904037" y="2693988"/>
            <a:ext cx="53975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</a:ln>
        </p:spPr>
        <p:txBody>
          <a:bodyPr anchor="ctr"/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399337" y="2209800"/>
            <a:ext cx="1439863" cy="314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rgbClr val="8A5200"/>
              </a:buClr>
              <a:buFont typeface="Wingdings" panose="05000000000000000000" pitchFamily="2" charset="2"/>
              <a:buNone/>
            </a:pPr>
            <a:r>
              <a:rPr lang="id-ID" sz="2000">
                <a:solidFill>
                  <a:schemeClr val="tx1"/>
                </a:solidFill>
              </a:rPr>
              <a:t>: </a:t>
            </a:r>
            <a:r>
              <a:rPr lang="en-US" sz="2000" i="1">
                <a:solidFill>
                  <a:schemeClr val="tx1"/>
                </a:solidFill>
              </a:rPr>
              <a:t>K = </a:t>
            </a:r>
            <a:r>
              <a:rPr lang="en-US" sz="2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399337" y="2514600"/>
            <a:ext cx="1439863" cy="314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rgbClr val="8A5200"/>
              </a:buClr>
              <a:buFont typeface="Wingdings" panose="05000000000000000000" pitchFamily="2" charset="2"/>
              <a:buNone/>
            </a:pPr>
            <a:r>
              <a:rPr lang="id-ID" sz="2000">
                <a:solidFill>
                  <a:schemeClr val="tx1"/>
                </a:solidFill>
              </a:rPr>
              <a:t>:</a:t>
            </a:r>
            <a:r>
              <a:rPr lang="id-ID" sz="2000" i="1">
                <a:solidFill>
                  <a:schemeClr val="tx1"/>
                </a:solidFill>
              </a:rPr>
              <a:t> </a:t>
            </a:r>
            <a:r>
              <a:rPr lang="en-US" sz="2000" i="1">
                <a:solidFill>
                  <a:schemeClr val="tx1"/>
                </a:solidFill>
              </a:rPr>
              <a:t>K </a:t>
            </a:r>
            <a:r>
              <a:rPr lang="en-US" sz="2000">
                <a:solidFill>
                  <a:schemeClr val="tx1"/>
                </a:solidFill>
              </a:rPr>
              <a:t>= 2.8</a:t>
            </a: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6903720" y="3043555"/>
            <a:ext cx="539750" cy="6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99337" y="2873375"/>
            <a:ext cx="1439863" cy="314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rgbClr val="8A5200"/>
              </a:buClr>
              <a:buFont typeface="Wingdings" panose="05000000000000000000" pitchFamily="2" charset="2"/>
              <a:buNone/>
            </a:pPr>
            <a:r>
              <a:rPr lang="id-ID" sz="2000">
                <a:solidFill>
                  <a:schemeClr val="tx1"/>
                </a:solidFill>
              </a:rPr>
              <a:t>: </a:t>
            </a:r>
            <a:r>
              <a:rPr lang="en-US" sz="2000" i="1">
                <a:solidFill>
                  <a:schemeClr val="tx1"/>
                </a:solidFill>
              </a:rPr>
              <a:t>K = </a:t>
            </a:r>
            <a:r>
              <a:rPr lang="en-US" sz="2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2" name="Rectangles 1"/>
          <p:cNvSpPr/>
          <p:nvPr/>
        </p:nvSpPr>
        <p:spPr>
          <a:xfrm>
            <a:off x="585470" y="6626225"/>
            <a:ext cx="7590790" cy="26162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  <p:bldP spid="8" grpId="0" build="p"/>
      <p:bldP spid="9" grpId="0" bldLvl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</a:t>
            </a:r>
            <a:r>
              <a:rPr lang="id-ID"/>
              <a:t>Pole and Zero</a:t>
            </a:r>
            <a:endParaRPr lang="en-US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60208"/>
            <a:ext cx="55626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0" y="840660"/>
            <a:ext cx="826135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Consider the transfer function </a:t>
            </a:r>
            <a:r>
              <a:rPr lang="id-ID" sz="2200" i="1" dirty="0">
                <a:solidFill>
                  <a:schemeClr val="tx1"/>
                </a:solidFill>
              </a:rPr>
              <a:t>F</a:t>
            </a:r>
            <a:r>
              <a:rPr lang="id-ID" sz="2200" dirty="0">
                <a:solidFill>
                  <a:schemeClr val="tx1"/>
                </a:solidFill>
              </a:rPr>
              <a:t>(</a:t>
            </a:r>
            <a:r>
              <a:rPr lang="id-ID" sz="2200" i="1" dirty="0">
                <a:solidFill>
                  <a:schemeClr val="tx1"/>
                </a:solidFill>
              </a:rPr>
              <a:t>s</a:t>
            </a:r>
            <a:r>
              <a:rPr lang="id-ID" sz="2200" dirty="0">
                <a:solidFill>
                  <a:schemeClr val="tx1"/>
                </a:solidFill>
              </a:rPr>
              <a:t>):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0" y="3429000"/>
            <a:ext cx="55626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The system response is given by: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sz="half" idx="2"/>
          </p:nvPr>
        </p:nvSpPr>
        <p:spPr bwMode="auto">
          <a:xfrm>
            <a:off x="179705" y="4864735"/>
            <a:ext cx="8507095" cy="1263015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65430" indent="-265430">
              <a:lnSpc>
                <a:spcPct val="80000"/>
              </a:lnSpc>
              <a:spcBef>
                <a:spcPct val="3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latin typeface="+mj-lt"/>
              </a:rPr>
              <a:t>The </a:t>
            </a:r>
            <a:r>
              <a:rPr lang="id-ID" sz="2200" b="1" dirty="0">
                <a:latin typeface="+mj-lt"/>
              </a:rPr>
              <a:t>poles</a:t>
            </a:r>
            <a:r>
              <a:rPr lang="id-ID" sz="2200" dirty="0">
                <a:latin typeface="+mj-lt"/>
              </a:rPr>
              <a:t> are the values of </a:t>
            </a:r>
            <a:r>
              <a:rPr lang="id-ID" sz="2200" i="1" dirty="0">
                <a:latin typeface="+mj-lt"/>
              </a:rPr>
              <a:t>s</a:t>
            </a:r>
            <a:r>
              <a:rPr lang="id-ID" sz="2200" dirty="0">
                <a:latin typeface="+mj-lt"/>
              </a:rPr>
              <a:t> for which the denominator </a:t>
            </a:r>
            <a:r>
              <a:rPr lang="id-ID" sz="2200" i="1" dirty="0">
                <a:latin typeface="+mj-lt"/>
              </a:rPr>
              <a:t>A</a:t>
            </a:r>
            <a:r>
              <a:rPr lang="id-ID" sz="2200" dirty="0">
                <a:latin typeface="+mj-lt"/>
              </a:rPr>
              <a:t>(</a:t>
            </a:r>
            <a:r>
              <a:rPr lang="id-ID" sz="2200" i="1" dirty="0">
                <a:latin typeface="+mj-lt"/>
              </a:rPr>
              <a:t>s</a:t>
            </a:r>
            <a:r>
              <a:rPr lang="id-ID" sz="2200" dirty="0">
                <a:latin typeface="+mj-lt"/>
              </a:rPr>
              <a:t>) = 0</a:t>
            </a:r>
            <a:r>
              <a:rPr lang="en-US" sz="2200" dirty="0">
                <a:latin typeface="+mj-lt"/>
              </a:rPr>
              <a:t>.</a:t>
            </a:r>
          </a:p>
          <a:p>
            <a:pPr marL="265430" indent="-265430">
              <a:lnSpc>
                <a:spcPct val="80000"/>
              </a:lnSpc>
              <a:spcBef>
                <a:spcPct val="3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latin typeface="+mj-lt"/>
              </a:rPr>
              <a:t>The </a:t>
            </a:r>
            <a:r>
              <a:rPr lang="id-ID" sz="2200" b="1" dirty="0">
                <a:latin typeface="+mj-lt"/>
              </a:rPr>
              <a:t>zeros</a:t>
            </a:r>
            <a:r>
              <a:rPr lang="id-ID" sz="2200" dirty="0">
                <a:latin typeface="+mj-lt"/>
              </a:rPr>
              <a:t> are the values of </a:t>
            </a:r>
            <a:r>
              <a:rPr lang="id-ID" sz="2200" i="1" dirty="0">
                <a:latin typeface="+mj-lt"/>
              </a:rPr>
              <a:t>s</a:t>
            </a:r>
            <a:r>
              <a:rPr lang="id-ID" sz="2200" dirty="0">
                <a:latin typeface="+mj-lt"/>
              </a:rPr>
              <a:t> for which the numerator  </a:t>
            </a:r>
            <a:r>
              <a:rPr lang="id-ID" sz="2200" i="1" dirty="0">
                <a:latin typeface="+mj-lt"/>
              </a:rPr>
              <a:t>B</a:t>
            </a:r>
            <a:r>
              <a:rPr lang="id-ID" sz="2200" dirty="0">
                <a:latin typeface="+mj-lt"/>
              </a:rPr>
              <a:t>(</a:t>
            </a:r>
            <a:r>
              <a:rPr lang="id-ID" sz="2200" i="1" dirty="0">
                <a:latin typeface="+mj-lt"/>
              </a:rPr>
              <a:t>s</a:t>
            </a:r>
            <a:r>
              <a:rPr lang="id-ID" sz="2200" dirty="0">
                <a:latin typeface="+mj-lt"/>
              </a:rPr>
              <a:t>) = 0</a:t>
            </a:r>
            <a:r>
              <a:rPr lang="en-US" sz="2200" dirty="0">
                <a:latin typeface="+mj-lt"/>
              </a:rPr>
              <a:t>.</a:t>
            </a:r>
          </a:p>
        </p:txBody>
      </p:sp>
      <p:graphicFrame>
        <p:nvGraphicFramePr>
          <p:cNvPr id="131079" name="Object 2"/>
          <p:cNvGraphicFramePr>
            <a:graphicFrameLocks noChangeAspect="1"/>
          </p:cNvGraphicFramePr>
          <p:nvPr/>
        </p:nvGraphicFramePr>
        <p:xfrm>
          <a:off x="1447800" y="2338388"/>
          <a:ext cx="168275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4" name="Equation" r:id="rId4" imgW="800100" imgH="419100" progId="Equation.DSMT4">
                  <p:embed/>
                </p:oleObj>
              </mc:Choice>
              <mc:Fallback>
                <p:oleObj name="Equation" r:id="rId4" imgW="8001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38388"/>
                        <a:ext cx="168275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0" name="Object 3"/>
          <p:cNvGraphicFramePr>
            <a:graphicFrameLocks noChangeAspect="1"/>
          </p:cNvGraphicFramePr>
          <p:nvPr/>
        </p:nvGraphicFramePr>
        <p:xfrm>
          <a:off x="685800" y="3745991"/>
          <a:ext cx="38147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5" name="Equation" r:id="rId6" imgW="1816100" imgH="419100" progId="Equation.DSMT4">
                  <p:embed/>
                </p:oleObj>
              </mc:Choice>
              <mc:Fallback>
                <p:oleObj name="Equation" r:id="rId6" imgW="18161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45991"/>
                        <a:ext cx="3814763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3348355" y="2338388"/>
          <a:ext cx="20288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6" name="Equation" r:id="rId8" imgW="965200" imgH="419100" progId="Equation.DSMT4">
                  <p:embed/>
                </p:oleObj>
              </mc:Choice>
              <mc:Fallback>
                <p:oleObj name="Equation" r:id="rId8" imgW="9652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355" y="2338388"/>
                        <a:ext cx="2028825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/>
          <p:nvPr/>
        </p:nvGrpSpPr>
        <p:grpSpPr bwMode="auto">
          <a:xfrm>
            <a:off x="5594350" y="2184401"/>
            <a:ext cx="3244850" cy="1200535"/>
            <a:chOff x="4859592" y="2184230"/>
            <a:chExt cx="3244644" cy="1201323"/>
          </a:xfrm>
        </p:grpSpPr>
        <p:sp>
          <p:nvSpPr>
            <p:cNvPr id="8203" name="Text Box 29"/>
            <p:cNvSpPr txBox="1">
              <a:spLocks noChangeArrowheads="1"/>
            </p:cNvSpPr>
            <p:nvPr/>
          </p:nvSpPr>
          <p:spPr bwMode="auto">
            <a:xfrm>
              <a:off x="4859592" y="2184230"/>
              <a:ext cx="3200400" cy="5851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rgbClr val="305274"/>
                  </a:solidFill>
                </a:rPr>
                <a:t>Numerator polynomial</a:t>
              </a:r>
            </a:p>
          </p:txBody>
        </p:sp>
        <p:sp>
          <p:nvSpPr>
            <p:cNvPr id="8204" name="Text Box 29"/>
            <p:cNvSpPr txBox="1">
              <a:spLocks noChangeArrowheads="1"/>
            </p:cNvSpPr>
            <p:nvPr/>
          </p:nvSpPr>
          <p:spPr bwMode="auto">
            <a:xfrm>
              <a:off x="4903836" y="2800394"/>
              <a:ext cx="3200400" cy="5851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b="1" dirty="0">
                  <a:solidFill>
                    <a:srgbClr val="305274"/>
                  </a:solidFill>
                </a:rPr>
                <a:t>Denominator polynomial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877054" y="2775171"/>
              <a:ext cx="3200197" cy="0"/>
            </a:xfrm>
            <a:prstGeom prst="line">
              <a:avLst/>
            </a:prstGeom>
            <a:ln w="38100">
              <a:solidFill>
                <a:srgbClr val="4D7A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1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build="p"/>
      <p:bldP spid="131077" grpId="0" build="p"/>
      <p:bldP spid="1310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3680"/>
            <a:ext cx="8229600" cy="582613"/>
          </a:xfrm>
        </p:spPr>
        <p:txBody>
          <a:bodyPr/>
          <a:lstStyle/>
          <a:p>
            <a:r>
              <a:rPr lang="id-ID"/>
              <a:t>Effect of Pole Locations</a:t>
            </a:r>
            <a:endParaRPr lang="en-US"/>
          </a:p>
        </p:txBody>
      </p:sp>
      <p:graphicFrame>
        <p:nvGraphicFramePr>
          <p:cNvPr id="132100" name="Object 2"/>
          <p:cNvGraphicFramePr>
            <a:graphicFrameLocks noChangeAspect="1"/>
          </p:cNvGraphicFramePr>
          <p:nvPr/>
        </p:nvGraphicFramePr>
        <p:xfrm>
          <a:off x="701675" y="1223963"/>
          <a:ext cx="27495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name="Equation" r:id="rId3" imgW="1308100" imgH="419100" progId="Equation.DSMT4">
                  <p:embed/>
                </p:oleObj>
              </mc:Choice>
              <mc:Fallback>
                <p:oleObj name="Equation" r:id="rId3" imgW="13081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223963"/>
                        <a:ext cx="27495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0" y="2665774"/>
            <a:ext cx="914400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The impulse response will be an exponential function: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32102" name="Object 3"/>
          <p:cNvGraphicFramePr>
            <a:graphicFrameLocks noChangeAspect="1"/>
          </p:cNvGraphicFramePr>
          <p:nvPr/>
        </p:nvGraphicFramePr>
        <p:xfrm>
          <a:off x="700088" y="2984500"/>
          <a:ext cx="20034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Equation" r:id="rId5" imgW="951865" imgH="228600" progId="Equation.DSMT4">
                  <p:embed/>
                </p:oleObj>
              </mc:Choice>
              <mc:Fallback>
                <p:oleObj name="Equation" r:id="rId5" imgW="951865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984500"/>
                        <a:ext cx="20034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3" name="Object 4"/>
          <p:cNvGraphicFramePr>
            <a:graphicFrameLocks noChangeAspect="1"/>
          </p:cNvGraphicFramePr>
          <p:nvPr/>
        </p:nvGraphicFramePr>
        <p:xfrm>
          <a:off x="4003675" y="1222375"/>
          <a:ext cx="27241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Equation" r:id="rId7" imgW="1295400" imgH="393700" progId="Equation.DSMT4">
                  <p:embed/>
                </p:oleObj>
              </mc:Choice>
              <mc:Fallback>
                <p:oleObj name="Equation" r:id="rId7" imgW="1295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1222375"/>
                        <a:ext cx="27241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4" name="Rectangle 8"/>
          <p:cNvSpPr>
            <a:spLocks noGrp="1" noChangeArrowheads="1"/>
          </p:cNvSpPr>
          <p:nvPr>
            <p:ph sz="half" idx="2"/>
          </p:nvPr>
        </p:nvSpPr>
        <p:spPr bwMode="auto">
          <a:xfrm>
            <a:off x="291465" y="4013200"/>
            <a:ext cx="8395335" cy="211455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265430" indent="-265430">
              <a:lnSpc>
                <a:spcPct val="80000"/>
              </a:lnSpc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latin typeface="+mj-lt"/>
              </a:rPr>
              <a:t>When </a:t>
            </a:r>
            <a:r>
              <a:rPr lang="el-GR" sz="2400" i="1" dirty="0"/>
              <a:t>σ</a:t>
            </a:r>
            <a:r>
              <a:rPr lang="id-ID" sz="600" dirty="0">
                <a:latin typeface="+mj-lt"/>
              </a:rPr>
              <a:t> </a:t>
            </a:r>
            <a:r>
              <a:rPr lang="id-ID" sz="2200" dirty="0">
                <a:latin typeface="+mj-lt"/>
              </a:rPr>
              <a:t>&gt;</a:t>
            </a:r>
            <a:r>
              <a:rPr lang="id-ID" sz="600" dirty="0">
                <a:latin typeface="+mj-lt"/>
              </a:rPr>
              <a:t> </a:t>
            </a:r>
            <a:r>
              <a:rPr lang="id-ID" sz="2200" dirty="0">
                <a:latin typeface="+mj-lt"/>
              </a:rPr>
              <a:t>0, the pole is located at </a:t>
            </a:r>
            <a:r>
              <a:rPr lang="id-ID" sz="2200" i="1" dirty="0">
                <a:latin typeface="+mj-lt"/>
              </a:rPr>
              <a:t>s</a:t>
            </a:r>
            <a:r>
              <a:rPr lang="id-ID" sz="2200" dirty="0">
                <a:latin typeface="+mj-lt"/>
              </a:rPr>
              <a:t> &lt; 0</a:t>
            </a:r>
            <a:r>
              <a:rPr lang="en-US" sz="2200" dirty="0">
                <a:latin typeface="+mj-lt"/>
              </a:rPr>
              <a:t>,</a:t>
            </a:r>
            <a:endParaRPr lang="id-ID" sz="2200" dirty="0">
              <a:latin typeface="+mj-lt"/>
            </a:endParaRPr>
          </a:p>
          <a:p>
            <a:pPr marL="265430" indent="-265430">
              <a:lnSpc>
                <a:spcPct val="80000"/>
              </a:lnSpc>
              <a:buClr>
                <a:srgbClr val="6696A4"/>
              </a:buClr>
              <a:buNone/>
            </a:pPr>
            <a:r>
              <a:rPr lang="id-ID" sz="2200" dirty="0">
                <a:latin typeface="+mj-lt"/>
                <a:sym typeface="Wingdings" panose="05000000000000000000" pitchFamily="2" charset="2"/>
              </a:rPr>
              <a:t>	 </a:t>
            </a:r>
            <a:r>
              <a:rPr lang="id-ID" sz="2200" dirty="0">
                <a:latin typeface="+mj-lt"/>
              </a:rPr>
              <a:t>The exponential expression </a:t>
            </a:r>
            <a:r>
              <a:rPr lang="id-ID" sz="2200" i="1" dirty="0">
                <a:latin typeface="+mj-lt"/>
              </a:rPr>
              <a:t>y</a:t>
            </a:r>
            <a:r>
              <a:rPr lang="id-ID" sz="2200" dirty="0">
                <a:latin typeface="+mj-lt"/>
              </a:rPr>
              <a:t>(</a:t>
            </a:r>
            <a:r>
              <a:rPr lang="id-ID" sz="2200" i="1" dirty="0">
                <a:latin typeface="+mj-lt"/>
              </a:rPr>
              <a:t>t</a:t>
            </a:r>
            <a:r>
              <a:rPr lang="id-ID" sz="2200" dirty="0">
                <a:latin typeface="+mj-lt"/>
              </a:rPr>
              <a:t>) decays</a:t>
            </a:r>
            <a:r>
              <a:rPr lang="en-US" sz="2200" dirty="0">
                <a:latin typeface="+mj-lt"/>
              </a:rPr>
              <a:t>.</a:t>
            </a:r>
            <a:endParaRPr lang="id-ID" sz="2200" dirty="0">
              <a:latin typeface="+mj-lt"/>
            </a:endParaRPr>
          </a:p>
          <a:p>
            <a:pPr marL="265430" indent="-265430">
              <a:lnSpc>
                <a:spcPct val="80000"/>
              </a:lnSpc>
              <a:buClr>
                <a:srgbClr val="6696A4"/>
              </a:buClr>
              <a:buNone/>
            </a:pPr>
            <a:r>
              <a:rPr lang="id-ID" sz="2200" dirty="0">
                <a:latin typeface="+mj-lt"/>
              </a:rPr>
              <a:t>	</a:t>
            </a:r>
            <a:r>
              <a:rPr lang="id-ID" sz="2200" dirty="0">
                <a:latin typeface="+mj-lt"/>
                <a:sym typeface="Wingdings" panose="05000000000000000000" pitchFamily="2" charset="2"/>
              </a:rPr>
              <a:t> I</a:t>
            </a:r>
            <a:r>
              <a:rPr lang="id-ID" sz="2200" dirty="0">
                <a:latin typeface="+mj-lt"/>
              </a:rPr>
              <a:t>mpulse response is </a:t>
            </a:r>
            <a:r>
              <a:rPr lang="id-ID" sz="2200" b="1" dirty="0">
                <a:latin typeface="+mj-lt"/>
              </a:rPr>
              <a:t>stable</a:t>
            </a:r>
            <a:r>
              <a:rPr lang="en-US" sz="2200" dirty="0">
                <a:latin typeface="+mj-lt"/>
              </a:rPr>
              <a:t>.</a:t>
            </a:r>
            <a:endParaRPr lang="id-ID" sz="2200" dirty="0">
              <a:latin typeface="+mj-lt"/>
            </a:endParaRPr>
          </a:p>
          <a:p>
            <a:pPr marL="265430" indent="-265430">
              <a:lnSpc>
                <a:spcPct val="50000"/>
              </a:lnSpc>
              <a:buClr>
                <a:srgbClr val="6696A4"/>
              </a:buClr>
              <a:buFont typeface="Wingdings" panose="05000000000000000000" pitchFamily="2" charset="2"/>
              <a:buChar char="n"/>
            </a:pPr>
            <a:endParaRPr lang="id-ID" sz="2200" b="1" dirty="0">
              <a:latin typeface="+mj-lt"/>
            </a:endParaRPr>
          </a:p>
          <a:p>
            <a:pPr marL="265430" indent="-265430">
              <a:lnSpc>
                <a:spcPct val="80000"/>
              </a:lnSpc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latin typeface="+mj-lt"/>
              </a:rPr>
              <a:t>When </a:t>
            </a:r>
            <a:r>
              <a:rPr lang="el-GR" sz="2000" i="1" dirty="0"/>
              <a:t>σ</a:t>
            </a:r>
            <a:r>
              <a:rPr lang="id-ID" sz="600" dirty="0">
                <a:latin typeface="+mj-lt"/>
              </a:rPr>
              <a:t> </a:t>
            </a:r>
            <a:r>
              <a:rPr lang="id-ID" sz="2200" dirty="0">
                <a:latin typeface="+mj-lt"/>
              </a:rPr>
              <a:t>&lt;</a:t>
            </a:r>
            <a:r>
              <a:rPr lang="id-ID" sz="600" dirty="0">
                <a:latin typeface="+mj-lt"/>
              </a:rPr>
              <a:t> </a:t>
            </a:r>
            <a:r>
              <a:rPr lang="id-ID" sz="2200" dirty="0">
                <a:latin typeface="+mj-lt"/>
              </a:rPr>
              <a:t>0, the pole is located at </a:t>
            </a:r>
            <a:r>
              <a:rPr lang="id-ID" sz="2200" i="1" dirty="0">
                <a:latin typeface="+mj-lt"/>
              </a:rPr>
              <a:t>s</a:t>
            </a:r>
            <a:r>
              <a:rPr lang="id-ID" sz="2200" dirty="0">
                <a:latin typeface="+mj-lt"/>
              </a:rPr>
              <a:t> &gt; 0</a:t>
            </a:r>
            <a:r>
              <a:rPr lang="en-US" sz="2200" dirty="0">
                <a:latin typeface="+mj-lt"/>
              </a:rPr>
              <a:t>,</a:t>
            </a:r>
            <a:endParaRPr lang="id-ID" sz="2200" dirty="0">
              <a:latin typeface="+mj-lt"/>
            </a:endParaRPr>
          </a:p>
          <a:p>
            <a:pPr marL="265430" indent="-265430">
              <a:lnSpc>
                <a:spcPct val="80000"/>
              </a:lnSpc>
              <a:buClr>
                <a:srgbClr val="6696A4"/>
              </a:buClr>
              <a:buNone/>
            </a:pPr>
            <a:r>
              <a:rPr lang="id-ID" sz="2200" dirty="0">
                <a:latin typeface="+mj-lt"/>
                <a:sym typeface="Wingdings" panose="05000000000000000000" pitchFamily="2" charset="2"/>
              </a:rPr>
              <a:t>	 </a:t>
            </a:r>
            <a:r>
              <a:rPr lang="id-ID" sz="2200" dirty="0">
                <a:latin typeface="+mj-lt"/>
              </a:rPr>
              <a:t>The exponential expression </a:t>
            </a:r>
            <a:r>
              <a:rPr lang="id-ID" sz="2200" i="1" dirty="0">
                <a:latin typeface="+mj-lt"/>
              </a:rPr>
              <a:t>y</a:t>
            </a:r>
            <a:r>
              <a:rPr lang="id-ID" sz="2200" dirty="0">
                <a:latin typeface="+mj-lt"/>
              </a:rPr>
              <a:t>(</a:t>
            </a:r>
            <a:r>
              <a:rPr lang="id-ID" sz="2200" i="1" dirty="0">
                <a:latin typeface="+mj-lt"/>
              </a:rPr>
              <a:t>t</a:t>
            </a:r>
            <a:r>
              <a:rPr lang="id-ID" sz="2200" dirty="0">
                <a:latin typeface="+mj-lt"/>
              </a:rPr>
              <a:t>) grows with time</a:t>
            </a:r>
            <a:r>
              <a:rPr lang="en-US" sz="2200" dirty="0">
                <a:latin typeface="+mj-lt"/>
              </a:rPr>
              <a:t>.</a:t>
            </a:r>
            <a:endParaRPr lang="id-ID" sz="2200" dirty="0">
              <a:latin typeface="+mj-lt"/>
            </a:endParaRPr>
          </a:p>
          <a:p>
            <a:pPr marL="265430" indent="-265430">
              <a:lnSpc>
                <a:spcPct val="80000"/>
              </a:lnSpc>
              <a:buClr>
                <a:srgbClr val="6696A4"/>
              </a:buClr>
              <a:buNone/>
            </a:pPr>
            <a:r>
              <a:rPr lang="id-ID" sz="2200" dirty="0">
                <a:latin typeface="+mj-lt"/>
              </a:rPr>
              <a:t>	</a:t>
            </a:r>
            <a:r>
              <a:rPr lang="id-ID" sz="2200" dirty="0">
                <a:latin typeface="+mj-lt"/>
                <a:sym typeface="Wingdings" panose="05000000000000000000" pitchFamily="2" charset="2"/>
              </a:rPr>
              <a:t> I</a:t>
            </a:r>
            <a:r>
              <a:rPr lang="id-ID" sz="2200" dirty="0">
                <a:latin typeface="+mj-lt"/>
              </a:rPr>
              <a:t>mpulse response is referred to as </a:t>
            </a:r>
            <a:r>
              <a:rPr lang="id-ID" sz="2200" b="1" dirty="0">
                <a:latin typeface="+mj-lt"/>
              </a:rPr>
              <a:t>unstable</a:t>
            </a:r>
            <a:r>
              <a:rPr lang="en-US" sz="2200" dirty="0">
                <a:latin typeface="+mj-lt"/>
              </a:rPr>
              <a:t>.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2390140" y="2154555"/>
            <a:ext cx="3276600" cy="5109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700" b="1" dirty="0">
                <a:solidFill>
                  <a:srgbClr val="305274"/>
                </a:solidFill>
              </a:rPr>
              <a:t>A</a:t>
            </a:r>
            <a:r>
              <a:rPr lang="id-ID" sz="1700" b="1" dirty="0">
                <a:solidFill>
                  <a:srgbClr val="305274"/>
                </a:solidFill>
              </a:rPr>
              <a:t> form of first-order transfer function</a:t>
            </a:r>
            <a:endParaRPr lang="en-US" sz="1700" b="1" dirty="0">
              <a:solidFill>
                <a:srgbClr val="305274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61304" y="3206750"/>
            <a:ext cx="1219200" cy="3016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88900" indent="-88900" algn="l" eaLnBrk="0" hangingPunc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305274"/>
                </a:solidFill>
              </a:rPr>
              <a:t>How?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840660"/>
            <a:ext cx="8261350" cy="363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5430" indent="-265430" algn="l" eaLnBrk="0" hangingPunct="0">
              <a:lnSpc>
                <a:spcPct val="80000"/>
              </a:lnSpc>
              <a:spcBef>
                <a:spcPct val="4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Consider the transfer function </a:t>
            </a:r>
            <a:r>
              <a:rPr lang="id-ID" sz="2200" i="1" dirty="0">
                <a:solidFill>
                  <a:schemeClr val="tx1"/>
                </a:solidFill>
              </a:rPr>
              <a:t>F</a:t>
            </a:r>
            <a:r>
              <a:rPr lang="id-ID" sz="2200" dirty="0">
                <a:solidFill>
                  <a:schemeClr val="tx1"/>
                </a:solidFill>
              </a:rPr>
              <a:t>(</a:t>
            </a:r>
            <a:r>
              <a:rPr lang="id-ID" sz="2200" i="1" dirty="0">
                <a:solidFill>
                  <a:schemeClr val="tx1"/>
                </a:solidFill>
              </a:rPr>
              <a:t>s</a:t>
            </a:r>
            <a:r>
              <a:rPr lang="id-ID" sz="2200" dirty="0">
                <a:solidFill>
                  <a:schemeClr val="tx1"/>
                </a:solidFill>
              </a:rPr>
              <a:t>):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0" y="6062345"/>
            <a:ext cx="509270" cy="509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2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2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2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build="p"/>
      <p:bldP spid="132104" grpId="0" build="p" bldLvl="2"/>
      <p:bldP spid="132105" grpId="0"/>
      <p:bldP spid="10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186113" y="1890713"/>
            <a:ext cx="1219200" cy="3139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88900" indent="-88900" algn="l" eaLnBrk="0" hangingPunc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</a:rPr>
              <a:t>PFE</a:t>
            </a:r>
          </a:p>
        </p:txBody>
      </p:sp>
      <p:sp>
        <p:nvSpPr>
          <p:cNvPr id="10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Effect of Pole Locations</a:t>
            </a:r>
            <a:endParaRPr lang="en-US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687388" y="1612900"/>
          <a:ext cx="2400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0" name="Equation" r:id="rId3" imgW="1143000" imgH="393700" progId="Equation.DSMT4">
                  <p:embed/>
                </p:oleObj>
              </mc:Choice>
              <mc:Fallback>
                <p:oleObj name="Equation" r:id="rId3" imgW="11430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612900"/>
                        <a:ext cx="2400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5" name="Object 3"/>
          <p:cNvGraphicFramePr>
            <a:graphicFrameLocks noChangeAspect="1"/>
          </p:cNvGraphicFramePr>
          <p:nvPr/>
        </p:nvGraphicFramePr>
        <p:xfrm>
          <a:off x="674688" y="2750980"/>
          <a:ext cx="4292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1" name="Equation" r:id="rId5" imgW="2044700" imgH="431800" progId="Equation.DSMT4">
                  <p:embed/>
                </p:oleObj>
              </mc:Choice>
              <mc:Fallback>
                <p:oleObj name="Equation" r:id="rId5" imgW="2044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750980"/>
                        <a:ext cx="42926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4"/>
          <p:cNvGraphicFramePr>
            <a:graphicFrameLocks noChangeAspect="1"/>
          </p:cNvGraphicFramePr>
          <p:nvPr/>
        </p:nvGraphicFramePr>
        <p:xfrm>
          <a:off x="687388" y="3657760"/>
          <a:ext cx="31194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2" name="Equation" r:id="rId7" imgW="1485900" imgH="292100" progId="Equation.DSMT4">
                  <p:embed/>
                </p:oleObj>
              </mc:Choice>
              <mc:Fallback>
                <p:oleObj name="Equation" r:id="rId7" imgW="14859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3657760"/>
                        <a:ext cx="31194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9" name="Rectangle 9"/>
          <p:cNvSpPr>
            <a:spLocks noGrp="1" noChangeArrowheads="1"/>
          </p:cNvSpPr>
          <p:nvPr>
            <p:ph sz="half" idx="2"/>
          </p:nvPr>
        </p:nvSpPr>
        <p:spPr bwMode="auto">
          <a:xfrm>
            <a:off x="497840" y="5026660"/>
            <a:ext cx="8686800" cy="110617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176530" indent="-17653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305274"/>
              </a:buClr>
              <a:buFont typeface="Verdana" panose="020B0604030504040204" pitchFamily="34" charset="0"/>
              <a:buChar char="●"/>
            </a:pPr>
            <a:endParaRPr lang="id-ID" sz="1700" b="1" dirty="0">
              <a:solidFill>
                <a:srgbClr val="305274"/>
              </a:solidFill>
              <a:latin typeface="+mj-lt"/>
            </a:endParaRPr>
          </a:p>
          <a:p>
            <a:pPr marL="176530" indent="-17653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305274"/>
              </a:buClr>
              <a:buFont typeface="Verdana" panose="020B0604030504040204" pitchFamily="34" charset="0"/>
              <a:buChar char="●"/>
            </a:pPr>
            <a:r>
              <a:rPr lang="id-ID" sz="1800" b="1" dirty="0">
                <a:solidFill>
                  <a:srgbClr val="305274"/>
                </a:solidFill>
                <a:latin typeface="+mj-lt"/>
              </a:rPr>
              <a:t>The terms </a:t>
            </a:r>
            <a:r>
              <a:rPr lang="id-ID" sz="1800" b="1" i="1" dirty="0">
                <a:solidFill>
                  <a:srgbClr val="305274"/>
                </a:solidFill>
                <a:latin typeface="+mj-lt"/>
              </a:rPr>
              <a:t>e</a:t>
            </a:r>
            <a:r>
              <a:rPr lang="en-US" sz="1800" b="1" baseline="30000" dirty="0">
                <a:solidFill>
                  <a:srgbClr val="305274"/>
                </a:solidFill>
                <a:latin typeface="+mj-lt"/>
              </a:rPr>
              <a:t>–</a:t>
            </a:r>
            <a:r>
              <a:rPr lang="id-ID" sz="1800" b="1" i="1" baseline="30000" dirty="0">
                <a:solidFill>
                  <a:srgbClr val="305274"/>
                </a:solidFill>
                <a:latin typeface="+mj-lt"/>
              </a:rPr>
              <a:t>t</a:t>
            </a:r>
            <a:r>
              <a:rPr lang="id-ID" sz="1800" b="1" dirty="0">
                <a:solidFill>
                  <a:srgbClr val="305274"/>
                </a:solidFill>
                <a:latin typeface="+mj-lt"/>
              </a:rPr>
              <a:t> and </a:t>
            </a:r>
            <a:r>
              <a:rPr lang="id-ID" sz="1800" b="1" i="1" dirty="0">
                <a:solidFill>
                  <a:srgbClr val="305274"/>
                </a:solidFill>
                <a:latin typeface="+mj-lt"/>
              </a:rPr>
              <a:t>e</a:t>
            </a:r>
            <a:r>
              <a:rPr lang="en-US" sz="1800" b="1" baseline="30000" dirty="0">
                <a:solidFill>
                  <a:srgbClr val="305274"/>
                </a:solidFill>
                <a:latin typeface="+mj-lt"/>
              </a:rPr>
              <a:t>–</a:t>
            </a:r>
            <a:r>
              <a:rPr lang="id-ID" sz="1800" b="1" baseline="30000" dirty="0">
                <a:solidFill>
                  <a:srgbClr val="305274"/>
                </a:solidFill>
                <a:latin typeface="+mj-lt"/>
              </a:rPr>
              <a:t>2</a:t>
            </a:r>
            <a:r>
              <a:rPr lang="id-ID" sz="1800" b="1" i="1" baseline="30000" dirty="0">
                <a:solidFill>
                  <a:srgbClr val="305274"/>
                </a:solidFill>
                <a:latin typeface="+mj-lt"/>
              </a:rPr>
              <a:t>t</a:t>
            </a:r>
            <a:r>
              <a:rPr lang="id-ID" sz="1800" b="1" dirty="0">
                <a:solidFill>
                  <a:srgbClr val="305274"/>
                </a:solidFill>
                <a:latin typeface="+mj-lt"/>
              </a:rPr>
              <a:t>, which are stable, are determined by the poles at </a:t>
            </a:r>
            <a:r>
              <a:rPr lang="id-ID" sz="1800" b="1" i="1" dirty="0">
                <a:solidFill>
                  <a:srgbClr val="305274"/>
                </a:solidFill>
                <a:latin typeface="+mj-lt"/>
              </a:rPr>
              <a:t>s </a:t>
            </a:r>
            <a:r>
              <a:rPr lang="id-ID" sz="1800" b="1" dirty="0">
                <a:solidFill>
                  <a:srgbClr val="305274"/>
                </a:solidFill>
                <a:latin typeface="+mj-lt"/>
              </a:rPr>
              <a:t>= </a:t>
            </a:r>
            <a:r>
              <a:rPr lang="en-US" sz="1800" b="1" dirty="0">
                <a:solidFill>
                  <a:srgbClr val="305274"/>
                </a:solidFill>
                <a:latin typeface="+mj-lt"/>
              </a:rPr>
              <a:t>–</a:t>
            </a:r>
            <a:r>
              <a:rPr lang="id-ID" sz="1800" b="1" dirty="0">
                <a:solidFill>
                  <a:srgbClr val="305274"/>
                </a:solidFill>
                <a:latin typeface="+mj-lt"/>
              </a:rPr>
              <a:t>1</a:t>
            </a:r>
            <a:r>
              <a:rPr lang="en-US" sz="1800" b="1" dirty="0">
                <a:solidFill>
                  <a:srgbClr val="305274"/>
                </a:solidFill>
                <a:latin typeface="+mj-lt"/>
              </a:rPr>
              <a:t> </a:t>
            </a:r>
            <a:r>
              <a:rPr lang="id-ID" sz="1800" b="1" dirty="0">
                <a:solidFill>
                  <a:srgbClr val="305274"/>
                </a:solidFill>
                <a:latin typeface="+mj-lt"/>
              </a:rPr>
              <a:t>and </a:t>
            </a:r>
            <a:r>
              <a:rPr lang="en-US" sz="1800" b="1" dirty="0">
                <a:solidFill>
                  <a:srgbClr val="305274"/>
                </a:solidFill>
                <a:latin typeface="+mj-lt"/>
              </a:rPr>
              <a:t>–</a:t>
            </a:r>
            <a:r>
              <a:rPr lang="id-ID" sz="1800" b="1" dirty="0">
                <a:solidFill>
                  <a:srgbClr val="305274"/>
                </a:solidFill>
                <a:latin typeface="+mj-lt"/>
              </a:rPr>
              <a:t>2</a:t>
            </a:r>
            <a:r>
              <a:rPr lang="en-US" sz="1800" b="1" dirty="0">
                <a:solidFill>
                  <a:srgbClr val="305274"/>
                </a:solidFill>
                <a:latin typeface="+mj-lt"/>
              </a:rPr>
              <a:t>. </a:t>
            </a:r>
            <a:r>
              <a:rPr lang="id-ID" sz="1800" b="1" dirty="0">
                <a:solidFill>
                  <a:srgbClr val="305274"/>
                </a:solidFill>
                <a:latin typeface="+mj-lt"/>
              </a:rPr>
              <a:t>This is true for more complicated cases as well</a:t>
            </a:r>
            <a:r>
              <a:rPr lang="en-US" sz="1800" b="1" dirty="0">
                <a:solidFill>
                  <a:srgbClr val="305274"/>
                </a:solidFill>
                <a:latin typeface="+mj-lt"/>
              </a:rPr>
              <a:t>.</a:t>
            </a:r>
            <a:endParaRPr lang="id-ID" sz="1800" b="1" dirty="0">
              <a:solidFill>
                <a:srgbClr val="305274"/>
              </a:solidFill>
              <a:latin typeface="+mj-lt"/>
            </a:endParaRPr>
          </a:p>
          <a:p>
            <a:pPr marL="176530" indent="-17653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305274"/>
              </a:buClr>
              <a:buFont typeface="Verdana" panose="020B0604030504040204" pitchFamily="34" charset="0"/>
              <a:buChar char="●"/>
            </a:pPr>
            <a:r>
              <a:rPr lang="id-ID" sz="1800" b="1" dirty="0">
                <a:solidFill>
                  <a:srgbClr val="305274"/>
                </a:solidFill>
                <a:latin typeface="+mj-lt"/>
              </a:rPr>
              <a:t>In general, the response of a transfer function is determined by the locations of its poles</a:t>
            </a:r>
            <a:r>
              <a:rPr lang="en-US" sz="1800" b="1" dirty="0">
                <a:solidFill>
                  <a:srgbClr val="305274"/>
                </a:solidFill>
                <a:latin typeface="+mj-lt"/>
              </a:rPr>
              <a:t>.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5584825" y="2095817"/>
            <a:ext cx="3738563" cy="3070226"/>
            <a:chOff x="3518" y="895"/>
            <a:chExt cx="2355" cy="1934"/>
          </a:xfrm>
        </p:grpSpPr>
        <p:graphicFrame>
          <p:nvGraphicFramePr>
            <p:cNvPr id="10247" name="Object 6"/>
            <p:cNvGraphicFramePr>
              <a:graphicFrameLocks noChangeAspect="1"/>
            </p:cNvGraphicFramePr>
            <p:nvPr/>
          </p:nvGraphicFramePr>
          <p:xfrm>
            <a:off x="4928" y="2600"/>
            <a:ext cx="78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3" name="Equation" r:id="rId9" imgW="698500" imgH="203200" progId="Equation.DSMT4">
                    <p:embed/>
                  </p:oleObj>
                </mc:Choice>
                <mc:Fallback>
                  <p:oleObj name="Equation" r:id="rId9" imgW="698500" imgH="2032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8" y="2600"/>
                          <a:ext cx="784" cy="22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58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18" y="895"/>
              <a:ext cx="2355" cy="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48" name="Object 7"/>
            <p:cNvGraphicFramePr>
              <a:graphicFrameLocks noChangeAspect="1"/>
            </p:cNvGraphicFramePr>
            <p:nvPr/>
          </p:nvGraphicFramePr>
          <p:xfrm>
            <a:off x="3518" y="1853"/>
            <a:ext cx="31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4" name="Equation" r:id="rId12" imgW="279400" imgH="203200" progId="Equation.DSMT4">
                    <p:embed/>
                  </p:oleObj>
                </mc:Choice>
                <mc:Fallback>
                  <p:oleObj name="Equation" r:id="rId12" imgW="279400" imgH="2032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8" y="1853"/>
                          <a:ext cx="318" cy="23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0" y="762000"/>
            <a:ext cx="91440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l" eaLnBrk="0" hangingPunct="0">
              <a:lnSpc>
                <a:spcPts val="24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</a:rPr>
              <a:t>Find the impulse response of </a:t>
            </a:r>
            <a:r>
              <a:rPr lang="en-US" sz="2200" i="1" dirty="0">
                <a:solidFill>
                  <a:schemeClr val="tx1"/>
                </a:solidFill>
              </a:rPr>
              <a:t>H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i="1" dirty="0">
                <a:solidFill>
                  <a:schemeClr val="tx1"/>
                </a:solidFill>
              </a:rPr>
              <a:t>s</a:t>
            </a:r>
            <a:r>
              <a:rPr lang="en-US" sz="2200" dirty="0">
                <a:solidFill>
                  <a:schemeClr val="tx1"/>
                </a:solidFill>
              </a:rPr>
              <a:t>),</a:t>
            </a:r>
          </a:p>
        </p:txBody>
      </p:sp>
      <p:grpSp>
        <p:nvGrpSpPr>
          <p:cNvPr id="3" name="Group 18"/>
          <p:cNvGrpSpPr/>
          <p:nvPr/>
        </p:nvGrpSpPr>
        <p:grpSpPr bwMode="auto">
          <a:xfrm>
            <a:off x="3124200" y="1600200"/>
            <a:ext cx="2286000" cy="914400"/>
            <a:chOff x="3124200" y="1600200"/>
            <a:chExt cx="2286000" cy="914400"/>
          </a:xfrm>
        </p:grpSpPr>
        <p:sp>
          <p:nvSpPr>
            <p:cNvPr id="18" name="Rectangle 17"/>
            <p:cNvSpPr/>
            <p:nvPr/>
          </p:nvSpPr>
          <p:spPr>
            <a:xfrm>
              <a:off x="3124200" y="1600200"/>
              <a:ext cx="2286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33127" name="Object 5"/>
            <p:cNvGraphicFramePr>
              <a:graphicFrameLocks noChangeAspect="1"/>
            </p:cNvGraphicFramePr>
            <p:nvPr/>
          </p:nvGraphicFramePr>
          <p:xfrm>
            <a:off x="3124200" y="1614488"/>
            <a:ext cx="1947863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605" name="Equation" r:id="rId14" imgW="927100" imgH="419100" progId="Equation.DSMT4">
                    <p:embed/>
                  </p:oleObj>
                </mc:Choice>
                <mc:Fallback>
                  <p:oleObj name="Equation" r:id="rId14" imgW="927100" imgH="4191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1614488"/>
                          <a:ext cx="1947863" cy="879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5218430" y="1634808"/>
          <a:ext cx="18399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6" name="Equation" r:id="rId16" imgW="875665" imgH="393700" progId="Equation.DSMT4">
                  <p:embed/>
                </p:oleObj>
              </mc:Choice>
              <mc:Fallback>
                <p:oleObj name="Equation" r:id="rId16" imgW="875665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30" y="1634808"/>
                        <a:ext cx="18399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-22019" y="2584450"/>
            <a:ext cx="1304925" cy="0"/>
          </a:xfrm>
          <a:prstGeom prst="line">
            <a:avLst/>
          </a:prstGeom>
          <a:noFill/>
          <a:ln w="76200">
            <a:solidFill>
              <a:srgbClr val="85A6A6"/>
            </a:solidFill>
            <a:rou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18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3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3129" grpId="0" uiExpand="1" build="p"/>
      <p:bldP spid="16" grpId="0" build="p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Effect of Pole Locations</a:t>
            </a:r>
            <a:endParaRPr lang="en-US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91590"/>
            <a:ext cx="74104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815769"/>
            <a:ext cx="9144000" cy="63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40000"/>
              </a:spcBef>
            </a:pPr>
            <a:r>
              <a:rPr lang="id-ID" sz="2200" dirty="0">
                <a:solidFill>
                  <a:schemeClr val="tx1"/>
                </a:solidFill>
              </a:rPr>
              <a:t>Time function of impulse response assosiated with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id-ID" sz="2200" dirty="0">
                <a:solidFill>
                  <a:schemeClr val="tx1"/>
                </a:solidFill>
              </a:rPr>
              <a:t>the pole location in </a:t>
            </a:r>
            <a:r>
              <a:rPr lang="id-ID" sz="2200" i="1" dirty="0">
                <a:solidFill>
                  <a:schemeClr val="tx1"/>
                </a:solidFill>
              </a:rPr>
              <a:t>s</a:t>
            </a:r>
            <a:r>
              <a:rPr lang="id-ID" sz="2200" dirty="0">
                <a:solidFill>
                  <a:schemeClr val="tx1"/>
                </a:solidFill>
              </a:rPr>
              <a:t>-plane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52400" y="2743200"/>
            <a:ext cx="1143000" cy="433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d-ID" sz="2800" b="1" dirty="0">
                <a:solidFill>
                  <a:srgbClr val="305274"/>
                </a:solidFill>
              </a:rPr>
              <a:t>LHP</a:t>
            </a:r>
            <a:endParaRPr lang="en-US" sz="2800" b="1" dirty="0">
              <a:solidFill>
                <a:srgbClr val="305274"/>
              </a:solidFill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8001000" y="2743200"/>
            <a:ext cx="1143000" cy="433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id-ID" sz="2800" b="1">
                <a:solidFill>
                  <a:srgbClr val="305274"/>
                </a:solidFill>
              </a:rPr>
              <a:t>RHP</a:t>
            </a:r>
            <a:endParaRPr lang="en-US" sz="2800" b="1">
              <a:solidFill>
                <a:srgbClr val="305274"/>
              </a:solidFill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016250" y="5911275"/>
            <a:ext cx="352629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  <a:tabLst>
                <a:tab pos="452120" algn="l"/>
              </a:tabLst>
            </a:pPr>
            <a:r>
              <a:rPr lang="id-ID" sz="2000" b="1" dirty="0">
                <a:solidFill>
                  <a:srgbClr val="305274"/>
                </a:solidFill>
              </a:rPr>
              <a:t>LHP 	: left half-plane </a:t>
            </a:r>
          </a:p>
          <a:p>
            <a:pPr algn="l" eaLnBrk="0" hangingPunct="0">
              <a:lnSpc>
                <a:spcPct val="80000"/>
              </a:lnSpc>
              <a:tabLst>
                <a:tab pos="452120" algn="l"/>
              </a:tabLst>
            </a:pPr>
            <a:r>
              <a:rPr lang="id-ID" sz="2000" b="1" dirty="0">
                <a:solidFill>
                  <a:srgbClr val="305274"/>
                </a:solidFill>
              </a:rPr>
              <a:t>RHP	: right half-plane</a:t>
            </a:r>
            <a:endParaRPr lang="en-US" sz="2000" b="1" dirty="0">
              <a:solidFill>
                <a:srgbClr val="305274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2" name="Rectangles 1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build="p"/>
      <p:bldP spid="134149" grpId="0"/>
      <p:bldP spid="134150" grpId="0"/>
      <p:bldP spid="134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914400"/>
            <a:ext cx="3063875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/>
              <a:t>Representation of a Pole in </a:t>
            </a:r>
            <a:r>
              <a:rPr lang="id-ID" i="1"/>
              <a:t>s</a:t>
            </a:r>
            <a:r>
              <a:rPr lang="id-ID"/>
              <a:t>-Domain</a:t>
            </a:r>
            <a:endParaRPr lang="en-US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838200"/>
            <a:ext cx="5334000" cy="312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65430" indent="-265430" algn="l">
              <a:lnSpc>
                <a:spcPct val="80000"/>
              </a:lnSpc>
              <a:spcBef>
                <a:spcPct val="5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  <a:latin typeface="+mj-lt"/>
              </a:rPr>
              <a:t>The position of a pole (or a zero) in </a:t>
            </a:r>
            <a:r>
              <a:rPr lang="id-ID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-domain is defined by its </a:t>
            </a:r>
            <a:r>
              <a:rPr lang="id-ID" sz="2200" b="1" dirty="0">
                <a:solidFill>
                  <a:schemeClr val="tx1"/>
                </a:solidFill>
                <a:latin typeface="+mj-lt"/>
              </a:rPr>
              <a:t>real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id-ID" sz="2200" b="1" dirty="0">
                <a:solidFill>
                  <a:schemeClr val="tx1"/>
                </a:solidFill>
                <a:latin typeface="+mj-lt"/>
              </a:rPr>
              <a:t>imaginary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200" b="1" dirty="0">
                <a:solidFill>
                  <a:schemeClr val="tx1"/>
                </a:solidFill>
                <a:latin typeface="+mj-lt"/>
              </a:rPr>
              <a:t>parts, 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Re(</a:t>
            </a:r>
            <a:r>
              <a:rPr lang="id-ID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)</a:t>
            </a:r>
            <a:r>
              <a:rPr lang="id-ID" sz="2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and</a:t>
            </a:r>
            <a:r>
              <a:rPr lang="id-ID" sz="2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Im(</a:t>
            </a:r>
            <a:r>
              <a:rPr lang="id-ID" sz="22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.</a:t>
            </a:r>
            <a:endParaRPr lang="id-ID" sz="2200" dirty="0">
              <a:solidFill>
                <a:schemeClr val="tx1"/>
              </a:solidFill>
              <a:latin typeface="+mj-lt"/>
            </a:endParaRPr>
          </a:p>
          <a:p>
            <a:pPr marL="265430" indent="-265430" algn="l">
              <a:lnSpc>
                <a:spcPct val="80000"/>
              </a:lnSpc>
              <a:spcBef>
                <a:spcPct val="5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  <a:latin typeface="+mj-lt"/>
              </a:rPr>
              <a:t>In rectangular coordinates, the complex poles are defined as</a:t>
            </a:r>
            <a:br>
              <a:rPr lang="id-ID" sz="2200" dirty="0">
                <a:solidFill>
                  <a:schemeClr val="tx1"/>
                </a:solidFill>
                <a:latin typeface="+mj-lt"/>
              </a:rPr>
            </a:br>
            <a:r>
              <a:rPr lang="id-ID" sz="22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–</a:t>
            </a:r>
            <a:r>
              <a:rPr lang="id-ID" sz="2200" i="1" dirty="0">
                <a:solidFill>
                  <a:schemeClr val="tx1"/>
                </a:solidFill>
                <a:latin typeface="+mj-lt"/>
              </a:rPr>
              <a:t>s </a:t>
            </a:r>
            <a:r>
              <a:rPr lang="en-US" sz="2200" i="1" dirty="0">
                <a:solidFill>
                  <a:schemeClr val="tx1"/>
                </a:solidFill>
                <a:latin typeface="+mj-lt"/>
              </a:rPr>
              <a:t>±</a:t>
            </a:r>
            <a:r>
              <a:rPr lang="id-ID" sz="2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i="1" dirty="0">
                <a:solidFill>
                  <a:schemeClr val="tx1"/>
                </a:solidFill>
                <a:latin typeface="+mj-lt"/>
              </a:rPr>
              <a:t>j</a:t>
            </a:r>
            <a:r>
              <a:rPr lang="el-GR" sz="2200" i="1" dirty="0">
                <a:solidFill>
                  <a:schemeClr val="tx1"/>
                </a:solidFill>
                <a:latin typeface="+mj-lt"/>
              </a:rPr>
              <a:t>ω</a:t>
            </a:r>
            <a:r>
              <a:rPr lang="en-US" sz="2200" i="1" baseline="-25000" dirty="0">
                <a:solidFill>
                  <a:schemeClr val="tx1"/>
                </a:solidFill>
                <a:latin typeface="+mj-lt"/>
              </a:rPr>
              <a:t>d</a:t>
            </a:r>
            <a:r>
              <a:rPr lang="id-ID" sz="2200" dirty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.</a:t>
            </a:r>
            <a:endParaRPr lang="id-ID" sz="2200" dirty="0">
              <a:solidFill>
                <a:schemeClr val="tx1"/>
              </a:solidFill>
              <a:latin typeface="+mj-lt"/>
            </a:endParaRPr>
          </a:p>
          <a:p>
            <a:pPr marL="265430" indent="-265430" algn="l">
              <a:lnSpc>
                <a:spcPct val="80000"/>
              </a:lnSpc>
              <a:spcBef>
                <a:spcPct val="5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  <a:latin typeface="+mj-lt"/>
              </a:rPr>
              <a:t>Complex poles always come in conjugate pairs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4788312" y="2876550"/>
            <a:ext cx="1739900" cy="7201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700" b="1" dirty="0">
                <a:solidFill>
                  <a:srgbClr val="305274"/>
                </a:solidFill>
              </a:rPr>
              <a:t>A</a:t>
            </a:r>
            <a:r>
              <a:rPr lang="id-ID" sz="1700" b="1" dirty="0">
                <a:solidFill>
                  <a:srgbClr val="305274"/>
                </a:solidFill>
              </a:rPr>
              <a:t> pair of complex poles</a:t>
            </a:r>
            <a:endParaRPr lang="en-US" sz="1700" b="1" dirty="0">
              <a:solidFill>
                <a:srgbClr val="305274"/>
              </a:solidFill>
            </a:endParaRPr>
          </a:p>
        </p:txBody>
      </p:sp>
      <p:sp>
        <p:nvSpPr>
          <p:cNvPr id="135174" name="Freeform 6"/>
          <p:cNvSpPr/>
          <p:nvPr/>
        </p:nvSpPr>
        <p:spPr bwMode="auto">
          <a:xfrm>
            <a:off x="5638800" y="1905000"/>
            <a:ext cx="1066800" cy="990600"/>
          </a:xfrm>
          <a:custGeom>
            <a:avLst/>
            <a:gdLst>
              <a:gd name="T0" fmla="*/ 0 w 672"/>
              <a:gd name="T1" fmla="*/ 2147483647 h 624"/>
              <a:gd name="T2" fmla="*/ 2147483647 w 672"/>
              <a:gd name="T3" fmla="*/ 2147483647 h 624"/>
              <a:gd name="T4" fmla="*/ 2147483647 w 672"/>
              <a:gd name="T5" fmla="*/ 0 h 624"/>
              <a:gd name="T6" fmla="*/ 0 60000 65536"/>
              <a:gd name="T7" fmla="*/ 0 60000 65536"/>
              <a:gd name="T8" fmla="*/ 0 60000 65536"/>
              <a:gd name="T9" fmla="*/ 0 w 672"/>
              <a:gd name="T10" fmla="*/ 0 h 624"/>
              <a:gd name="T11" fmla="*/ 672 w 67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24">
                <a:moveTo>
                  <a:pt x="0" y="624"/>
                </a:moveTo>
                <a:cubicBezTo>
                  <a:pt x="40" y="460"/>
                  <a:pt x="80" y="296"/>
                  <a:pt x="192" y="192"/>
                </a:cubicBezTo>
                <a:cubicBezTo>
                  <a:pt x="304" y="88"/>
                  <a:pt x="488" y="44"/>
                  <a:pt x="672" y="0"/>
                </a:cubicBezTo>
              </a:path>
            </a:pathLst>
          </a:custGeom>
          <a:noFill/>
          <a:ln w="57150">
            <a:solidFill>
              <a:srgbClr val="4D7AA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175" name="Freeform 7"/>
          <p:cNvSpPr/>
          <p:nvPr/>
        </p:nvSpPr>
        <p:spPr bwMode="auto">
          <a:xfrm>
            <a:off x="5562600" y="3657600"/>
            <a:ext cx="1143000" cy="1752600"/>
          </a:xfrm>
          <a:custGeom>
            <a:avLst/>
            <a:gdLst>
              <a:gd name="T0" fmla="*/ 0 w 720"/>
              <a:gd name="T1" fmla="*/ 0 h 1104"/>
              <a:gd name="T2" fmla="*/ 2147483647 w 720"/>
              <a:gd name="T3" fmla="*/ 2147483647 h 1104"/>
              <a:gd name="T4" fmla="*/ 2147483647 w 720"/>
              <a:gd name="T5" fmla="*/ 2147483647 h 1104"/>
              <a:gd name="T6" fmla="*/ 0 60000 65536"/>
              <a:gd name="T7" fmla="*/ 0 60000 65536"/>
              <a:gd name="T8" fmla="*/ 0 60000 65536"/>
              <a:gd name="T9" fmla="*/ 0 w 720"/>
              <a:gd name="T10" fmla="*/ 0 h 1104"/>
              <a:gd name="T11" fmla="*/ 720 w 72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104">
                <a:moveTo>
                  <a:pt x="0" y="0"/>
                </a:moveTo>
                <a:cubicBezTo>
                  <a:pt x="84" y="316"/>
                  <a:pt x="168" y="632"/>
                  <a:pt x="288" y="816"/>
                </a:cubicBezTo>
                <a:cubicBezTo>
                  <a:pt x="408" y="1000"/>
                  <a:pt x="564" y="1052"/>
                  <a:pt x="720" y="1104"/>
                </a:cubicBezTo>
              </a:path>
            </a:pathLst>
          </a:custGeom>
          <a:noFill/>
          <a:ln w="57150">
            <a:solidFill>
              <a:srgbClr val="4D7AA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2" name="Rectangles 1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/>
      <p:bldP spid="135173" grpId="0"/>
      <p:bldP spid="135174" grpId="0" animBg="1"/>
      <p:bldP spid="135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12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/>
              <a:t>Representation of a Pole in </a:t>
            </a:r>
            <a:r>
              <a:rPr lang="id-ID" i="1"/>
              <a:t>s</a:t>
            </a:r>
            <a:r>
              <a:rPr lang="id-ID"/>
              <a:t>-Domain</a:t>
            </a:r>
            <a:endParaRPr 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65430" indent="-265430" algn="l">
              <a:lnSpc>
                <a:spcPct val="80000"/>
              </a:lnSpc>
              <a:spcBef>
                <a:spcPct val="5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The denominator corresponding to a complex pair will be: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36198" name="Object 2"/>
          <p:cNvGraphicFramePr>
            <a:graphicFrameLocks noChangeAspect="1"/>
          </p:cNvGraphicFramePr>
          <p:nvPr/>
        </p:nvGraphicFramePr>
        <p:xfrm>
          <a:off x="714375" y="1227138"/>
          <a:ext cx="43243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6" name="Equation" r:id="rId3" imgW="2057400" imgH="431800" progId="Equation.DSMT4">
                  <p:embed/>
                </p:oleObj>
              </mc:Choice>
              <mc:Fallback>
                <p:oleObj name="Equation" r:id="rId3" imgW="20574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27138"/>
                        <a:ext cx="432435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65430" indent="-265430" algn="l">
              <a:lnSpc>
                <a:spcPct val="80000"/>
              </a:lnSpc>
              <a:spcBef>
                <a:spcPct val="5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en-US" sz="2200" dirty="0">
                <a:solidFill>
                  <a:schemeClr val="tx1"/>
                </a:solidFill>
              </a:rPr>
              <a:t>On the other hand, t</a:t>
            </a:r>
            <a:r>
              <a:rPr lang="id-ID" sz="2200" dirty="0">
                <a:solidFill>
                  <a:schemeClr val="tx1"/>
                </a:solidFill>
              </a:rPr>
              <a:t>he typical polynomial form of a second-order transfer function is: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36200" name="Object 3"/>
          <p:cNvGraphicFramePr>
            <a:graphicFrameLocks noChangeAspect="1"/>
          </p:cNvGraphicFramePr>
          <p:nvPr/>
        </p:nvGraphicFramePr>
        <p:xfrm>
          <a:off x="687388" y="2945685"/>
          <a:ext cx="30972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name="Equation" r:id="rId5" imgW="1473200" imgH="457200" progId="Equation.DSMT4">
                  <p:embed/>
                </p:oleObj>
              </mc:Choice>
              <mc:Fallback>
                <p:oleObj name="Equation" r:id="rId5" imgW="1473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2945685"/>
                        <a:ext cx="30972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0" y="4286250"/>
            <a:ext cx="9144000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65430" indent="-265430" algn="l">
              <a:lnSpc>
                <a:spcPct val="80000"/>
              </a:lnSpc>
              <a:spcBef>
                <a:spcPct val="50000"/>
              </a:spcBef>
              <a:buClr>
                <a:srgbClr val="6696A4"/>
              </a:buClr>
              <a:buFont typeface="Wingdings" panose="05000000000000000000" pitchFamily="2" charset="2"/>
              <a:buChar char="n"/>
            </a:pPr>
            <a:r>
              <a:rPr lang="id-ID" sz="2200" dirty="0">
                <a:solidFill>
                  <a:schemeClr val="tx1"/>
                </a:solidFill>
              </a:rPr>
              <a:t>Comparing </a:t>
            </a:r>
            <a:r>
              <a:rPr lang="id-ID" sz="2200" i="1" dirty="0">
                <a:solidFill>
                  <a:schemeClr val="tx1"/>
                </a:solidFill>
              </a:rPr>
              <a:t>A</a:t>
            </a:r>
            <a:r>
              <a:rPr lang="id-ID" sz="2200" dirty="0">
                <a:solidFill>
                  <a:schemeClr val="tx1"/>
                </a:solidFill>
              </a:rPr>
              <a:t>(</a:t>
            </a:r>
            <a:r>
              <a:rPr lang="id-ID" sz="2200" i="1" dirty="0">
                <a:solidFill>
                  <a:schemeClr val="tx1"/>
                </a:solidFill>
              </a:rPr>
              <a:t>s</a:t>
            </a:r>
            <a:r>
              <a:rPr lang="id-ID" sz="2200" dirty="0">
                <a:solidFill>
                  <a:schemeClr val="tx1"/>
                </a:solidFill>
              </a:rPr>
              <a:t>) and denominator of </a:t>
            </a:r>
            <a:r>
              <a:rPr lang="id-ID" sz="2200" i="1" dirty="0">
                <a:solidFill>
                  <a:schemeClr val="tx1"/>
                </a:solidFill>
              </a:rPr>
              <a:t>H</a:t>
            </a:r>
            <a:r>
              <a:rPr lang="id-ID" sz="2200" dirty="0">
                <a:solidFill>
                  <a:schemeClr val="tx1"/>
                </a:solidFill>
              </a:rPr>
              <a:t>(</a:t>
            </a:r>
            <a:r>
              <a:rPr lang="id-ID" sz="2200" i="1" dirty="0">
                <a:solidFill>
                  <a:schemeClr val="tx1"/>
                </a:solidFill>
              </a:rPr>
              <a:t>s</a:t>
            </a:r>
            <a:r>
              <a:rPr lang="id-ID" sz="2200" dirty="0">
                <a:solidFill>
                  <a:schemeClr val="tx1"/>
                </a:solidFill>
              </a:rPr>
              <a:t>), the correspondence between the parameters can be found: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36202" name="Object 4"/>
          <p:cNvGraphicFramePr>
            <a:graphicFrameLocks noChangeAspect="1"/>
          </p:cNvGraphicFramePr>
          <p:nvPr/>
        </p:nvGraphicFramePr>
        <p:xfrm>
          <a:off x="647700" y="4908756"/>
          <a:ext cx="38195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Equation" r:id="rId7" imgW="1816100" imgH="279400" progId="Equation.DSMT4">
                  <p:embed/>
                </p:oleObj>
              </mc:Choice>
              <mc:Fallback>
                <p:oleObj name="Equation" r:id="rId7" imgW="18161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908756"/>
                        <a:ext cx="381952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4648200" y="5464703"/>
            <a:ext cx="4419600" cy="7201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tabLst>
                <a:tab pos="452120" algn="l"/>
              </a:tabLst>
            </a:pPr>
            <a:r>
              <a:rPr lang="id-ID" sz="1700" b="1" i="1" dirty="0">
                <a:solidFill>
                  <a:srgbClr val="305274"/>
                </a:solidFill>
              </a:rPr>
              <a:t>ζ</a:t>
            </a:r>
            <a:r>
              <a:rPr lang="id-ID" sz="1700" b="1" dirty="0">
                <a:solidFill>
                  <a:srgbClr val="305274"/>
                </a:solidFill>
              </a:rPr>
              <a:t> 	: damping ratio </a:t>
            </a:r>
          </a:p>
          <a:p>
            <a:pPr algn="l" eaLnBrk="0" hangingPunct="0">
              <a:lnSpc>
                <a:spcPct val="80000"/>
              </a:lnSpc>
              <a:tabLst>
                <a:tab pos="452120" algn="l"/>
              </a:tabLst>
            </a:pPr>
            <a:r>
              <a:rPr lang="el-GR" sz="1700" b="1" i="1" dirty="0">
                <a:solidFill>
                  <a:srgbClr val="305274"/>
                </a:solidFill>
              </a:rPr>
              <a:t>ω</a:t>
            </a:r>
            <a:r>
              <a:rPr lang="id-ID" sz="1700" b="1" i="1" baseline="-25000" dirty="0">
                <a:solidFill>
                  <a:srgbClr val="305274"/>
                </a:solidFill>
              </a:rPr>
              <a:t>n</a:t>
            </a:r>
            <a:r>
              <a:rPr lang="id-ID" sz="1700" b="1" dirty="0">
                <a:solidFill>
                  <a:srgbClr val="305274"/>
                </a:solidFill>
              </a:rPr>
              <a:t> 	: undamped natural frequency</a:t>
            </a:r>
            <a:br>
              <a:rPr lang="id-ID" sz="1700" b="1" dirty="0">
                <a:solidFill>
                  <a:srgbClr val="305274"/>
                </a:solidFill>
              </a:rPr>
            </a:br>
            <a:r>
              <a:rPr lang="el-GR" sz="1700" b="1" i="1" dirty="0">
                <a:solidFill>
                  <a:srgbClr val="305274"/>
                </a:solidFill>
              </a:rPr>
              <a:t>ω</a:t>
            </a:r>
            <a:r>
              <a:rPr lang="en-US" sz="1700" b="1" i="1" baseline="-25000" dirty="0">
                <a:solidFill>
                  <a:srgbClr val="305274"/>
                </a:solidFill>
              </a:rPr>
              <a:t>d</a:t>
            </a:r>
            <a:r>
              <a:rPr lang="id-ID" sz="1700" b="1" dirty="0">
                <a:solidFill>
                  <a:srgbClr val="305274"/>
                </a:solidFill>
              </a:rPr>
              <a:t>	: damped frequency</a:t>
            </a:r>
            <a:endParaRPr lang="en-US" sz="1700" b="1" dirty="0">
              <a:solidFill>
                <a:srgbClr val="305274"/>
              </a:solidFill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0"/>
            <a:ext cx="3130550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r>
              <a:rPr lang="en-US" sz="1400" dirty="0"/>
              <a:t>Chapter 3</a:t>
            </a:r>
            <a:endParaRPr lang="id-ID" sz="1400" dirty="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133725" y="0"/>
            <a:ext cx="6010275" cy="2333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bIns="82800" anchor="ctr"/>
          <a:lstStyle/>
          <a:p>
            <a:pPr algn="l"/>
            <a:r>
              <a:rPr lang="en-US" sz="1400" dirty="0"/>
              <a:t>Dynamic Response</a:t>
            </a:r>
            <a:endParaRPr lang="en-US" sz="1400" b="1" dirty="0"/>
          </a:p>
        </p:txBody>
      </p:sp>
      <p:sp>
        <p:nvSpPr>
          <p:cNvPr id="8" name="Rectangles 7"/>
          <p:cNvSpPr/>
          <p:nvPr/>
        </p:nvSpPr>
        <p:spPr>
          <a:xfrm>
            <a:off x="585470" y="6677660"/>
            <a:ext cx="7428230" cy="14859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-22225" y="6009640"/>
            <a:ext cx="520065" cy="520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build="p"/>
      <p:bldP spid="136199" grpId="0" build="p"/>
      <p:bldP spid="136201" grpId="0" build="p"/>
      <p:bldP spid="1362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engenalan Sistem Digital&amp;quot;&quot;/&gt;&lt;property id=&quot;20307&quot; value=&quot;256&quot;/&gt;&lt;/object&gt;&lt;object type=&quot;3&quot; unique_id=&quot;10206&quot;&gt;&lt;property id=&quot;20148&quot; value=&quot;5&quot;/&gt;&lt;property id=&quot;20300&quot; value=&quot;Slide 10 - &amp;quot;Referensi&amp;quot;&quot;/&gt;&lt;property id=&quot;20307&quot; value=&quot;266&quot;/&gt;&lt;/object&gt;&lt;object type=&quot;3&quot; unique_id=&quot;10207&quot;&gt;&lt;property id=&quot;20148&quot; value=&quot;5&quot;/&gt;&lt;property id=&quot;20300&quot; value=&quot;Slide 2 - &amp;quot;Analog vs Digital&amp;quot;&quot;/&gt;&lt;property id=&quot;20307&quot; value=&quot;267&quot;/&gt;&lt;/object&gt;&lt;object type=&quot;3&quot; unique_id=&quot;10208&quot;&gt;&lt;property id=&quot;20148&quot; value=&quot;5&quot;/&gt;&lt;property id=&quot;20300&quot; value=&quot;Slide 5 - &amp;quot;Diagram Voltmeter Analog&amp;quot;&quot;/&gt;&lt;property id=&quot;20307&quot; value=&quot;268&quot;/&gt;&lt;/object&gt;&lt;object type=&quot;3&quot; unique_id=&quot;10209&quot;&gt;&lt;property id=&quot;20148&quot; value=&quot;5&quot;/&gt;&lt;property id=&quot;20300&quot; value=&quot;Slide 3 - &amp;quot;Voltmeter Analog vs Voltmeter Digital&amp;quot;&quot;/&gt;&lt;property id=&quot;20307&quot; value=&quot;269&quot;/&gt;&lt;/object&gt;&lt;object type=&quot;3&quot; unique_id=&quot;10210&quot;&gt;&lt;property id=&quot;20148&quot; value=&quot;5&quot;/&gt;&lt;property id=&quot;20300&quot; value=&quot;Slide 4 - &amp;quot;Spektrum Kontinu vs Spektrum Diskrit&amp;quot;&quot;/&gt;&lt;property id=&quot;20307&quot; value=&quot;270&quot;/&gt;&lt;/object&gt;&lt;object type=&quot;3&quot; unique_id=&quot;10211&quot;&gt;&lt;property id=&quot;20148&quot; value=&quot;5&quot;/&gt;&lt;property id=&quot;20300&quot; value=&quot;Slide 6 - &amp;quot;Diagram Voltmeter Digital&amp;quot;&quot;/&gt;&lt;property id=&quot;20307&quot; value=&quot;271&quot;/&gt;&lt;/object&gt;&lt;object type=&quot;3&quot; unique_id=&quot;10212&quot;&gt;&lt;property id=&quot;20148&quot; value=&quot;5&quot;/&gt;&lt;property id=&quot;20300&quot; value=&quot;Slide 7 - &amp;quot;Aplikasi Rangkaian Digital&amp;quot;&quot;/&gt;&lt;property id=&quot;20307&quot; value=&quot;272&quot;/&gt;&lt;/object&gt;&lt;object type=&quot;3&quot; unique_id=&quot;10213&quot;&gt;&lt;property id=&quot;20148&quot; value=&quot;5&quot;/&gt;&lt;property id=&quot;20300&quot; value=&quot;Slide 8 - &amp;quot;Apa Alasan Memilih Digital?&amp;quot;&quot;/&gt;&lt;property id=&quot;20307&quot; value=&quot;273&quot;/&gt;&lt;/object&gt;&lt;object type=&quot;3&quot; unique_id=&quot;10214&quot;&gt;&lt;property id=&quot;20148&quot; value=&quot;5&quot;/&gt;&lt;property id=&quot;20300&quot; value=&quot;Slide 9 - &amp;quot;Alasan Analog Masih Bertahan &amp;quot;&quot;/&gt;&lt;property id=&quot;20307&quot; value=&quot;274&quot;/&gt;&lt;/object&gt;&lt;/object&gt;&lt;/object&gt;&lt;/database&gt;"/>
</p:tagLst>
</file>

<file path=ppt/theme/theme1.xml><?xml version="1.0" encoding="utf-8"?>
<a:theme xmlns:a="http://schemas.openxmlformats.org/drawingml/2006/main" name="Blue Wa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1397</Words>
  <Application>Microsoft Office PowerPoint</Application>
  <PresentationFormat>On-screen Show (4:3)</PresentationFormat>
  <Paragraphs>181</Paragraphs>
  <Slides>30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SimSun</vt:lpstr>
      <vt:lpstr>Arial</vt:lpstr>
      <vt:lpstr>Symbol</vt:lpstr>
      <vt:lpstr>Times New Roman</vt:lpstr>
      <vt:lpstr>Verdana</vt:lpstr>
      <vt:lpstr>Wingdings</vt:lpstr>
      <vt:lpstr>Blue Waves</vt:lpstr>
      <vt:lpstr>Equation</vt:lpstr>
      <vt:lpstr>Fundamental of Control Engineering</vt:lpstr>
      <vt:lpstr>  Time Response Analysis   </vt:lpstr>
      <vt:lpstr>  Time Response Analysis   </vt:lpstr>
      <vt:lpstr>Definition of Pole and Zero</vt:lpstr>
      <vt:lpstr>Effect of Pole Locations</vt:lpstr>
      <vt:lpstr>Effect of Pole Locations</vt:lpstr>
      <vt:lpstr>Effect of Pole Locations</vt:lpstr>
      <vt:lpstr>Representation of a Pole in s-Domain</vt:lpstr>
      <vt:lpstr>Representation of a Pole in s-Domain</vt:lpstr>
      <vt:lpstr>Representation of a Pole in s-Domain</vt:lpstr>
      <vt:lpstr>Unit Step Resonses of Second-Order System</vt:lpstr>
      <vt:lpstr>Effect of Pole Locations</vt:lpstr>
      <vt:lpstr>Effect of Pole Locations</vt:lpstr>
      <vt:lpstr>Time Domain Specifications</vt:lpstr>
      <vt:lpstr>Time Domain Specifications</vt:lpstr>
      <vt:lpstr>First-Order System</vt:lpstr>
      <vt:lpstr>Second-Order System</vt:lpstr>
      <vt:lpstr>Second-Order System</vt:lpstr>
      <vt:lpstr>Rise Time</vt:lpstr>
      <vt:lpstr>Settling Time</vt:lpstr>
      <vt:lpstr>Settling Time</vt:lpstr>
      <vt:lpstr>Peak Time</vt:lpstr>
      <vt:lpstr>Peak Time</vt:lpstr>
      <vt:lpstr>Maximum Overshoot</vt:lpstr>
      <vt:lpstr>Example 1: Time Domain Specifications</vt:lpstr>
      <vt:lpstr>Example 1: Time Domain Specifications</vt:lpstr>
      <vt:lpstr>Example 1: Time Domain Specifications</vt:lpstr>
      <vt:lpstr>Example 1: Time Domain Specifications</vt:lpstr>
      <vt:lpstr>Example 2: Time Domain Specifications</vt:lpstr>
      <vt:lpstr>Example 2: Time Domain Specifications</vt:lpstr>
    </vt:vector>
  </TitlesOfParts>
  <Company>Universitas Bina Nusantara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osamah awad</cp:lastModifiedBy>
  <cp:revision>1616</cp:revision>
  <dcterms:created xsi:type="dcterms:W3CDTF">2009-05-04T03:18:00Z</dcterms:created>
  <dcterms:modified xsi:type="dcterms:W3CDTF">2023-12-14T07:23:57Z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1033-11.2.0.9431</vt:lpwstr>
  </property>
</Properties>
</file>