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65" r:id="rId4"/>
    <p:sldId id="266" r:id="rId5"/>
    <p:sldId id="267" r:id="rId6"/>
    <p:sldId id="268" r:id="rId7"/>
    <p:sldId id="269" r:id="rId8"/>
    <p:sldId id="273" r:id="rId9"/>
    <p:sldId id="272" r:id="rId10"/>
    <p:sldId id="281" r:id="rId11"/>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627C0-5EF3-CD5E-BF7C-608E5EEA38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a:extLst>
              <a:ext uri="{FF2B5EF4-FFF2-40B4-BE49-F238E27FC236}">
                <a16:creationId xmlns:a16="http://schemas.microsoft.com/office/drawing/2014/main" id="{461DB010-3959-034E-98E4-9787449BE8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a:extLst>
              <a:ext uri="{FF2B5EF4-FFF2-40B4-BE49-F238E27FC236}">
                <a16:creationId xmlns:a16="http://schemas.microsoft.com/office/drawing/2014/main" id="{A77743B8-7B63-477F-7FF7-D046C0CD5E8A}"/>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CAEF660D-E4E3-EF68-9678-7B733BA832FD}"/>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107FC22B-E75B-9DD3-481F-D7138335F88B}"/>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2067120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2854-7E73-EC7A-E04A-331725FFA39B}"/>
              </a:ext>
            </a:extLst>
          </p:cNvPr>
          <p:cNvSpPr>
            <a:spLocks noGrp="1"/>
          </p:cNvSpPr>
          <p:nvPr>
            <p:ph type="title"/>
          </p:nvPr>
        </p:nvSpPr>
        <p:spPr/>
        <p:txBody>
          <a:bodyPr/>
          <a:lstStyle/>
          <a:p>
            <a:r>
              <a:rPr lang="en-US"/>
              <a:t>Click to edit Master title style</a:t>
            </a:r>
            <a:endParaRPr lang="ar-IQ"/>
          </a:p>
        </p:txBody>
      </p:sp>
      <p:sp>
        <p:nvSpPr>
          <p:cNvPr id="3" name="Vertical Text Placeholder 2">
            <a:extLst>
              <a:ext uri="{FF2B5EF4-FFF2-40B4-BE49-F238E27FC236}">
                <a16:creationId xmlns:a16="http://schemas.microsoft.com/office/drawing/2014/main" id="{F91A4FED-6A49-AC0C-FBFF-1C36E1E58D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a:extLst>
              <a:ext uri="{FF2B5EF4-FFF2-40B4-BE49-F238E27FC236}">
                <a16:creationId xmlns:a16="http://schemas.microsoft.com/office/drawing/2014/main" id="{2AD95DC1-1C4C-C5A5-23E6-07545811B32B}"/>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01064959-F89C-C4EE-8637-0A1566522D40}"/>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58F3F658-C04E-5F47-00C2-4EFC59B6B1AA}"/>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3433751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9EF4A4-06F7-A2AE-8D07-E230156AE2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a:extLst>
              <a:ext uri="{FF2B5EF4-FFF2-40B4-BE49-F238E27FC236}">
                <a16:creationId xmlns:a16="http://schemas.microsoft.com/office/drawing/2014/main" id="{832E2F3D-78B5-2409-4FDD-FEF27CEAD4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a:extLst>
              <a:ext uri="{FF2B5EF4-FFF2-40B4-BE49-F238E27FC236}">
                <a16:creationId xmlns:a16="http://schemas.microsoft.com/office/drawing/2014/main" id="{1BC838E3-6BE3-4E82-E494-9097EEEEEAB0}"/>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1CAB5364-8B5F-9085-E52A-978E5781401F}"/>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1DA51C44-3405-BC69-8747-A14DA9A02B72}"/>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1839043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36A0-6B72-73E8-A2F1-4E5665D559AA}"/>
              </a:ext>
            </a:extLst>
          </p:cNvPr>
          <p:cNvSpPr>
            <a:spLocks noGrp="1"/>
          </p:cNvSpPr>
          <p:nvPr>
            <p:ph type="title"/>
          </p:nvPr>
        </p:nvSpPr>
        <p:spPr/>
        <p:txBody>
          <a:bodyPr/>
          <a:lstStyle/>
          <a:p>
            <a:r>
              <a:rPr lang="en-US"/>
              <a:t>Click to edit Master title style</a:t>
            </a:r>
            <a:endParaRPr lang="ar-IQ"/>
          </a:p>
        </p:txBody>
      </p:sp>
      <p:sp>
        <p:nvSpPr>
          <p:cNvPr id="3" name="Content Placeholder 2">
            <a:extLst>
              <a:ext uri="{FF2B5EF4-FFF2-40B4-BE49-F238E27FC236}">
                <a16:creationId xmlns:a16="http://schemas.microsoft.com/office/drawing/2014/main" id="{65241F65-A250-E3F2-961C-CD477A879D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a:extLst>
              <a:ext uri="{FF2B5EF4-FFF2-40B4-BE49-F238E27FC236}">
                <a16:creationId xmlns:a16="http://schemas.microsoft.com/office/drawing/2014/main" id="{33B591CE-933B-FBFA-40DB-BA92CC49BCF5}"/>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CC354ED5-C2F2-0AEB-E722-F9F3ED585F10}"/>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E6CFDCD7-4409-90C0-6D97-1B4640CEE223}"/>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293485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CB8C-A8C2-18EB-EDF2-AFB3CED470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a:extLst>
              <a:ext uri="{FF2B5EF4-FFF2-40B4-BE49-F238E27FC236}">
                <a16:creationId xmlns:a16="http://schemas.microsoft.com/office/drawing/2014/main" id="{E21596F9-1928-77EC-B58E-D5652D2EAE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0A0CB4-AC31-C147-B040-453D46941073}"/>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BEFA6CAF-D9B5-C485-527E-CC6FBF87C95C}"/>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210F39FB-5779-E3BD-8344-92659D989962}"/>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412196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6C1DB-5DD2-5709-2181-03BBF6A8C526}"/>
              </a:ext>
            </a:extLst>
          </p:cNvPr>
          <p:cNvSpPr>
            <a:spLocks noGrp="1"/>
          </p:cNvSpPr>
          <p:nvPr>
            <p:ph type="title"/>
          </p:nvPr>
        </p:nvSpPr>
        <p:spPr/>
        <p:txBody>
          <a:bodyPr/>
          <a:lstStyle/>
          <a:p>
            <a:r>
              <a:rPr lang="en-US"/>
              <a:t>Click to edit Master title style</a:t>
            </a:r>
            <a:endParaRPr lang="ar-IQ"/>
          </a:p>
        </p:txBody>
      </p:sp>
      <p:sp>
        <p:nvSpPr>
          <p:cNvPr id="3" name="Content Placeholder 2">
            <a:extLst>
              <a:ext uri="{FF2B5EF4-FFF2-40B4-BE49-F238E27FC236}">
                <a16:creationId xmlns:a16="http://schemas.microsoft.com/office/drawing/2014/main" id="{EA57FFF6-9BCF-840C-B3E0-BC1B8FD500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a:extLst>
              <a:ext uri="{FF2B5EF4-FFF2-40B4-BE49-F238E27FC236}">
                <a16:creationId xmlns:a16="http://schemas.microsoft.com/office/drawing/2014/main" id="{C714756B-49CA-627F-C6A8-563CFCA691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a:extLst>
              <a:ext uri="{FF2B5EF4-FFF2-40B4-BE49-F238E27FC236}">
                <a16:creationId xmlns:a16="http://schemas.microsoft.com/office/drawing/2014/main" id="{5FEC3FB5-01DC-C825-84F4-D6E97CBFED30}"/>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6" name="Footer Placeholder 5">
            <a:extLst>
              <a:ext uri="{FF2B5EF4-FFF2-40B4-BE49-F238E27FC236}">
                <a16:creationId xmlns:a16="http://schemas.microsoft.com/office/drawing/2014/main" id="{76CBC37A-2E1B-09EB-5454-8ADE5A23A71B}"/>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594F7CE1-40A3-39D1-2A2B-766B8181788B}"/>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25591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F5877-BE13-9DA2-E04F-0830F0D59B54}"/>
              </a:ext>
            </a:extLst>
          </p:cNvPr>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a:extLst>
              <a:ext uri="{FF2B5EF4-FFF2-40B4-BE49-F238E27FC236}">
                <a16:creationId xmlns:a16="http://schemas.microsoft.com/office/drawing/2014/main" id="{076AA704-849D-E02B-1EB3-672745FECA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351E7D-5BE2-7845-036A-13BC590807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a:extLst>
              <a:ext uri="{FF2B5EF4-FFF2-40B4-BE49-F238E27FC236}">
                <a16:creationId xmlns:a16="http://schemas.microsoft.com/office/drawing/2014/main" id="{4D921D19-EBE8-AC33-4413-FE5BB64755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C22F0E-00A7-5B6D-84E1-8432F9077C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a:extLst>
              <a:ext uri="{FF2B5EF4-FFF2-40B4-BE49-F238E27FC236}">
                <a16:creationId xmlns:a16="http://schemas.microsoft.com/office/drawing/2014/main" id="{154DDC30-0CD6-E918-E7A4-081533F1DEB9}"/>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8" name="Footer Placeholder 7">
            <a:extLst>
              <a:ext uri="{FF2B5EF4-FFF2-40B4-BE49-F238E27FC236}">
                <a16:creationId xmlns:a16="http://schemas.microsoft.com/office/drawing/2014/main" id="{9D229448-2535-E0D3-5F4E-5924B3395A2E}"/>
              </a:ext>
            </a:extLst>
          </p:cNvPr>
          <p:cNvSpPr>
            <a:spLocks noGrp="1"/>
          </p:cNvSpPr>
          <p:nvPr>
            <p:ph type="ftr" sz="quarter" idx="11"/>
          </p:nvPr>
        </p:nvSpPr>
        <p:spPr/>
        <p:txBody>
          <a:bodyPr/>
          <a:lstStyle/>
          <a:p>
            <a:endParaRPr lang="ar-IQ"/>
          </a:p>
        </p:txBody>
      </p:sp>
      <p:sp>
        <p:nvSpPr>
          <p:cNvPr id="9" name="Slide Number Placeholder 8">
            <a:extLst>
              <a:ext uri="{FF2B5EF4-FFF2-40B4-BE49-F238E27FC236}">
                <a16:creationId xmlns:a16="http://schemas.microsoft.com/office/drawing/2014/main" id="{8027697F-1FB9-9FC0-DA5D-FCF391F8B049}"/>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69993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F7466-FF61-7A25-4B14-583897A7B193}"/>
              </a:ext>
            </a:extLst>
          </p:cNvPr>
          <p:cNvSpPr>
            <a:spLocks noGrp="1"/>
          </p:cNvSpPr>
          <p:nvPr>
            <p:ph type="title"/>
          </p:nvPr>
        </p:nvSpPr>
        <p:spPr/>
        <p:txBody>
          <a:bodyPr/>
          <a:lstStyle/>
          <a:p>
            <a:r>
              <a:rPr lang="en-US"/>
              <a:t>Click to edit Master title style</a:t>
            </a:r>
            <a:endParaRPr lang="ar-IQ"/>
          </a:p>
        </p:txBody>
      </p:sp>
      <p:sp>
        <p:nvSpPr>
          <p:cNvPr id="3" name="Date Placeholder 2">
            <a:extLst>
              <a:ext uri="{FF2B5EF4-FFF2-40B4-BE49-F238E27FC236}">
                <a16:creationId xmlns:a16="http://schemas.microsoft.com/office/drawing/2014/main" id="{1F29E802-89E0-1CA2-3212-E52D859EE303}"/>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4" name="Footer Placeholder 3">
            <a:extLst>
              <a:ext uri="{FF2B5EF4-FFF2-40B4-BE49-F238E27FC236}">
                <a16:creationId xmlns:a16="http://schemas.microsoft.com/office/drawing/2014/main" id="{46B45CB0-8399-F557-282B-FE3F89D45CD6}"/>
              </a:ext>
            </a:extLst>
          </p:cNvPr>
          <p:cNvSpPr>
            <a:spLocks noGrp="1"/>
          </p:cNvSpPr>
          <p:nvPr>
            <p:ph type="ftr" sz="quarter" idx="11"/>
          </p:nvPr>
        </p:nvSpPr>
        <p:spPr/>
        <p:txBody>
          <a:bodyPr/>
          <a:lstStyle/>
          <a:p>
            <a:endParaRPr lang="ar-IQ"/>
          </a:p>
        </p:txBody>
      </p:sp>
      <p:sp>
        <p:nvSpPr>
          <p:cNvPr id="5" name="Slide Number Placeholder 4">
            <a:extLst>
              <a:ext uri="{FF2B5EF4-FFF2-40B4-BE49-F238E27FC236}">
                <a16:creationId xmlns:a16="http://schemas.microsoft.com/office/drawing/2014/main" id="{6FB30B36-5215-0745-7B70-C422809F3EFF}"/>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337085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617B7D-5476-7EE9-8EA5-8710A0BDD718}"/>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3" name="Footer Placeholder 2">
            <a:extLst>
              <a:ext uri="{FF2B5EF4-FFF2-40B4-BE49-F238E27FC236}">
                <a16:creationId xmlns:a16="http://schemas.microsoft.com/office/drawing/2014/main" id="{F521EF79-23CC-E0A5-7CAE-A01D7FEF0D3E}"/>
              </a:ext>
            </a:extLst>
          </p:cNvPr>
          <p:cNvSpPr>
            <a:spLocks noGrp="1"/>
          </p:cNvSpPr>
          <p:nvPr>
            <p:ph type="ftr" sz="quarter" idx="11"/>
          </p:nvPr>
        </p:nvSpPr>
        <p:spPr/>
        <p:txBody>
          <a:bodyPr/>
          <a:lstStyle/>
          <a:p>
            <a:endParaRPr lang="ar-IQ"/>
          </a:p>
        </p:txBody>
      </p:sp>
      <p:sp>
        <p:nvSpPr>
          <p:cNvPr id="4" name="Slide Number Placeholder 3">
            <a:extLst>
              <a:ext uri="{FF2B5EF4-FFF2-40B4-BE49-F238E27FC236}">
                <a16:creationId xmlns:a16="http://schemas.microsoft.com/office/drawing/2014/main" id="{05A504C0-A182-8C3B-B002-D12E05AB94AB}"/>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417976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F127-3BB2-BC18-AD6E-96B60E7EC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a:extLst>
              <a:ext uri="{FF2B5EF4-FFF2-40B4-BE49-F238E27FC236}">
                <a16:creationId xmlns:a16="http://schemas.microsoft.com/office/drawing/2014/main" id="{E49035D7-5EBB-16F4-7B76-1BA6963DDB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a:extLst>
              <a:ext uri="{FF2B5EF4-FFF2-40B4-BE49-F238E27FC236}">
                <a16:creationId xmlns:a16="http://schemas.microsoft.com/office/drawing/2014/main" id="{3B9797B9-6766-960B-8690-0D4F546B32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704EDD-0754-E4F8-8826-556FA9BA49EE}"/>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6" name="Footer Placeholder 5">
            <a:extLst>
              <a:ext uri="{FF2B5EF4-FFF2-40B4-BE49-F238E27FC236}">
                <a16:creationId xmlns:a16="http://schemas.microsoft.com/office/drawing/2014/main" id="{1E9105DA-0E44-8E79-8E90-0BD3A646F494}"/>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D5AB8C1E-C9A3-0221-A560-2C7E8E1AF5DE}"/>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187527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A14A-9D64-703F-1D31-E56A8C3A56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a:extLst>
              <a:ext uri="{FF2B5EF4-FFF2-40B4-BE49-F238E27FC236}">
                <a16:creationId xmlns:a16="http://schemas.microsoft.com/office/drawing/2014/main" id="{407B9DBF-30BA-0270-1EB9-F79E26C78A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a:extLst>
              <a:ext uri="{FF2B5EF4-FFF2-40B4-BE49-F238E27FC236}">
                <a16:creationId xmlns:a16="http://schemas.microsoft.com/office/drawing/2014/main" id="{A84DE2C2-99E0-9F66-ABEB-40EB2DAB3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8C171-54C1-5BE1-2643-678A636B73CE}"/>
              </a:ext>
            </a:extLst>
          </p:cNvPr>
          <p:cNvSpPr>
            <a:spLocks noGrp="1"/>
          </p:cNvSpPr>
          <p:nvPr>
            <p:ph type="dt" sz="half" idx="10"/>
          </p:nvPr>
        </p:nvSpPr>
        <p:spPr/>
        <p:txBody>
          <a:bodyPr/>
          <a:lstStyle/>
          <a:p>
            <a:fld id="{4AC66357-4607-45E3-959A-323CDB4099D0}" type="datetimeFigureOut">
              <a:rPr lang="ar-IQ" smtClean="0"/>
              <a:t>30/03/1446</a:t>
            </a:fld>
            <a:endParaRPr lang="ar-IQ"/>
          </a:p>
        </p:txBody>
      </p:sp>
      <p:sp>
        <p:nvSpPr>
          <p:cNvPr id="6" name="Footer Placeholder 5">
            <a:extLst>
              <a:ext uri="{FF2B5EF4-FFF2-40B4-BE49-F238E27FC236}">
                <a16:creationId xmlns:a16="http://schemas.microsoft.com/office/drawing/2014/main" id="{BA59D0EA-D227-23B9-D400-D27D074A44AD}"/>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7A1F1E40-33E2-9857-C792-729EFA31DD05}"/>
              </a:ext>
            </a:extLst>
          </p:cNvPr>
          <p:cNvSpPr>
            <a:spLocks noGrp="1"/>
          </p:cNvSpPr>
          <p:nvPr>
            <p:ph type="sldNum" sz="quarter" idx="12"/>
          </p:nvPr>
        </p:nvSpPr>
        <p:spPr/>
        <p:txBody>
          <a:bodyPr/>
          <a:lstStyle/>
          <a:p>
            <a:fld id="{425C7362-398C-4079-868E-40100E2B7BD7}" type="slidenum">
              <a:rPr lang="ar-IQ" smtClean="0"/>
              <a:t>‹#›</a:t>
            </a:fld>
            <a:endParaRPr lang="ar-IQ"/>
          </a:p>
        </p:txBody>
      </p:sp>
    </p:spTree>
    <p:extLst>
      <p:ext uri="{BB962C8B-B14F-4D97-AF65-F5344CB8AC3E}">
        <p14:creationId xmlns:p14="http://schemas.microsoft.com/office/powerpoint/2010/main" val="1624914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C2E70F-E715-6BE7-77AB-C53587BAAE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IQ"/>
          </a:p>
        </p:txBody>
      </p:sp>
      <p:sp>
        <p:nvSpPr>
          <p:cNvPr id="3" name="Text Placeholder 2">
            <a:extLst>
              <a:ext uri="{FF2B5EF4-FFF2-40B4-BE49-F238E27FC236}">
                <a16:creationId xmlns:a16="http://schemas.microsoft.com/office/drawing/2014/main" id="{AE9A916A-F92D-A3D6-DC59-422D8F5B9C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a:extLst>
              <a:ext uri="{FF2B5EF4-FFF2-40B4-BE49-F238E27FC236}">
                <a16:creationId xmlns:a16="http://schemas.microsoft.com/office/drawing/2014/main" id="{84AA52D7-BA10-F730-7798-E1902A80D4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C66357-4607-45E3-959A-323CDB4099D0}" type="datetimeFigureOut">
              <a:rPr lang="ar-IQ" smtClean="0"/>
              <a:t>30/03/1446</a:t>
            </a:fld>
            <a:endParaRPr lang="ar-IQ"/>
          </a:p>
        </p:txBody>
      </p:sp>
      <p:sp>
        <p:nvSpPr>
          <p:cNvPr id="5" name="Footer Placeholder 4">
            <a:extLst>
              <a:ext uri="{FF2B5EF4-FFF2-40B4-BE49-F238E27FC236}">
                <a16:creationId xmlns:a16="http://schemas.microsoft.com/office/drawing/2014/main" id="{009FE880-AD0A-CAF4-6861-00DBC5AF1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a:extLst>
              <a:ext uri="{FF2B5EF4-FFF2-40B4-BE49-F238E27FC236}">
                <a16:creationId xmlns:a16="http://schemas.microsoft.com/office/drawing/2014/main" id="{0E2177C0-697E-541C-744C-F7DAE5F706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C7362-398C-4079-868E-40100E2B7BD7}" type="slidenum">
              <a:rPr lang="ar-IQ" smtClean="0"/>
              <a:t>‹#›</a:t>
            </a:fld>
            <a:endParaRPr lang="ar-IQ"/>
          </a:p>
        </p:txBody>
      </p:sp>
    </p:spTree>
    <p:extLst>
      <p:ext uri="{BB962C8B-B14F-4D97-AF65-F5344CB8AC3E}">
        <p14:creationId xmlns:p14="http://schemas.microsoft.com/office/powerpoint/2010/main" val="2204646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icrobenotes.com/types-of-microscop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342F02-37FA-76E7-0DBE-825FEA969879}"/>
              </a:ext>
            </a:extLst>
          </p:cNvPr>
          <p:cNvSpPr>
            <a:spLocks noGrp="1"/>
          </p:cNvSpPr>
          <p:nvPr>
            <p:ph type="subTitle" idx="1"/>
          </p:nvPr>
        </p:nvSpPr>
        <p:spPr>
          <a:xfrm>
            <a:off x="1524000" y="4459575"/>
            <a:ext cx="9144000" cy="801973"/>
          </a:xfrm>
        </p:spPr>
        <p:txBody>
          <a:bodyPr/>
          <a:lstStyle/>
          <a:p>
            <a:r>
              <a:rPr lang="en-US" sz="2400" b="1" i="0" u="none" strike="noStrike" baseline="0" dirty="0">
                <a:solidFill>
                  <a:srgbClr val="FF0000"/>
                </a:solidFill>
                <a:latin typeface="Arial" panose="020B0604020202020204" pitchFamily="34" charset="0"/>
              </a:rPr>
              <a:t>Assist. Lec. Zaid Mohamed Hassan</a:t>
            </a:r>
            <a:endParaRPr lang="ar-IQ" dirty="0"/>
          </a:p>
        </p:txBody>
      </p:sp>
      <p:sp>
        <p:nvSpPr>
          <p:cNvPr id="4" name="Title 1">
            <a:extLst>
              <a:ext uri="{FF2B5EF4-FFF2-40B4-BE49-F238E27FC236}">
                <a16:creationId xmlns:a16="http://schemas.microsoft.com/office/drawing/2014/main" id="{E7722A4B-F4EE-8A17-EE6C-CEAEE2B8D628}"/>
              </a:ext>
            </a:extLst>
          </p:cNvPr>
          <p:cNvSpPr>
            <a:spLocks noGrp="1"/>
          </p:cNvSpPr>
          <p:nvPr>
            <p:ph type="ctrTitle"/>
          </p:nvPr>
        </p:nvSpPr>
        <p:spPr>
          <a:xfrm>
            <a:off x="219856" y="406400"/>
            <a:ext cx="4322164" cy="1992026"/>
          </a:xfrm>
        </p:spPr>
        <p:txBody>
          <a:bodyPr>
            <a:noAutofit/>
          </a:bodyPr>
          <a:lstStyle/>
          <a:p>
            <a:pPr algn="l"/>
            <a:r>
              <a:rPr lang="en-US" sz="2000" b="1" i="0" u="none" strike="noStrike" baseline="0" dirty="0">
                <a:latin typeface="Arial" panose="020B0604020202020204" pitchFamily="34" charset="0"/>
              </a:rPr>
              <a:t>AL-</a:t>
            </a:r>
            <a:r>
              <a:rPr lang="en-US" sz="2000" b="1" i="0" u="none" strike="noStrike" baseline="0" dirty="0" err="1">
                <a:latin typeface="Arial" panose="020B0604020202020204" pitchFamily="34" charset="0"/>
              </a:rPr>
              <a:t>Musatqabal</a:t>
            </a:r>
            <a:r>
              <a:rPr lang="en-US" sz="2000" b="1" i="0" u="none" strike="noStrike" baseline="0" dirty="0">
                <a:latin typeface="Arial" panose="020B0604020202020204" pitchFamily="34" charset="0"/>
              </a:rPr>
              <a:t> University</a:t>
            </a:r>
            <a:br>
              <a:rPr lang="en-US" sz="2000" b="1" i="0" u="none" strike="noStrike" baseline="0" dirty="0">
                <a:latin typeface="Arial" panose="020B0604020202020204" pitchFamily="34" charset="0"/>
              </a:rPr>
            </a:br>
            <a:r>
              <a:rPr lang="en-US" sz="2000" b="1" i="0" u="none" strike="noStrike" baseline="0" dirty="0">
                <a:latin typeface="Arial" panose="020B0604020202020204" pitchFamily="34" charset="0"/>
              </a:rPr>
              <a:t>College of Pharmacy</a:t>
            </a:r>
            <a:br>
              <a:rPr lang="ar-IQ" sz="2000" b="1" dirty="0">
                <a:latin typeface="Arial" panose="020B0604020202020204" pitchFamily="34" charset="0"/>
              </a:rPr>
            </a:br>
            <a:r>
              <a:rPr lang="en-US" sz="2000" b="1" dirty="0">
                <a:latin typeface="Arial" panose="020B0604020202020204" pitchFamily="34" charset="0"/>
              </a:rPr>
              <a:t>Second class</a:t>
            </a:r>
            <a:br>
              <a:rPr lang="en-US" sz="2000" b="1" dirty="0">
                <a:latin typeface="Arial" panose="020B0604020202020204" pitchFamily="34" charset="0"/>
              </a:rPr>
            </a:br>
            <a:r>
              <a:rPr lang="en-US" sz="2000" b="1" dirty="0">
                <a:latin typeface="Arial" panose="020B0604020202020204" pitchFamily="34" charset="0"/>
              </a:rPr>
              <a:t>Lab.(2)</a:t>
            </a:r>
            <a:br>
              <a:rPr lang="en-US" sz="2000" b="1" dirty="0">
                <a:latin typeface="Arial" panose="020B0604020202020204" pitchFamily="34" charset="0"/>
              </a:rPr>
            </a:br>
            <a:br>
              <a:rPr lang="ar-IQ" sz="2000" b="0" i="0" u="none" strike="noStrike" baseline="0" dirty="0">
                <a:latin typeface="Arial" panose="020B0604020202020204" pitchFamily="34" charset="0"/>
              </a:rPr>
            </a:br>
            <a:endParaRPr lang="ar-IQ" sz="2000" dirty="0"/>
          </a:p>
        </p:txBody>
      </p:sp>
      <p:sp>
        <p:nvSpPr>
          <p:cNvPr id="5" name="Title 1">
            <a:extLst>
              <a:ext uri="{FF2B5EF4-FFF2-40B4-BE49-F238E27FC236}">
                <a16:creationId xmlns:a16="http://schemas.microsoft.com/office/drawing/2014/main" id="{CD90AD26-BF5D-FEE3-E057-C7872B917CDE}"/>
              </a:ext>
            </a:extLst>
          </p:cNvPr>
          <p:cNvSpPr txBox="1">
            <a:spLocks/>
          </p:cNvSpPr>
          <p:nvPr/>
        </p:nvSpPr>
        <p:spPr>
          <a:xfrm>
            <a:off x="1524000" y="1765091"/>
            <a:ext cx="8212111" cy="19920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600" b="1" i="0" u="none" strike="noStrike" kern="1200" cap="none" spc="0" normalizeH="0" baseline="0" noProof="0" dirty="0">
                <a:ln>
                  <a:noFill/>
                </a:ln>
                <a:solidFill>
                  <a:prstClr val="black"/>
                </a:solidFill>
                <a:effectLst/>
                <a:uLnTx/>
                <a:uFillTx/>
                <a:latin typeface="Arial" panose="020B0604020202020204" pitchFamily="34" charset="0"/>
                <a:ea typeface="+mj-ea"/>
                <a:cs typeface="+mj-cs"/>
              </a:rPr>
              <a:t>Microscope</a:t>
            </a:r>
            <a:endParaRPr kumimoji="0" lang="ar-IQ" sz="6600" b="0" i="0" u="none" strike="noStrike" kern="1200" cap="none" spc="0" normalizeH="0" baseline="0" noProof="0" dirty="0">
              <a:ln>
                <a:noFill/>
              </a:ln>
              <a:solidFill>
                <a:prstClr val="black"/>
              </a:solidFill>
              <a:effectLst/>
              <a:uLnTx/>
              <a:uFillTx/>
              <a:latin typeface="Calibri Light" panose="020F0302020204030204"/>
              <a:ea typeface="+mj-ea"/>
              <a:cs typeface="Times New Roman" panose="02020603050405020304" pitchFamily="18" charset="0"/>
            </a:endParaRPr>
          </a:p>
        </p:txBody>
      </p:sp>
      <p:pic>
        <p:nvPicPr>
          <p:cNvPr id="6" name="Picture 5">
            <a:extLst>
              <a:ext uri="{FF2B5EF4-FFF2-40B4-BE49-F238E27FC236}">
                <a16:creationId xmlns:a16="http://schemas.microsoft.com/office/drawing/2014/main" id="{5CD62816-FF60-5D66-E53E-F5883936C33A}"/>
              </a:ext>
            </a:extLst>
          </p:cNvPr>
          <p:cNvPicPr>
            <a:picLocks noChangeAspect="1"/>
          </p:cNvPicPr>
          <p:nvPr/>
        </p:nvPicPr>
        <p:blipFill>
          <a:blip r:embed="rId2"/>
          <a:stretch>
            <a:fillRect/>
          </a:stretch>
        </p:blipFill>
        <p:spPr>
          <a:xfrm>
            <a:off x="9275091" y="71386"/>
            <a:ext cx="2522168" cy="2969952"/>
          </a:xfrm>
          <a:prstGeom prst="rect">
            <a:avLst/>
          </a:prstGeom>
        </p:spPr>
      </p:pic>
    </p:spTree>
    <p:extLst>
      <p:ext uri="{BB962C8B-B14F-4D97-AF65-F5344CB8AC3E}">
        <p14:creationId xmlns:p14="http://schemas.microsoft.com/office/powerpoint/2010/main" val="41035092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867BE-0274-6397-186F-B1D14D571A2C}"/>
              </a:ext>
            </a:extLst>
          </p:cNvPr>
          <p:cNvPicPr>
            <a:picLocks noChangeAspect="1"/>
          </p:cNvPicPr>
          <p:nvPr/>
        </p:nvPicPr>
        <p:blipFill>
          <a:blip r:embed="rId2"/>
          <a:stretch>
            <a:fillRect/>
          </a:stretch>
        </p:blipFill>
        <p:spPr>
          <a:xfrm>
            <a:off x="1" y="1"/>
            <a:ext cx="11962150" cy="6310858"/>
          </a:xfrm>
          <a:prstGeom prst="rect">
            <a:avLst/>
          </a:prstGeom>
        </p:spPr>
      </p:pic>
    </p:spTree>
    <p:extLst>
      <p:ext uri="{BB962C8B-B14F-4D97-AF65-F5344CB8AC3E}">
        <p14:creationId xmlns:p14="http://schemas.microsoft.com/office/powerpoint/2010/main" val="2162763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880C23-9466-FD44-5939-3F612222C9E3}"/>
              </a:ext>
            </a:extLst>
          </p:cNvPr>
          <p:cNvPicPr>
            <a:picLocks noChangeAspect="1"/>
          </p:cNvPicPr>
          <p:nvPr/>
        </p:nvPicPr>
        <p:blipFill>
          <a:blip r:embed="rId2"/>
          <a:stretch>
            <a:fillRect/>
          </a:stretch>
        </p:blipFill>
        <p:spPr>
          <a:xfrm>
            <a:off x="674557" y="224852"/>
            <a:ext cx="11107712" cy="6400800"/>
          </a:xfrm>
          <a:prstGeom prst="rect">
            <a:avLst/>
          </a:prstGeom>
        </p:spPr>
      </p:pic>
    </p:spTree>
    <p:extLst>
      <p:ext uri="{BB962C8B-B14F-4D97-AF65-F5344CB8AC3E}">
        <p14:creationId xmlns:p14="http://schemas.microsoft.com/office/powerpoint/2010/main" val="163559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53A2B-AD6E-7EA6-0622-44213629E868}"/>
              </a:ext>
            </a:extLst>
          </p:cNvPr>
          <p:cNvSpPr>
            <a:spLocks noGrp="1"/>
          </p:cNvSpPr>
          <p:nvPr>
            <p:ph idx="1"/>
          </p:nvPr>
        </p:nvSpPr>
        <p:spPr>
          <a:xfrm>
            <a:off x="838200" y="254833"/>
            <a:ext cx="10515600" cy="5922130"/>
          </a:xfrm>
        </p:spPr>
        <p:txBody>
          <a:bodyPr>
            <a:normAutofit lnSpcReduction="10000"/>
          </a:bodyPr>
          <a:lstStyle/>
          <a:p>
            <a:pPr algn="just"/>
            <a:r>
              <a:rPr lang="en-US" sz="3200" b="1" i="1" u="sng" dirty="0">
                <a:solidFill>
                  <a:srgbClr val="FF0000"/>
                </a:solidFill>
                <a:effectLst/>
                <a:latin typeface="-apple-system"/>
              </a:rPr>
              <a:t>Microscopes</a:t>
            </a:r>
            <a:r>
              <a:rPr lang="en-US" sz="3200" b="1" i="1" dirty="0">
                <a:solidFill>
                  <a:srgbClr val="FF0000"/>
                </a:solidFill>
                <a:effectLst/>
                <a:latin typeface="-apple-system"/>
              </a:rPr>
              <a:t> </a:t>
            </a:r>
            <a:r>
              <a:rPr lang="en-US" sz="3200" b="1" i="0" dirty="0">
                <a:solidFill>
                  <a:srgbClr val="000000"/>
                </a:solidFill>
                <a:effectLst/>
                <a:latin typeface="-apple-system"/>
              </a:rPr>
              <a:t>are instruments used in science laboratories to visualize very minute objects, such as cells and microorganisms, giving a contrasting image that is magnified.</a:t>
            </a:r>
          </a:p>
          <a:p>
            <a:pPr algn="just"/>
            <a:r>
              <a:rPr lang="en-US" sz="3200" b="1" i="1" u="sng" dirty="0">
                <a:solidFill>
                  <a:srgbClr val="FF0000"/>
                </a:solidFill>
                <a:effectLst/>
                <a:latin typeface="-apple-system"/>
              </a:rPr>
              <a:t>Microscopes</a:t>
            </a:r>
            <a:r>
              <a:rPr lang="en-US" sz="3200" b="1" i="0" dirty="0">
                <a:solidFill>
                  <a:srgbClr val="000000"/>
                </a:solidFill>
                <a:effectLst/>
                <a:latin typeface="-apple-system"/>
              </a:rPr>
              <a:t> are made up of lenses for magnification, each with its magnification powers. Depending on the lens type, it will magnify the specimen according to its focal strength.</a:t>
            </a:r>
          </a:p>
          <a:p>
            <a:pPr algn="just"/>
            <a:r>
              <a:rPr lang="en-US" sz="3200" b="1" i="0" dirty="0">
                <a:solidFill>
                  <a:srgbClr val="000000"/>
                </a:solidFill>
                <a:effectLst/>
                <a:latin typeface="-apple-system"/>
              </a:rPr>
              <a:t>Their ability to function is because they have been constructed with special components that enable them to achieve high magnification levels. They can view very small specimens and distinguish their structural differences, for example, the view of animal and plant cells viewing microscopic bacterial cells.</a:t>
            </a:r>
          </a:p>
          <a:p>
            <a:pPr marL="0" indent="0" algn="just">
              <a:buNone/>
            </a:pPr>
            <a:endParaRPr lang="ar-IQ" dirty="0"/>
          </a:p>
        </p:txBody>
      </p:sp>
    </p:spTree>
    <p:extLst>
      <p:ext uri="{BB962C8B-B14F-4D97-AF65-F5344CB8AC3E}">
        <p14:creationId xmlns:p14="http://schemas.microsoft.com/office/powerpoint/2010/main" val="257538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53A2B-AD6E-7EA6-0622-44213629E868}"/>
              </a:ext>
            </a:extLst>
          </p:cNvPr>
          <p:cNvSpPr>
            <a:spLocks noGrp="1"/>
          </p:cNvSpPr>
          <p:nvPr>
            <p:ph idx="1"/>
          </p:nvPr>
        </p:nvSpPr>
        <p:spPr>
          <a:xfrm>
            <a:off x="838200" y="254833"/>
            <a:ext cx="10515600" cy="5922130"/>
          </a:xfrm>
        </p:spPr>
        <p:txBody>
          <a:bodyPr/>
          <a:lstStyle/>
          <a:p>
            <a:pPr algn="just"/>
            <a:r>
              <a:rPr lang="en-US" sz="4000" b="0" i="0" dirty="0">
                <a:solidFill>
                  <a:srgbClr val="000000"/>
                </a:solidFill>
                <a:effectLst/>
                <a:latin typeface="-apple-system"/>
              </a:rPr>
              <a:t>There are different </a:t>
            </a:r>
            <a:r>
              <a:rPr lang="en-US" sz="4000" b="0" i="0" strike="noStrike" dirty="0">
                <a:effectLst/>
                <a:latin typeface="-apple-system"/>
                <a:hlinkClick r:id="rId2">
                  <a:extLst>
                    <a:ext uri="{A12FA001-AC4F-418D-AE19-62706E023703}">
                      <ahyp:hlinkClr xmlns:ahyp="http://schemas.microsoft.com/office/drawing/2018/hyperlinkcolor" val="tx"/>
                    </a:ext>
                  </a:extLst>
                </a:hlinkClick>
              </a:rPr>
              <a:t>types of microscopes</a:t>
            </a:r>
            <a:r>
              <a:rPr lang="en-US" sz="4000" b="0" i="0" dirty="0">
                <a:effectLst/>
                <a:latin typeface="-apple-system"/>
              </a:rPr>
              <a:t> </a:t>
            </a:r>
            <a:r>
              <a:rPr lang="en-US" sz="4000" b="0" i="0" dirty="0">
                <a:solidFill>
                  <a:srgbClr val="000000"/>
                </a:solidFill>
                <a:effectLst/>
                <a:latin typeface="-apple-system"/>
              </a:rPr>
              <a:t>like </a:t>
            </a:r>
            <a:r>
              <a:rPr lang="en-US" sz="4000" i="1" dirty="0">
                <a:solidFill>
                  <a:srgbClr val="FF0000"/>
                </a:solidFill>
                <a:effectLst/>
                <a:latin typeface="-apple-system"/>
              </a:rPr>
              <a:t>light microscopes</a:t>
            </a:r>
            <a:r>
              <a:rPr lang="en-US" sz="4000" b="0" i="0" dirty="0">
                <a:solidFill>
                  <a:srgbClr val="FF0000"/>
                </a:solidFill>
                <a:effectLst/>
                <a:latin typeface="-apple-system"/>
              </a:rPr>
              <a:t>, </a:t>
            </a:r>
            <a:r>
              <a:rPr lang="en-US" sz="4000" i="1" dirty="0">
                <a:solidFill>
                  <a:srgbClr val="FF0000"/>
                </a:solidFill>
                <a:effectLst/>
                <a:latin typeface="-apple-system"/>
              </a:rPr>
              <a:t>dark-field microscopes, phase contrast microscopes, electron microscopes, fluorescent microscopes</a:t>
            </a:r>
            <a:r>
              <a:rPr lang="en-US" sz="4000" b="0" i="0" dirty="0">
                <a:solidFill>
                  <a:srgbClr val="FF0000"/>
                </a:solidFill>
                <a:effectLst/>
                <a:latin typeface="-apple-system"/>
              </a:rPr>
              <a:t>, etc.</a:t>
            </a:r>
          </a:p>
          <a:p>
            <a:pPr algn="just"/>
            <a:r>
              <a:rPr lang="en-US" sz="4000" b="0" i="0" dirty="0">
                <a:solidFill>
                  <a:srgbClr val="000000"/>
                </a:solidFill>
                <a:effectLst/>
                <a:latin typeface="-apple-system"/>
              </a:rPr>
              <a:t>Microscopes are generally made up of structural parts for holding and supporting the microscope and its components and the optical parts that are used for magnification and viewing of the specimen images. Modern microscopes have additional electronics and display devices.</a:t>
            </a:r>
          </a:p>
          <a:p>
            <a:endParaRPr lang="ar-IQ" dirty="0"/>
          </a:p>
        </p:txBody>
      </p:sp>
    </p:spTree>
    <p:extLst>
      <p:ext uri="{BB962C8B-B14F-4D97-AF65-F5344CB8AC3E}">
        <p14:creationId xmlns:p14="http://schemas.microsoft.com/office/powerpoint/2010/main" val="748029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53A2B-AD6E-7EA6-0622-44213629E868}"/>
              </a:ext>
            </a:extLst>
          </p:cNvPr>
          <p:cNvSpPr>
            <a:spLocks noGrp="1"/>
          </p:cNvSpPr>
          <p:nvPr>
            <p:ph idx="1"/>
          </p:nvPr>
        </p:nvSpPr>
        <p:spPr>
          <a:xfrm>
            <a:off x="838200" y="254833"/>
            <a:ext cx="10515600" cy="5922130"/>
          </a:xfrm>
        </p:spPr>
        <p:txBody>
          <a:bodyPr>
            <a:normAutofit lnSpcReduction="10000"/>
          </a:bodyPr>
          <a:lstStyle/>
          <a:p>
            <a:r>
              <a:rPr lang="en-US" sz="4400" b="1" i="0" dirty="0">
                <a:solidFill>
                  <a:srgbClr val="000000"/>
                </a:solidFill>
                <a:effectLst/>
                <a:latin typeface="-apple-system"/>
              </a:rPr>
              <a:t>How Does Microscope Work?</a:t>
            </a:r>
            <a:endParaRPr lang="en-US" sz="4400" b="0" i="0" dirty="0">
              <a:solidFill>
                <a:srgbClr val="000000"/>
              </a:solidFill>
              <a:effectLst/>
              <a:latin typeface="-apple-system"/>
            </a:endParaRPr>
          </a:p>
          <a:p>
            <a:pPr algn="just"/>
            <a:r>
              <a:rPr lang="en-US" sz="3200" b="1" i="0" dirty="0">
                <a:solidFill>
                  <a:srgbClr val="000000"/>
                </a:solidFill>
                <a:effectLst/>
                <a:latin typeface="-apple-system"/>
              </a:rPr>
              <a:t>In a simple light microscope, a thin specimen containing a slide is placed on the microscope’s stage.</a:t>
            </a:r>
          </a:p>
          <a:p>
            <a:pPr algn="just"/>
            <a:r>
              <a:rPr lang="en-US" sz="3200" b="1" i="0" dirty="0">
                <a:solidFill>
                  <a:srgbClr val="000000"/>
                </a:solidFill>
                <a:effectLst/>
                <a:latin typeface="-apple-system"/>
              </a:rPr>
              <a:t>A beam of light is passed through the condenser to the specimen. The light transmitted from the specimen enters the objective lens. While passing through the objectives, the transmitted rays appear to come from the bigger objects. </a:t>
            </a:r>
          </a:p>
          <a:p>
            <a:pPr algn="just"/>
            <a:r>
              <a:rPr lang="en-US" sz="3200" b="1" i="0" dirty="0">
                <a:solidFill>
                  <a:srgbClr val="000000"/>
                </a:solidFill>
                <a:effectLst/>
                <a:latin typeface="-apple-system"/>
              </a:rPr>
              <a:t>The light is then focused on the eyepiece lens. This lens further magnifies the pre-magnified image coming from the objectives. </a:t>
            </a:r>
          </a:p>
          <a:p>
            <a:pPr algn="just"/>
            <a:r>
              <a:rPr lang="en-US" sz="3200" b="1" i="0" dirty="0">
                <a:solidFill>
                  <a:srgbClr val="000000"/>
                </a:solidFill>
                <a:effectLst/>
                <a:latin typeface="-apple-system"/>
              </a:rPr>
              <a:t>Finally, a highly magnified image can be observed.</a:t>
            </a:r>
          </a:p>
          <a:p>
            <a:pPr marL="0" indent="0">
              <a:buNone/>
            </a:pPr>
            <a:endParaRPr lang="ar-IQ" dirty="0"/>
          </a:p>
        </p:txBody>
      </p:sp>
    </p:spTree>
    <p:extLst>
      <p:ext uri="{BB962C8B-B14F-4D97-AF65-F5344CB8AC3E}">
        <p14:creationId xmlns:p14="http://schemas.microsoft.com/office/powerpoint/2010/main" val="172621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0D656-9E85-9757-6EFB-C58D28B85354}"/>
              </a:ext>
            </a:extLst>
          </p:cNvPr>
          <p:cNvSpPr>
            <a:spLocks noGrp="1"/>
          </p:cNvSpPr>
          <p:nvPr>
            <p:ph type="title"/>
          </p:nvPr>
        </p:nvSpPr>
        <p:spPr/>
        <p:txBody>
          <a:bodyPr/>
          <a:lstStyle/>
          <a:p>
            <a:endParaRPr lang="ar-IQ" dirty="0"/>
          </a:p>
        </p:txBody>
      </p:sp>
      <p:sp>
        <p:nvSpPr>
          <p:cNvPr id="3" name="Content Placeholder 2">
            <a:extLst>
              <a:ext uri="{FF2B5EF4-FFF2-40B4-BE49-F238E27FC236}">
                <a16:creationId xmlns:a16="http://schemas.microsoft.com/office/drawing/2014/main" id="{7266FB9E-594E-9C55-89F2-AF22B9E3C6ED}"/>
              </a:ext>
            </a:extLst>
          </p:cNvPr>
          <p:cNvSpPr>
            <a:spLocks noGrp="1"/>
          </p:cNvSpPr>
          <p:nvPr>
            <p:ph idx="1"/>
          </p:nvPr>
        </p:nvSpPr>
        <p:spPr/>
        <p:txBody>
          <a:bodyPr/>
          <a:lstStyle/>
          <a:p>
            <a:r>
              <a:rPr lang="en-US" dirty="0"/>
              <a:t>Purple one tube (lavender): this tube is generally used for hematology tests where whole blood is required for analysis.</a:t>
            </a:r>
          </a:p>
          <a:p>
            <a:r>
              <a:rPr lang="en-US" dirty="0"/>
              <a:t>This tube contains EDTA (ethylenediaminetetraacetic acid), which acts as a potent anticoagulant by binding to calcium in the blood.</a:t>
            </a:r>
          </a:p>
          <a:p>
            <a:r>
              <a:rPr lang="en-US" dirty="0"/>
              <a:t>Uses : </a:t>
            </a:r>
          </a:p>
          <a:p>
            <a:r>
              <a:rPr lang="en-US" dirty="0"/>
              <a:t>Full blood count </a:t>
            </a:r>
          </a:p>
          <a:p>
            <a:r>
              <a:rPr lang="en-US" dirty="0"/>
              <a:t>Erythrocyte sedimentation rate (ESR)</a:t>
            </a:r>
          </a:p>
          <a:p>
            <a:r>
              <a:rPr lang="en-US" dirty="0"/>
              <a:t>Blood film</a:t>
            </a:r>
          </a:p>
          <a:p>
            <a:r>
              <a:rPr lang="en-US" dirty="0"/>
              <a:t>HbA1c </a:t>
            </a:r>
          </a:p>
          <a:p>
            <a:endParaRPr lang="ar-IQ" dirty="0"/>
          </a:p>
        </p:txBody>
      </p:sp>
      <p:pic>
        <p:nvPicPr>
          <p:cNvPr id="5" name="Picture 4">
            <a:extLst>
              <a:ext uri="{FF2B5EF4-FFF2-40B4-BE49-F238E27FC236}">
                <a16:creationId xmlns:a16="http://schemas.microsoft.com/office/drawing/2014/main" id="{27F39976-00E8-41C1-25E8-6797F7B07BD8}"/>
              </a:ext>
            </a:extLst>
          </p:cNvPr>
          <p:cNvPicPr>
            <a:picLocks noChangeAspect="1"/>
          </p:cNvPicPr>
          <p:nvPr/>
        </p:nvPicPr>
        <p:blipFill>
          <a:blip r:embed="rId2"/>
          <a:stretch>
            <a:fillRect/>
          </a:stretch>
        </p:blipFill>
        <p:spPr>
          <a:xfrm>
            <a:off x="2113614" y="542063"/>
            <a:ext cx="7809876" cy="971686"/>
          </a:xfrm>
          <a:prstGeom prst="rect">
            <a:avLst/>
          </a:prstGeom>
        </p:spPr>
      </p:pic>
    </p:spTree>
    <p:extLst>
      <p:ext uri="{BB962C8B-B14F-4D97-AF65-F5344CB8AC3E}">
        <p14:creationId xmlns:p14="http://schemas.microsoft.com/office/powerpoint/2010/main" val="955350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80397-DA8A-685F-61DC-43E202797B2F}"/>
              </a:ext>
            </a:extLst>
          </p:cNvPr>
          <p:cNvSpPr>
            <a:spLocks noGrp="1"/>
          </p:cNvSpPr>
          <p:nvPr>
            <p:ph type="title"/>
          </p:nvPr>
        </p:nvSpPr>
        <p:spPr/>
        <p:txBody>
          <a:bodyPr/>
          <a:lstStyle/>
          <a:p>
            <a:endParaRPr lang="ar-IQ" dirty="0"/>
          </a:p>
        </p:txBody>
      </p:sp>
      <p:sp>
        <p:nvSpPr>
          <p:cNvPr id="3" name="Content Placeholder 2">
            <a:extLst>
              <a:ext uri="{FF2B5EF4-FFF2-40B4-BE49-F238E27FC236}">
                <a16:creationId xmlns:a16="http://schemas.microsoft.com/office/drawing/2014/main" id="{AD83384E-2A54-7687-0CD2-9C1DF303FD1A}"/>
              </a:ext>
            </a:extLst>
          </p:cNvPr>
          <p:cNvSpPr>
            <a:spLocks noGrp="1"/>
          </p:cNvSpPr>
          <p:nvPr>
            <p:ph idx="1"/>
          </p:nvPr>
        </p:nvSpPr>
        <p:spPr/>
        <p:txBody>
          <a:bodyPr/>
          <a:lstStyle/>
          <a:p>
            <a:r>
              <a:rPr lang="en-US" dirty="0"/>
              <a:t>Blue tube: contains buffered sodium citrate which acts as a reversible anticoagulant by binding to calcium ions in blood.</a:t>
            </a:r>
          </a:p>
          <a:p>
            <a:r>
              <a:rPr lang="en-US" dirty="0"/>
              <a:t>Uses :</a:t>
            </a:r>
          </a:p>
          <a:p>
            <a:r>
              <a:rPr lang="en-US" dirty="0"/>
              <a:t>Bleeding time.</a:t>
            </a:r>
          </a:p>
          <a:p>
            <a:r>
              <a:rPr lang="en-US" dirty="0"/>
              <a:t>Prothrombin time (PT). </a:t>
            </a:r>
          </a:p>
          <a:p>
            <a:r>
              <a:rPr lang="en-US" dirty="0"/>
              <a:t>D- dimer for thrombosis (DVT, PE).</a:t>
            </a:r>
            <a:endParaRPr lang="ar-IQ" dirty="0"/>
          </a:p>
        </p:txBody>
      </p:sp>
      <p:pic>
        <p:nvPicPr>
          <p:cNvPr id="7" name="Picture 6">
            <a:extLst>
              <a:ext uri="{FF2B5EF4-FFF2-40B4-BE49-F238E27FC236}">
                <a16:creationId xmlns:a16="http://schemas.microsoft.com/office/drawing/2014/main" id="{9CF4942C-E4D5-A8E5-EFD8-9FDF28DDA248}"/>
              </a:ext>
            </a:extLst>
          </p:cNvPr>
          <p:cNvPicPr>
            <a:picLocks noChangeAspect="1"/>
          </p:cNvPicPr>
          <p:nvPr/>
        </p:nvPicPr>
        <p:blipFill>
          <a:blip r:embed="rId2"/>
          <a:stretch>
            <a:fillRect/>
          </a:stretch>
        </p:blipFill>
        <p:spPr>
          <a:xfrm>
            <a:off x="2683239" y="479685"/>
            <a:ext cx="6026046" cy="1211003"/>
          </a:xfrm>
          <a:prstGeom prst="rect">
            <a:avLst/>
          </a:prstGeom>
        </p:spPr>
      </p:pic>
    </p:spTree>
    <p:extLst>
      <p:ext uri="{BB962C8B-B14F-4D97-AF65-F5344CB8AC3E}">
        <p14:creationId xmlns:p14="http://schemas.microsoft.com/office/powerpoint/2010/main" val="171735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9287F6-8B3D-7B8E-D309-0DF45A790F7F}"/>
              </a:ext>
            </a:extLst>
          </p:cNvPr>
          <p:cNvSpPr>
            <a:spLocks noGrp="1"/>
          </p:cNvSpPr>
          <p:nvPr>
            <p:ph idx="1"/>
          </p:nvPr>
        </p:nvSpPr>
        <p:spPr/>
        <p:txBody>
          <a:bodyPr/>
          <a:lstStyle/>
          <a:p>
            <a:r>
              <a:rPr lang="en-US" dirty="0"/>
              <a:t>The dark green tube;</a:t>
            </a:r>
          </a:p>
          <a:p>
            <a:pPr marL="0" indent="0">
              <a:buNone/>
            </a:pPr>
            <a:r>
              <a:rPr lang="en-US" dirty="0"/>
              <a:t>This less commonly used bottle is for biochemistry, requiring heparinized plasma or whole blood for analysis.</a:t>
            </a:r>
          </a:p>
          <a:p>
            <a:pPr marL="0" indent="0">
              <a:buNone/>
            </a:pPr>
            <a:r>
              <a:rPr lang="en-US" dirty="0"/>
              <a:t>this contains sodium heparin which acts as an anticoagulant.</a:t>
            </a:r>
          </a:p>
          <a:p>
            <a:pPr marL="0" indent="0">
              <a:buNone/>
            </a:pPr>
            <a:r>
              <a:rPr lang="en-US" dirty="0"/>
              <a:t>Common tests;</a:t>
            </a:r>
          </a:p>
          <a:p>
            <a:pPr marL="0" indent="0">
              <a:buNone/>
            </a:pPr>
            <a:r>
              <a:rPr lang="en-US" dirty="0"/>
              <a:t>Ammonia.</a:t>
            </a:r>
          </a:p>
          <a:p>
            <a:pPr marL="0" indent="0">
              <a:buNone/>
            </a:pPr>
            <a:r>
              <a:rPr lang="en-US" dirty="0"/>
              <a:t>Insulin.</a:t>
            </a:r>
          </a:p>
          <a:p>
            <a:pPr marL="0" indent="0">
              <a:buNone/>
            </a:pPr>
            <a:r>
              <a:rPr lang="en-US" dirty="0"/>
              <a:t>Renin and aldosterone    </a:t>
            </a:r>
            <a:endParaRPr lang="ar-IQ" dirty="0"/>
          </a:p>
        </p:txBody>
      </p:sp>
      <p:pic>
        <p:nvPicPr>
          <p:cNvPr id="5" name="Picture 4">
            <a:extLst>
              <a:ext uri="{FF2B5EF4-FFF2-40B4-BE49-F238E27FC236}">
                <a16:creationId xmlns:a16="http://schemas.microsoft.com/office/drawing/2014/main" id="{8937E2C0-34FD-3D34-EE65-CB84250BD85B}"/>
              </a:ext>
            </a:extLst>
          </p:cNvPr>
          <p:cNvPicPr>
            <a:picLocks noChangeAspect="1"/>
          </p:cNvPicPr>
          <p:nvPr/>
        </p:nvPicPr>
        <p:blipFill>
          <a:blip r:embed="rId2"/>
          <a:stretch>
            <a:fillRect/>
          </a:stretch>
        </p:blipFill>
        <p:spPr>
          <a:xfrm>
            <a:off x="3177916" y="365125"/>
            <a:ext cx="6880484" cy="1325563"/>
          </a:xfrm>
          <a:prstGeom prst="rect">
            <a:avLst/>
          </a:prstGeom>
        </p:spPr>
      </p:pic>
    </p:spTree>
    <p:extLst>
      <p:ext uri="{BB962C8B-B14F-4D97-AF65-F5344CB8AC3E}">
        <p14:creationId xmlns:p14="http://schemas.microsoft.com/office/powerpoint/2010/main" val="325622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61031-A26A-DBB6-EDA2-EAE6A7F77AC4}"/>
              </a:ext>
            </a:extLst>
          </p:cNvPr>
          <p:cNvSpPr>
            <a:spLocks noGrp="1"/>
          </p:cNvSpPr>
          <p:nvPr>
            <p:ph type="title"/>
          </p:nvPr>
        </p:nvSpPr>
        <p:spPr/>
        <p:txBody>
          <a:bodyPr/>
          <a:lstStyle/>
          <a:p>
            <a:endParaRPr lang="ar-IQ" dirty="0"/>
          </a:p>
        </p:txBody>
      </p:sp>
      <p:sp>
        <p:nvSpPr>
          <p:cNvPr id="3" name="Content Placeholder 2">
            <a:extLst>
              <a:ext uri="{FF2B5EF4-FFF2-40B4-BE49-F238E27FC236}">
                <a16:creationId xmlns:a16="http://schemas.microsoft.com/office/drawing/2014/main" id="{FB72E552-7AA8-80D9-45D7-8AA77FCFE41F}"/>
              </a:ext>
            </a:extLst>
          </p:cNvPr>
          <p:cNvSpPr>
            <a:spLocks noGrp="1"/>
          </p:cNvSpPr>
          <p:nvPr>
            <p:ph idx="1"/>
          </p:nvPr>
        </p:nvSpPr>
        <p:spPr/>
        <p:txBody>
          <a:bodyPr>
            <a:normAutofit fontScale="92500" lnSpcReduction="10000"/>
          </a:bodyPr>
          <a:lstStyle/>
          <a:p>
            <a:r>
              <a:rPr lang="en-US" dirty="0"/>
              <a:t>Yellow tubes (clot activator tubes</a:t>
            </a:r>
            <a:r>
              <a:rPr lang="en-US" b="0" i="0" dirty="0">
                <a:solidFill>
                  <a:srgbClr val="040C28"/>
                </a:solidFill>
                <a:effectLst/>
                <a:latin typeface="Arial" panose="020B0604020202020204" pitchFamily="34" charset="0"/>
              </a:rPr>
              <a:t>)</a:t>
            </a:r>
            <a:r>
              <a:rPr lang="en-US" dirty="0"/>
              <a:t> used for various tests require separated serum for analysis including biochemistry, oncology, endocrinology, microbiology, and immunology.</a:t>
            </a:r>
          </a:p>
          <a:p>
            <a:pPr marL="0" indent="0">
              <a:buNone/>
            </a:pPr>
            <a:r>
              <a:rPr lang="en-US" dirty="0"/>
              <a:t>Common tests:</a:t>
            </a:r>
          </a:p>
          <a:p>
            <a:r>
              <a:rPr lang="en-US" dirty="0"/>
              <a:t>Urea and electrolyte tests.</a:t>
            </a:r>
          </a:p>
          <a:p>
            <a:r>
              <a:rPr lang="en-US" dirty="0"/>
              <a:t>C-reactive protein (CRP).</a:t>
            </a:r>
          </a:p>
          <a:p>
            <a:r>
              <a:rPr lang="en-US" dirty="0"/>
              <a:t>Liver function tests.</a:t>
            </a:r>
          </a:p>
          <a:p>
            <a:r>
              <a:rPr lang="en-US" dirty="0"/>
              <a:t>Serum iron, ferritin.</a:t>
            </a:r>
          </a:p>
          <a:p>
            <a:r>
              <a:rPr lang="en-US" dirty="0"/>
              <a:t>Lipid profile.</a:t>
            </a:r>
          </a:p>
          <a:p>
            <a:r>
              <a:rPr lang="en-US" dirty="0"/>
              <a:t>Thyroid function tests.</a:t>
            </a:r>
          </a:p>
          <a:p>
            <a:endParaRPr lang="en-US" dirty="0"/>
          </a:p>
          <a:p>
            <a:endParaRPr lang="ar-IQ" dirty="0"/>
          </a:p>
        </p:txBody>
      </p:sp>
      <p:pic>
        <p:nvPicPr>
          <p:cNvPr id="4" name="Content Placeholder 4">
            <a:extLst>
              <a:ext uri="{FF2B5EF4-FFF2-40B4-BE49-F238E27FC236}">
                <a16:creationId xmlns:a16="http://schemas.microsoft.com/office/drawing/2014/main" id="{EAEB52B8-1FF6-F405-6E8B-97B78820C6DB}"/>
              </a:ext>
            </a:extLst>
          </p:cNvPr>
          <p:cNvPicPr>
            <a:picLocks noGrp="1" noChangeAspect="1"/>
          </p:cNvPicPr>
          <p:nvPr>
            <p:ph idx="1"/>
          </p:nvPr>
        </p:nvPicPr>
        <p:blipFill>
          <a:blip r:embed="rId2"/>
          <a:stretch>
            <a:fillRect/>
          </a:stretch>
        </p:blipFill>
        <p:spPr>
          <a:xfrm>
            <a:off x="2413417" y="365126"/>
            <a:ext cx="6115986" cy="1325562"/>
          </a:xfrm>
        </p:spPr>
      </p:pic>
    </p:spTree>
    <p:extLst>
      <p:ext uri="{BB962C8B-B14F-4D97-AF65-F5344CB8AC3E}">
        <p14:creationId xmlns:p14="http://schemas.microsoft.com/office/powerpoint/2010/main" val="3151376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494</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-apple-system</vt:lpstr>
      <vt:lpstr>Arial</vt:lpstr>
      <vt:lpstr>Calibri</vt:lpstr>
      <vt:lpstr>Calibri Light</vt:lpstr>
      <vt:lpstr>Office Theme</vt:lpstr>
      <vt:lpstr>AL-Musatqabal University College of Pharmacy Second class Lab.(2)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Zaid Mohammed</dc:creator>
  <cp:lastModifiedBy>Zaid Mohammed</cp:lastModifiedBy>
  <cp:revision>8</cp:revision>
  <dcterms:created xsi:type="dcterms:W3CDTF">2024-09-23T18:01:12Z</dcterms:created>
  <dcterms:modified xsi:type="dcterms:W3CDTF">2024-10-03T06:28:04Z</dcterms:modified>
</cp:coreProperties>
</file>