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8" r:id="rId2"/>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3" clrIdx="0">
    <p:extLst>
      <p:ext uri="{19B8F6BF-5375-455C-9EA6-DF929625EA0E}">
        <p15:presenceInfo xmlns:p15="http://schemas.microsoft.com/office/powerpoint/2012/main" userId="lenov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353" autoAdjust="0"/>
    <p:restoredTop sz="94660"/>
  </p:normalViewPr>
  <p:slideViewPr>
    <p:cSldViewPr snapToGrid="0">
      <p:cViewPr varScale="1">
        <p:scale>
          <a:sx n="72" d="100"/>
          <a:sy n="72" d="100"/>
        </p:scale>
        <p:origin x="55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12-07T08:24:23.947" idx="3">
    <p:pos x="2054" y="2800"/>
    <p:text>chalazion is a benign, painless bump or nodule inside the upper or lower eyelid. Chalazia (plural for chalazion) result from healed internal styes that no longer are infectious. These cyst-like nodules form around an oil gland (meibomian) within the eyelid, resulting in red, swollen eyelids.</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12-04T23:13:20.155" idx="2">
    <p:pos x="3094" y="899"/>
    <p:text>A pterygium is a growth of the conjunctiva or mucous membrane that covers the white part of your eye over the cornea. The cornea is the clear front covering of the eye. This benign or noncancerous growth is often shaped like a wedge.</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p:cNvSpPr>
            <a:spLocks noGrp="1"/>
          </p:cNvSpPr>
          <p:nvPr>
            <p:ph type="dt" sz="half" idx="10"/>
          </p:nvPr>
        </p:nvSpPr>
        <p:spPr/>
        <p:txBody>
          <a:bodyPr/>
          <a:lstStyle/>
          <a:p>
            <a:fld id="{1C4A8E71-66D8-4C84-AE20-8E8DF652AAC4}" type="datetimeFigureOut">
              <a:rPr lang="ar-IQ" smtClean="0"/>
              <a:t>24/04/1443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4080249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10"/>
          </p:nvPr>
        </p:nvSpPr>
        <p:spPr/>
        <p:txBody>
          <a:bodyPr/>
          <a:lstStyle/>
          <a:p>
            <a:fld id="{1C4A8E71-66D8-4C84-AE20-8E8DF652AAC4}" type="datetimeFigureOut">
              <a:rPr lang="ar-IQ" smtClean="0"/>
              <a:t>24/04/1443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2565494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10"/>
          </p:nvPr>
        </p:nvSpPr>
        <p:spPr/>
        <p:txBody>
          <a:bodyPr/>
          <a:lstStyle/>
          <a:p>
            <a:fld id="{1C4A8E71-66D8-4C84-AE20-8E8DF652AAC4}" type="datetimeFigureOut">
              <a:rPr lang="ar-IQ" smtClean="0"/>
              <a:t>24/04/1443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1483341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10"/>
          </p:nvPr>
        </p:nvSpPr>
        <p:spPr/>
        <p:txBody>
          <a:bodyPr/>
          <a:lstStyle/>
          <a:p>
            <a:fld id="{1C4A8E71-66D8-4C84-AE20-8E8DF652AAC4}" type="datetimeFigureOut">
              <a:rPr lang="ar-IQ" smtClean="0"/>
              <a:t>24/04/1443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1433377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4A8E71-66D8-4C84-AE20-8E8DF652AAC4}" type="datetimeFigureOut">
              <a:rPr lang="ar-IQ" smtClean="0"/>
              <a:t>24/04/1443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63020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p:cNvSpPr>
            <a:spLocks noGrp="1"/>
          </p:cNvSpPr>
          <p:nvPr>
            <p:ph type="dt" sz="half" idx="10"/>
          </p:nvPr>
        </p:nvSpPr>
        <p:spPr/>
        <p:txBody>
          <a:bodyPr/>
          <a:lstStyle/>
          <a:p>
            <a:fld id="{1C4A8E71-66D8-4C84-AE20-8E8DF652AAC4}" type="datetimeFigureOut">
              <a:rPr lang="ar-IQ" smtClean="0"/>
              <a:t>24/04/1443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785768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p:cNvSpPr>
            <a:spLocks noGrp="1"/>
          </p:cNvSpPr>
          <p:nvPr>
            <p:ph type="dt" sz="half" idx="10"/>
          </p:nvPr>
        </p:nvSpPr>
        <p:spPr/>
        <p:txBody>
          <a:bodyPr/>
          <a:lstStyle/>
          <a:p>
            <a:fld id="{1C4A8E71-66D8-4C84-AE20-8E8DF652AAC4}" type="datetimeFigureOut">
              <a:rPr lang="ar-IQ" smtClean="0"/>
              <a:t>24/04/1443</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2811295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Date Placeholder 2"/>
          <p:cNvSpPr>
            <a:spLocks noGrp="1"/>
          </p:cNvSpPr>
          <p:nvPr>
            <p:ph type="dt" sz="half" idx="10"/>
          </p:nvPr>
        </p:nvSpPr>
        <p:spPr/>
        <p:txBody>
          <a:bodyPr/>
          <a:lstStyle/>
          <a:p>
            <a:fld id="{1C4A8E71-66D8-4C84-AE20-8E8DF652AAC4}" type="datetimeFigureOut">
              <a:rPr lang="ar-IQ" smtClean="0"/>
              <a:t>24/04/1443</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2991472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4A8E71-66D8-4C84-AE20-8E8DF652AAC4}" type="datetimeFigureOut">
              <a:rPr lang="ar-IQ" smtClean="0"/>
              <a:t>24/04/1443</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41491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4A8E71-66D8-4C84-AE20-8E8DF652AAC4}" type="datetimeFigureOut">
              <a:rPr lang="ar-IQ" smtClean="0"/>
              <a:t>24/04/1443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1536813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4A8E71-66D8-4C84-AE20-8E8DF652AAC4}" type="datetimeFigureOut">
              <a:rPr lang="ar-IQ" smtClean="0"/>
              <a:t>24/04/1443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F0B34B8-3E7A-4C00-9BA5-805B63D1F35B}" type="slidenum">
              <a:rPr lang="ar-IQ" smtClean="0"/>
              <a:t>‹#›</a:t>
            </a:fld>
            <a:endParaRPr lang="ar-IQ"/>
          </a:p>
        </p:txBody>
      </p:sp>
    </p:spTree>
    <p:extLst>
      <p:ext uri="{BB962C8B-B14F-4D97-AF65-F5344CB8AC3E}">
        <p14:creationId xmlns:p14="http://schemas.microsoft.com/office/powerpoint/2010/main" val="2683883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C4A8E71-66D8-4C84-AE20-8E8DF652AAC4}" type="datetimeFigureOut">
              <a:rPr lang="ar-IQ" smtClean="0"/>
              <a:t>24/04/1443</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F0B34B8-3E7A-4C00-9BA5-805B63D1F35B}" type="slidenum">
              <a:rPr lang="ar-IQ" smtClean="0"/>
              <a:t>‹#›</a:t>
            </a:fld>
            <a:endParaRPr lang="ar-IQ"/>
          </a:p>
        </p:txBody>
      </p:sp>
    </p:spTree>
    <p:extLst>
      <p:ext uri="{BB962C8B-B14F-4D97-AF65-F5344CB8AC3E}">
        <p14:creationId xmlns:p14="http://schemas.microsoft.com/office/powerpoint/2010/main" val="274256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39549-8B8B-4912-B312-E99C442D7A12}"/>
              </a:ext>
            </a:extLst>
          </p:cNvPr>
          <p:cNvSpPr>
            <a:spLocks noGrp="1"/>
          </p:cNvSpPr>
          <p:nvPr>
            <p:ph type="title"/>
          </p:nvPr>
        </p:nvSpPr>
        <p:spPr/>
        <p:txBody>
          <a:bodyPr/>
          <a:lstStyle/>
          <a:p>
            <a:pPr algn="ctr"/>
            <a:r>
              <a:rPr lang="en-US" dirty="0">
                <a:highlight>
                  <a:srgbClr val="00FFFF"/>
                </a:highlight>
              </a:rPr>
              <a:t>Astigmatism</a:t>
            </a:r>
          </a:p>
        </p:txBody>
      </p:sp>
      <p:sp>
        <p:nvSpPr>
          <p:cNvPr id="3" name="Content Placeholder 2">
            <a:extLst>
              <a:ext uri="{FF2B5EF4-FFF2-40B4-BE49-F238E27FC236}">
                <a16:creationId xmlns:a16="http://schemas.microsoft.com/office/drawing/2014/main" id="{0EFF5C97-FB4C-4713-9D17-4674472ECA46}"/>
              </a:ext>
            </a:extLst>
          </p:cNvPr>
          <p:cNvSpPr>
            <a:spLocks noGrp="1"/>
          </p:cNvSpPr>
          <p:nvPr>
            <p:ph idx="1"/>
          </p:nvPr>
        </p:nvSpPr>
        <p:spPr/>
        <p:txBody>
          <a:bodyPr/>
          <a:lstStyle/>
          <a:p>
            <a:pPr marL="0" indent="0" algn="l">
              <a:buNone/>
            </a:pPr>
            <a:r>
              <a:rPr lang="en-US" sz="3200" b="1" i="1" dirty="0">
                <a:solidFill>
                  <a:srgbClr val="221F1F"/>
                </a:solidFill>
                <a:latin typeface="Times New Roman" panose="02020603050405020304" pitchFamily="18" charset="0"/>
                <a:ea typeface="Times New Roman" panose="02020603050405020304" pitchFamily="18" charset="0"/>
              </a:rPr>
              <a:t>Definition of Astigmatism: </a:t>
            </a:r>
          </a:p>
          <a:p>
            <a:pPr marL="0" indent="0" algn="l">
              <a:buNone/>
            </a:pPr>
            <a:r>
              <a:rPr lang="en-US" i="1" dirty="0">
                <a:solidFill>
                  <a:srgbClr val="221F1F"/>
                </a:solidFill>
                <a:latin typeface="Times New Roman" panose="02020603050405020304" pitchFamily="18" charset="0"/>
                <a:ea typeface="Times New Roman" panose="02020603050405020304" pitchFamily="18" charset="0"/>
              </a:rPr>
              <a:t> </a:t>
            </a:r>
            <a:r>
              <a:rPr lang="en-US" sz="3200" dirty="0"/>
              <a:t>Incident parallel rays of light are brought to a line of focus instead of a single point focus due to inequality in curvature of different meridians.</a:t>
            </a:r>
          </a:p>
        </p:txBody>
      </p:sp>
    </p:spTree>
    <p:extLst>
      <p:ext uri="{BB962C8B-B14F-4D97-AF65-F5344CB8AC3E}">
        <p14:creationId xmlns:p14="http://schemas.microsoft.com/office/powerpoint/2010/main" val="1348448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07843" y="771178"/>
            <a:ext cx="7668000" cy="4524315"/>
          </a:xfrm>
          <a:prstGeom prst="rect">
            <a:avLst/>
          </a:prstGeom>
        </p:spPr>
        <p:txBody>
          <a:bodyPr>
            <a:spAutoFit/>
          </a:bodyPr>
          <a:lstStyle/>
          <a:p>
            <a:pPr algn="l" rtl="0">
              <a:lnSpc>
                <a:spcPct val="200000"/>
              </a:lnSpc>
            </a:pPr>
            <a:r>
              <a:rPr lang="en-US" dirty="0">
                <a:solidFill>
                  <a:schemeClr val="accent1">
                    <a:lumMod val="75000"/>
                  </a:schemeClr>
                </a:solidFill>
              </a:rPr>
              <a:t>SYMPTOMS</a:t>
            </a:r>
          </a:p>
          <a:p>
            <a:pPr algn="l" rtl="0">
              <a:lnSpc>
                <a:spcPct val="200000"/>
              </a:lnSpc>
            </a:pPr>
            <a:r>
              <a:rPr lang="en-US" dirty="0" err="1"/>
              <a:t>i</a:t>
            </a:r>
            <a:r>
              <a:rPr lang="en-US" dirty="0"/>
              <a:t>. Diminished distant visual acuity–This is least in mixed astigmatism</a:t>
            </a:r>
          </a:p>
          <a:p>
            <a:pPr algn="l" rtl="0">
              <a:lnSpc>
                <a:spcPct val="200000"/>
              </a:lnSpc>
            </a:pPr>
            <a:r>
              <a:rPr lang="en-US" dirty="0"/>
              <a:t>ii. Eye strain or asthenopia–It is often more common and worse in lower degree 	of astigmatism than the higher one. This is due to effort of the eye to 	accommodate so that the circle of least diffusion falls upon or near 	the retina</a:t>
            </a:r>
          </a:p>
          <a:p>
            <a:pPr algn="l" rtl="0">
              <a:lnSpc>
                <a:spcPct val="200000"/>
              </a:lnSpc>
            </a:pPr>
            <a:r>
              <a:rPr lang="en-US" dirty="0"/>
              <a:t>iii. Headache and eye ache</a:t>
            </a:r>
          </a:p>
          <a:p>
            <a:pPr algn="l" rtl="0">
              <a:lnSpc>
                <a:spcPct val="200000"/>
              </a:lnSpc>
            </a:pPr>
            <a:r>
              <a:rPr lang="en-US" dirty="0"/>
              <a:t>iv. Blurring of letters while reading.</a:t>
            </a:r>
          </a:p>
        </p:txBody>
      </p:sp>
    </p:spTree>
    <p:extLst>
      <p:ext uri="{BB962C8B-B14F-4D97-AF65-F5344CB8AC3E}">
        <p14:creationId xmlns:p14="http://schemas.microsoft.com/office/powerpoint/2010/main" val="225858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21476" y="1057682"/>
            <a:ext cx="8676000" cy="5078313"/>
          </a:xfrm>
          <a:prstGeom prst="rect">
            <a:avLst/>
          </a:prstGeom>
        </p:spPr>
        <p:txBody>
          <a:bodyPr>
            <a:spAutoFit/>
          </a:bodyPr>
          <a:lstStyle/>
          <a:p>
            <a:pPr algn="l" rtl="0">
              <a:lnSpc>
                <a:spcPct val="200000"/>
              </a:lnSpc>
            </a:pPr>
            <a:r>
              <a:rPr lang="en-US" dirty="0">
                <a:solidFill>
                  <a:schemeClr val="accent1">
                    <a:lumMod val="75000"/>
                  </a:schemeClr>
                </a:solidFill>
              </a:rPr>
              <a:t>DIAGNOSIS</a:t>
            </a:r>
          </a:p>
          <a:p>
            <a:pPr algn="l" rtl="0">
              <a:lnSpc>
                <a:spcPct val="200000"/>
              </a:lnSpc>
            </a:pPr>
            <a:r>
              <a:rPr lang="en-US" dirty="0">
                <a:solidFill>
                  <a:schemeClr val="accent1">
                    <a:lumMod val="75000"/>
                  </a:schemeClr>
                </a:solidFill>
              </a:rPr>
              <a:t>Objective</a:t>
            </a:r>
          </a:p>
          <a:p>
            <a:pPr algn="l" rtl="0">
              <a:lnSpc>
                <a:spcPct val="200000"/>
              </a:lnSpc>
            </a:pPr>
            <a:r>
              <a:rPr lang="en-US" dirty="0"/>
              <a:t>1- Retinoscopy</a:t>
            </a:r>
          </a:p>
          <a:p>
            <a:pPr algn="l" rtl="0">
              <a:lnSpc>
                <a:spcPct val="200000"/>
              </a:lnSpc>
            </a:pPr>
            <a:r>
              <a:rPr lang="en-US" dirty="0"/>
              <a:t>2- Keratometry</a:t>
            </a:r>
          </a:p>
          <a:p>
            <a:pPr algn="l" rtl="0">
              <a:lnSpc>
                <a:spcPct val="200000"/>
              </a:lnSpc>
            </a:pPr>
            <a:r>
              <a:rPr lang="en-US" dirty="0"/>
              <a:t>3- Placido keratoscopic disc–This test reflects irregularities on the corneal surface. The 	examiner looks through a hole in the Centre of the disc, with alternatingly 	painted black and white circles, at the corneal image reflected from a light 	behind the patient.</a:t>
            </a:r>
          </a:p>
          <a:p>
            <a:pPr algn="l" rtl="0">
              <a:lnSpc>
                <a:spcPct val="200000"/>
              </a:lnSpc>
            </a:pPr>
            <a:r>
              <a:rPr lang="en-US" dirty="0"/>
              <a:t>4-  Computerised corneal topography.</a:t>
            </a:r>
          </a:p>
        </p:txBody>
      </p:sp>
      <p:pic>
        <p:nvPicPr>
          <p:cNvPr id="3" name="Picture 2"/>
          <p:cNvPicPr>
            <a:picLocks noChangeAspect="1"/>
          </p:cNvPicPr>
          <p:nvPr/>
        </p:nvPicPr>
        <p:blipFill>
          <a:blip r:embed="rId2"/>
          <a:stretch>
            <a:fillRect/>
          </a:stretch>
        </p:blipFill>
        <p:spPr>
          <a:xfrm>
            <a:off x="6059476" y="1091389"/>
            <a:ext cx="2652712" cy="2250457"/>
          </a:xfrm>
          <a:prstGeom prst="rect">
            <a:avLst/>
          </a:prstGeom>
        </p:spPr>
      </p:pic>
      <p:cxnSp>
        <p:nvCxnSpPr>
          <p:cNvPr id="15" name="Straight Arrow Connector 14"/>
          <p:cNvCxnSpPr/>
          <p:nvPr/>
        </p:nvCxnSpPr>
        <p:spPr>
          <a:xfrm flipV="1">
            <a:off x="4014788" y="2014538"/>
            <a:ext cx="1928812" cy="151447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45185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444" y="185088"/>
            <a:ext cx="10296000" cy="3754233"/>
          </a:xfrm>
          <a:prstGeom prst="rect">
            <a:avLst/>
          </a:prstGeom>
        </p:spPr>
        <p:txBody>
          <a:bodyPr>
            <a:spAutoFit/>
          </a:bodyPr>
          <a:lstStyle/>
          <a:p>
            <a:pPr algn="l" rtl="0">
              <a:lnSpc>
                <a:spcPct val="150000"/>
              </a:lnSpc>
            </a:pPr>
            <a:r>
              <a:rPr lang="en-US" dirty="0">
                <a:solidFill>
                  <a:schemeClr val="accent1">
                    <a:lumMod val="75000"/>
                  </a:schemeClr>
                </a:solidFill>
              </a:rPr>
              <a:t>Subjective</a:t>
            </a:r>
          </a:p>
          <a:p>
            <a:pPr algn="l" rtl="0">
              <a:lnSpc>
                <a:spcPct val="200000"/>
              </a:lnSpc>
            </a:pPr>
            <a:r>
              <a:rPr lang="en-US" dirty="0"/>
              <a:t>1- Astigmatic fan (Fig. 9-7)–It is used to measure the strength of the cylindrical lens and it’s axis. The end 	point  of cylindrical lens correction is achieved when the outline of the whole fan becomes equally 	clear and sharp. The axis of the cylinder is at right angles to the line which was initially most clearly 2-  Stenopaeic slit test–In this test the slit is rotated till the patient sees the chart clearest. Then required 	spherical lenses are added. Then the slit is rotated 90° and again vision is adjusted with spherical 	lenses. This stenopaeic slit only allows light in the axis of the slit to enter the eye.</a:t>
            </a:r>
          </a:p>
        </p:txBody>
      </p:sp>
      <p:pic>
        <p:nvPicPr>
          <p:cNvPr id="3" name="Picture 2"/>
          <p:cNvPicPr>
            <a:picLocks noChangeAspect="1"/>
          </p:cNvPicPr>
          <p:nvPr/>
        </p:nvPicPr>
        <p:blipFill>
          <a:blip r:embed="rId2"/>
          <a:stretch>
            <a:fillRect/>
          </a:stretch>
        </p:blipFill>
        <p:spPr>
          <a:xfrm>
            <a:off x="6341444" y="4513616"/>
            <a:ext cx="3925750" cy="1745596"/>
          </a:xfrm>
          <a:prstGeom prst="rect">
            <a:avLst/>
          </a:prstGeom>
        </p:spPr>
      </p:pic>
      <p:sp>
        <p:nvSpPr>
          <p:cNvPr id="4" name="Rectangle 3"/>
          <p:cNvSpPr/>
          <p:nvPr/>
        </p:nvSpPr>
        <p:spPr>
          <a:xfrm>
            <a:off x="4027542" y="5227680"/>
            <a:ext cx="2313902" cy="369332"/>
          </a:xfrm>
          <a:prstGeom prst="rect">
            <a:avLst/>
          </a:prstGeom>
        </p:spPr>
        <p:txBody>
          <a:bodyPr wrap="none">
            <a:spAutoFit/>
          </a:bodyPr>
          <a:lstStyle/>
          <a:p>
            <a:r>
              <a:rPr lang="en-US" dirty="0"/>
              <a:t>Fig. 9-7: Astigmatic fan</a:t>
            </a:r>
            <a:endParaRPr lang="ar-IQ" dirty="0"/>
          </a:p>
        </p:txBody>
      </p:sp>
    </p:spTree>
    <p:extLst>
      <p:ext uri="{BB962C8B-B14F-4D97-AF65-F5344CB8AC3E}">
        <p14:creationId xmlns:p14="http://schemas.microsoft.com/office/powerpoint/2010/main" val="330535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04056" y="893630"/>
            <a:ext cx="6840000" cy="3970318"/>
          </a:xfrm>
          <a:prstGeom prst="rect">
            <a:avLst/>
          </a:prstGeom>
        </p:spPr>
        <p:txBody>
          <a:bodyPr>
            <a:spAutoFit/>
          </a:bodyPr>
          <a:lstStyle/>
          <a:p>
            <a:pPr algn="l" rtl="0">
              <a:lnSpc>
                <a:spcPct val="200000"/>
              </a:lnSpc>
            </a:pPr>
            <a:r>
              <a:rPr lang="en-US" dirty="0"/>
              <a:t>Thus, when its axis coincides with one of the principal axis of the eye, blurring is eliminated. The algebraic difference between the two spherical correction equals the power/strength of the cylindrical lens and its axis is determined by the initial 	direction of the slit.</a:t>
            </a:r>
          </a:p>
          <a:p>
            <a:pPr algn="l" rtl="0">
              <a:lnSpc>
                <a:spcPct val="200000"/>
              </a:lnSpc>
            </a:pPr>
            <a:endParaRPr lang="en-US" dirty="0"/>
          </a:p>
          <a:p>
            <a:pPr algn="l" rtl="0">
              <a:lnSpc>
                <a:spcPct val="200000"/>
              </a:lnSpc>
            </a:pPr>
            <a:r>
              <a:rPr lang="en-US" dirty="0"/>
              <a:t>iii. Jackson’s cross cylinder test (JCC test)–This test is discussed in detail 	in chapter–10.</a:t>
            </a:r>
          </a:p>
        </p:txBody>
      </p:sp>
    </p:spTree>
    <p:extLst>
      <p:ext uri="{BB962C8B-B14F-4D97-AF65-F5344CB8AC3E}">
        <p14:creationId xmlns:p14="http://schemas.microsoft.com/office/powerpoint/2010/main" val="1785572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2475" y="336123"/>
            <a:ext cx="9741834" cy="3857172"/>
          </a:xfrm>
        </p:spPr>
        <p:txBody>
          <a:bodyPr>
            <a:normAutofit fontScale="92500" lnSpcReduction="10000"/>
          </a:bodyPr>
          <a:lstStyle/>
          <a:p>
            <a:pPr rtl="0"/>
            <a:r>
              <a:rPr lang="en-US" sz="1800" b="1" dirty="0">
                <a:solidFill>
                  <a:schemeClr val="accent1">
                    <a:lumMod val="75000"/>
                  </a:schemeClr>
                </a:solidFill>
              </a:rPr>
              <a:t> 	</a:t>
            </a:r>
            <a:r>
              <a:rPr lang="en-US" sz="2000" b="1" dirty="0">
                <a:solidFill>
                  <a:schemeClr val="accent1">
                    <a:lumMod val="75000"/>
                  </a:schemeClr>
                </a:solidFill>
              </a:rPr>
              <a:t>TYPES</a:t>
            </a:r>
          </a:p>
          <a:p>
            <a:pPr rtl="0"/>
            <a:endParaRPr lang="en-US" sz="1800" b="1" dirty="0">
              <a:solidFill>
                <a:schemeClr val="accent1">
                  <a:lumMod val="75000"/>
                </a:schemeClr>
              </a:solidFill>
            </a:endParaRPr>
          </a:p>
          <a:p>
            <a:pPr algn="l" rtl="0"/>
            <a:r>
              <a:rPr lang="en-US" sz="1900" b="1" i="1" dirty="0">
                <a:solidFill>
                  <a:schemeClr val="accent1">
                    <a:lumMod val="75000"/>
                  </a:schemeClr>
                </a:solidFill>
              </a:rPr>
              <a:t>Based on relative position of image of distant object on the retina (Fig. 9-4).</a:t>
            </a:r>
            <a:endParaRPr lang="en-US" sz="1900" dirty="0">
              <a:solidFill>
                <a:schemeClr val="accent1">
                  <a:lumMod val="75000"/>
                </a:schemeClr>
              </a:solidFill>
            </a:endParaRPr>
          </a:p>
          <a:p>
            <a:pPr lvl="0" algn="l" rtl="0" fontAlgn="base"/>
            <a:r>
              <a:rPr lang="en-US" sz="1800" dirty="0"/>
              <a:t>  a- Simple astigmatism–Here one image is located in the retinal plane and based on the location of the other image it may be:</a:t>
            </a:r>
          </a:p>
          <a:p>
            <a:pPr lvl="1" algn="l" rtl="0" fontAlgn="base"/>
            <a:r>
              <a:rPr lang="en-US" sz="1800" dirty="0"/>
              <a:t>1- Simple myopic astigmatism–The other image is located in front of the retina (A in Fig. 9-4).</a:t>
            </a:r>
          </a:p>
          <a:p>
            <a:pPr lvl="1" algn="l" rtl="0" fontAlgn="base"/>
            <a:r>
              <a:rPr lang="en-US" sz="1800" dirty="0"/>
              <a:t>2- Simple hypermetropic astigmatism–The other image is located behind the retina (B in Fig 9-4).</a:t>
            </a:r>
          </a:p>
          <a:p>
            <a:pPr lvl="0" algn="l" rtl="0" fontAlgn="base"/>
            <a:r>
              <a:rPr lang="en-US" sz="1800" dirty="0"/>
              <a:t>  b- Compound astigmatism–Here both the images are either in front of the retina or behind the retina and designated as:</a:t>
            </a:r>
          </a:p>
          <a:p>
            <a:pPr lvl="1" algn="l" rtl="0" fontAlgn="base"/>
            <a:r>
              <a:rPr lang="en-US" sz="1800" dirty="0"/>
              <a:t>1- Compound myopic astigmatism (C in Fig.9-4).</a:t>
            </a:r>
          </a:p>
          <a:p>
            <a:pPr lvl="1" algn="l" rtl="0" fontAlgn="base"/>
            <a:r>
              <a:rPr lang="en-US" sz="1800" dirty="0"/>
              <a:t>2- Compound hypermetropic astigmatism (D in Fig.9-4).</a:t>
            </a:r>
          </a:p>
          <a:p>
            <a:pPr lvl="0" algn="l" rtl="0" fontAlgn="base"/>
            <a:r>
              <a:rPr lang="en-US" sz="1800" dirty="0"/>
              <a:t>    c- Mixed astigmatism–Here one image is formed in front of the retina and the other image is located 	behind the retina (E in Fig. 9-4).</a:t>
            </a:r>
          </a:p>
          <a:p>
            <a:pPr algn="l" rtl="0"/>
            <a:endParaRPr lang="ar-IQ" sz="1800" dirty="0"/>
          </a:p>
        </p:txBody>
      </p:sp>
      <p:pic>
        <p:nvPicPr>
          <p:cNvPr id="4" name="Picture 3"/>
          <p:cNvPicPr/>
          <p:nvPr/>
        </p:nvPicPr>
        <p:blipFill>
          <a:blip r:embed="rId2"/>
          <a:stretch>
            <a:fillRect/>
          </a:stretch>
        </p:blipFill>
        <p:spPr>
          <a:xfrm>
            <a:off x="6761409" y="4193295"/>
            <a:ext cx="3868349" cy="2264240"/>
          </a:xfrm>
          <a:prstGeom prst="rect">
            <a:avLst/>
          </a:prstGeom>
        </p:spPr>
      </p:pic>
      <p:sp>
        <p:nvSpPr>
          <p:cNvPr id="5" name="Rectangle 4"/>
          <p:cNvSpPr/>
          <p:nvPr/>
        </p:nvSpPr>
        <p:spPr>
          <a:xfrm>
            <a:off x="2970727" y="5422006"/>
            <a:ext cx="3649014" cy="669735"/>
          </a:xfrm>
          <a:prstGeom prst="rect">
            <a:avLst/>
          </a:prstGeom>
        </p:spPr>
        <p:txBody>
          <a:bodyPr wrap="square">
            <a:spAutoFit/>
          </a:bodyPr>
          <a:lstStyle/>
          <a:p>
            <a:pPr marL="134620" marR="128270" indent="-6350">
              <a:lnSpc>
                <a:spcPct val="108000"/>
              </a:lnSpc>
              <a:spcAft>
                <a:spcPts val="1375"/>
              </a:spcAft>
            </a:pPr>
            <a:r>
              <a:rPr lang="en-US" b="1" dirty="0">
                <a:solidFill>
                  <a:srgbClr val="221F1F"/>
                </a:solidFill>
                <a:effectLst/>
                <a:latin typeface="Arial" panose="020B0604020202020204" pitchFamily="34" charset="0"/>
                <a:ea typeface="Arial" panose="020B0604020202020204" pitchFamily="34" charset="0"/>
              </a:rPr>
              <a:t>Fig. 9-4:</a:t>
            </a:r>
            <a:r>
              <a:rPr lang="en-US" dirty="0">
                <a:solidFill>
                  <a:srgbClr val="221F1F"/>
                </a:solidFill>
                <a:effectLst/>
                <a:latin typeface="Arial" panose="020B0604020202020204" pitchFamily="34" charset="0"/>
                <a:ea typeface="Arial" panose="020B0604020202020204" pitchFamily="34" charset="0"/>
              </a:rPr>
              <a:t> Types of astigmatism, O = Circle of least diffusion</a:t>
            </a:r>
            <a:endParaRPr lang="en-US" sz="2400" dirty="0">
              <a:solidFill>
                <a:srgbClr val="221F1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5895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5870" y="1262130"/>
            <a:ext cx="8285408" cy="4021614"/>
          </a:xfrm>
          <a:prstGeom prst="rect">
            <a:avLst/>
          </a:prstGeom>
        </p:spPr>
        <p:txBody>
          <a:bodyPr wrap="square">
            <a:spAutoFit/>
          </a:bodyPr>
          <a:lstStyle/>
          <a:p>
            <a:pPr marL="6350" indent="-6350" algn="l" rtl="0">
              <a:lnSpc>
                <a:spcPct val="150000"/>
              </a:lnSpc>
              <a:spcAft>
                <a:spcPts val="310"/>
              </a:spcAft>
            </a:pPr>
            <a:r>
              <a:rPr lang="en-US" b="1" i="1" dirty="0">
                <a:solidFill>
                  <a:srgbClr val="006BB6"/>
                </a:solidFill>
                <a:effectLst/>
                <a:latin typeface="Arial" panose="020B0604020202020204" pitchFamily="34" charset="0"/>
                <a:ea typeface="Arial" panose="020B0604020202020204" pitchFamily="34" charset="0"/>
              </a:rPr>
              <a:t>Based on angle between the two principal meridians of maximum and minimum curvature</a:t>
            </a:r>
          </a:p>
          <a:p>
            <a:pPr marR="5715" lvl="0"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 Regular astigmatism–Here two principal meridians of maximum and minimum   	curvature are positioned at right angles, i.e. 90° to each other.</a:t>
            </a:r>
          </a:p>
          <a:p>
            <a:pPr marR="5715" lvl="0" algn="l" rtl="0" fontAlgn="base">
              <a:lnSpc>
                <a:spcPct val="200000"/>
              </a:lnSpc>
              <a:spcAft>
                <a:spcPts val="121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Irregular (or Bi–Oblique) astigmatism– Here two principal meridians of maximum 	and minimum curvature are positioned to each other at angles other than 90°. 	It is very uncommon and found in keratoconus, scarred cornea and after 	penetrating keratoplasty.</a:t>
            </a:r>
          </a:p>
        </p:txBody>
      </p:sp>
    </p:spTree>
    <p:extLst>
      <p:ext uri="{BB962C8B-B14F-4D97-AF65-F5344CB8AC3E}">
        <p14:creationId xmlns:p14="http://schemas.microsoft.com/office/powerpoint/2010/main" val="638651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6473" y="694729"/>
            <a:ext cx="9144000" cy="5155257"/>
          </a:xfrm>
          <a:prstGeom prst="rect">
            <a:avLst/>
          </a:prstGeom>
        </p:spPr>
        <p:txBody>
          <a:bodyPr>
            <a:spAutoFit/>
          </a:bodyPr>
          <a:lstStyle/>
          <a:p>
            <a:pPr marL="6350" indent="-6350" algn="l" rtl="0">
              <a:lnSpc>
                <a:spcPct val="150000"/>
              </a:lnSpc>
              <a:spcAft>
                <a:spcPts val="310"/>
              </a:spcAft>
            </a:pPr>
            <a:r>
              <a:rPr lang="en-US" b="1" i="1" dirty="0">
                <a:solidFill>
                  <a:srgbClr val="006BB6"/>
                </a:solidFill>
                <a:effectLst/>
                <a:latin typeface="Arial" panose="020B0604020202020204" pitchFamily="34" charset="0"/>
                <a:ea typeface="Arial" panose="020B0604020202020204" pitchFamily="34" charset="0"/>
              </a:rPr>
              <a:t>Based on Aetiology</a:t>
            </a:r>
          </a:p>
          <a:p>
            <a:pPr marR="5715" lvl="0"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1- Orientation of maximum curvature of cornea</a:t>
            </a:r>
          </a:p>
          <a:p>
            <a:pPr marR="5715" lvl="1"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 Astigmatism with–the–rule (or direct)–Usually vertical corneal meridian is more curved 	than horizontal one due </a:t>
            </a:r>
            <a:r>
              <a:rPr lang="en-US" dirty="0">
                <a:solidFill>
                  <a:srgbClr val="221F1F"/>
                </a:solidFill>
                <a:effectLst/>
                <a:latin typeface="Times New Roman" panose="02020603050405020304" pitchFamily="18" charset="0"/>
                <a:ea typeface="Times New Roman" panose="02020603050405020304" pitchFamily="18" charset="0"/>
              </a:rPr>
              <a:t>to pressure of the eyelids on the eyeball. So, astigmatism in 	which the refractive power of the vertical or near vertical meridian is maximum is 	called astigmatism with-the-rule (Fig.9-5A).</a:t>
            </a:r>
          </a:p>
          <a:p>
            <a:pPr marR="5715" lvl="1"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Astigmatism against-the-rule (or inverse or indirect)–Here the corneal curvature in 	horizontal meridian is greater than the vertical one, i.e. the refractive power of the 	horizontal or near horizontal meridian is the maximum (Fig. 9-5B).</a:t>
            </a:r>
          </a:p>
          <a:p>
            <a:pPr marR="5715" lvl="1"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 Oblique astigmatism–Here the radius of curvature of maximum and minimum curvature 	are aligned at 90° to each other but the two principal meridians are neither near 	horizontal nor near vertical (Fig. 9-5C).</a:t>
            </a:r>
          </a:p>
        </p:txBody>
      </p:sp>
    </p:spTree>
    <p:extLst>
      <p:ext uri="{BB962C8B-B14F-4D97-AF65-F5344CB8AC3E}">
        <p14:creationId xmlns:p14="http://schemas.microsoft.com/office/powerpoint/2010/main" val="1047776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tretch>
            <a:fillRect/>
          </a:stretch>
        </p:blipFill>
        <p:spPr>
          <a:xfrm>
            <a:off x="2169806" y="425003"/>
            <a:ext cx="8906024" cy="3260331"/>
          </a:xfrm>
          <a:prstGeom prst="rect">
            <a:avLst/>
          </a:prstGeom>
        </p:spPr>
      </p:pic>
      <p:sp>
        <p:nvSpPr>
          <p:cNvPr id="3" name="Rectangle 2"/>
          <p:cNvSpPr/>
          <p:nvPr/>
        </p:nvSpPr>
        <p:spPr>
          <a:xfrm>
            <a:off x="3330118" y="3990122"/>
            <a:ext cx="6676764" cy="2165336"/>
          </a:xfrm>
          <a:prstGeom prst="rect">
            <a:avLst/>
          </a:prstGeom>
        </p:spPr>
        <p:txBody>
          <a:bodyPr wrap="square">
            <a:spAutoFit/>
          </a:bodyPr>
          <a:lstStyle/>
          <a:p>
            <a:pPr marL="8890" marR="2540" indent="-6350" algn="l" rtl="0">
              <a:lnSpc>
                <a:spcPct val="108000"/>
              </a:lnSpc>
              <a:spcAft>
                <a:spcPts val="1500"/>
              </a:spcAft>
            </a:pPr>
            <a:r>
              <a:rPr lang="en-US" b="1" dirty="0">
                <a:solidFill>
                  <a:srgbClr val="221F1F"/>
                </a:solidFill>
                <a:effectLst/>
                <a:latin typeface="Arial" panose="020B0604020202020204" pitchFamily="34" charset="0"/>
                <a:ea typeface="Arial" panose="020B0604020202020204" pitchFamily="34" charset="0"/>
              </a:rPr>
              <a:t>Figs 9-5A to C:</a:t>
            </a:r>
            <a:r>
              <a:rPr lang="en-US" dirty="0">
                <a:solidFill>
                  <a:srgbClr val="221F1F"/>
                </a:solidFill>
                <a:effectLst/>
                <a:latin typeface="Arial" panose="020B0604020202020204" pitchFamily="34" charset="0"/>
                <a:ea typeface="Arial" panose="020B0604020202020204" pitchFamily="34" charset="0"/>
              </a:rPr>
              <a:t> Types of astigmatism based on orientation of maximum curvature of cornea.</a:t>
            </a:r>
          </a:p>
          <a:p>
            <a:pPr marL="8890" marR="2540" indent="-6350" algn="l" rtl="0">
              <a:spcAft>
                <a:spcPts val="1500"/>
              </a:spcAft>
            </a:pPr>
            <a:r>
              <a:rPr lang="en-US" dirty="0">
                <a:solidFill>
                  <a:srgbClr val="221F1F"/>
                </a:solidFill>
                <a:effectLst/>
                <a:latin typeface="Arial" panose="020B0604020202020204" pitchFamily="34" charset="0"/>
                <a:ea typeface="Arial" panose="020B0604020202020204" pitchFamily="34" charset="0"/>
              </a:rPr>
              <a:t> (A) = With-the-rule,</a:t>
            </a:r>
          </a:p>
          <a:p>
            <a:pPr marL="8890" marR="2540" indent="-6350" algn="l" rtl="0">
              <a:lnSpc>
                <a:spcPct val="108000"/>
              </a:lnSpc>
              <a:spcAft>
                <a:spcPts val="1500"/>
              </a:spcAft>
            </a:pPr>
            <a:r>
              <a:rPr lang="en-US" dirty="0">
                <a:solidFill>
                  <a:srgbClr val="221F1F"/>
                </a:solidFill>
                <a:effectLst/>
                <a:latin typeface="Arial" panose="020B0604020202020204" pitchFamily="34" charset="0"/>
                <a:ea typeface="Arial" panose="020B0604020202020204" pitchFamily="34" charset="0"/>
              </a:rPr>
              <a:t> (B) = Against-the-rule and </a:t>
            </a:r>
          </a:p>
          <a:p>
            <a:pPr marL="8890" marR="2540" indent="-6350" algn="l" rtl="0">
              <a:lnSpc>
                <a:spcPct val="108000"/>
              </a:lnSpc>
              <a:spcAft>
                <a:spcPts val="1500"/>
              </a:spcAft>
            </a:pPr>
            <a:r>
              <a:rPr lang="en-US" dirty="0">
                <a:solidFill>
                  <a:srgbClr val="221F1F"/>
                </a:solidFill>
                <a:effectLst/>
                <a:latin typeface="Arial" panose="020B0604020202020204" pitchFamily="34" charset="0"/>
                <a:ea typeface="Arial" panose="020B0604020202020204" pitchFamily="34" charset="0"/>
              </a:rPr>
              <a:t>(C) = Oblique</a:t>
            </a:r>
            <a:endParaRPr lang="en-US" sz="2400" dirty="0">
              <a:solidFill>
                <a:srgbClr val="221F1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0104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4805" y="739869"/>
            <a:ext cx="10620000" cy="4816703"/>
          </a:xfrm>
          <a:prstGeom prst="rect">
            <a:avLst/>
          </a:prstGeom>
        </p:spPr>
        <p:txBody>
          <a:bodyPr>
            <a:spAutoFit/>
          </a:bodyPr>
          <a:lstStyle/>
          <a:p>
            <a:pPr marR="5715" lvl="0" algn="l" rtl="0" fontAlgn="base">
              <a:lnSpc>
                <a:spcPct val="150000"/>
              </a:lnSpc>
              <a:spcAft>
                <a:spcPts val="85"/>
              </a:spcAft>
              <a:buClr>
                <a:srgbClr val="221F1F"/>
              </a:buClr>
              <a:buSzPts val="1000"/>
            </a:pPr>
            <a:r>
              <a:rPr lang="en-US" dirty="0">
                <a:solidFill>
                  <a:srgbClr val="221F1F"/>
                </a:solidFill>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2-</a:t>
            </a: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Lenticular astigmatism–It is due to:</a:t>
            </a:r>
          </a:p>
          <a:p>
            <a:pPr marR="5715" lvl="1"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 Curvature–It is due to variations in the curvature of one or both surfaces. Lenticular astigmatism is 	typically against the rule and it tends to neutralise the corneal astigmatism.</a:t>
            </a:r>
          </a:p>
          <a:p>
            <a:pPr marR="5715" lvl="1"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Index–It is due to inequalities of refractive index in different sections of the lens. It is seen in early 	cataract and is the reason of polyopia in early cataract.</a:t>
            </a:r>
          </a:p>
          <a:p>
            <a:pPr marR="5715" lvl="1"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 Displacement of the refractive element of</a:t>
            </a:r>
          </a:p>
          <a:p>
            <a:pPr marL="1143000" marR="164465" lvl="2" indent="-228600" algn="l" rtl="0" fontAlgn="base">
              <a:lnSpc>
                <a:spcPct val="150000"/>
              </a:lnSpc>
              <a:spcAft>
                <a:spcPts val="85"/>
              </a:spcAft>
              <a:buClr>
                <a:srgbClr val="221F1F"/>
              </a:buClr>
              <a:buSzPts val="1000"/>
              <a:buFont typeface="+mj-lt"/>
              <a:buAutoNum type="romanLcPeriod"/>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crystalline lens, i.e. subluxation.</a:t>
            </a:r>
          </a:p>
          <a:p>
            <a:pPr marL="1143000" marR="164465" lvl="2" indent="-228600" algn="l" rtl="0" fontAlgn="base">
              <a:lnSpc>
                <a:spcPct val="150000"/>
              </a:lnSpc>
              <a:spcAft>
                <a:spcPts val="525"/>
              </a:spcAft>
              <a:buClr>
                <a:srgbClr val="221F1F"/>
              </a:buClr>
              <a:buSzPts val="1000"/>
              <a:buFont typeface="+mj-lt"/>
              <a:buAutoNum type="romanLcPeriod"/>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decentration or tilting of pseudophakos (IOL).</a:t>
            </a:r>
          </a:p>
          <a:p>
            <a:pPr marR="5715" lvl="0" algn="l" rtl="0" fontAlgn="base">
              <a:lnSpc>
                <a:spcPct val="150000"/>
              </a:lnSpc>
              <a:spcAft>
                <a:spcPts val="85"/>
              </a:spcAft>
              <a:buClr>
                <a:srgbClr val="221F1F"/>
              </a:buClr>
              <a:buSzPts val="1000"/>
            </a:pPr>
            <a:r>
              <a:rPr lang="en-US" dirty="0">
                <a:solidFill>
                  <a:srgbClr val="221F1F"/>
                </a:solidFill>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3-</a:t>
            </a: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External pressure on the cornea or globe</a:t>
            </a:r>
          </a:p>
          <a:p>
            <a:pPr marR="5715" lvl="1"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 Chalazion      or lid tumour.</a:t>
            </a:r>
          </a:p>
          <a:p>
            <a:pPr marR="5715" lvl="1" algn="l" rtl="0" fontAlgn="base">
              <a:lnSpc>
                <a:spcPct val="15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After scleral buckling in retinal detachment surgery.</a:t>
            </a:r>
          </a:p>
        </p:txBody>
      </p:sp>
    </p:spTree>
    <p:extLst>
      <p:ext uri="{BB962C8B-B14F-4D97-AF65-F5344CB8AC3E}">
        <p14:creationId xmlns:p14="http://schemas.microsoft.com/office/powerpoint/2010/main" val="4069065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80574" y="1028230"/>
            <a:ext cx="6096000" cy="2346796"/>
          </a:xfrm>
          <a:prstGeom prst="rect">
            <a:avLst/>
          </a:prstGeom>
        </p:spPr>
        <p:txBody>
          <a:bodyPr>
            <a:spAutoFit/>
          </a:bodyPr>
          <a:lstStyle/>
          <a:p>
            <a:pPr marR="5715" lvl="0" algn="l" rtl="0" fontAlgn="base">
              <a:lnSpc>
                <a:spcPct val="200000"/>
              </a:lnSpc>
              <a:spcAft>
                <a:spcPts val="85"/>
              </a:spcAft>
              <a:buClr>
                <a:srgbClr val="221F1F"/>
              </a:buClr>
              <a:buSzPts val="1000"/>
            </a:pPr>
            <a:r>
              <a:rPr lang="en-US" dirty="0">
                <a:solidFill>
                  <a:srgbClr val="221F1F"/>
                </a:solidFill>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4- </a:t>
            </a: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Diseases of the cornea</a:t>
            </a:r>
          </a:p>
          <a:p>
            <a:pPr marR="5715" lvl="1" algn="l" rtl="0" fontAlgn="base">
              <a:lnSpc>
                <a:spcPct val="20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 Pterygium</a:t>
            </a:r>
          </a:p>
          <a:p>
            <a:pPr marR="5715" lvl="1" algn="l" rtl="0" fontAlgn="base">
              <a:lnSpc>
                <a:spcPct val="200000"/>
              </a:lnSpc>
              <a:spcAft>
                <a:spcPts val="85"/>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Keratoconus</a:t>
            </a:r>
          </a:p>
          <a:p>
            <a:pPr marR="5715" lvl="1" algn="l" rtl="0" fontAlgn="base">
              <a:lnSpc>
                <a:spcPct val="200000"/>
              </a:lnSpc>
              <a:spcAft>
                <a:spcPts val="1200"/>
              </a:spcAft>
              <a:buClr>
                <a:srgbClr val="221F1F"/>
              </a:buClr>
              <a:buSzPts val="1000"/>
            </a:pPr>
            <a:r>
              <a:rPr lang="en-US" u="none" strike="noStrike" dirty="0">
                <a:solidFill>
                  <a:srgbClr val="221F1F"/>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 Corneal scarring, etc.</a:t>
            </a:r>
          </a:p>
        </p:txBody>
      </p:sp>
    </p:spTree>
    <p:extLst>
      <p:ext uri="{BB962C8B-B14F-4D97-AF65-F5344CB8AC3E}">
        <p14:creationId xmlns:p14="http://schemas.microsoft.com/office/powerpoint/2010/main" val="4146327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86626" y="432747"/>
            <a:ext cx="8496000" cy="5493812"/>
          </a:xfrm>
          <a:prstGeom prst="rect">
            <a:avLst/>
          </a:prstGeom>
        </p:spPr>
        <p:txBody>
          <a:bodyPr>
            <a:spAutoFit/>
          </a:bodyPr>
          <a:lstStyle/>
          <a:p>
            <a:pPr algn="l" rtl="0">
              <a:lnSpc>
                <a:spcPct val="150000"/>
              </a:lnSpc>
            </a:pPr>
            <a:r>
              <a:rPr lang="en-US" dirty="0">
                <a:solidFill>
                  <a:schemeClr val="accent1">
                    <a:lumMod val="75000"/>
                  </a:schemeClr>
                </a:solidFill>
              </a:rPr>
              <a:t>OPTICS OF ASTIGMATISM</a:t>
            </a:r>
          </a:p>
          <a:p>
            <a:pPr algn="l" rtl="0">
              <a:lnSpc>
                <a:spcPct val="150000"/>
              </a:lnSpc>
            </a:pPr>
            <a:r>
              <a:rPr lang="en-US" dirty="0"/>
              <a:t>A regularly astigmatic surface have a toric curvature and have the following features:</a:t>
            </a:r>
          </a:p>
          <a:p>
            <a:pPr algn="l" rtl="0">
              <a:lnSpc>
                <a:spcPct val="150000"/>
              </a:lnSpc>
            </a:pPr>
            <a:endParaRPr lang="en-US" dirty="0"/>
          </a:p>
          <a:p>
            <a:pPr algn="l" rtl="0">
              <a:lnSpc>
                <a:spcPct val="150000"/>
              </a:lnSpc>
            </a:pPr>
            <a:r>
              <a:rPr lang="en-US" dirty="0" err="1"/>
              <a:t>i</a:t>
            </a:r>
            <a:r>
              <a:rPr lang="en-US" dirty="0"/>
              <a:t>. The maximum curved meridian have greater refractive power than the least curved 	one.</a:t>
            </a:r>
          </a:p>
          <a:p>
            <a:pPr algn="l" rtl="0">
              <a:lnSpc>
                <a:spcPct val="150000"/>
              </a:lnSpc>
            </a:pPr>
            <a:r>
              <a:rPr lang="en-US" dirty="0"/>
              <a:t>ii. If parallel rays of light fall upon a convex astigmatic surface the vertical rays will come 	to a focus earlier than the horizontal rays.</a:t>
            </a:r>
          </a:p>
          <a:p>
            <a:pPr marL="400050" indent="-400050" algn="l" rtl="0">
              <a:lnSpc>
                <a:spcPct val="150000"/>
              </a:lnSpc>
              <a:buAutoNum type="romanLcPeriod" startAt="3"/>
            </a:pPr>
            <a:r>
              <a:rPr lang="en-US" dirty="0"/>
              <a:t>However, both the vertical and the horizontal rays after refraction will be perfectly symmetrical in their planes but they will have two foci. </a:t>
            </a:r>
          </a:p>
          <a:p>
            <a:pPr marL="400050" indent="-400050" algn="l" rtl="0">
              <a:lnSpc>
                <a:spcPct val="150000"/>
              </a:lnSpc>
              <a:buAutoNum type="romanLcPeriod" startAt="3"/>
            </a:pPr>
            <a:r>
              <a:rPr lang="en-US" dirty="0"/>
              <a:t>iv. The whole bundle of rays is termed “STURM’S CONOID”. The distance between the two foci is termed “Focal interval of STURM”. At a point the vertical and horizontal rays symmetrically diverge and converge respectively to form a circle on section. This is termed as the “Circle of least diffusion” (Figs 9-4 and 9-6).</a:t>
            </a:r>
          </a:p>
        </p:txBody>
      </p:sp>
    </p:spTree>
    <p:extLst>
      <p:ext uri="{BB962C8B-B14F-4D97-AF65-F5344CB8AC3E}">
        <p14:creationId xmlns:p14="http://schemas.microsoft.com/office/powerpoint/2010/main" val="422881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847850" y="785612"/>
            <a:ext cx="5767533" cy="3733447"/>
          </a:xfrm>
          <a:prstGeom prst="rect">
            <a:avLst/>
          </a:prstGeom>
        </p:spPr>
      </p:pic>
      <p:sp>
        <p:nvSpPr>
          <p:cNvPr id="3" name="Rectangle 2"/>
          <p:cNvSpPr/>
          <p:nvPr/>
        </p:nvSpPr>
        <p:spPr>
          <a:xfrm>
            <a:off x="819955" y="1518996"/>
            <a:ext cx="3739166" cy="1200329"/>
          </a:xfrm>
          <a:prstGeom prst="rect">
            <a:avLst/>
          </a:prstGeom>
        </p:spPr>
        <p:txBody>
          <a:bodyPr wrap="square">
            <a:spAutoFit/>
          </a:bodyPr>
          <a:lstStyle/>
          <a:p>
            <a:pPr algn="l"/>
            <a:r>
              <a:rPr lang="en-US" dirty="0"/>
              <a:t>Fig. 9-6: Formation of Sturm’s conoid in astigmatism. Cross sections of the conoid are shown at A,B,C,D,E and F.C represents circle of least diffusion</a:t>
            </a:r>
            <a:endParaRPr lang="ar-IQ" dirty="0"/>
          </a:p>
        </p:txBody>
      </p:sp>
      <p:sp>
        <p:nvSpPr>
          <p:cNvPr id="4" name="Rectangle 3"/>
          <p:cNvSpPr/>
          <p:nvPr/>
        </p:nvSpPr>
        <p:spPr>
          <a:xfrm>
            <a:off x="1335109" y="5044002"/>
            <a:ext cx="9599053" cy="923330"/>
          </a:xfrm>
          <a:prstGeom prst="rect">
            <a:avLst/>
          </a:prstGeom>
        </p:spPr>
        <p:txBody>
          <a:bodyPr wrap="square">
            <a:spAutoFit/>
          </a:bodyPr>
          <a:lstStyle/>
          <a:p>
            <a:pPr algn="l" rtl="0"/>
            <a:r>
              <a:rPr lang="en-US" dirty="0"/>
              <a:t>It is not uncommon to detect significantly good distant vision in presence of high mixed astigmatism. This surprising fact occurs because the circle of least diffusion falls upon or near the light sensitive layer of the retina.</a:t>
            </a:r>
            <a:endParaRPr lang="ar-IQ" dirty="0"/>
          </a:p>
        </p:txBody>
      </p:sp>
    </p:spTree>
    <p:extLst>
      <p:ext uri="{BB962C8B-B14F-4D97-AF65-F5344CB8AC3E}">
        <p14:creationId xmlns:p14="http://schemas.microsoft.com/office/powerpoint/2010/main" val="1412551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TotalTime>
  <Words>1212</Words>
  <Application>Microsoft Office PowerPoint</Application>
  <PresentationFormat>Widescreen</PresentationFormat>
  <Paragraphs>65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Astigmatism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zaydoon</cp:lastModifiedBy>
  <cp:revision>21</cp:revision>
  <dcterms:created xsi:type="dcterms:W3CDTF">2017-11-08T08:11:33Z</dcterms:created>
  <dcterms:modified xsi:type="dcterms:W3CDTF">2021-11-29T12:41:24Z</dcterms:modified>
</cp:coreProperties>
</file>