
<file path=[Content_Types].xml><?xml version="1.0" encoding="utf-8"?>
<Types xmlns="http://schemas.openxmlformats.org/package/2006/content-types">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0" r:id="rId1"/>
  </p:sldMasterIdLst>
  <p:notesMasterIdLst>
    <p:notesMasterId r:id="rId45"/>
  </p:notesMasterIdLst>
  <p:sldIdLst>
    <p:sldId id="257" r:id="rId2"/>
    <p:sldId id="283" r:id="rId3"/>
    <p:sldId id="266" r:id="rId4"/>
    <p:sldId id="25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 id="327" r:id="rId44"/>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2723" autoAdjust="0"/>
  </p:normalViewPr>
  <p:slideViewPr>
    <p:cSldViewPr>
      <p:cViewPr varScale="1">
        <p:scale>
          <a:sx n="68" d="100"/>
          <a:sy n="68" d="100"/>
        </p:scale>
        <p:origin x="-762"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 xmlns:a16="http://schemas.microsoft.com/office/drawing/2014/main" id="{20841B89-3DC4-4E4E-B119-89F9903FBE2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9219" name="Rectangle 3">
            <a:extLst>
              <a:ext uri="{FF2B5EF4-FFF2-40B4-BE49-F238E27FC236}">
                <a16:creationId xmlns="" xmlns:a16="http://schemas.microsoft.com/office/drawing/2014/main" id="{F6B90F27-19EE-441B-AF8C-47611B2EA198}"/>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3316" name="Rectangle 4">
            <a:extLst>
              <a:ext uri="{FF2B5EF4-FFF2-40B4-BE49-F238E27FC236}">
                <a16:creationId xmlns="" xmlns:a16="http://schemas.microsoft.com/office/drawing/2014/main" id="{1173C906-6A17-4BBE-AA8E-1C66C1E52061}"/>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 xmlns:a16="http://schemas.microsoft.com/office/drawing/2014/main" id="{4BDA2295-E973-45A8-8B1E-83F567EBA890}"/>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a:extLst>
              <a:ext uri="{FF2B5EF4-FFF2-40B4-BE49-F238E27FC236}">
                <a16:creationId xmlns="" xmlns:a16="http://schemas.microsoft.com/office/drawing/2014/main" id="{CB4CFBDD-47B2-41B9-AFA0-D888BE9B3BAF}"/>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9223" name="Rectangle 7">
            <a:extLst>
              <a:ext uri="{FF2B5EF4-FFF2-40B4-BE49-F238E27FC236}">
                <a16:creationId xmlns="" xmlns:a16="http://schemas.microsoft.com/office/drawing/2014/main" id="{BFB81C07-EA7B-480C-8694-CB610478C108}"/>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486105D-6D42-475C-BA91-315028ADC3F0}" type="slidenum">
              <a:rPr lang="ar-SA" altLang="en-US"/>
              <a:pPr>
                <a:defRPr/>
              </a:pPr>
              <a:t>‹#›</a:t>
            </a:fld>
            <a:endParaRPr lang="en-US" altLang="en-US"/>
          </a:p>
        </p:txBody>
      </p:sp>
    </p:spTree>
    <p:extLst>
      <p:ext uri="{BB962C8B-B14F-4D97-AF65-F5344CB8AC3E}">
        <p14:creationId xmlns:p14="http://schemas.microsoft.com/office/powerpoint/2010/main" val="2022000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404D06C0-9107-8929-8F64-0B8617017763}"/>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en-US"/>
          </a:p>
        </p:txBody>
      </p:sp>
      <p:sp>
        <p:nvSpPr>
          <p:cNvPr id="3" name="عنوان فرعي 2">
            <a:extLst>
              <a:ext uri="{FF2B5EF4-FFF2-40B4-BE49-F238E27FC236}">
                <a16:creationId xmlns="" xmlns:a16="http://schemas.microsoft.com/office/drawing/2014/main" id="{F2CE1AC9-F902-CFDD-BA9E-41F0C3313B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a:p>
        </p:txBody>
      </p:sp>
      <p:sp>
        <p:nvSpPr>
          <p:cNvPr id="4" name="عنصر نائب للتاريخ 3">
            <a:extLst>
              <a:ext uri="{FF2B5EF4-FFF2-40B4-BE49-F238E27FC236}">
                <a16:creationId xmlns="" xmlns:a16="http://schemas.microsoft.com/office/drawing/2014/main" id="{894CD8C5-D078-3B09-CF6C-BCF358A9BB04}"/>
              </a:ext>
            </a:extLst>
          </p:cNvPr>
          <p:cNvSpPr>
            <a:spLocks noGrp="1"/>
          </p:cNvSpPr>
          <p:nvPr>
            <p:ph type="dt" sz="half" idx="10"/>
          </p:nvPr>
        </p:nvSpPr>
        <p:spPr/>
        <p:txBody>
          <a:bodyPr/>
          <a:lstStyle/>
          <a:p>
            <a:pPr>
              <a:defRPr/>
            </a:pPr>
            <a:endParaRPr lang="en-US"/>
          </a:p>
        </p:txBody>
      </p:sp>
      <p:sp>
        <p:nvSpPr>
          <p:cNvPr id="5" name="عنصر نائب للتذييل 4">
            <a:extLst>
              <a:ext uri="{FF2B5EF4-FFF2-40B4-BE49-F238E27FC236}">
                <a16:creationId xmlns="" xmlns:a16="http://schemas.microsoft.com/office/drawing/2014/main" id="{0D2E0E95-FE39-5C68-87C0-5DB186D62899}"/>
              </a:ext>
            </a:extLst>
          </p:cNvPr>
          <p:cNvSpPr>
            <a:spLocks noGrp="1"/>
          </p:cNvSpPr>
          <p:nvPr>
            <p:ph type="ftr" sz="quarter" idx="11"/>
          </p:nvPr>
        </p:nvSpPr>
        <p:spPr/>
        <p:txBody>
          <a:bodyPr/>
          <a:lstStyle/>
          <a:p>
            <a:pPr>
              <a:defRPr/>
            </a:pPr>
            <a:endParaRPr lang="en-US"/>
          </a:p>
        </p:txBody>
      </p:sp>
      <p:sp>
        <p:nvSpPr>
          <p:cNvPr id="6" name="عنصر نائب لرقم الشريحة 5">
            <a:extLst>
              <a:ext uri="{FF2B5EF4-FFF2-40B4-BE49-F238E27FC236}">
                <a16:creationId xmlns="" xmlns:a16="http://schemas.microsoft.com/office/drawing/2014/main" id="{BEBEDD3D-BFAB-33A3-FF22-1BA220D0D6E6}"/>
              </a:ext>
            </a:extLst>
          </p:cNvPr>
          <p:cNvSpPr>
            <a:spLocks noGrp="1"/>
          </p:cNvSpPr>
          <p:nvPr>
            <p:ph type="sldNum" sz="quarter" idx="12"/>
          </p:nvPr>
        </p:nvSpPr>
        <p:spPr/>
        <p:txBody>
          <a:bodyPr/>
          <a:lstStyle/>
          <a:p>
            <a:pPr>
              <a:defRPr/>
            </a:pPr>
            <a:fld id="{76E26060-8D1E-44EC-8B9D-FA9BF1C3E8B0}" type="slidenum">
              <a:rPr lang="ar-SA" altLang="en-US" smtClean="0"/>
              <a:pPr>
                <a:defRPr/>
              </a:pPr>
              <a:t>‹#›</a:t>
            </a:fld>
            <a:endParaRPr lang="en-US" altLang="en-US"/>
          </a:p>
        </p:txBody>
      </p:sp>
    </p:spTree>
    <p:extLst>
      <p:ext uri="{BB962C8B-B14F-4D97-AF65-F5344CB8AC3E}">
        <p14:creationId xmlns:p14="http://schemas.microsoft.com/office/powerpoint/2010/main" val="401023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9296F88-0D2E-045D-E652-125F1D3ED25D}"/>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 xmlns:a16="http://schemas.microsoft.com/office/drawing/2014/main" id="{326243CD-5CD8-2EAB-0876-87DDE9A84580}"/>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 xmlns:a16="http://schemas.microsoft.com/office/drawing/2014/main" id="{ECBD6EC1-45CD-2F38-7B2E-08CE3132FED0}"/>
              </a:ext>
            </a:extLst>
          </p:cNvPr>
          <p:cNvSpPr>
            <a:spLocks noGrp="1"/>
          </p:cNvSpPr>
          <p:nvPr>
            <p:ph type="dt" sz="half" idx="10"/>
          </p:nvPr>
        </p:nvSpPr>
        <p:spPr/>
        <p:txBody>
          <a:bodyPr/>
          <a:lstStyle/>
          <a:p>
            <a:pPr>
              <a:defRPr/>
            </a:pPr>
            <a:endParaRPr lang="en-US"/>
          </a:p>
        </p:txBody>
      </p:sp>
      <p:sp>
        <p:nvSpPr>
          <p:cNvPr id="5" name="عنصر نائب للتذييل 4">
            <a:extLst>
              <a:ext uri="{FF2B5EF4-FFF2-40B4-BE49-F238E27FC236}">
                <a16:creationId xmlns="" xmlns:a16="http://schemas.microsoft.com/office/drawing/2014/main" id="{F5B13C80-C8DE-DEF5-D226-E3E4AB0F2604}"/>
              </a:ext>
            </a:extLst>
          </p:cNvPr>
          <p:cNvSpPr>
            <a:spLocks noGrp="1"/>
          </p:cNvSpPr>
          <p:nvPr>
            <p:ph type="ftr" sz="quarter" idx="11"/>
          </p:nvPr>
        </p:nvSpPr>
        <p:spPr/>
        <p:txBody>
          <a:bodyPr/>
          <a:lstStyle/>
          <a:p>
            <a:pPr>
              <a:defRPr/>
            </a:pPr>
            <a:endParaRPr lang="en-US"/>
          </a:p>
        </p:txBody>
      </p:sp>
      <p:sp>
        <p:nvSpPr>
          <p:cNvPr id="6" name="عنصر نائب لرقم الشريحة 5">
            <a:extLst>
              <a:ext uri="{FF2B5EF4-FFF2-40B4-BE49-F238E27FC236}">
                <a16:creationId xmlns="" xmlns:a16="http://schemas.microsoft.com/office/drawing/2014/main" id="{0C88BEC9-E1D3-B419-830C-A6F26BE536F5}"/>
              </a:ext>
            </a:extLst>
          </p:cNvPr>
          <p:cNvSpPr>
            <a:spLocks noGrp="1"/>
          </p:cNvSpPr>
          <p:nvPr>
            <p:ph type="sldNum" sz="quarter" idx="12"/>
          </p:nvPr>
        </p:nvSpPr>
        <p:spPr/>
        <p:txBody>
          <a:bodyPr/>
          <a:lstStyle/>
          <a:p>
            <a:pPr>
              <a:defRPr/>
            </a:pPr>
            <a:fld id="{4FEFE600-4B70-47F2-AA95-B321B080FE26}" type="slidenum">
              <a:rPr lang="ar-SA" altLang="en-US" smtClean="0"/>
              <a:pPr>
                <a:defRPr/>
              </a:pPr>
              <a:t>‹#›</a:t>
            </a:fld>
            <a:endParaRPr lang="en-US" altLang="en-US"/>
          </a:p>
        </p:txBody>
      </p:sp>
    </p:spTree>
    <p:extLst>
      <p:ext uri="{BB962C8B-B14F-4D97-AF65-F5344CB8AC3E}">
        <p14:creationId xmlns:p14="http://schemas.microsoft.com/office/powerpoint/2010/main" val="3195436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 xmlns:a16="http://schemas.microsoft.com/office/drawing/2014/main" id="{4CF33BE5-7679-FBB7-A9C4-86C297350351}"/>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 xmlns:a16="http://schemas.microsoft.com/office/drawing/2014/main" id="{0B6D6909-5DB9-E646-6458-5511D363F686}"/>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 xmlns:a16="http://schemas.microsoft.com/office/drawing/2014/main" id="{3A5A9F4E-C248-9B3F-FC4D-A0BD9EF66290}"/>
              </a:ext>
            </a:extLst>
          </p:cNvPr>
          <p:cNvSpPr>
            <a:spLocks noGrp="1"/>
          </p:cNvSpPr>
          <p:nvPr>
            <p:ph type="dt" sz="half" idx="10"/>
          </p:nvPr>
        </p:nvSpPr>
        <p:spPr/>
        <p:txBody>
          <a:bodyPr/>
          <a:lstStyle/>
          <a:p>
            <a:pPr>
              <a:defRPr/>
            </a:pPr>
            <a:endParaRPr lang="en-US"/>
          </a:p>
        </p:txBody>
      </p:sp>
      <p:sp>
        <p:nvSpPr>
          <p:cNvPr id="5" name="عنصر نائب للتذييل 4">
            <a:extLst>
              <a:ext uri="{FF2B5EF4-FFF2-40B4-BE49-F238E27FC236}">
                <a16:creationId xmlns="" xmlns:a16="http://schemas.microsoft.com/office/drawing/2014/main" id="{2550260D-A675-1E5B-A584-CE93BDB386D6}"/>
              </a:ext>
            </a:extLst>
          </p:cNvPr>
          <p:cNvSpPr>
            <a:spLocks noGrp="1"/>
          </p:cNvSpPr>
          <p:nvPr>
            <p:ph type="ftr" sz="quarter" idx="11"/>
          </p:nvPr>
        </p:nvSpPr>
        <p:spPr/>
        <p:txBody>
          <a:bodyPr/>
          <a:lstStyle/>
          <a:p>
            <a:pPr>
              <a:defRPr/>
            </a:pPr>
            <a:endParaRPr lang="en-US"/>
          </a:p>
        </p:txBody>
      </p:sp>
      <p:sp>
        <p:nvSpPr>
          <p:cNvPr id="6" name="عنصر نائب لرقم الشريحة 5">
            <a:extLst>
              <a:ext uri="{FF2B5EF4-FFF2-40B4-BE49-F238E27FC236}">
                <a16:creationId xmlns="" xmlns:a16="http://schemas.microsoft.com/office/drawing/2014/main" id="{CB152645-866E-ADFC-9EAB-A4E8D48CB7DF}"/>
              </a:ext>
            </a:extLst>
          </p:cNvPr>
          <p:cNvSpPr>
            <a:spLocks noGrp="1"/>
          </p:cNvSpPr>
          <p:nvPr>
            <p:ph type="sldNum" sz="quarter" idx="12"/>
          </p:nvPr>
        </p:nvSpPr>
        <p:spPr/>
        <p:txBody>
          <a:bodyPr/>
          <a:lstStyle/>
          <a:p>
            <a:pPr>
              <a:defRPr/>
            </a:pPr>
            <a:fld id="{FD8D1B39-1834-40DD-B8E6-D8F9D13A1AA1}" type="slidenum">
              <a:rPr lang="ar-SA" altLang="en-US" smtClean="0"/>
              <a:pPr>
                <a:defRPr/>
              </a:pPr>
              <a:t>‹#›</a:t>
            </a:fld>
            <a:endParaRPr lang="en-US" altLang="en-US"/>
          </a:p>
        </p:txBody>
      </p:sp>
    </p:spTree>
    <p:extLst>
      <p:ext uri="{BB962C8B-B14F-4D97-AF65-F5344CB8AC3E}">
        <p14:creationId xmlns:p14="http://schemas.microsoft.com/office/powerpoint/2010/main" val="372822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AF28AE16-DE89-9D29-59A8-B146D2C31335}"/>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 xmlns:a16="http://schemas.microsoft.com/office/drawing/2014/main" id="{7B6C2648-FD08-7FD0-2369-B41B721E6D7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 xmlns:a16="http://schemas.microsoft.com/office/drawing/2014/main" id="{EB565AE4-EE3B-181C-F913-DA6575F36C5D}"/>
              </a:ext>
            </a:extLst>
          </p:cNvPr>
          <p:cNvSpPr>
            <a:spLocks noGrp="1"/>
          </p:cNvSpPr>
          <p:nvPr>
            <p:ph type="dt" sz="half" idx="10"/>
          </p:nvPr>
        </p:nvSpPr>
        <p:spPr/>
        <p:txBody>
          <a:bodyPr/>
          <a:lstStyle/>
          <a:p>
            <a:pPr>
              <a:defRPr/>
            </a:pPr>
            <a:endParaRPr lang="en-US"/>
          </a:p>
        </p:txBody>
      </p:sp>
      <p:sp>
        <p:nvSpPr>
          <p:cNvPr id="5" name="عنصر نائب للتذييل 4">
            <a:extLst>
              <a:ext uri="{FF2B5EF4-FFF2-40B4-BE49-F238E27FC236}">
                <a16:creationId xmlns="" xmlns:a16="http://schemas.microsoft.com/office/drawing/2014/main" id="{67DDC20F-ADE3-0DED-69A7-CB0091C6DE52}"/>
              </a:ext>
            </a:extLst>
          </p:cNvPr>
          <p:cNvSpPr>
            <a:spLocks noGrp="1"/>
          </p:cNvSpPr>
          <p:nvPr>
            <p:ph type="ftr" sz="quarter" idx="11"/>
          </p:nvPr>
        </p:nvSpPr>
        <p:spPr/>
        <p:txBody>
          <a:bodyPr/>
          <a:lstStyle/>
          <a:p>
            <a:pPr>
              <a:defRPr/>
            </a:pPr>
            <a:endParaRPr lang="en-US"/>
          </a:p>
        </p:txBody>
      </p:sp>
      <p:sp>
        <p:nvSpPr>
          <p:cNvPr id="6" name="عنصر نائب لرقم الشريحة 5">
            <a:extLst>
              <a:ext uri="{FF2B5EF4-FFF2-40B4-BE49-F238E27FC236}">
                <a16:creationId xmlns="" xmlns:a16="http://schemas.microsoft.com/office/drawing/2014/main" id="{CBAD696A-D9E9-3404-C4E6-6EDB4E948C88}"/>
              </a:ext>
            </a:extLst>
          </p:cNvPr>
          <p:cNvSpPr>
            <a:spLocks noGrp="1"/>
          </p:cNvSpPr>
          <p:nvPr>
            <p:ph type="sldNum" sz="quarter" idx="12"/>
          </p:nvPr>
        </p:nvSpPr>
        <p:spPr/>
        <p:txBody>
          <a:bodyPr/>
          <a:lstStyle/>
          <a:p>
            <a:pPr>
              <a:defRPr/>
            </a:pPr>
            <a:fld id="{FC175C3E-F7EF-4002-AEEF-BCDB7C4D83D2}" type="slidenum">
              <a:rPr lang="ar-SA" altLang="en-US" smtClean="0"/>
              <a:pPr>
                <a:defRPr/>
              </a:pPr>
              <a:t>‹#›</a:t>
            </a:fld>
            <a:endParaRPr lang="en-US" altLang="en-US"/>
          </a:p>
        </p:txBody>
      </p:sp>
    </p:spTree>
    <p:extLst>
      <p:ext uri="{BB962C8B-B14F-4D97-AF65-F5344CB8AC3E}">
        <p14:creationId xmlns:p14="http://schemas.microsoft.com/office/powerpoint/2010/main" val="414207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773C0FD9-30F4-E324-7180-C6ABBA94CD5E}"/>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en-US"/>
          </a:p>
        </p:txBody>
      </p:sp>
      <p:sp>
        <p:nvSpPr>
          <p:cNvPr id="3" name="عنصر نائب للنص 2">
            <a:extLst>
              <a:ext uri="{FF2B5EF4-FFF2-40B4-BE49-F238E27FC236}">
                <a16:creationId xmlns="" xmlns:a16="http://schemas.microsoft.com/office/drawing/2014/main" id="{C71A3FFE-CBEC-CB1F-5E80-16CD125E73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 xmlns:a16="http://schemas.microsoft.com/office/drawing/2014/main" id="{A2C7E140-90AE-14E9-7889-60A93B1EB0F7}"/>
              </a:ext>
            </a:extLst>
          </p:cNvPr>
          <p:cNvSpPr>
            <a:spLocks noGrp="1"/>
          </p:cNvSpPr>
          <p:nvPr>
            <p:ph type="dt" sz="half" idx="10"/>
          </p:nvPr>
        </p:nvSpPr>
        <p:spPr/>
        <p:txBody>
          <a:bodyPr/>
          <a:lstStyle/>
          <a:p>
            <a:pPr>
              <a:defRPr/>
            </a:pPr>
            <a:endParaRPr lang="en-US"/>
          </a:p>
        </p:txBody>
      </p:sp>
      <p:sp>
        <p:nvSpPr>
          <p:cNvPr id="5" name="عنصر نائب للتذييل 4">
            <a:extLst>
              <a:ext uri="{FF2B5EF4-FFF2-40B4-BE49-F238E27FC236}">
                <a16:creationId xmlns="" xmlns:a16="http://schemas.microsoft.com/office/drawing/2014/main" id="{2826FF8A-DB70-F035-CFCC-F2149BB46B37}"/>
              </a:ext>
            </a:extLst>
          </p:cNvPr>
          <p:cNvSpPr>
            <a:spLocks noGrp="1"/>
          </p:cNvSpPr>
          <p:nvPr>
            <p:ph type="ftr" sz="quarter" idx="11"/>
          </p:nvPr>
        </p:nvSpPr>
        <p:spPr/>
        <p:txBody>
          <a:bodyPr/>
          <a:lstStyle/>
          <a:p>
            <a:pPr>
              <a:defRPr/>
            </a:pPr>
            <a:endParaRPr lang="en-US"/>
          </a:p>
        </p:txBody>
      </p:sp>
      <p:sp>
        <p:nvSpPr>
          <p:cNvPr id="6" name="عنصر نائب لرقم الشريحة 5">
            <a:extLst>
              <a:ext uri="{FF2B5EF4-FFF2-40B4-BE49-F238E27FC236}">
                <a16:creationId xmlns="" xmlns:a16="http://schemas.microsoft.com/office/drawing/2014/main" id="{4752FA05-3CB3-3335-7165-B8426C506FE6}"/>
              </a:ext>
            </a:extLst>
          </p:cNvPr>
          <p:cNvSpPr>
            <a:spLocks noGrp="1"/>
          </p:cNvSpPr>
          <p:nvPr>
            <p:ph type="sldNum" sz="quarter" idx="12"/>
          </p:nvPr>
        </p:nvSpPr>
        <p:spPr/>
        <p:txBody>
          <a:bodyPr/>
          <a:lstStyle/>
          <a:p>
            <a:pPr>
              <a:defRPr/>
            </a:pPr>
            <a:fld id="{5555BA21-5305-4BA3-9757-5F9E98466233}" type="slidenum">
              <a:rPr lang="ar-SA" altLang="en-US" smtClean="0"/>
              <a:pPr>
                <a:defRPr/>
              </a:pPr>
              <a:t>‹#›</a:t>
            </a:fld>
            <a:endParaRPr lang="en-US" altLang="en-US"/>
          </a:p>
        </p:txBody>
      </p:sp>
    </p:spTree>
    <p:extLst>
      <p:ext uri="{BB962C8B-B14F-4D97-AF65-F5344CB8AC3E}">
        <p14:creationId xmlns:p14="http://schemas.microsoft.com/office/powerpoint/2010/main" val="803955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8760BD17-F7DB-0921-1A0B-FB3ED540A5E0}"/>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 xmlns:a16="http://schemas.microsoft.com/office/drawing/2014/main" id="{DC45BAD6-4D11-8510-515D-F2E5344347B6}"/>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a:extLst>
              <a:ext uri="{FF2B5EF4-FFF2-40B4-BE49-F238E27FC236}">
                <a16:creationId xmlns="" xmlns:a16="http://schemas.microsoft.com/office/drawing/2014/main" id="{150F46D1-D056-4CE6-E9F4-E5A16AEC72A5}"/>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a:extLst>
              <a:ext uri="{FF2B5EF4-FFF2-40B4-BE49-F238E27FC236}">
                <a16:creationId xmlns="" xmlns:a16="http://schemas.microsoft.com/office/drawing/2014/main" id="{A861D5F5-5B92-595A-7A39-1F47F839074F}"/>
              </a:ext>
            </a:extLst>
          </p:cNvPr>
          <p:cNvSpPr>
            <a:spLocks noGrp="1"/>
          </p:cNvSpPr>
          <p:nvPr>
            <p:ph type="dt" sz="half" idx="10"/>
          </p:nvPr>
        </p:nvSpPr>
        <p:spPr/>
        <p:txBody>
          <a:bodyPr/>
          <a:lstStyle/>
          <a:p>
            <a:pPr>
              <a:defRPr/>
            </a:pPr>
            <a:endParaRPr lang="en-US"/>
          </a:p>
        </p:txBody>
      </p:sp>
      <p:sp>
        <p:nvSpPr>
          <p:cNvPr id="6" name="عنصر نائب للتذييل 5">
            <a:extLst>
              <a:ext uri="{FF2B5EF4-FFF2-40B4-BE49-F238E27FC236}">
                <a16:creationId xmlns="" xmlns:a16="http://schemas.microsoft.com/office/drawing/2014/main" id="{11049AD6-158F-9AC5-7101-AC587574A238}"/>
              </a:ext>
            </a:extLst>
          </p:cNvPr>
          <p:cNvSpPr>
            <a:spLocks noGrp="1"/>
          </p:cNvSpPr>
          <p:nvPr>
            <p:ph type="ftr" sz="quarter" idx="11"/>
          </p:nvPr>
        </p:nvSpPr>
        <p:spPr/>
        <p:txBody>
          <a:bodyPr/>
          <a:lstStyle/>
          <a:p>
            <a:pPr>
              <a:defRPr/>
            </a:pPr>
            <a:endParaRPr lang="en-US"/>
          </a:p>
        </p:txBody>
      </p:sp>
      <p:sp>
        <p:nvSpPr>
          <p:cNvPr id="7" name="عنصر نائب لرقم الشريحة 6">
            <a:extLst>
              <a:ext uri="{FF2B5EF4-FFF2-40B4-BE49-F238E27FC236}">
                <a16:creationId xmlns="" xmlns:a16="http://schemas.microsoft.com/office/drawing/2014/main" id="{9C97A966-AC28-4657-117F-4337C1BD7384}"/>
              </a:ext>
            </a:extLst>
          </p:cNvPr>
          <p:cNvSpPr>
            <a:spLocks noGrp="1"/>
          </p:cNvSpPr>
          <p:nvPr>
            <p:ph type="sldNum" sz="quarter" idx="12"/>
          </p:nvPr>
        </p:nvSpPr>
        <p:spPr/>
        <p:txBody>
          <a:bodyPr/>
          <a:lstStyle/>
          <a:p>
            <a:pPr>
              <a:defRPr/>
            </a:pPr>
            <a:fld id="{0C9E15FF-5446-40F0-A23C-FDC27F8D91A2}" type="slidenum">
              <a:rPr lang="ar-SA" altLang="en-US" smtClean="0"/>
              <a:pPr>
                <a:defRPr/>
              </a:pPr>
              <a:t>‹#›</a:t>
            </a:fld>
            <a:endParaRPr lang="en-US" altLang="en-US">
              <a:ea typeface="+mn-ea"/>
            </a:endParaRPr>
          </a:p>
        </p:txBody>
      </p:sp>
    </p:spTree>
    <p:extLst>
      <p:ext uri="{BB962C8B-B14F-4D97-AF65-F5344CB8AC3E}">
        <p14:creationId xmlns:p14="http://schemas.microsoft.com/office/powerpoint/2010/main" val="2462852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CD10A41B-1F97-3C91-B807-1E568E2BDB02}"/>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en-US"/>
          </a:p>
        </p:txBody>
      </p:sp>
      <p:sp>
        <p:nvSpPr>
          <p:cNvPr id="3" name="عنصر نائب للنص 2">
            <a:extLst>
              <a:ext uri="{FF2B5EF4-FFF2-40B4-BE49-F238E27FC236}">
                <a16:creationId xmlns="" xmlns:a16="http://schemas.microsoft.com/office/drawing/2014/main" id="{66B4AABC-4945-E4AB-A892-EDE918041A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 xmlns:a16="http://schemas.microsoft.com/office/drawing/2014/main" id="{61F1164D-30A4-7588-3BDE-37B884375B7E}"/>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a:extLst>
              <a:ext uri="{FF2B5EF4-FFF2-40B4-BE49-F238E27FC236}">
                <a16:creationId xmlns="" xmlns:a16="http://schemas.microsoft.com/office/drawing/2014/main" id="{62D815AF-3E68-D362-9AF3-343FE9ABA7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 xmlns:a16="http://schemas.microsoft.com/office/drawing/2014/main" id="{222B34CF-52B6-1856-A272-357D972C07FD}"/>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a:extLst>
              <a:ext uri="{FF2B5EF4-FFF2-40B4-BE49-F238E27FC236}">
                <a16:creationId xmlns="" xmlns:a16="http://schemas.microsoft.com/office/drawing/2014/main" id="{BE431868-D0B0-EDAF-108F-E7C732E9E694}"/>
              </a:ext>
            </a:extLst>
          </p:cNvPr>
          <p:cNvSpPr>
            <a:spLocks noGrp="1"/>
          </p:cNvSpPr>
          <p:nvPr>
            <p:ph type="dt" sz="half" idx="10"/>
          </p:nvPr>
        </p:nvSpPr>
        <p:spPr/>
        <p:txBody>
          <a:bodyPr/>
          <a:lstStyle/>
          <a:p>
            <a:pPr>
              <a:defRPr/>
            </a:pPr>
            <a:endParaRPr lang="en-US"/>
          </a:p>
        </p:txBody>
      </p:sp>
      <p:sp>
        <p:nvSpPr>
          <p:cNvPr id="8" name="عنصر نائب للتذييل 7">
            <a:extLst>
              <a:ext uri="{FF2B5EF4-FFF2-40B4-BE49-F238E27FC236}">
                <a16:creationId xmlns="" xmlns:a16="http://schemas.microsoft.com/office/drawing/2014/main" id="{283B249C-0D51-73F6-DD28-E7A39A86E28E}"/>
              </a:ext>
            </a:extLst>
          </p:cNvPr>
          <p:cNvSpPr>
            <a:spLocks noGrp="1"/>
          </p:cNvSpPr>
          <p:nvPr>
            <p:ph type="ftr" sz="quarter" idx="11"/>
          </p:nvPr>
        </p:nvSpPr>
        <p:spPr/>
        <p:txBody>
          <a:bodyPr/>
          <a:lstStyle/>
          <a:p>
            <a:pPr>
              <a:defRPr/>
            </a:pPr>
            <a:endParaRPr lang="en-US"/>
          </a:p>
        </p:txBody>
      </p:sp>
      <p:sp>
        <p:nvSpPr>
          <p:cNvPr id="9" name="عنصر نائب لرقم الشريحة 8">
            <a:extLst>
              <a:ext uri="{FF2B5EF4-FFF2-40B4-BE49-F238E27FC236}">
                <a16:creationId xmlns="" xmlns:a16="http://schemas.microsoft.com/office/drawing/2014/main" id="{1F699803-E4CF-74EF-D305-58176B583C9E}"/>
              </a:ext>
            </a:extLst>
          </p:cNvPr>
          <p:cNvSpPr>
            <a:spLocks noGrp="1"/>
          </p:cNvSpPr>
          <p:nvPr>
            <p:ph type="sldNum" sz="quarter" idx="12"/>
          </p:nvPr>
        </p:nvSpPr>
        <p:spPr/>
        <p:txBody>
          <a:bodyPr/>
          <a:lstStyle/>
          <a:p>
            <a:pPr>
              <a:defRPr/>
            </a:pPr>
            <a:fld id="{04E92221-2908-4F02-A9CA-8B3226C34076}" type="slidenum">
              <a:rPr lang="ar-SA" altLang="en-US" smtClean="0"/>
              <a:pPr>
                <a:defRPr/>
              </a:pPr>
              <a:t>‹#›</a:t>
            </a:fld>
            <a:endParaRPr lang="en-US" altLang="en-US"/>
          </a:p>
        </p:txBody>
      </p:sp>
    </p:spTree>
    <p:extLst>
      <p:ext uri="{BB962C8B-B14F-4D97-AF65-F5344CB8AC3E}">
        <p14:creationId xmlns:p14="http://schemas.microsoft.com/office/powerpoint/2010/main" val="45393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849D5B1E-C17F-3DE4-6AE6-4CF59EBFC7C2}"/>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تاريخ 2">
            <a:extLst>
              <a:ext uri="{FF2B5EF4-FFF2-40B4-BE49-F238E27FC236}">
                <a16:creationId xmlns="" xmlns:a16="http://schemas.microsoft.com/office/drawing/2014/main" id="{6FF0E546-D267-2103-FC19-C4E5E9739F0D}"/>
              </a:ext>
            </a:extLst>
          </p:cNvPr>
          <p:cNvSpPr>
            <a:spLocks noGrp="1"/>
          </p:cNvSpPr>
          <p:nvPr>
            <p:ph type="dt" sz="half" idx="10"/>
          </p:nvPr>
        </p:nvSpPr>
        <p:spPr/>
        <p:txBody>
          <a:bodyPr/>
          <a:lstStyle/>
          <a:p>
            <a:pPr>
              <a:defRPr/>
            </a:pPr>
            <a:endParaRPr lang="en-US"/>
          </a:p>
        </p:txBody>
      </p:sp>
      <p:sp>
        <p:nvSpPr>
          <p:cNvPr id="4" name="عنصر نائب للتذييل 3">
            <a:extLst>
              <a:ext uri="{FF2B5EF4-FFF2-40B4-BE49-F238E27FC236}">
                <a16:creationId xmlns="" xmlns:a16="http://schemas.microsoft.com/office/drawing/2014/main" id="{C80ECB09-FCF9-9E67-A348-36F781C5395E}"/>
              </a:ext>
            </a:extLst>
          </p:cNvPr>
          <p:cNvSpPr>
            <a:spLocks noGrp="1"/>
          </p:cNvSpPr>
          <p:nvPr>
            <p:ph type="ftr" sz="quarter" idx="11"/>
          </p:nvPr>
        </p:nvSpPr>
        <p:spPr/>
        <p:txBody>
          <a:bodyPr/>
          <a:lstStyle/>
          <a:p>
            <a:pPr>
              <a:defRPr/>
            </a:pPr>
            <a:endParaRPr lang="en-US"/>
          </a:p>
        </p:txBody>
      </p:sp>
      <p:sp>
        <p:nvSpPr>
          <p:cNvPr id="5" name="عنصر نائب لرقم الشريحة 4">
            <a:extLst>
              <a:ext uri="{FF2B5EF4-FFF2-40B4-BE49-F238E27FC236}">
                <a16:creationId xmlns="" xmlns:a16="http://schemas.microsoft.com/office/drawing/2014/main" id="{2E2D337D-433B-5CAE-DCF6-888CA5567181}"/>
              </a:ext>
            </a:extLst>
          </p:cNvPr>
          <p:cNvSpPr>
            <a:spLocks noGrp="1"/>
          </p:cNvSpPr>
          <p:nvPr>
            <p:ph type="sldNum" sz="quarter" idx="12"/>
          </p:nvPr>
        </p:nvSpPr>
        <p:spPr/>
        <p:txBody>
          <a:bodyPr/>
          <a:lstStyle/>
          <a:p>
            <a:pPr>
              <a:defRPr/>
            </a:pPr>
            <a:fld id="{EB783568-853E-472E-B0F5-E6761DF7ED88}" type="slidenum">
              <a:rPr lang="ar-SA" altLang="en-US" smtClean="0"/>
              <a:pPr>
                <a:defRPr/>
              </a:pPr>
              <a:t>‹#›</a:t>
            </a:fld>
            <a:endParaRPr lang="en-US" altLang="en-US"/>
          </a:p>
        </p:txBody>
      </p:sp>
    </p:spTree>
    <p:extLst>
      <p:ext uri="{BB962C8B-B14F-4D97-AF65-F5344CB8AC3E}">
        <p14:creationId xmlns:p14="http://schemas.microsoft.com/office/powerpoint/2010/main" val="413622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 xmlns:a16="http://schemas.microsoft.com/office/drawing/2014/main" id="{F866BEC0-2949-CE34-FA68-79959A21FA83}"/>
              </a:ext>
            </a:extLst>
          </p:cNvPr>
          <p:cNvSpPr>
            <a:spLocks noGrp="1"/>
          </p:cNvSpPr>
          <p:nvPr>
            <p:ph type="dt" sz="half" idx="10"/>
          </p:nvPr>
        </p:nvSpPr>
        <p:spPr/>
        <p:txBody>
          <a:bodyPr/>
          <a:lstStyle/>
          <a:p>
            <a:pPr>
              <a:defRPr/>
            </a:pPr>
            <a:endParaRPr lang="en-US"/>
          </a:p>
        </p:txBody>
      </p:sp>
      <p:sp>
        <p:nvSpPr>
          <p:cNvPr id="3" name="عنصر نائب للتذييل 2">
            <a:extLst>
              <a:ext uri="{FF2B5EF4-FFF2-40B4-BE49-F238E27FC236}">
                <a16:creationId xmlns="" xmlns:a16="http://schemas.microsoft.com/office/drawing/2014/main" id="{AD8D7E74-2F27-820C-0DE3-34890F8EDBE4}"/>
              </a:ext>
            </a:extLst>
          </p:cNvPr>
          <p:cNvSpPr>
            <a:spLocks noGrp="1"/>
          </p:cNvSpPr>
          <p:nvPr>
            <p:ph type="ftr" sz="quarter" idx="11"/>
          </p:nvPr>
        </p:nvSpPr>
        <p:spPr/>
        <p:txBody>
          <a:bodyPr/>
          <a:lstStyle/>
          <a:p>
            <a:pPr>
              <a:defRPr/>
            </a:pPr>
            <a:endParaRPr lang="en-US"/>
          </a:p>
        </p:txBody>
      </p:sp>
      <p:sp>
        <p:nvSpPr>
          <p:cNvPr id="4" name="عنصر نائب لرقم الشريحة 3">
            <a:extLst>
              <a:ext uri="{FF2B5EF4-FFF2-40B4-BE49-F238E27FC236}">
                <a16:creationId xmlns="" xmlns:a16="http://schemas.microsoft.com/office/drawing/2014/main" id="{D835CE1D-B6AC-7610-7E1D-91F5944F9D34}"/>
              </a:ext>
            </a:extLst>
          </p:cNvPr>
          <p:cNvSpPr>
            <a:spLocks noGrp="1"/>
          </p:cNvSpPr>
          <p:nvPr>
            <p:ph type="sldNum" sz="quarter" idx="12"/>
          </p:nvPr>
        </p:nvSpPr>
        <p:spPr/>
        <p:txBody>
          <a:bodyPr/>
          <a:lstStyle/>
          <a:p>
            <a:pPr>
              <a:defRPr/>
            </a:pPr>
            <a:fld id="{12D1EEBF-75F5-4FDA-80BD-487CC3300FF7}" type="slidenum">
              <a:rPr lang="ar-SA" altLang="en-US" smtClean="0"/>
              <a:pPr>
                <a:defRPr/>
              </a:pPr>
              <a:t>‹#›</a:t>
            </a:fld>
            <a:endParaRPr lang="en-US" altLang="en-US"/>
          </a:p>
        </p:txBody>
      </p:sp>
    </p:spTree>
    <p:extLst>
      <p:ext uri="{BB962C8B-B14F-4D97-AF65-F5344CB8AC3E}">
        <p14:creationId xmlns:p14="http://schemas.microsoft.com/office/powerpoint/2010/main" val="3790633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0183131F-A902-02C8-32D8-5984343298D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محتوى 2">
            <a:extLst>
              <a:ext uri="{FF2B5EF4-FFF2-40B4-BE49-F238E27FC236}">
                <a16:creationId xmlns="" xmlns:a16="http://schemas.microsoft.com/office/drawing/2014/main" id="{0714255E-C53A-A434-1A74-B9248C29E6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a:extLst>
              <a:ext uri="{FF2B5EF4-FFF2-40B4-BE49-F238E27FC236}">
                <a16:creationId xmlns="" xmlns:a16="http://schemas.microsoft.com/office/drawing/2014/main" id="{A47880A8-B89D-8A4C-4A9E-22806956D6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4D760975-28F6-9FD8-FC8D-A827B748365D}"/>
              </a:ext>
            </a:extLst>
          </p:cNvPr>
          <p:cNvSpPr>
            <a:spLocks noGrp="1"/>
          </p:cNvSpPr>
          <p:nvPr>
            <p:ph type="dt" sz="half" idx="10"/>
          </p:nvPr>
        </p:nvSpPr>
        <p:spPr/>
        <p:txBody>
          <a:bodyPr/>
          <a:lstStyle/>
          <a:p>
            <a:pPr>
              <a:defRPr/>
            </a:pPr>
            <a:endParaRPr lang="en-US"/>
          </a:p>
        </p:txBody>
      </p:sp>
      <p:sp>
        <p:nvSpPr>
          <p:cNvPr id="6" name="عنصر نائب للتذييل 5">
            <a:extLst>
              <a:ext uri="{FF2B5EF4-FFF2-40B4-BE49-F238E27FC236}">
                <a16:creationId xmlns="" xmlns:a16="http://schemas.microsoft.com/office/drawing/2014/main" id="{6742B983-BFE0-0F0F-0160-089398FFD617}"/>
              </a:ext>
            </a:extLst>
          </p:cNvPr>
          <p:cNvSpPr>
            <a:spLocks noGrp="1"/>
          </p:cNvSpPr>
          <p:nvPr>
            <p:ph type="ftr" sz="quarter" idx="11"/>
          </p:nvPr>
        </p:nvSpPr>
        <p:spPr/>
        <p:txBody>
          <a:bodyPr/>
          <a:lstStyle/>
          <a:p>
            <a:pPr>
              <a:defRPr/>
            </a:pPr>
            <a:endParaRPr lang="en-US"/>
          </a:p>
        </p:txBody>
      </p:sp>
      <p:sp>
        <p:nvSpPr>
          <p:cNvPr id="7" name="عنصر نائب لرقم الشريحة 6">
            <a:extLst>
              <a:ext uri="{FF2B5EF4-FFF2-40B4-BE49-F238E27FC236}">
                <a16:creationId xmlns="" xmlns:a16="http://schemas.microsoft.com/office/drawing/2014/main" id="{424ED280-9E39-912A-CD79-9B430335C2C7}"/>
              </a:ext>
            </a:extLst>
          </p:cNvPr>
          <p:cNvSpPr>
            <a:spLocks noGrp="1"/>
          </p:cNvSpPr>
          <p:nvPr>
            <p:ph type="sldNum" sz="quarter" idx="12"/>
          </p:nvPr>
        </p:nvSpPr>
        <p:spPr/>
        <p:txBody>
          <a:bodyPr/>
          <a:lstStyle/>
          <a:p>
            <a:pPr>
              <a:defRPr/>
            </a:pPr>
            <a:fld id="{0C9E15FF-5446-40F0-A23C-FDC27F8D91A2}" type="slidenum">
              <a:rPr lang="ar-SA" altLang="en-US" smtClean="0"/>
              <a:pPr>
                <a:defRPr/>
              </a:pPr>
              <a:t>‹#›</a:t>
            </a:fld>
            <a:endParaRPr lang="en-US" altLang="en-US">
              <a:ea typeface="+mn-ea"/>
            </a:endParaRPr>
          </a:p>
        </p:txBody>
      </p:sp>
    </p:spTree>
    <p:extLst>
      <p:ext uri="{BB962C8B-B14F-4D97-AF65-F5344CB8AC3E}">
        <p14:creationId xmlns:p14="http://schemas.microsoft.com/office/powerpoint/2010/main" val="1644332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0557D00E-F690-CE97-4BF8-7D032327DC02}"/>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صورة 2">
            <a:extLst>
              <a:ext uri="{FF2B5EF4-FFF2-40B4-BE49-F238E27FC236}">
                <a16:creationId xmlns="" xmlns:a16="http://schemas.microsoft.com/office/drawing/2014/main" id="{D29884FD-F56E-B096-6BFF-6EDCF5AA47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a:extLst>
              <a:ext uri="{FF2B5EF4-FFF2-40B4-BE49-F238E27FC236}">
                <a16:creationId xmlns="" xmlns:a16="http://schemas.microsoft.com/office/drawing/2014/main" id="{23BFCAFD-63F5-82BC-9592-F0FF714EA0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E3493075-4042-42F9-F300-94078F11711F}"/>
              </a:ext>
            </a:extLst>
          </p:cNvPr>
          <p:cNvSpPr>
            <a:spLocks noGrp="1"/>
          </p:cNvSpPr>
          <p:nvPr>
            <p:ph type="dt" sz="half" idx="10"/>
          </p:nvPr>
        </p:nvSpPr>
        <p:spPr/>
        <p:txBody>
          <a:bodyPr/>
          <a:lstStyle/>
          <a:p>
            <a:pPr>
              <a:defRPr/>
            </a:pPr>
            <a:endParaRPr lang="en-US"/>
          </a:p>
        </p:txBody>
      </p:sp>
      <p:sp>
        <p:nvSpPr>
          <p:cNvPr id="6" name="عنصر نائب للتذييل 5">
            <a:extLst>
              <a:ext uri="{FF2B5EF4-FFF2-40B4-BE49-F238E27FC236}">
                <a16:creationId xmlns="" xmlns:a16="http://schemas.microsoft.com/office/drawing/2014/main" id="{2200D936-85D9-4900-6E1C-6654B8CD6CA8}"/>
              </a:ext>
            </a:extLst>
          </p:cNvPr>
          <p:cNvSpPr>
            <a:spLocks noGrp="1"/>
          </p:cNvSpPr>
          <p:nvPr>
            <p:ph type="ftr" sz="quarter" idx="11"/>
          </p:nvPr>
        </p:nvSpPr>
        <p:spPr/>
        <p:txBody>
          <a:bodyPr/>
          <a:lstStyle/>
          <a:p>
            <a:pPr>
              <a:defRPr/>
            </a:pPr>
            <a:endParaRPr lang="en-US"/>
          </a:p>
        </p:txBody>
      </p:sp>
      <p:sp>
        <p:nvSpPr>
          <p:cNvPr id="7" name="عنصر نائب لرقم الشريحة 6">
            <a:extLst>
              <a:ext uri="{FF2B5EF4-FFF2-40B4-BE49-F238E27FC236}">
                <a16:creationId xmlns="" xmlns:a16="http://schemas.microsoft.com/office/drawing/2014/main" id="{733EA0E3-94B1-9B35-F10B-EC719C31C9CB}"/>
              </a:ext>
            </a:extLst>
          </p:cNvPr>
          <p:cNvSpPr>
            <a:spLocks noGrp="1"/>
          </p:cNvSpPr>
          <p:nvPr>
            <p:ph type="sldNum" sz="quarter" idx="12"/>
          </p:nvPr>
        </p:nvSpPr>
        <p:spPr/>
        <p:txBody>
          <a:bodyPr/>
          <a:lstStyle/>
          <a:p>
            <a:pPr>
              <a:defRPr/>
            </a:pPr>
            <a:fld id="{0C9E15FF-5446-40F0-A23C-FDC27F8D91A2}" type="slidenum">
              <a:rPr lang="ar-SA" altLang="en-US" smtClean="0"/>
              <a:pPr>
                <a:defRPr/>
              </a:pPr>
              <a:t>‹#›</a:t>
            </a:fld>
            <a:endParaRPr lang="en-US" altLang="en-US">
              <a:ea typeface="+mn-ea"/>
            </a:endParaRPr>
          </a:p>
        </p:txBody>
      </p:sp>
    </p:spTree>
    <p:extLst>
      <p:ext uri="{BB962C8B-B14F-4D97-AF65-F5344CB8AC3E}">
        <p14:creationId xmlns:p14="http://schemas.microsoft.com/office/powerpoint/2010/main" val="1048791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 xmlns:a16="http://schemas.microsoft.com/office/drawing/2014/main" id="{2813D325-87A1-294F-040B-767F46621B7D}"/>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en-US"/>
          </a:p>
        </p:txBody>
      </p:sp>
      <p:sp>
        <p:nvSpPr>
          <p:cNvPr id="3" name="عنصر نائب للنص 2">
            <a:extLst>
              <a:ext uri="{FF2B5EF4-FFF2-40B4-BE49-F238E27FC236}">
                <a16:creationId xmlns="" xmlns:a16="http://schemas.microsoft.com/office/drawing/2014/main" id="{88120B6A-5F33-950C-18BB-EAE2DF6C57B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 xmlns:a16="http://schemas.microsoft.com/office/drawing/2014/main" id="{CFCEF080-FBDE-3D34-3070-541771933F44}"/>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a:defRPr/>
            </a:pPr>
            <a:endParaRPr lang="en-US"/>
          </a:p>
        </p:txBody>
      </p:sp>
      <p:sp>
        <p:nvSpPr>
          <p:cNvPr id="5" name="عنصر نائب للتذييل 4">
            <a:extLst>
              <a:ext uri="{FF2B5EF4-FFF2-40B4-BE49-F238E27FC236}">
                <a16:creationId xmlns="" xmlns:a16="http://schemas.microsoft.com/office/drawing/2014/main" id="{2C3464DD-19D0-8F86-C5B5-0B26EEB9F2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defRPr/>
            </a:pPr>
            <a:endParaRPr lang="en-US"/>
          </a:p>
        </p:txBody>
      </p:sp>
      <p:sp>
        <p:nvSpPr>
          <p:cNvPr id="6" name="عنصر نائب لرقم الشريحة 5">
            <a:extLst>
              <a:ext uri="{FF2B5EF4-FFF2-40B4-BE49-F238E27FC236}">
                <a16:creationId xmlns="" xmlns:a16="http://schemas.microsoft.com/office/drawing/2014/main" id="{BFF7F35F-879F-4329-3142-8530C548B3E0}"/>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defRPr/>
            </a:pPr>
            <a:fld id="{0C9E15FF-5446-40F0-A23C-FDC27F8D91A2}" type="slidenum">
              <a:rPr lang="ar-SA" altLang="en-US" smtClean="0"/>
              <a:pPr>
                <a:defRPr/>
              </a:pPr>
              <a:t>‹#›</a:t>
            </a:fld>
            <a:endParaRPr lang="en-US" altLang="en-US">
              <a:ea typeface="+mn-ea"/>
            </a:endParaRPr>
          </a:p>
        </p:txBody>
      </p:sp>
    </p:spTree>
    <p:extLst>
      <p:ext uri="{BB962C8B-B14F-4D97-AF65-F5344CB8AC3E}">
        <p14:creationId xmlns:p14="http://schemas.microsoft.com/office/powerpoint/2010/main" val="3366633125"/>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 xmlns:a16="http://schemas.microsoft.com/office/drawing/2014/main" id="{E8830C1B-16A7-43D4-AB7D-91A94054C758}"/>
              </a:ext>
            </a:extLst>
          </p:cNvPr>
          <p:cNvSpPr>
            <a:spLocks noGrp="1" noChangeArrowheads="1"/>
          </p:cNvSpPr>
          <p:nvPr>
            <p:ph type="ctrTitle"/>
          </p:nvPr>
        </p:nvSpPr>
        <p:spPr>
          <a:xfrm>
            <a:off x="533400" y="311527"/>
            <a:ext cx="11430000" cy="2687167"/>
          </a:xfrm>
        </p:spPr>
        <p:txBody>
          <a:bodyPr>
            <a:noAutofit/>
          </a:bodyPr>
          <a:lstStyle/>
          <a:p>
            <a:pPr>
              <a:spcBef>
                <a:spcPts val="0"/>
              </a:spcBef>
              <a:defRPr/>
            </a:pPr>
            <a:r>
              <a:rPr lang="en-US" sz="2400" b="1" dirty="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rPr>
              <a:t>Lecture# 1</a:t>
            </a:r>
            <a:r>
              <a:rPr lang="en-US" sz="2400" b="1" dirty="0">
                <a:solidFill>
                  <a:prstClr val="black"/>
                </a:solidFill>
                <a:effectLst>
                  <a:outerShdw blurRad="38100" dist="38100" dir="2700000" algn="tl">
                    <a:srgbClr val="000000">
                      <a:alpha val="43137"/>
                    </a:srgbClr>
                  </a:outerShdw>
                </a:effectLst>
                <a:latin typeface="Times New Roman" pitchFamily="18" charset="0"/>
                <a:ea typeface="+mn-ea"/>
                <a:cs typeface="Times New Roman" pitchFamily="18" charset="0"/>
              </a:rPr>
              <a:t/>
            </a:r>
            <a:br>
              <a:rPr lang="en-US" sz="2400" b="1" dirty="0">
                <a:solidFill>
                  <a:prstClr val="black"/>
                </a:solidFill>
                <a:effectLst>
                  <a:outerShdw blurRad="38100" dist="38100" dir="2700000" algn="tl">
                    <a:srgbClr val="000000">
                      <a:alpha val="43137"/>
                    </a:srgbClr>
                  </a:outerShdw>
                </a:effectLst>
                <a:latin typeface="Times New Roman" pitchFamily="18" charset="0"/>
                <a:ea typeface="+mn-ea"/>
                <a:cs typeface="Times New Roman" pitchFamily="18" charset="0"/>
              </a:rPr>
            </a:br>
            <a:r>
              <a:rPr lang="en-US" sz="2400" b="1" dirty="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rPr>
              <a:t>semester# 1 </a:t>
            </a:r>
            <a:r>
              <a:rPr lang="ar-IQ" sz="2400" b="1" dirty="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rPr>
              <a:t/>
            </a:r>
            <a:br>
              <a:rPr lang="ar-IQ" sz="2400" b="1" dirty="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rPr>
            </a:br>
            <a:r>
              <a:rPr lang="ar-IQ" sz="2400" b="1" dirty="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rPr>
              <a:t/>
            </a:r>
            <a:br>
              <a:rPr lang="ar-IQ" sz="2400" b="1" dirty="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rPr>
            </a:br>
            <a:r>
              <a:rPr lang="en-US" sz="4000" b="1" dirty="0">
                <a:solidFill>
                  <a:prstClr val="black"/>
                </a:solidFill>
                <a:effectLst>
                  <a:outerShdw blurRad="38100" dist="38100" dir="2700000" algn="tl">
                    <a:srgbClr val="000000">
                      <a:alpha val="43137"/>
                    </a:srgbClr>
                  </a:outerShdw>
                </a:effectLst>
                <a:latin typeface="Times New Roman" pitchFamily="18" charset="0"/>
                <a:ea typeface="+mn-ea"/>
                <a:cs typeface="Times New Roman" pitchFamily="18" charset="0"/>
              </a:rPr>
              <a:t>(Introduction to Health </a:t>
            </a:r>
            <a:r>
              <a:rPr lang="en-US" sz="4000" b="1" dirty="0" smtClean="0">
                <a:solidFill>
                  <a:prstClr val="black"/>
                </a:solidFill>
                <a:effectLst>
                  <a:outerShdw blurRad="38100" dist="38100" dir="2700000" algn="tl">
                    <a:srgbClr val="000000">
                      <a:alpha val="43137"/>
                    </a:srgbClr>
                  </a:outerShdw>
                </a:effectLst>
                <a:latin typeface="Times New Roman" pitchFamily="18" charset="0"/>
                <a:ea typeface="+mn-ea"/>
                <a:cs typeface="Times New Roman" pitchFamily="18" charset="0"/>
              </a:rPr>
              <a:t>Assessment</a:t>
            </a:r>
            <a:r>
              <a:rPr lang="en-US" sz="4000" b="1" dirty="0">
                <a:solidFill>
                  <a:prstClr val="black"/>
                </a:solidFill>
                <a:effectLst>
                  <a:outerShdw blurRad="38100" dist="38100" dir="2700000" algn="tl">
                    <a:srgbClr val="000000">
                      <a:alpha val="43137"/>
                    </a:srgbClr>
                  </a:outerShdw>
                </a:effectLst>
                <a:latin typeface="Times New Roman" pitchFamily="18" charset="0"/>
                <a:ea typeface="+mn-ea"/>
                <a:cs typeface="Times New Roman" pitchFamily="18" charset="0"/>
              </a:rPr>
              <a:t>)</a:t>
            </a:r>
            <a:br>
              <a:rPr lang="en-US" sz="4000" b="1" dirty="0">
                <a:solidFill>
                  <a:prstClr val="black"/>
                </a:solidFill>
                <a:effectLst>
                  <a:outerShdw blurRad="38100" dist="38100" dir="2700000" algn="tl">
                    <a:srgbClr val="000000">
                      <a:alpha val="43137"/>
                    </a:srgbClr>
                  </a:outerShdw>
                </a:effectLst>
                <a:latin typeface="Times New Roman" pitchFamily="18" charset="0"/>
                <a:ea typeface="+mn-ea"/>
                <a:cs typeface="Times New Roman" pitchFamily="18" charset="0"/>
              </a:rPr>
            </a:br>
            <a:r>
              <a:rPr lang="en-US" sz="3200" dirty="0">
                <a:solidFill>
                  <a:prstClr val="black"/>
                </a:solidFill>
                <a:effectLst>
                  <a:outerShdw blurRad="38100" dist="38100" dir="2700000" algn="tl">
                    <a:srgbClr val="000000">
                      <a:alpha val="43137"/>
                    </a:srgbClr>
                  </a:outerShdw>
                </a:effectLst>
                <a:latin typeface="Times New Roman" pitchFamily="18" charset="0"/>
                <a:ea typeface="+mn-ea"/>
                <a:cs typeface="Times New Roman" pitchFamily="18" charset="0"/>
              </a:rPr>
              <a:t/>
            </a:r>
            <a:br>
              <a:rPr lang="en-US" sz="3200" dirty="0">
                <a:solidFill>
                  <a:prstClr val="black"/>
                </a:solidFill>
                <a:effectLst>
                  <a:outerShdw blurRad="38100" dist="38100" dir="2700000" algn="tl">
                    <a:srgbClr val="000000">
                      <a:alpha val="43137"/>
                    </a:srgbClr>
                  </a:outerShdw>
                </a:effectLst>
                <a:latin typeface="Times New Roman" pitchFamily="18" charset="0"/>
                <a:ea typeface="+mn-ea"/>
                <a:cs typeface="Times New Roman" pitchFamily="18" charset="0"/>
              </a:rPr>
            </a:br>
            <a:endParaRPr lang="en-US" sz="2400" b="1" dirty="0">
              <a:solidFill>
                <a:srgbClr val="FF0000"/>
              </a:solidFill>
              <a:cs typeface="+mj-cs"/>
            </a:endParaRPr>
          </a:p>
        </p:txBody>
      </p:sp>
      <p:sp>
        <p:nvSpPr>
          <p:cNvPr id="2" name="object 9">
            <a:extLst>
              <a:ext uri="{FF2B5EF4-FFF2-40B4-BE49-F238E27FC236}">
                <a16:creationId xmlns="" xmlns:a16="http://schemas.microsoft.com/office/drawing/2014/main" id="{A1C95D54-93D1-2920-9C1D-7C5609206C30}"/>
              </a:ext>
            </a:extLst>
          </p:cNvPr>
          <p:cNvSpPr txBox="1"/>
          <p:nvPr/>
        </p:nvSpPr>
        <p:spPr>
          <a:xfrm>
            <a:off x="268706" y="2514600"/>
            <a:ext cx="11706726" cy="4539704"/>
          </a:xfrm>
          <a:prstGeom prst="rect">
            <a:avLst/>
          </a:prstGeom>
          <a:noFill/>
          <a:ln w="25400" cap="flat" cmpd="sng" algn="ctr">
            <a:solidFill>
              <a:schemeClr val="accent1"/>
            </a:solidFill>
            <a:prstDash val="solid"/>
          </a:ln>
          <a:effectLst>
            <a:softEdge rad="635000"/>
          </a:effectLst>
        </p:spPr>
        <p:txBody>
          <a:bodyPr wrap="square" lIns="0" rIns="0" bIns="0">
            <a:spAutoFit/>
          </a:bodyPr>
          <a:lstStyle/>
          <a:p>
            <a:pPr marL="107314" marR="0" lvl="0" indent="0" algn="ctr" defTabSz="914400" rtl="1" eaLnBrk="1" fontAlgn="auto" latinLnBrk="0" hangingPunct="1">
              <a:lnSpc>
                <a:spcPct val="100000"/>
              </a:lnSpc>
              <a:spcBef>
                <a:spcPts val="360"/>
              </a:spcBef>
              <a:spcAft>
                <a:spcPts val="0"/>
              </a:spcAft>
              <a:buClrTx/>
              <a:buSzTx/>
              <a:buFontTx/>
              <a:buNone/>
              <a:tabLst/>
              <a:defRPr/>
            </a:pPr>
            <a:r>
              <a:rPr kumimoji="0" sz="3200" b="1" i="0" u="none" strike="noStrike" kern="0" cap="none" spc="0" normalizeH="0" baseline="0" noProof="0" dirty="0">
                <a:solidFill>
                  <a:srgbClr val="0F243E"/>
                </a:solidFill>
                <a:effectLst/>
                <a:uLnTx/>
                <a:uFillTx/>
                <a:latin typeface="Arial"/>
                <a:ea typeface="+mn-ea"/>
                <a:cs typeface="Arial"/>
              </a:rPr>
              <a:t>:</a:t>
            </a:r>
            <a:r>
              <a:rPr kumimoji="0" sz="2800" b="1" i="0" u="none" strike="noStrike" kern="0" cap="none" spc="0" normalizeH="0" baseline="0" noProof="0" dirty="0">
                <a:solidFill>
                  <a:srgbClr val="0F243E"/>
                </a:solidFill>
                <a:effectLst/>
                <a:uLnTx/>
                <a:uFillTx/>
                <a:latin typeface="Arial"/>
                <a:ea typeface="+mn-ea"/>
                <a:cs typeface="Arial"/>
              </a:rPr>
              <a:t>by</a:t>
            </a:r>
            <a:endParaRPr kumimoji="0" lang="en-US" sz="2800" b="1" i="0" u="none" strike="noStrike" kern="0" cap="none" spc="0" normalizeH="0" baseline="0" noProof="0" dirty="0">
              <a:solidFill>
                <a:srgbClr val="0F243E"/>
              </a:solidFill>
              <a:effectLst/>
              <a:uLnTx/>
              <a:uFillTx/>
              <a:latin typeface="Arial"/>
              <a:ea typeface="+mn-ea"/>
              <a:cs typeface="Arial"/>
            </a:endParaRPr>
          </a:p>
          <a:p>
            <a:pPr marL="107314" marR="0" lvl="0" indent="0" algn="ctr" defTabSz="914400" rtl="1" eaLnBrk="1" fontAlgn="auto" latinLnBrk="0" hangingPunct="1">
              <a:lnSpc>
                <a:spcPct val="100000"/>
              </a:lnSpc>
              <a:spcBef>
                <a:spcPts val="360"/>
              </a:spcBef>
              <a:spcAft>
                <a:spcPts val="0"/>
              </a:spcAft>
              <a:buClrTx/>
              <a:buSzTx/>
              <a:buFontTx/>
              <a:buNone/>
              <a:tabLst/>
              <a:defRPr/>
            </a:pPr>
            <a:r>
              <a:rPr kumimoji="0" lang="en-US" sz="2800" b="1" i="0" u="none" strike="noStrike" kern="0" cap="none" spc="0" normalizeH="0" baseline="0" noProof="0" dirty="0">
                <a:solidFill>
                  <a:srgbClr val="FF0000"/>
                </a:solidFill>
                <a:effectLst/>
                <a:uLnTx/>
                <a:uFillTx/>
                <a:latin typeface="Arial"/>
                <a:ea typeface="+mn-ea"/>
                <a:cs typeface="Arial"/>
              </a:rPr>
              <a:t>lecturer</a:t>
            </a:r>
          </a:p>
          <a:p>
            <a:pPr marL="107314" marR="0" lvl="0" indent="0" algn="ctr" defTabSz="914400" rtl="1" eaLnBrk="1" fontAlgn="auto" latinLnBrk="0" hangingPunct="1">
              <a:lnSpc>
                <a:spcPct val="100000"/>
              </a:lnSpc>
              <a:spcBef>
                <a:spcPts val="360"/>
              </a:spcBef>
              <a:spcAft>
                <a:spcPts val="0"/>
              </a:spcAft>
              <a:buClrTx/>
              <a:buSzTx/>
              <a:buFontTx/>
              <a:buNone/>
              <a:tabLst/>
              <a:defRPr/>
            </a:pPr>
            <a:r>
              <a:rPr kumimoji="0" lang="en-US" sz="3600" b="1" i="0" u="none" strike="noStrike" kern="0" cap="none" spc="0" normalizeH="0" baseline="0" noProof="0" dirty="0">
                <a:solidFill>
                  <a:srgbClr val="FF0000"/>
                </a:solidFill>
                <a:effectLst/>
                <a:uLnTx/>
                <a:uFillTx/>
                <a:latin typeface="Arial"/>
                <a:ea typeface="+mn-ea"/>
                <a:cs typeface="Arial"/>
              </a:rPr>
              <a:t> </a:t>
            </a:r>
            <a:r>
              <a:rPr kumimoji="0" lang="en-US" sz="3600" b="1" i="0" u="none" strike="noStrike" kern="0" cap="none" spc="0" normalizeH="0" baseline="0" noProof="0" dirty="0" smtClean="0">
                <a:solidFill>
                  <a:srgbClr val="FF0000"/>
                </a:solidFill>
                <a:effectLst/>
                <a:uLnTx/>
                <a:uFillTx/>
                <a:latin typeface="Arial"/>
                <a:ea typeface="+mn-ea"/>
                <a:cs typeface="Arial"/>
              </a:rPr>
              <a:t>Alaa Hamza Hermis</a:t>
            </a:r>
            <a:endParaRPr kumimoji="0" lang="ar-IQ" sz="3600" b="1" i="0" u="none" strike="noStrike" kern="0" cap="none" spc="0" normalizeH="0" baseline="0" noProof="0" dirty="0" smtClean="0">
              <a:solidFill>
                <a:srgbClr val="FF0000"/>
              </a:solidFill>
              <a:effectLst/>
              <a:uLnTx/>
              <a:uFillTx/>
              <a:latin typeface="Arial"/>
              <a:ea typeface="+mn-ea"/>
              <a:cs typeface="Arial"/>
            </a:endParaRPr>
          </a:p>
          <a:p>
            <a:pPr marL="107314" marR="0" lvl="0" indent="0" algn="ctr" defTabSz="914400" rtl="1" eaLnBrk="1" fontAlgn="auto" latinLnBrk="0" hangingPunct="1">
              <a:lnSpc>
                <a:spcPct val="100000"/>
              </a:lnSpc>
              <a:spcBef>
                <a:spcPts val="360"/>
              </a:spcBef>
              <a:spcAft>
                <a:spcPts val="0"/>
              </a:spcAft>
              <a:buClrTx/>
              <a:buSzTx/>
              <a:buFontTx/>
              <a:buNone/>
              <a:tabLst/>
              <a:defRPr/>
            </a:pPr>
            <a:endParaRPr kumimoji="0" lang="ar-IQ" sz="3600" b="1" i="0" u="none" strike="noStrike" kern="0" cap="none" spc="0" normalizeH="0" baseline="0" noProof="0" dirty="0">
              <a:solidFill>
                <a:srgbClr val="FF0000"/>
              </a:solidFill>
              <a:effectLst/>
              <a:uLnTx/>
              <a:uFillTx/>
              <a:latin typeface="Arial"/>
              <a:ea typeface="+mn-ea"/>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solidFill>
                  <a:prstClr val="black"/>
                </a:solidFill>
                <a:effectLst/>
                <a:uLnTx/>
                <a:uFillTx/>
                <a:latin typeface="Arial"/>
                <a:ea typeface="+mn-ea"/>
                <a:cs typeface="Arial"/>
              </a:rPr>
              <a:t> </a:t>
            </a:r>
            <a:r>
              <a:rPr kumimoji="0" lang="en-US" sz="3000" b="1" i="0" u="none" strike="noStrike" kern="0" cap="none" spc="0" normalizeH="0" baseline="0" noProof="0" dirty="0">
                <a:solidFill>
                  <a:prstClr val="black"/>
                </a:solidFill>
                <a:effectLst/>
                <a:uLnTx/>
                <a:uFillTx/>
                <a:latin typeface="Times New Roman" pitchFamily="18" charset="0"/>
                <a:ea typeface="+mn-ea"/>
                <a:cs typeface="Times New Roman" pitchFamily="18" charset="0"/>
              </a:rPr>
              <a:t>Al-</a:t>
            </a:r>
            <a:r>
              <a:rPr kumimoji="0" lang="en-US" sz="3000" b="1" i="0" u="none" strike="noStrike" kern="0" cap="none" spc="0" normalizeH="0" baseline="0" noProof="0" dirty="0" err="1">
                <a:solidFill>
                  <a:prstClr val="black"/>
                </a:solidFill>
                <a:effectLst/>
                <a:uLnTx/>
                <a:uFillTx/>
                <a:latin typeface="Times New Roman" pitchFamily="18" charset="0"/>
                <a:ea typeface="+mn-ea"/>
                <a:cs typeface="Times New Roman" pitchFamily="18" charset="0"/>
              </a:rPr>
              <a:t>Mustaqbal</a:t>
            </a:r>
            <a:r>
              <a:rPr kumimoji="0" lang="en-US" sz="3000" b="1" i="0" u="none" strike="noStrike" kern="0" cap="none" spc="0" normalizeH="0" baseline="0" noProof="0" dirty="0">
                <a:solidFill>
                  <a:prstClr val="black"/>
                </a:solidFill>
                <a:effectLst/>
                <a:uLnTx/>
                <a:uFillTx/>
                <a:latin typeface="Times New Roman" pitchFamily="18" charset="0"/>
                <a:ea typeface="+mn-ea"/>
                <a:cs typeface="Times New Roman" pitchFamily="18" charset="0"/>
              </a:rPr>
              <a:t>  University</a:t>
            </a:r>
            <a:br>
              <a:rPr kumimoji="0" lang="en-US" sz="3000" b="1" i="0" u="none" strike="noStrike" kern="0" cap="none" spc="0" normalizeH="0" baseline="0" noProof="0" dirty="0">
                <a:solidFill>
                  <a:prstClr val="black"/>
                </a:solidFill>
                <a:effectLst/>
                <a:uLnTx/>
                <a:uFillTx/>
                <a:latin typeface="Times New Roman" pitchFamily="18" charset="0"/>
                <a:ea typeface="+mn-ea"/>
                <a:cs typeface="Times New Roman" pitchFamily="18" charset="0"/>
              </a:rPr>
            </a:br>
            <a:r>
              <a:rPr kumimoji="0" lang="en-US" sz="2600" b="1" i="0" u="none" strike="noStrike" kern="0" cap="none" spc="0" normalizeH="0" baseline="0" noProof="0" dirty="0">
                <a:solidFill>
                  <a:prstClr val="black"/>
                </a:solidFill>
                <a:effectLst/>
                <a:uLnTx/>
                <a:uFillTx/>
                <a:latin typeface="Times New Roman" pitchFamily="18" charset="0"/>
                <a:ea typeface="+mn-ea"/>
                <a:cs typeface="Times New Roman" pitchFamily="18" charset="0"/>
              </a:rPr>
              <a:t>Nursing</a:t>
            </a:r>
            <a:r>
              <a:rPr kumimoji="0" lang="en-US" sz="2800" b="1" i="0" u="none" strike="noStrike" kern="0" cap="none" spc="0" normalizeH="0" baseline="0" noProof="0" dirty="0">
                <a:solidFill>
                  <a:prstClr val="black"/>
                </a:solidFill>
                <a:effectLst/>
                <a:uLnTx/>
                <a:uFillTx/>
                <a:latin typeface="Times New Roman" pitchFamily="18" charset="0"/>
                <a:ea typeface="+mn-ea"/>
                <a:cs typeface="Times New Roman" pitchFamily="18" charset="0"/>
              </a:rPr>
              <a:t> College</a:t>
            </a:r>
            <a:endParaRPr kumimoji="0" lang="en-US" sz="2600" b="1" i="0" u="none" strike="noStrike" kern="0" cap="none" spc="0" normalizeH="0" baseline="0" noProof="0" dirty="0">
              <a:solidFill>
                <a:prstClr val="black"/>
              </a:solidFill>
              <a:effectLst/>
              <a:uLnTx/>
              <a:uFillTx/>
              <a:latin typeface="Times New Roman" pitchFamily="18" charset="0"/>
              <a:ea typeface="+mn-ea"/>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smtClean="0">
                <a:solidFill>
                  <a:srgbClr val="00B0F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2</a:t>
            </a:r>
            <a:r>
              <a:rPr kumimoji="0" lang="en-US" sz="2400" b="1" i="0" u="none" strike="noStrike" kern="0" cap="none" spc="0" normalizeH="0" baseline="30000" noProof="0" dirty="0" err="1" smtClean="0">
                <a:solidFill>
                  <a:srgbClr val="00B0F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a:t>
            </a:r>
            <a:r>
              <a:rPr kumimoji="0" lang="en-US" sz="2400" b="1" i="0" u="none" strike="noStrike" kern="0" cap="none" spc="0" normalizeH="0" baseline="30000" noProof="0" dirty="0" smtClean="0">
                <a:solidFill>
                  <a:srgbClr val="00B0F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400" b="1" i="0" u="none" strike="noStrike" kern="0" cap="none" spc="0" normalizeH="0" baseline="0" noProof="0" dirty="0" smtClean="0">
                <a:solidFill>
                  <a:srgbClr val="00B0F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400" b="1" i="0" u="none" strike="noStrike" kern="0" cap="none" spc="0" normalizeH="0" baseline="0" noProof="0" dirty="0">
                <a:solidFill>
                  <a:srgbClr val="00B0F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Class</a:t>
            </a:r>
          </a:p>
          <a:p>
            <a:pPr algn="ctr">
              <a:defRPr/>
            </a:pPr>
            <a:r>
              <a:rPr lang="en-US" sz="3100" b="1" kern="0" dirty="0" smtClean="0">
                <a:solidFill>
                  <a:srgbClr val="00B050"/>
                </a:solidFill>
                <a:effectLst>
                  <a:outerShdw blurRad="38100" dist="38100" dir="2700000" algn="tl">
                    <a:srgbClr val="000000">
                      <a:alpha val="43137"/>
                    </a:srgbClr>
                  </a:outerShdw>
                </a:effectLst>
                <a:latin typeface="Calibri"/>
              </a:rPr>
              <a:t>Health </a:t>
            </a:r>
            <a:r>
              <a:rPr lang="en-US" sz="3100" b="1" kern="0" dirty="0">
                <a:solidFill>
                  <a:srgbClr val="00B050"/>
                </a:solidFill>
                <a:effectLst>
                  <a:outerShdw blurRad="38100" dist="38100" dir="2700000" algn="tl">
                    <a:srgbClr val="000000">
                      <a:alpha val="43137"/>
                    </a:srgbClr>
                  </a:outerShdw>
                </a:effectLst>
                <a:latin typeface="Calibri"/>
              </a:rPr>
              <a:t>Assessment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100" b="1" i="0" u="none" strike="noStrike" kern="0" cap="none" spc="0" normalizeH="0" baseline="0" noProof="0" dirty="0">
              <a:solidFill>
                <a:srgbClr val="00B050"/>
              </a:solidFill>
              <a:effectLst>
                <a:outerShdw blurRad="38100" dist="38100" dir="2700000" algn="tl">
                  <a:srgbClr val="000000">
                    <a:alpha val="43137"/>
                  </a:srgbClr>
                </a:outerShdw>
              </a:effectLst>
              <a:uLnTx/>
              <a:uFillTx/>
              <a:latin typeface="Calibri"/>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solidFill>
                  <a:srgbClr val="FF0000"/>
                </a:solidFill>
              </a:rPr>
              <a:t>Techniques That Enhance Data Collection</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normAutofit/>
          </a:bodyPr>
          <a:lstStyle/>
          <a:p>
            <a:pPr marL="0" indent="0" algn="l" rtl="0">
              <a:lnSpc>
                <a:spcPct val="150000"/>
              </a:lnSpc>
              <a:buNone/>
            </a:pPr>
            <a:r>
              <a:rPr lang="en-US" sz="3200" dirty="0"/>
              <a:t>•Active Listening</a:t>
            </a:r>
          </a:p>
          <a:p>
            <a:pPr marL="0" indent="0" algn="l" rtl="0">
              <a:lnSpc>
                <a:spcPct val="150000"/>
              </a:lnSpc>
              <a:buNone/>
            </a:pPr>
            <a:r>
              <a:rPr lang="en-US" sz="3200" dirty="0"/>
              <a:t>•Facilitation</a:t>
            </a:r>
          </a:p>
          <a:p>
            <a:pPr marL="0" indent="0" algn="l" rtl="0">
              <a:lnSpc>
                <a:spcPct val="150000"/>
              </a:lnSpc>
              <a:buNone/>
            </a:pPr>
            <a:r>
              <a:rPr lang="en-US" sz="3200" dirty="0"/>
              <a:t>•Clarification</a:t>
            </a:r>
          </a:p>
          <a:p>
            <a:pPr marL="0" indent="0" algn="l" rtl="0">
              <a:lnSpc>
                <a:spcPct val="150000"/>
              </a:lnSpc>
              <a:buNone/>
            </a:pPr>
            <a:r>
              <a:rPr lang="en-US" sz="3200" dirty="0"/>
              <a:t>•Restatement </a:t>
            </a:r>
          </a:p>
          <a:p>
            <a:pPr marL="0" indent="0" algn="l" rtl="0">
              <a:lnSpc>
                <a:spcPct val="150000"/>
              </a:lnSpc>
              <a:buNone/>
            </a:pPr>
            <a:r>
              <a:rPr lang="en-US" sz="3200" dirty="0"/>
              <a:t>•Reflection </a:t>
            </a:r>
          </a:p>
          <a:p>
            <a:pPr algn="l" rtl="0">
              <a:lnSpc>
                <a:spcPct val="150000"/>
              </a:lnSpc>
            </a:pPr>
            <a:endParaRPr lang="en-US" sz="3200" dirty="0"/>
          </a:p>
          <a:p>
            <a:pPr algn="l" rtl="0">
              <a:lnSpc>
                <a:spcPct val="150000"/>
              </a:lnSpc>
            </a:pPr>
            <a:endParaRPr lang="en-US" sz="3200" dirty="0"/>
          </a:p>
        </p:txBody>
      </p:sp>
    </p:spTree>
    <p:extLst>
      <p:ext uri="{BB962C8B-B14F-4D97-AF65-F5344CB8AC3E}">
        <p14:creationId xmlns:p14="http://schemas.microsoft.com/office/powerpoint/2010/main" val="1654910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solidFill>
                  <a:srgbClr val="FF0000"/>
                </a:solidFill>
              </a:rPr>
              <a:t>Components of the Health History</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820994" y="1371600"/>
            <a:ext cx="10515600" cy="4800600"/>
          </a:xfrm>
        </p:spPr>
        <p:txBody>
          <a:bodyPr>
            <a:normAutofit fontScale="85000" lnSpcReduction="20000"/>
          </a:bodyPr>
          <a:lstStyle/>
          <a:p>
            <a:pPr marL="0" indent="0" algn="l" rtl="0">
              <a:lnSpc>
                <a:spcPct val="150000"/>
              </a:lnSpc>
              <a:buNone/>
            </a:pPr>
            <a:r>
              <a:rPr lang="en-US" dirty="0"/>
              <a:t>• Biographic data </a:t>
            </a:r>
          </a:p>
          <a:p>
            <a:pPr marL="0" indent="0" algn="l" rtl="0">
              <a:lnSpc>
                <a:spcPct val="150000"/>
              </a:lnSpc>
              <a:buNone/>
            </a:pPr>
            <a:r>
              <a:rPr lang="en-US" dirty="0"/>
              <a:t>• Reason for seeking care</a:t>
            </a:r>
          </a:p>
          <a:p>
            <a:pPr marL="0" indent="0" algn="l" rtl="0">
              <a:lnSpc>
                <a:spcPct val="150000"/>
              </a:lnSpc>
              <a:buNone/>
            </a:pPr>
            <a:r>
              <a:rPr lang="en-US" dirty="0"/>
              <a:t>• History of present illness </a:t>
            </a:r>
          </a:p>
          <a:p>
            <a:pPr marL="0" indent="0" algn="l" rtl="0">
              <a:lnSpc>
                <a:spcPct val="150000"/>
              </a:lnSpc>
              <a:buNone/>
            </a:pPr>
            <a:r>
              <a:rPr lang="en-US" dirty="0"/>
              <a:t>• Present health status</a:t>
            </a:r>
          </a:p>
          <a:p>
            <a:pPr marL="0" indent="0" algn="l" rtl="0">
              <a:lnSpc>
                <a:spcPct val="150000"/>
              </a:lnSpc>
              <a:buNone/>
            </a:pPr>
            <a:r>
              <a:rPr lang="en-US" dirty="0"/>
              <a:t>• Past health history </a:t>
            </a:r>
          </a:p>
          <a:p>
            <a:pPr marL="0" indent="0" algn="l" rtl="0">
              <a:lnSpc>
                <a:spcPct val="150000"/>
              </a:lnSpc>
              <a:buNone/>
            </a:pPr>
            <a:r>
              <a:rPr lang="en-US" dirty="0"/>
              <a:t>• Family history </a:t>
            </a:r>
          </a:p>
          <a:p>
            <a:pPr marL="0" indent="0" algn="l" rtl="0">
              <a:lnSpc>
                <a:spcPct val="150000"/>
              </a:lnSpc>
              <a:buNone/>
            </a:pPr>
            <a:r>
              <a:rPr lang="en-US" dirty="0"/>
              <a:t>• Personal and psychosocial history </a:t>
            </a:r>
          </a:p>
          <a:p>
            <a:pPr marL="0" indent="0" algn="l" rtl="0">
              <a:lnSpc>
                <a:spcPct val="150000"/>
              </a:lnSpc>
              <a:buNone/>
            </a:pPr>
            <a:r>
              <a:rPr lang="en-US" dirty="0"/>
              <a:t>• Review of systems </a:t>
            </a:r>
          </a:p>
          <a:p>
            <a:pPr marL="0" indent="0" algn="l" rtl="0">
              <a:lnSpc>
                <a:spcPct val="150000"/>
              </a:lnSpc>
              <a:buNone/>
            </a:pPr>
            <a:endParaRPr lang="en-US" dirty="0"/>
          </a:p>
        </p:txBody>
      </p:sp>
    </p:spTree>
    <p:extLst>
      <p:ext uri="{BB962C8B-B14F-4D97-AF65-F5344CB8AC3E}">
        <p14:creationId xmlns:p14="http://schemas.microsoft.com/office/powerpoint/2010/main" val="2723957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solidFill>
                  <a:srgbClr val="FF0000"/>
                </a:solidFill>
              </a:rPr>
              <a:t>BIOGRAPHIC DATA</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801329" y="1295400"/>
            <a:ext cx="10515600" cy="5410200"/>
          </a:xfrm>
        </p:spPr>
        <p:txBody>
          <a:bodyPr>
            <a:normAutofit fontScale="92500" lnSpcReduction="20000"/>
          </a:bodyPr>
          <a:lstStyle/>
          <a:p>
            <a:pPr marL="0" indent="0" algn="l" rtl="0">
              <a:lnSpc>
                <a:spcPct val="150000"/>
              </a:lnSpc>
              <a:buNone/>
            </a:pPr>
            <a:r>
              <a:rPr lang="en-US" dirty="0"/>
              <a:t>•Name </a:t>
            </a:r>
          </a:p>
          <a:p>
            <a:pPr marL="0" indent="0" algn="l" rtl="0">
              <a:lnSpc>
                <a:spcPct val="150000"/>
              </a:lnSpc>
              <a:buNone/>
            </a:pPr>
            <a:r>
              <a:rPr lang="en-US" dirty="0"/>
              <a:t>•Gender </a:t>
            </a:r>
          </a:p>
          <a:p>
            <a:pPr marL="0" indent="0" algn="l" rtl="0">
              <a:lnSpc>
                <a:spcPct val="150000"/>
              </a:lnSpc>
              <a:buNone/>
            </a:pPr>
            <a:r>
              <a:rPr lang="en-US" dirty="0"/>
              <a:t>•Address</a:t>
            </a:r>
          </a:p>
          <a:p>
            <a:pPr marL="0" indent="0" algn="l" rtl="0">
              <a:lnSpc>
                <a:spcPct val="150000"/>
              </a:lnSpc>
              <a:buNone/>
            </a:pPr>
            <a:r>
              <a:rPr lang="en-US" dirty="0"/>
              <a:t>•Birthdate</a:t>
            </a:r>
          </a:p>
          <a:p>
            <a:pPr marL="0" indent="0" algn="l" rtl="0">
              <a:lnSpc>
                <a:spcPct val="150000"/>
              </a:lnSpc>
              <a:buNone/>
            </a:pPr>
            <a:r>
              <a:rPr lang="en-US" dirty="0"/>
              <a:t>•</a:t>
            </a:r>
            <a:r>
              <a:rPr lang="en-US" dirty="0" smtClean="0"/>
              <a:t>Marital status </a:t>
            </a:r>
            <a:endParaRPr lang="en-US" dirty="0"/>
          </a:p>
          <a:p>
            <a:pPr marL="0" indent="0" algn="l" rtl="0">
              <a:lnSpc>
                <a:spcPct val="150000"/>
              </a:lnSpc>
              <a:buNone/>
            </a:pPr>
            <a:r>
              <a:rPr lang="en-US" dirty="0"/>
              <a:t>•Occupation</a:t>
            </a:r>
          </a:p>
          <a:p>
            <a:pPr marL="0" indent="0" algn="l" rtl="0">
              <a:lnSpc>
                <a:spcPct val="150000"/>
              </a:lnSpc>
              <a:buNone/>
            </a:pPr>
            <a:r>
              <a:rPr lang="en-US" dirty="0"/>
              <a:t>•</a:t>
            </a:r>
            <a:r>
              <a:rPr lang="en-US" dirty="0" smtClean="0"/>
              <a:t>Telephone number</a:t>
            </a:r>
            <a:endParaRPr lang="en-US" dirty="0"/>
          </a:p>
          <a:p>
            <a:pPr marL="0" indent="0" algn="l" rtl="0">
              <a:lnSpc>
                <a:spcPct val="150000"/>
              </a:lnSpc>
              <a:buNone/>
            </a:pPr>
            <a:r>
              <a:rPr lang="en-US" dirty="0"/>
              <a:t>•Religion </a:t>
            </a:r>
          </a:p>
          <a:p>
            <a:pPr marL="0" indent="0" algn="l" rtl="0">
              <a:lnSpc>
                <a:spcPct val="150000"/>
              </a:lnSpc>
              <a:buNone/>
            </a:pPr>
            <a:endParaRPr lang="en-US" dirty="0"/>
          </a:p>
          <a:p>
            <a:pPr marL="0" indent="0" algn="l" rtl="0">
              <a:lnSpc>
                <a:spcPct val="150000"/>
              </a:lnSpc>
              <a:buNone/>
            </a:pPr>
            <a:endParaRPr lang="en-US" dirty="0"/>
          </a:p>
        </p:txBody>
      </p:sp>
    </p:spTree>
    <p:extLst>
      <p:ext uri="{BB962C8B-B14F-4D97-AF65-F5344CB8AC3E}">
        <p14:creationId xmlns:p14="http://schemas.microsoft.com/office/powerpoint/2010/main" val="3816171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dirty="0">
                <a:solidFill>
                  <a:srgbClr val="FF0000"/>
                </a:solidFill>
              </a:rPr>
              <a:t>Reason for Seeking Health Care</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a:bodyPr>
          <a:lstStyle/>
          <a:p>
            <a:pPr marL="0" indent="0" algn="l" rtl="0">
              <a:lnSpc>
                <a:spcPct val="150000"/>
              </a:lnSpc>
              <a:buNone/>
            </a:pPr>
            <a:r>
              <a:rPr lang="en-US" sz="3600" dirty="0" smtClean="0"/>
              <a:t>•</a:t>
            </a:r>
            <a:r>
              <a:rPr lang="en-US" sz="3600" dirty="0"/>
              <a:t>The reason for seeking care (also called the </a:t>
            </a:r>
            <a:r>
              <a:rPr lang="en-US" sz="3600" b="1" dirty="0"/>
              <a:t>chief complaint</a:t>
            </a:r>
            <a:r>
              <a:rPr lang="en-US" sz="3600" dirty="0"/>
              <a:t> [CC] or presenting problem)</a:t>
            </a:r>
          </a:p>
          <a:p>
            <a:pPr marL="0" indent="0" algn="l" rtl="0">
              <a:lnSpc>
                <a:spcPct val="150000"/>
              </a:lnSpc>
              <a:buNone/>
            </a:pPr>
            <a:r>
              <a:rPr lang="en-US" sz="3600" dirty="0"/>
              <a:t>• Is a brief statement of the patient’s purpose for requesting the services of a health care provider. </a:t>
            </a:r>
          </a:p>
          <a:p>
            <a:pPr marL="0" indent="0" algn="l" rtl="0">
              <a:lnSpc>
                <a:spcPct val="150000"/>
              </a:lnSpc>
              <a:buNone/>
            </a:pPr>
            <a:endParaRPr lang="en-US" sz="3600" dirty="0"/>
          </a:p>
          <a:p>
            <a:pPr marL="0" indent="0" algn="l" rtl="0">
              <a:lnSpc>
                <a:spcPct val="150000"/>
              </a:lnSpc>
              <a:buNone/>
            </a:pPr>
            <a:endParaRPr lang="en-US" sz="3600" dirty="0"/>
          </a:p>
        </p:txBody>
      </p:sp>
    </p:spTree>
    <p:extLst>
      <p:ext uri="{BB962C8B-B14F-4D97-AF65-F5344CB8AC3E}">
        <p14:creationId xmlns:p14="http://schemas.microsoft.com/office/powerpoint/2010/main" val="2653322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solidFill>
                  <a:srgbClr val="FF0000"/>
                </a:solidFill>
              </a:rPr>
              <a:t>History of Present Illness</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normAutofit/>
          </a:bodyPr>
          <a:lstStyle/>
          <a:p>
            <a:pPr marL="0" indent="0" algn="l" rtl="0">
              <a:lnSpc>
                <a:spcPct val="150000"/>
              </a:lnSpc>
              <a:buNone/>
            </a:pPr>
            <a:r>
              <a:rPr lang="en-US" sz="3200" dirty="0" smtClean="0"/>
              <a:t>•</a:t>
            </a:r>
            <a:r>
              <a:rPr lang="en-US" sz="3200" dirty="0"/>
              <a:t>Best accomplished by conducting a symptom analysis (a systematic way to collect data about the history and status of symptoms).</a:t>
            </a:r>
          </a:p>
          <a:p>
            <a:pPr marL="0" indent="0" algn="l" rtl="0">
              <a:lnSpc>
                <a:spcPct val="150000"/>
              </a:lnSpc>
              <a:buNone/>
            </a:pPr>
            <a:r>
              <a:rPr lang="en-US" sz="3200" dirty="0"/>
              <a:t>•Several formats are used to conduct a symptom analysis such as Mnemonic system </a:t>
            </a:r>
            <a:r>
              <a:rPr lang="en-US" sz="3200" b="1" dirty="0" err="1"/>
              <a:t>COLDSPA</a:t>
            </a:r>
            <a:r>
              <a:rPr lang="en-US" sz="3200" b="1" dirty="0"/>
              <a:t> or </a:t>
            </a:r>
            <a:r>
              <a:rPr lang="en-US" sz="3200" b="1" dirty="0" err="1"/>
              <a:t>PQRST</a:t>
            </a:r>
            <a:r>
              <a:rPr lang="en-US" sz="3200" b="1" dirty="0"/>
              <a:t> </a:t>
            </a:r>
          </a:p>
          <a:p>
            <a:pPr marL="0" indent="0" algn="l" rtl="0">
              <a:lnSpc>
                <a:spcPct val="150000"/>
              </a:lnSpc>
              <a:buNone/>
            </a:pPr>
            <a:endParaRPr lang="en-US" sz="3200" dirty="0"/>
          </a:p>
          <a:p>
            <a:pPr marL="0" indent="0" algn="l" rtl="0">
              <a:lnSpc>
                <a:spcPct val="150000"/>
              </a:lnSpc>
              <a:buNone/>
            </a:pPr>
            <a:endParaRPr lang="en-US" sz="3200" dirty="0"/>
          </a:p>
        </p:txBody>
      </p:sp>
    </p:spTree>
    <p:extLst>
      <p:ext uri="{BB962C8B-B14F-4D97-AF65-F5344CB8AC3E}">
        <p14:creationId xmlns:p14="http://schemas.microsoft.com/office/powerpoint/2010/main" val="2240285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0"/>
            <a:r>
              <a:rPr lang="en-US" sz="5400" b="1" dirty="0" err="1" smtClean="0">
                <a:solidFill>
                  <a:srgbClr val="FF0000"/>
                </a:solidFill>
              </a:rPr>
              <a:t>COLDSPA</a:t>
            </a:r>
            <a:r>
              <a:rPr lang="en-US" sz="5400" b="1" dirty="0" smtClean="0">
                <a:solidFill>
                  <a:srgbClr val="FF0000"/>
                </a:solidFill>
              </a:rPr>
              <a:t/>
            </a:r>
            <a:br>
              <a:rPr lang="en-US" sz="5400" b="1" dirty="0" smtClean="0">
                <a:solidFill>
                  <a:srgbClr val="FF0000"/>
                </a:solidFill>
              </a:rPr>
            </a:br>
            <a:endParaRPr lang="en-US" sz="5400" b="1" dirty="0">
              <a:solidFill>
                <a:srgbClr val="FF0000"/>
              </a:solidFill>
            </a:endParaRPr>
          </a:p>
        </p:txBody>
      </p:sp>
      <p:sp>
        <p:nvSpPr>
          <p:cNvPr id="3" name="Content Placeholder 2"/>
          <p:cNvSpPr>
            <a:spLocks noGrp="1"/>
          </p:cNvSpPr>
          <p:nvPr>
            <p:ph idx="1"/>
          </p:nvPr>
        </p:nvSpPr>
        <p:spPr>
          <a:xfrm>
            <a:off x="838200" y="1371600"/>
            <a:ext cx="10515600" cy="5105400"/>
          </a:xfrm>
        </p:spPr>
        <p:txBody>
          <a:bodyPr>
            <a:normAutofit fontScale="92500" lnSpcReduction="20000"/>
          </a:bodyPr>
          <a:lstStyle/>
          <a:p>
            <a:pPr marL="0" indent="0" algn="l" rtl="0">
              <a:lnSpc>
                <a:spcPct val="150000"/>
              </a:lnSpc>
              <a:buNone/>
            </a:pPr>
            <a:r>
              <a:rPr lang="en-US" dirty="0" smtClean="0"/>
              <a:t>•</a:t>
            </a:r>
            <a:r>
              <a:rPr lang="en-US" b="1" dirty="0" smtClean="0"/>
              <a:t>Character</a:t>
            </a:r>
            <a:r>
              <a:rPr lang="en-US" dirty="0" smtClean="0"/>
              <a:t> (How does it feel, look, smell, </a:t>
            </a:r>
            <a:r>
              <a:rPr lang="en-US" dirty="0" err="1" smtClean="0"/>
              <a:t>sound,etc</a:t>
            </a:r>
            <a:r>
              <a:rPr lang="en-US" dirty="0" smtClean="0"/>
              <a:t>.?) </a:t>
            </a:r>
          </a:p>
          <a:p>
            <a:pPr marL="0" indent="0" algn="l" rtl="0">
              <a:lnSpc>
                <a:spcPct val="150000"/>
              </a:lnSpc>
              <a:buNone/>
            </a:pPr>
            <a:r>
              <a:rPr lang="en-US" dirty="0" smtClean="0"/>
              <a:t>• </a:t>
            </a:r>
            <a:r>
              <a:rPr lang="en-US" b="1" dirty="0" smtClean="0"/>
              <a:t>Onset</a:t>
            </a:r>
            <a:r>
              <a:rPr lang="en-US" dirty="0" smtClean="0"/>
              <a:t> (When did it begin; is it better, worse, or the same since it began?) </a:t>
            </a:r>
          </a:p>
          <a:p>
            <a:pPr marL="0" indent="0" algn="l" rtl="0">
              <a:lnSpc>
                <a:spcPct val="150000"/>
              </a:lnSpc>
              <a:buNone/>
            </a:pPr>
            <a:r>
              <a:rPr lang="en-US" dirty="0" smtClean="0"/>
              <a:t>• </a:t>
            </a:r>
            <a:r>
              <a:rPr lang="en-US" b="1" dirty="0" smtClean="0"/>
              <a:t>Location</a:t>
            </a:r>
            <a:r>
              <a:rPr lang="en-US" dirty="0" smtClean="0"/>
              <a:t> (Where is it? Does it radiate?) </a:t>
            </a:r>
          </a:p>
          <a:p>
            <a:pPr marL="0" indent="0" algn="l" rtl="0">
              <a:lnSpc>
                <a:spcPct val="150000"/>
              </a:lnSpc>
              <a:buNone/>
            </a:pPr>
            <a:r>
              <a:rPr lang="en-US" dirty="0" smtClean="0"/>
              <a:t>• </a:t>
            </a:r>
            <a:r>
              <a:rPr lang="en-US" b="1" dirty="0" smtClean="0"/>
              <a:t>Duration</a:t>
            </a:r>
            <a:r>
              <a:rPr lang="en-US" dirty="0" smtClean="0"/>
              <a:t> (How long does it last? Does it recur?) </a:t>
            </a:r>
          </a:p>
          <a:p>
            <a:pPr marL="0" indent="0" algn="l" rtl="0">
              <a:lnSpc>
                <a:spcPct val="150000"/>
              </a:lnSpc>
              <a:buNone/>
            </a:pPr>
            <a:r>
              <a:rPr lang="en-US" dirty="0" smtClean="0"/>
              <a:t>•</a:t>
            </a:r>
            <a:r>
              <a:rPr lang="en-US" b="1" dirty="0" smtClean="0"/>
              <a:t>Severity</a:t>
            </a:r>
            <a:r>
              <a:rPr lang="en-US" dirty="0" smtClean="0"/>
              <a:t> (How bad is it on a scale of 1 [barely noticeable] to 10 [worst pain ever experienced]</a:t>
            </a:r>
          </a:p>
          <a:p>
            <a:pPr marL="0" indent="0" algn="l" rtl="0">
              <a:lnSpc>
                <a:spcPct val="150000"/>
              </a:lnSpc>
              <a:buNone/>
            </a:pPr>
            <a:r>
              <a:rPr lang="en-US" dirty="0" smtClean="0"/>
              <a:t>•</a:t>
            </a:r>
            <a:r>
              <a:rPr lang="en-US" b="1" dirty="0" smtClean="0"/>
              <a:t> Pattern </a:t>
            </a:r>
            <a:r>
              <a:rPr lang="en-US" dirty="0" smtClean="0"/>
              <a:t>(What makes it </a:t>
            </a:r>
            <a:r>
              <a:rPr lang="en-US" dirty="0" err="1" smtClean="0"/>
              <a:t>better?What</a:t>
            </a:r>
            <a:r>
              <a:rPr lang="en-US" dirty="0" smtClean="0"/>
              <a:t> makes it worse?) </a:t>
            </a:r>
          </a:p>
          <a:p>
            <a:pPr marL="0" indent="0" algn="l" rtl="0">
              <a:lnSpc>
                <a:spcPct val="150000"/>
              </a:lnSpc>
              <a:buNone/>
            </a:pPr>
            <a:r>
              <a:rPr lang="en-US" dirty="0" smtClean="0"/>
              <a:t>• </a:t>
            </a:r>
            <a:r>
              <a:rPr lang="en-US" b="1" dirty="0" smtClean="0"/>
              <a:t>Associated factors </a:t>
            </a:r>
            <a:r>
              <a:rPr lang="en-US" dirty="0" smtClean="0"/>
              <a:t>(What other symptoms do you have with it? </a:t>
            </a:r>
          </a:p>
          <a:p>
            <a:pPr marL="0" indent="0" algn="l" rtl="0">
              <a:lnSpc>
                <a:spcPct val="150000"/>
              </a:lnSpc>
              <a:buNone/>
            </a:pPr>
            <a:endParaRPr lang="en-US" dirty="0" smtClean="0"/>
          </a:p>
          <a:p>
            <a:pPr marL="0" indent="0" algn="l" rtl="0">
              <a:lnSpc>
                <a:spcPct val="150000"/>
              </a:lnSpc>
              <a:buNone/>
            </a:pPr>
            <a:endParaRPr lang="en-US" dirty="0"/>
          </a:p>
        </p:txBody>
      </p:sp>
    </p:spTree>
    <p:extLst>
      <p:ext uri="{BB962C8B-B14F-4D97-AF65-F5344CB8AC3E}">
        <p14:creationId xmlns:p14="http://schemas.microsoft.com/office/powerpoint/2010/main" val="3900151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solidFill>
                  <a:srgbClr val="FF0000"/>
                </a:solidFill>
              </a:rPr>
              <a:t>Present Health Status</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lstStyle/>
          <a:p>
            <a:pPr marL="0" indent="0" algn="l" rtl="0">
              <a:lnSpc>
                <a:spcPct val="150000"/>
              </a:lnSpc>
              <a:buNone/>
            </a:pPr>
            <a:r>
              <a:rPr lang="en-US" dirty="0" smtClean="0"/>
              <a:t>•</a:t>
            </a:r>
            <a:r>
              <a:rPr lang="en-US" dirty="0"/>
              <a:t>The present health status focuses on :</a:t>
            </a:r>
          </a:p>
          <a:p>
            <a:pPr marL="0" indent="0" algn="l" rtl="0">
              <a:lnSpc>
                <a:spcPct val="150000"/>
              </a:lnSpc>
              <a:buNone/>
            </a:pPr>
            <a:r>
              <a:rPr lang="en-US" dirty="0"/>
              <a:t>✓ </a:t>
            </a:r>
            <a:r>
              <a:rPr lang="en-US" b="1" dirty="0"/>
              <a:t>Patient’s conditions</a:t>
            </a:r>
            <a:r>
              <a:rPr lang="en-US" dirty="0"/>
              <a:t>. Examples include diabetes, hyper tension, heart disease, sickle cell anemia, cancer….</a:t>
            </a:r>
            <a:r>
              <a:rPr lang="en-US" dirty="0" err="1"/>
              <a:t>etc</a:t>
            </a:r>
            <a:endParaRPr lang="en-US" dirty="0"/>
          </a:p>
          <a:p>
            <a:pPr marL="0" indent="0" algn="l" rtl="0">
              <a:lnSpc>
                <a:spcPct val="150000"/>
              </a:lnSpc>
              <a:buNone/>
            </a:pPr>
            <a:r>
              <a:rPr lang="en-US" dirty="0"/>
              <a:t>✓ </a:t>
            </a:r>
            <a:r>
              <a:rPr lang="en-US" b="1" dirty="0"/>
              <a:t>Medications</a:t>
            </a:r>
            <a:r>
              <a:rPr lang="en-US" dirty="0"/>
              <a:t> the patient is currently taking</a:t>
            </a:r>
          </a:p>
          <a:p>
            <a:pPr marL="0" indent="0" algn="l" rtl="0">
              <a:lnSpc>
                <a:spcPct val="150000"/>
              </a:lnSpc>
              <a:buNone/>
            </a:pPr>
            <a:r>
              <a:rPr lang="en-US" dirty="0"/>
              <a:t>✓</a:t>
            </a:r>
            <a:r>
              <a:rPr lang="en-US" b="1" dirty="0"/>
              <a:t>Allergies</a:t>
            </a:r>
            <a:r>
              <a:rPr lang="en-US" dirty="0"/>
              <a:t> the patient has experienced. </a:t>
            </a:r>
          </a:p>
          <a:p>
            <a:pPr marL="0" indent="0" algn="l" rtl="0">
              <a:lnSpc>
                <a:spcPct val="150000"/>
              </a:lnSpc>
              <a:buNone/>
            </a:pPr>
            <a:endParaRPr lang="en-US" dirty="0"/>
          </a:p>
          <a:p>
            <a:pPr marL="0" indent="0" algn="l" rtl="0">
              <a:lnSpc>
                <a:spcPct val="150000"/>
              </a:lnSpc>
              <a:buNone/>
            </a:pPr>
            <a:endParaRPr lang="en-US" dirty="0"/>
          </a:p>
        </p:txBody>
      </p:sp>
    </p:spTree>
    <p:extLst>
      <p:ext uri="{BB962C8B-B14F-4D97-AF65-F5344CB8AC3E}">
        <p14:creationId xmlns:p14="http://schemas.microsoft.com/office/powerpoint/2010/main" val="2238419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solidFill>
                  <a:srgbClr val="FF0000"/>
                </a:solidFill>
              </a:rPr>
              <a:t>Past Health History</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lstStyle/>
          <a:p>
            <a:pPr algn="l" rtl="0">
              <a:lnSpc>
                <a:spcPct val="150000"/>
              </a:lnSpc>
            </a:pPr>
            <a:r>
              <a:rPr lang="en-US" dirty="0" smtClean="0"/>
              <a:t>•</a:t>
            </a:r>
            <a:r>
              <a:rPr lang="en-US" dirty="0"/>
              <a:t>The past health history is important because past and present conditions may have some effect on the patient’s current health needs and problems. </a:t>
            </a:r>
          </a:p>
          <a:p>
            <a:pPr algn="l" rtl="0">
              <a:lnSpc>
                <a:spcPct val="150000"/>
              </a:lnSpc>
            </a:pPr>
            <a:endParaRPr lang="en-US" dirty="0"/>
          </a:p>
          <a:p>
            <a:pPr algn="l" rtl="0">
              <a:lnSpc>
                <a:spcPct val="150000"/>
              </a:lnSpc>
            </a:pPr>
            <a:endParaRPr lang="en-US" dirty="0"/>
          </a:p>
        </p:txBody>
      </p:sp>
    </p:spTree>
    <p:extLst>
      <p:ext uri="{BB962C8B-B14F-4D97-AF65-F5344CB8AC3E}">
        <p14:creationId xmlns:p14="http://schemas.microsoft.com/office/powerpoint/2010/main" val="328729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solidFill>
                  <a:srgbClr val="FF0000"/>
                </a:solidFill>
              </a:rPr>
              <a:t>Past Health History</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838200" y="1825625"/>
            <a:ext cx="10820400" cy="4351338"/>
          </a:xfrm>
        </p:spPr>
        <p:txBody>
          <a:bodyPr/>
          <a:lstStyle/>
          <a:p>
            <a:pPr marL="0" indent="0" algn="l" rtl="0">
              <a:lnSpc>
                <a:spcPct val="150000"/>
              </a:lnSpc>
              <a:buNone/>
            </a:pPr>
            <a:r>
              <a:rPr lang="en-US" dirty="0" smtClean="0"/>
              <a:t>✓</a:t>
            </a:r>
            <a:r>
              <a:rPr lang="en-US" b="1" dirty="0"/>
              <a:t>Childhood illnesses</a:t>
            </a:r>
            <a:r>
              <a:rPr lang="en-US" dirty="0"/>
              <a:t>: measles, mumps…</a:t>
            </a:r>
            <a:r>
              <a:rPr lang="en-US" dirty="0" err="1"/>
              <a:t>etc</a:t>
            </a:r>
            <a:endParaRPr lang="en-US" dirty="0"/>
          </a:p>
          <a:p>
            <a:pPr marL="0" indent="0" algn="l" rtl="0">
              <a:lnSpc>
                <a:spcPct val="150000"/>
              </a:lnSpc>
              <a:buNone/>
            </a:pPr>
            <a:r>
              <a:rPr lang="en-US" dirty="0"/>
              <a:t>✓</a:t>
            </a:r>
            <a:r>
              <a:rPr lang="en-US" b="1" dirty="0"/>
              <a:t>Surgeries</a:t>
            </a:r>
            <a:r>
              <a:rPr lang="en-US" dirty="0"/>
              <a:t>: types, dates, outcomes</a:t>
            </a:r>
          </a:p>
          <a:p>
            <a:pPr marL="0" indent="0" algn="l" rtl="0">
              <a:lnSpc>
                <a:spcPct val="150000"/>
              </a:lnSpc>
              <a:buNone/>
            </a:pPr>
            <a:r>
              <a:rPr lang="en-US" dirty="0"/>
              <a:t>✓ </a:t>
            </a:r>
            <a:r>
              <a:rPr lang="en-US" b="1" dirty="0"/>
              <a:t>Hospitalizations</a:t>
            </a:r>
            <a:r>
              <a:rPr lang="en-US" dirty="0"/>
              <a:t>: illnesses, dates, outcomes</a:t>
            </a:r>
          </a:p>
          <a:p>
            <a:pPr marL="0" indent="0" algn="l" rtl="0">
              <a:lnSpc>
                <a:spcPct val="150000"/>
              </a:lnSpc>
              <a:buNone/>
            </a:pPr>
            <a:r>
              <a:rPr lang="en-US" dirty="0"/>
              <a:t>✓</a:t>
            </a:r>
            <a:r>
              <a:rPr lang="en-US" b="1" dirty="0"/>
              <a:t>Accidents or injuries</a:t>
            </a:r>
            <a:r>
              <a:rPr lang="en-US" dirty="0"/>
              <a:t>: type (fractures, lacerations, loss of consciousness, burns, penetrating wounds) </a:t>
            </a:r>
          </a:p>
          <a:p>
            <a:pPr marL="0" indent="0" algn="l" rtl="0">
              <a:lnSpc>
                <a:spcPct val="150000"/>
              </a:lnSpc>
              <a:buNone/>
            </a:pPr>
            <a:endParaRPr lang="en-US" dirty="0"/>
          </a:p>
          <a:p>
            <a:pPr marL="0" indent="0" algn="l" rtl="0">
              <a:lnSpc>
                <a:spcPct val="150000"/>
              </a:lnSpc>
              <a:buNone/>
            </a:pPr>
            <a:endParaRPr lang="en-US" dirty="0"/>
          </a:p>
        </p:txBody>
      </p:sp>
    </p:spTree>
    <p:extLst>
      <p:ext uri="{BB962C8B-B14F-4D97-AF65-F5344CB8AC3E}">
        <p14:creationId xmlns:p14="http://schemas.microsoft.com/office/powerpoint/2010/main" val="3644143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solidFill>
                  <a:srgbClr val="FF0000"/>
                </a:solidFill>
              </a:rPr>
              <a:t>Family History</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lstStyle/>
          <a:p>
            <a:pPr algn="l" rtl="0">
              <a:lnSpc>
                <a:spcPct val="150000"/>
              </a:lnSpc>
            </a:pPr>
            <a:r>
              <a:rPr lang="en-US" dirty="0" smtClean="0"/>
              <a:t>•</a:t>
            </a:r>
            <a:r>
              <a:rPr lang="en-US" dirty="0"/>
              <a:t>Grandparents, parents, aunts, uncles, and siblings</a:t>
            </a:r>
          </a:p>
          <a:p>
            <a:pPr algn="l" rtl="0">
              <a:lnSpc>
                <a:spcPct val="150000"/>
              </a:lnSpc>
            </a:pPr>
            <a:r>
              <a:rPr lang="en-US" dirty="0"/>
              <a:t>•Ask about the presence of any of the following diseases among family members: cancer , diabetes mellitus (specify type 1 or type 2), coronary artery disease (including myocardial infarction), hypertension, stroke, and kidney disease </a:t>
            </a:r>
          </a:p>
          <a:p>
            <a:pPr algn="l" rtl="0">
              <a:lnSpc>
                <a:spcPct val="150000"/>
              </a:lnSpc>
            </a:pPr>
            <a:endParaRPr lang="en-US" dirty="0"/>
          </a:p>
          <a:p>
            <a:pPr algn="l" rtl="0">
              <a:lnSpc>
                <a:spcPct val="150000"/>
              </a:lnSpc>
            </a:pPr>
            <a:endParaRPr lang="en-US" dirty="0"/>
          </a:p>
        </p:txBody>
      </p:sp>
    </p:spTree>
    <p:extLst>
      <p:ext uri="{BB962C8B-B14F-4D97-AF65-F5344CB8AC3E}">
        <p14:creationId xmlns:p14="http://schemas.microsoft.com/office/powerpoint/2010/main" val="2684939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body" idx="1"/>
          </p:nvPr>
        </p:nvSpPr>
        <p:spPr>
          <a:xfrm>
            <a:off x="381000" y="1600200"/>
            <a:ext cx="11658600" cy="3971152"/>
          </a:xfrm>
          <a:prstGeom prst="rect">
            <a:avLst/>
          </a:prstGeom>
        </p:spPr>
        <p:txBody>
          <a:bodyPr vert="horz" wrap="square" lIns="0" tIns="13335" rIns="0" bIns="0" rtlCol="0">
            <a:spAutoFit/>
          </a:bodyPr>
          <a:lstStyle/>
          <a:p>
            <a:pPr algn="l" rtl="0">
              <a:lnSpc>
                <a:spcPct val="150000"/>
              </a:lnSpc>
            </a:pPr>
            <a:r>
              <a:rPr lang="en-US" sz="4400" dirty="0"/>
              <a:t>Is the gathering of information about a patient's </a:t>
            </a:r>
            <a:r>
              <a:rPr lang="en-US" sz="4400" b="1" dirty="0"/>
              <a:t>physiological , psychological , sociological , and spiritual status </a:t>
            </a:r>
            <a:r>
              <a:rPr lang="en-US" sz="4400" dirty="0"/>
              <a:t>in order to identify actual and potential health problems </a:t>
            </a:r>
          </a:p>
        </p:txBody>
      </p:sp>
      <p:sp>
        <p:nvSpPr>
          <p:cNvPr id="7" name="مربع نص 6">
            <a:extLst>
              <a:ext uri="{FF2B5EF4-FFF2-40B4-BE49-F238E27FC236}">
                <a16:creationId xmlns="" xmlns:a16="http://schemas.microsoft.com/office/drawing/2014/main" id="{FE4B11E7-3269-7777-53F7-85758C1C625C}"/>
              </a:ext>
            </a:extLst>
          </p:cNvPr>
          <p:cNvSpPr txBox="1"/>
          <p:nvPr/>
        </p:nvSpPr>
        <p:spPr>
          <a:xfrm>
            <a:off x="323850" y="152400"/>
            <a:ext cx="11658600" cy="1210011"/>
          </a:xfrm>
          <a:prstGeom prst="rect">
            <a:avLst/>
          </a:prstGeom>
          <a:noFill/>
          <a:ln>
            <a:solidFill>
              <a:schemeClr val="accent1"/>
            </a:solidFill>
          </a:ln>
        </p:spPr>
        <p:txBody>
          <a:bodyPr wrap="square">
            <a:spAutoFit/>
          </a:bodyPr>
          <a:lstStyle/>
          <a:p>
            <a:pPr marL="13716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Introduction</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solidFill>
                  <a:srgbClr val="FF0000"/>
                </a:solidFill>
              </a:rPr>
              <a:t>TECHNIQUES OF PHYSICAL ASSESSMENT</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pPr algn="l" rtl="0">
              <a:lnSpc>
                <a:spcPct val="150000"/>
              </a:lnSpc>
            </a:pPr>
            <a:r>
              <a:rPr lang="en-US" dirty="0" smtClean="0"/>
              <a:t>Data </a:t>
            </a:r>
            <a:r>
              <a:rPr lang="en-US" dirty="0"/>
              <a:t>for physical assessment are collected using four basic assessment techniques</a:t>
            </a:r>
            <a:r>
              <a:rPr lang="en-US" dirty="0" smtClean="0"/>
              <a:t>:</a:t>
            </a:r>
          </a:p>
          <a:p>
            <a:pPr marL="514350" indent="-514350" algn="l" rtl="0">
              <a:lnSpc>
                <a:spcPct val="150000"/>
              </a:lnSpc>
              <a:buFont typeface="+mj-lt"/>
              <a:buAutoNum type="arabicPeriod"/>
            </a:pPr>
            <a:r>
              <a:rPr lang="en-US" dirty="0" smtClean="0"/>
              <a:t> inspection</a:t>
            </a:r>
          </a:p>
          <a:p>
            <a:pPr marL="514350" indent="-514350" algn="l" rtl="0">
              <a:lnSpc>
                <a:spcPct val="150000"/>
              </a:lnSpc>
              <a:buFont typeface="+mj-lt"/>
              <a:buAutoNum type="arabicPeriod"/>
            </a:pPr>
            <a:r>
              <a:rPr lang="en-US" dirty="0" smtClean="0"/>
              <a:t>Palpation</a:t>
            </a:r>
          </a:p>
          <a:p>
            <a:pPr marL="514350" indent="-514350" algn="l" rtl="0">
              <a:lnSpc>
                <a:spcPct val="150000"/>
              </a:lnSpc>
              <a:buFont typeface="+mj-lt"/>
              <a:buAutoNum type="arabicPeriod"/>
            </a:pPr>
            <a:r>
              <a:rPr lang="en-US" dirty="0" smtClean="0"/>
              <a:t>Percussion</a:t>
            </a:r>
          </a:p>
          <a:p>
            <a:pPr marL="514350" indent="-514350" algn="l" rtl="0">
              <a:lnSpc>
                <a:spcPct val="150000"/>
              </a:lnSpc>
              <a:buFont typeface="+mj-lt"/>
              <a:buAutoNum type="arabicPeriod"/>
            </a:pPr>
            <a:r>
              <a:rPr lang="en-US" dirty="0" smtClean="0"/>
              <a:t>auscultation</a:t>
            </a:r>
            <a:r>
              <a:rPr lang="en-US" dirty="0"/>
              <a:t>. </a:t>
            </a:r>
          </a:p>
          <a:p>
            <a:pPr algn="l" rtl="0"/>
            <a:endParaRPr lang="en-US" dirty="0"/>
          </a:p>
        </p:txBody>
      </p:sp>
    </p:spTree>
    <p:extLst>
      <p:ext uri="{BB962C8B-B14F-4D97-AF65-F5344CB8AC3E}">
        <p14:creationId xmlns:p14="http://schemas.microsoft.com/office/powerpoint/2010/main" val="332872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0"/>
            <a:r>
              <a:rPr lang="en-US" sz="4800" b="1" dirty="0">
                <a:solidFill>
                  <a:srgbClr val="FF0000"/>
                </a:solidFill>
              </a:rPr>
              <a:t>Inspection</a:t>
            </a:r>
            <a:br>
              <a:rPr lang="en-US" sz="4800" b="1" dirty="0">
                <a:solidFill>
                  <a:srgbClr val="FF0000"/>
                </a:solidFill>
              </a:rPr>
            </a:br>
            <a:endParaRPr lang="en-US" sz="4800" b="1" dirty="0">
              <a:solidFill>
                <a:srgbClr val="FF0000"/>
              </a:solidFill>
            </a:endParaRPr>
          </a:p>
        </p:txBody>
      </p:sp>
      <p:sp>
        <p:nvSpPr>
          <p:cNvPr id="3" name="Content Placeholder 2"/>
          <p:cNvSpPr>
            <a:spLocks noGrp="1"/>
          </p:cNvSpPr>
          <p:nvPr>
            <p:ph idx="1"/>
          </p:nvPr>
        </p:nvSpPr>
        <p:spPr/>
        <p:txBody>
          <a:bodyPr/>
          <a:lstStyle/>
          <a:p>
            <a:pPr algn="l" rtl="0">
              <a:lnSpc>
                <a:spcPct val="150000"/>
              </a:lnSpc>
            </a:pPr>
            <a:r>
              <a:rPr lang="en-US" dirty="0" smtClean="0"/>
              <a:t>Physical </a:t>
            </a:r>
            <a:r>
              <a:rPr lang="en-US" dirty="0"/>
              <a:t>examinations begin with inspection. The term inspection refers to a visual examination of the body, including body movement and posture. Data obtained by </a:t>
            </a:r>
            <a:r>
              <a:rPr lang="en-US" b="1" dirty="0"/>
              <a:t>smell</a:t>
            </a:r>
            <a:r>
              <a:rPr lang="en-US" dirty="0"/>
              <a:t> are also a part of inspection. </a:t>
            </a:r>
          </a:p>
          <a:p>
            <a:pPr algn="l" rtl="0">
              <a:lnSpc>
                <a:spcPct val="150000"/>
              </a:lnSpc>
            </a:pPr>
            <a:r>
              <a:rPr lang="en-US" b="1" dirty="0"/>
              <a:t>Note</a:t>
            </a:r>
            <a:r>
              <a:rPr lang="en-US" dirty="0"/>
              <a:t>: maintain privacy ,allowing sufficient exposure for examination; adequate lighting is essential. </a:t>
            </a:r>
          </a:p>
          <a:p>
            <a:pPr algn="l" rtl="0">
              <a:lnSpc>
                <a:spcPct val="150000"/>
              </a:lnSpc>
            </a:pPr>
            <a:endParaRPr lang="en-US" dirty="0"/>
          </a:p>
        </p:txBody>
      </p:sp>
    </p:spTree>
    <p:extLst>
      <p:ext uri="{BB962C8B-B14F-4D97-AF65-F5344CB8AC3E}">
        <p14:creationId xmlns:p14="http://schemas.microsoft.com/office/powerpoint/2010/main" val="3169266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0"/>
            <a:r>
              <a:rPr lang="en-US" sz="4800" b="1" dirty="0">
                <a:solidFill>
                  <a:srgbClr val="FF0000"/>
                </a:solidFill>
              </a:rPr>
              <a:t>Inspection</a:t>
            </a:r>
            <a:br>
              <a:rPr lang="en-US" sz="4800" b="1" dirty="0">
                <a:solidFill>
                  <a:srgbClr val="FF0000"/>
                </a:solidFill>
              </a:rPr>
            </a:br>
            <a:endParaRPr lang="en-US" sz="4800" b="1" dirty="0">
              <a:solidFill>
                <a:srgbClr val="FF0000"/>
              </a:solidFill>
            </a:endParaRPr>
          </a:p>
        </p:txBody>
      </p:sp>
      <p:sp>
        <p:nvSpPr>
          <p:cNvPr id="3" name="Content Placeholder 2"/>
          <p:cNvSpPr>
            <a:spLocks noGrp="1"/>
          </p:cNvSpPr>
          <p:nvPr>
            <p:ph idx="1"/>
          </p:nvPr>
        </p:nvSpPr>
        <p:spPr/>
        <p:txBody>
          <a:bodyPr/>
          <a:lstStyle/>
          <a:p>
            <a:pPr marL="0" indent="0" algn="l" rtl="0">
              <a:lnSpc>
                <a:spcPct val="150000"/>
              </a:lnSpc>
              <a:buNone/>
            </a:pPr>
            <a:r>
              <a:rPr lang="en-US" dirty="0" smtClean="0"/>
              <a:t>•</a:t>
            </a:r>
            <a:r>
              <a:rPr lang="en-US" dirty="0"/>
              <a:t>Examination of every body system includes the technique of inspection. </a:t>
            </a:r>
          </a:p>
          <a:p>
            <a:pPr marL="0" indent="0" algn="l" rtl="0">
              <a:lnSpc>
                <a:spcPct val="150000"/>
              </a:lnSpc>
              <a:buNone/>
            </a:pPr>
            <a:r>
              <a:rPr lang="en-US" dirty="0"/>
              <a:t>•For example, when inspecting the lungs and respiratory system, the nurse observes the shape of the chest, giving attention to breathing (noting the rate, depth, and effort of respirations); and notices the overall color of the skin, lips, and nail beds. </a:t>
            </a:r>
          </a:p>
          <a:p>
            <a:pPr marL="0" indent="0" algn="l" rtl="0">
              <a:lnSpc>
                <a:spcPct val="150000"/>
              </a:lnSpc>
              <a:buNone/>
            </a:pPr>
            <a:endParaRPr lang="en-US" dirty="0"/>
          </a:p>
          <a:p>
            <a:pPr marL="0" indent="0" algn="l" rtl="0">
              <a:lnSpc>
                <a:spcPct val="150000"/>
              </a:lnSpc>
              <a:buNone/>
            </a:pPr>
            <a:endParaRPr lang="en-US" dirty="0"/>
          </a:p>
        </p:txBody>
      </p:sp>
    </p:spTree>
    <p:extLst>
      <p:ext uri="{BB962C8B-B14F-4D97-AF65-F5344CB8AC3E}">
        <p14:creationId xmlns:p14="http://schemas.microsoft.com/office/powerpoint/2010/main" val="2171296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solidFill>
                  <a:srgbClr val="FF0000"/>
                </a:solidFill>
              </a:rPr>
              <a:t>Inspection</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838200" y="1825625"/>
            <a:ext cx="4724400" cy="4351338"/>
          </a:xfrm>
        </p:spPr>
        <p:txBody>
          <a:bodyPr>
            <a:normAutofit lnSpcReduction="10000"/>
          </a:bodyPr>
          <a:lstStyle/>
          <a:p>
            <a:pPr marL="0" indent="0" algn="l" rtl="0">
              <a:lnSpc>
                <a:spcPct val="150000"/>
              </a:lnSpc>
              <a:buNone/>
            </a:pPr>
            <a:r>
              <a:rPr lang="en-US" dirty="0" smtClean="0"/>
              <a:t>•</a:t>
            </a:r>
            <a:r>
              <a:rPr lang="en-US" dirty="0"/>
              <a:t>Sometimes the use of equipment facilitates inspection of certain body systems. For example, a penlight may be used to increase the light on a specific location </a:t>
            </a:r>
          </a:p>
          <a:p>
            <a:pPr algn="l" rtl="0">
              <a:lnSpc>
                <a:spcPct val="150000"/>
              </a:lnSpc>
            </a:pPr>
            <a:endParaRPr lang="en-US" dirty="0"/>
          </a:p>
          <a:p>
            <a:pPr algn="l" rtl="0">
              <a:lnSpc>
                <a:spcPct val="150000"/>
              </a:lnSpc>
            </a:pPr>
            <a:endParaRPr lang="en-US" dirty="0"/>
          </a:p>
        </p:txBody>
      </p:sp>
      <p:pic>
        <p:nvPicPr>
          <p:cNvPr id="4" name="Picture 3"/>
          <p:cNvPicPr>
            <a:picLocks noChangeAspect="1"/>
          </p:cNvPicPr>
          <p:nvPr/>
        </p:nvPicPr>
        <p:blipFill>
          <a:blip r:embed="rId2"/>
          <a:stretch>
            <a:fillRect/>
          </a:stretch>
        </p:blipFill>
        <p:spPr>
          <a:xfrm>
            <a:off x="5638800" y="1825625"/>
            <a:ext cx="6324600" cy="4651375"/>
          </a:xfrm>
          <a:prstGeom prst="rect">
            <a:avLst/>
          </a:prstGeom>
        </p:spPr>
      </p:pic>
    </p:spTree>
    <p:extLst>
      <p:ext uri="{BB962C8B-B14F-4D97-AF65-F5344CB8AC3E}">
        <p14:creationId xmlns:p14="http://schemas.microsoft.com/office/powerpoint/2010/main" val="673930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solidFill>
                  <a:srgbClr val="FF0000"/>
                </a:solidFill>
              </a:rPr>
              <a:t>Inspection</a:t>
            </a:r>
            <a:r>
              <a:rPr lang="en-US" dirty="0"/>
              <a:t/>
            </a:r>
            <a:br>
              <a:rPr lang="en-US" dirty="0"/>
            </a:br>
            <a:endParaRPr lang="en-US" dirty="0"/>
          </a:p>
        </p:txBody>
      </p:sp>
      <p:sp>
        <p:nvSpPr>
          <p:cNvPr id="3" name="Content Placeholder 2"/>
          <p:cNvSpPr>
            <a:spLocks noGrp="1"/>
          </p:cNvSpPr>
          <p:nvPr>
            <p:ph idx="1"/>
          </p:nvPr>
        </p:nvSpPr>
        <p:spPr>
          <a:xfrm>
            <a:off x="838200" y="1825625"/>
            <a:ext cx="3581400" cy="4351338"/>
          </a:xfrm>
        </p:spPr>
        <p:txBody>
          <a:bodyPr/>
          <a:lstStyle/>
          <a:p>
            <a:pPr algn="l" rtl="0">
              <a:lnSpc>
                <a:spcPct val="150000"/>
              </a:lnSpc>
            </a:pPr>
            <a:r>
              <a:rPr lang="en-US" dirty="0" smtClean="0"/>
              <a:t>•</a:t>
            </a:r>
            <a:r>
              <a:rPr lang="en-US" dirty="0"/>
              <a:t>Other instruments such as an </a:t>
            </a:r>
            <a:r>
              <a:rPr lang="en-US" b="1" dirty="0"/>
              <a:t>otoscope</a:t>
            </a:r>
            <a:r>
              <a:rPr lang="en-US" dirty="0"/>
              <a:t>, an ophthalmoscope are used to enhance inspection for specific body systems. </a:t>
            </a:r>
          </a:p>
          <a:p>
            <a:endParaRPr lang="en-US" dirty="0"/>
          </a:p>
          <a:p>
            <a:endParaRPr lang="en-US" dirty="0"/>
          </a:p>
        </p:txBody>
      </p:sp>
      <p:pic>
        <p:nvPicPr>
          <p:cNvPr id="4" name="Picture 3"/>
          <p:cNvPicPr>
            <a:picLocks noChangeAspect="1"/>
          </p:cNvPicPr>
          <p:nvPr/>
        </p:nvPicPr>
        <p:blipFill>
          <a:blip r:embed="rId2"/>
          <a:stretch>
            <a:fillRect/>
          </a:stretch>
        </p:blipFill>
        <p:spPr>
          <a:xfrm>
            <a:off x="5029200" y="1825625"/>
            <a:ext cx="6629400" cy="4351338"/>
          </a:xfrm>
          <a:prstGeom prst="rect">
            <a:avLst/>
          </a:prstGeom>
        </p:spPr>
      </p:pic>
    </p:spTree>
    <p:extLst>
      <p:ext uri="{BB962C8B-B14F-4D97-AF65-F5344CB8AC3E}">
        <p14:creationId xmlns:p14="http://schemas.microsoft.com/office/powerpoint/2010/main" val="1862311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7374"/>
            <a:ext cx="12192000" cy="6850626"/>
            <a:chOff x="0" y="7374"/>
            <a:chExt cx="12192000" cy="6850626"/>
          </a:xfrm>
        </p:grpSpPr>
        <p:pic>
          <p:nvPicPr>
            <p:cNvPr id="4" name="Picture 3"/>
            <p:cNvPicPr>
              <a:picLocks noChangeAspect="1"/>
            </p:cNvPicPr>
            <p:nvPr/>
          </p:nvPicPr>
          <p:blipFill>
            <a:blip r:embed="rId2"/>
            <a:stretch>
              <a:fillRect/>
            </a:stretch>
          </p:blipFill>
          <p:spPr>
            <a:xfrm>
              <a:off x="27039" y="7374"/>
              <a:ext cx="12164961" cy="3421626"/>
            </a:xfrm>
            <a:prstGeom prst="rect">
              <a:avLst/>
            </a:prstGeom>
          </p:spPr>
        </p:pic>
        <p:pic>
          <p:nvPicPr>
            <p:cNvPr id="5" name="Picture 4"/>
            <p:cNvPicPr>
              <a:picLocks noChangeAspect="1"/>
            </p:cNvPicPr>
            <p:nvPr/>
          </p:nvPicPr>
          <p:blipFill>
            <a:blip r:embed="rId3"/>
            <a:stretch>
              <a:fillRect/>
            </a:stretch>
          </p:blipFill>
          <p:spPr>
            <a:xfrm>
              <a:off x="0" y="3429000"/>
              <a:ext cx="12192000" cy="3429000"/>
            </a:xfrm>
            <a:prstGeom prst="rect">
              <a:avLst/>
            </a:prstGeom>
          </p:spPr>
        </p:pic>
      </p:grpSp>
    </p:spTree>
    <p:extLst>
      <p:ext uri="{BB962C8B-B14F-4D97-AF65-F5344CB8AC3E}">
        <p14:creationId xmlns:p14="http://schemas.microsoft.com/office/powerpoint/2010/main" val="2067863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0"/>
            <a:r>
              <a:rPr lang="en-US" sz="4800" b="1" dirty="0">
                <a:solidFill>
                  <a:srgbClr val="FF0000"/>
                </a:solidFill>
              </a:rPr>
              <a:t>Palpation</a:t>
            </a:r>
            <a:br>
              <a:rPr lang="en-US" sz="4800" b="1" dirty="0">
                <a:solidFill>
                  <a:srgbClr val="FF0000"/>
                </a:solidFill>
              </a:rPr>
            </a:br>
            <a:endParaRPr lang="en-US" sz="4800" b="1" dirty="0">
              <a:solidFill>
                <a:srgbClr val="FF0000"/>
              </a:solidFill>
            </a:endParaRPr>
          </a:p>
        </p:txBody>
      </p:sp>
      <p:sp>
        <p:nvSpPr>
          <p:cNvPr id="3" name="Content Placeholder 2"/>
          <p:cNvSpPr>
            <a:spLocks noGrp="1"/>
          </p:cNvSpPr>
          <p:nvPr>
            <p:ph idx="1"/>
          </p:nvPr>
        </p:nvSpPr>
        <p:spPr/>
        <p:txBody>
          <a:bodyPr/>
          <a:lstStyle/>
          <a:p>
            <a:pPr algn="l" rtl="0">
              <a:lnSpc>
                <a:spcPct val="150000"/>
              </a:lnSpc>
            </a:pPr>
            <a:r>
              <a:rPr lang="en-US" sz="3200" dirty="0" smtClean="0"/>
              <a:t>Involves </a:t>
            </a:r>
            <a:r>
              <a:rPr lang="en-US" sz="3200" dirty="0"/>
              <a:t>using the hands to feel texture, size, shape, consistency, pulsations, and location of certain parts of the patient’s body and also to identify areas the patient reports as being tender or painful. </a:t>
            </a:r>
          </a:p>
          <a:p>
            <a:endParaRPr lang="en-US" dirty="0"/>
          </a:p>
        </p:txBody>
      </p:sp>
    </p:spTree>
    <p:extLst>
      <p:ext uri="{BB962C8B-B14F-4D97-AF65-F5344CB8AC3E}">
        <p14:creationId xmlns:p14="http://schemas.microsoft.com/office/powerpoint/2010/main" val="1957855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solidFill>
                  <a:srgbClr val="FF0000"/>
                </a:solidFill>
              </a:rPr>
              <a:t>Palpation</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lstStyle/>
          <a:p>
            <a:pPr marL="0" indent="0" algn="l" rtl="0">
              <a:lnSpc>
                <a:spcPct val="150000"/>
              </a:lnSpc>
              <a:buNone/>
            </a:pPr>
            <a:r>
              <a:rPr lang="en-US" dirty="0" smtClean="0"/>
              <a:t>•</a:t>
            </a:r>
            <a:r>
              <a:rPr lang="en-US" dirty="0"/>
              <a:t>The nurse’s touch is gentle, hands are warm, and nails are short to prevent discomfort or injury to the patient.</a:t>
            </a:r>
          </a:p>
          <a:p>
            <a:pPr marL="0" indent="0" algn="l" rtl="0">
              <a:lnSpc>
                <a:spcPct val="150000"/>
              </a:lnSpc>
              <a:buNone/>
            </a:pPr>
            <a:r>
              <a:rPr lang="en-US" dirty="0"/>
              <a:t>•The nurse must tell the patient the purpose of and need for the touch.</a:t>
            </a:r>
          </a:p>
          <a:p>
            <a:pPr marL="0" indent="0" algn="l" rtl="0">
              <a:lnSpc>
                <a:spcPct val="150000"/>
              </a:lnSpc>
              <a:buNone/>
            </a:pPr>
            <a:r>
              <a:rPr lang="en-US" dirty="0"/>
              <a:t>•Gloves are worn when palpating mucous membranes or any other area where contact with body fluids is possible. </a:t>
            </a:r>
          </a:p>
          <a:p>
            <a:pPr marL="0" indent="0" algn="l" rtl="0">
              <a:lnSpc>
                <a:spcPct val="150000"/>
              </a:lnSpc>
              <a:buNone/>
            </a:pPr>
            <a:endParaRPr lang="en-US" dirty="0"/>
          </a:p>
          <a:p>
            <a:pPr marL="0" indent="0" algn="l" rtl="0">
              <a:lnSpc>
                <a:spcPct val="150000"/>
              </a:lnSpc>
              <a:buNone/>
            </a:pPr>
            <a:endParaRPr lang="en-US" dirty="0"/>
          </a:p>
        </p:txBody>
      </p:sp>
    </p:spTree>
    <p:extLst>
      <p:ext uri="{BB962C8B-B14F-4D97-AF65-F5344CB8AC3E}">
        <p14:creationId xmlns:p14="http://schemas.microsoft.com/office/powerpoint/2010/main" val="4142789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0"/>
            <a:r>
              <a:rPr lang="en-US" sz="4800" b="1" dirty="0">
                <a:solidFill>
                  <a:srgbClr val="FF0000"/>
                </a:solidFill>
              </a:rPr>
              <a:t>Palpation</a:t>
            </a:r>
            <a:br>
              <a:rPr lang="en-US" sz="4800" b="1" dirty="0">
                <a:solidFill>
                  <a:srgbClr val="FF0000"/>
                </a:solidFill>
              </a:rPr>
            </a:br>
            <a:endParaRPr lang="en-US" sz="4800" b="1" dirty="0">
              <a:solidFill>
                <a:srgbClr val="FF0000"/>
              </a:solidFill>
            </a:endParaRPr>
          </a:p>
        </p:txBody>
      </p:sp>
      <p:sp>
        <p:nvSpPr>
          <p:cNvPr id="3" name="Content Placeholder 2"/>
          <p:cNvSpPr>
            <a:spLocks noGrp="1"/>
          </p:cNvSpPr>
          <p:nvPr>
            <p:ph idx="1"/>
          </p:nvPr>
        </p:nvSpPr>
        <p:spPr/>
        <p:txBody>
          <a:bodyPr>
            <a:normAutofit fontScale="92500"/>
          </a:bodyPr>
          <a:lstStyle/>
          <a:p>
            <a:pPr marL="0" indent="0" algn="l" rtl="0">
              <a:lnSpc>
                <a:spcPct val="150000"/>
              </a:lnSpc>
              <a:buNone/>
            </a:pPr>
            <a:r>
              <a:rPr lang="en-US" dirty="0" smtClean="0"/>
              <a:t>•</a:t>
            </a:r>
            <a:r>
              <a:rPr lang="en-US" dirty="0"/>
              <a:t>The palmar surfaces of fingers and finger pads are more sensitive for palpation than the fingertips; thus they are better for determining position, texture, size, consistency, masses, and crepitus.</a:t>
            </a:r>
          </a:p>
          <a:p>
            <a:pPr marL="0" indent="0" algn="l" rtl="0">
              <a:lnSpc>
                <a:spcPct val="150000"/>
              </a:lnSpc>
              <a:buNone/>
            </a:pPr>
            <a:endParaRPr lang="en-US" dirty="0"/>
          </a:p>
          <a:p>
            <a:pPr marL="0" indent="0" algn="l" rtl="0">
              <a:lnSpc>
                <a:spcPct val="150000"/>
              </a:lnSpc>
              <a:buNone/>
            </a:pPr>
            <a:r>
              <a:rPr lang="en-US" dirty="0"/>
              <a:t>•The ulnar surface of the hands is the most sensitive to vibration, whereas the dorsal surface (back) of the hands is more sensitive to temperature. </a:t>
            </a:r>
          </a:p>
          <a:p>
            <a:pPr marL="0" indent="0" algn="l" rtl="0">
              <a:lnSpc>
                <a:spcPct val="150000"/>
              </a:lnSpc>
              <a:buNone/>
            </a:pPr>
            <a:endParaRPr lang="en-US" dirty="0"/>
          </a:p>
          <a:p>
            <a:pPr marL="0" indent="0" algn="l" rtl="0">
              <a:lnSpc>
                <a:spcPct val="150000"/>
              </a:lnSpc>
              <a:buNone/>
            </a:pPr>
            <a:endParaRPr lang="en-US" dirty="0"/>
          </a:p>
        </p:txBody>
      </p:sp>
    </p:spTree>
    <p:extLst>
      <p:ext uri="{BB962C8B-B14F-4D97-AF65-F5344CB8AC3E}">
        <p14:creationId xmlns:p14="http://schemas.microsoft.com/office/powerpoint/2010/main" val="3074880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0"/>
            <a:r>
              <a:rPr lang="en-US" sz="5400" b="1" dirty="0">
                <a:solidFill>
                  <a:srgbClr val="FF0000"/>
                </a:solidFill>
              </a:rPr>
              <a:t>Palpation</a:t>
            </a:r>
            <a:br>
              <a:rPr lang="en-US" sz="5400" b="1" dirty="0">
                <a:solidFill>
                  <a:srgbClr val="FF0000"/>
                </a:solidFill>
              </a:rPr>
            </a:br>
            <a:endParaRPr lang="en-US" sz="5400" b="1" dirty="0">
              <a:solidFill>
                <a:srgbClr val="FF0000"/>
              </a:solidFill>
            </a:endParaRPr>
          </a:p>
        </p:txBody>
      </p:sp>
      <p:sp>
        <p:nvSpPr>
          <p:cNvPr id="3" name="Content Placeholder 2"/>
          <p:cNvSpPr>
            <a:spLocks noGrp="1"/>
          </p:cNvSpPr>
          <p:nvPr>
            <p:ph idx="1"/>
          </p:nvPr>
        </p:nvSpPr>
        <p:spPr/>
        <p:txBody>
          <a:bodyPr/>
          <a:lstStyle/>
          <a:p>
            <a:pPr marL="0" indent="0" algn="l" rtl="0">
              <a:lnSpc>
                <a:spcPct val="200000"/>
              </a:lnSpc>
              <a:buNone/>
            </a:pPr>
            <a:r>
              <a:rPr lang="en-US" dirty="0" smtClean="0"/>
              <a:t>•</a:t>
            </a:r>
            <a:r>
              <a:rPr lang="en-US" dirty="0"/>
              <a:t>Palpation using the palmar surfaces of the fingers may be light or deep and is controlled by the amount of pressure applied. </a:t>
            </a:r>
          </a:p>
          <a:p>
            <a:endParaRPr lang="en-US" dirty="0"/>
          </a:p>
          <a:p>
            <a:endParaRPr lang="en-US" dirty="0"/>
          </a:p>
        </p:txBody>
      </p:sp>
    </p:spTree>
    <p:extLst>
      <p:ext uri="{BB962C8B-B14F-4D97-AF65-F5344CB8AC3E}">
        <p14:creationId xmlns:p14="http://schemas.microsoft.com/office/powerpoint/2010/main" val="4131234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152400"/>
            <a:ext cx="11696700" cy="1401762"/>
          </a:xfrm>
          <a:ln>
            <a:solidFill>
              <a:schemeClr val="accent1"/>
            </a:solidFill>
          </a:ln>
        </p:spPr>
        <p:txBody>
          <a:bodyPr>
            <a:normAutofit/>
          </a:bodyPr>
          <a:lstStyle/>
          <a:p>
            <a:pPr algn="l" rtl="0"/>
            <a:r>
              <a:rPr lang="en-US" dirty="0">
                <a:solidFill>
                  <a:srgbClr val="FF0000"/>
                </a:solidFill>
              </a:rPr>
              <a:t>COMPONENTS OF HEALTH ASSESSMENT</a:t>
            </a:r>
          </a:p>
        </p:txBody>
      </p:sp>
      <p:sp>
        <p:nvSpPr>
          <p:cNvPr id="3" name="عنصر نائب للمحتوى 2"/>
          <p:cNvSpPr>
            <a:spLocks noGrp="1"/>
          </p:cNvSpPr>
          <p:nvPr>
            <p:ph idx="1"/>
          </p:nvPr>
        </p:nvSpPr>
        <p:spPr>
          <a:xfrm>
            <a:off x="344129" y="2362200"/>
            <a:ext cx="11658600" cy="5181600"/>
          </a:xfrm>
        </p:spPr>
        <p:txBody>
          <a:bodyPr>
            <a:normAutofit/>
          </a:bodyPr>
          <a:lstStyle/>
          <a:p>
            <a:pPr algn="l" rtl="0">
              <a:lnSpc>
                <a:spcPct val="150000"/>
              </a:lnSpc>
            </a:pPr>
            <a:r>
              <a:rPr lang="en-US" sz="3600" dirty="0"/>
              <a:t>Components of health assessment include conducting :</a:t>
            </a:r>
          </a:p>
          <a:p>
            <a:pPr algn="l" rtl="0">
              <a:lnSpc>
                <a:spcPct val="150000"/>
              </a:lnSpc>
            </a:pPr>
            <a:r>
              <a:rPr lang="en-US" sz="3600" dirty="0" err="1"/>
              <a:t>1.A</a:t>
            </a:r>
            <a:r>
              <a:rPr lang="en-US" sz="3600" dirty="0"/>
              <a:t> health history (collecting subjective data) </a:t>
            </a:r>
          </a:p>
          <a:p>
            <a:pPr algn="l" rtl="0">
              <a:lnSpc>
                <a:spcPct val="150000"/>
              </a:lnSpc>
            </a:pPr>
            <a:r>
              <a:rPr lang="en-US" sz="3600" dirty="0" err="1"/>
              <a:t>2.A</a:t>
            </a:r>
            <a:r>
              <a:rPr lang="en-US" sz="3600" dirty="0"/>
              <a:t> physical examination (collecting objective data) </a:t>
            </a:r>
          </a:p>
        </p:txBody>
      </p:sp>
    </p:spTree>
    <p:extLst>
      <p:ext uri="{BB962C8B-B14F-4D97-AF65-F5344CB8AC3E}">
        <p14:creationId xmlns:p14="http://schemas.microsoft.com/office/powerpoint/2010/main" val="3091982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solidFill>
                  <a:srgbClr val="FF0000"/>
                </a:solidFill>
              </a:rPr>
              <a:t>Light palpation</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838200" y="1825625"/>
            <a:ext cx="4114800" cy="4351338"/>
          </a:xfrm>
        </p:spPr>
        <p:txBody>
          <a:bodyPr>
            <a:normAutofit lnSpcReduction="10000"/>
          </a:bodyPr>
          <a:lstStyle/>
          <a:p>
            <a:pPr algn="l" rtl="0">
              <a:lnSpc>
                <a:spcPct val="150000"/>
              </a:lnSpc>
            </a:pPr>
            <a:r>
              <a:rPr lang="en-US" dirty="0" smtClean="0"/>
              <a:t>•</a:t>
            </a:r>
            <a:r>
              <a:rPr lang="en-US" dirty="0"/>
              <a:t>Light palpation is accomplished by pressing down to a depth of approximately 1 cm and is used to assess skin, pulsations, and tenderness . </a:t>
            </a:r>
          </a:p>
          <a:p>
            <a:endParaRPr lang="en-US" dirty="0"/>
          </a:p>
          <a:p>
            <a:endParaRPr lang="en-US" dirty="0"/>
          </a:p>
        </p:txBody>
      </p:sp>
      <p:pic>
        <p:nvPicPr>
          <p:cNvPr id="4" name="Picture 3"/>
          <p:cNvPicPr>
            <a:picLocks noChangeAspect="1"/>
          </p:cNvPicPr>
          <p:nvPr/>
        </p:nvPicPr>
        <p:blipFill>
          <a:blip r:embed="rId2"/>
          <a:stretch>
            <a:fillRect/>
          </a:stretch>
        </p:blipFill>
        <p:spPr>
          <a:xfrm>
            <a:off x="4975122" y="1825625"/>
            <a:ext cx="6683477" cy="4351338"/>
          </a:xfrm>
          <a:prstGeom prst="rect">
            <a:avLst/>
          </a:prstGeom>
        </p:spPr>
      </p:pic>
    </p:spTree>
    <p:extLst>
      <p:ext uri="{BB962C8B-B14F-4D97-AF65-F5344CB8AC3E}">
        <p14:creationId xmlns:p14="http://schemas.microsoft.com/office/powerpoint/2010/main" val="2320720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solidFill>
                  <a:srgbClr val="FF0000"/>
                </a:solidFill>
              </a:rPr>
              <a:t>Deep palpation</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838200" y="1825625"/>
            <a:ext cx="3810000" cy="4351338"/>
          </a:xfrm>
        </p:spPr>
        <p:txBody>
          <a:bodyPr/>
          <a:lstStyle/>
          <a:p>
            <a:pPr algn="l" rtl="0">
              <a:lnSpc>
                <a:spcPct val="150000"/>
              </a:lnSpc>
            </a:pPr>
            <a:r>
              <a:rPr lang="en-US" dirty="0" smtClean="0"/>
              <a:t>•</a:t>
            </a:r>
            <a:r>
              <a:rPr lang="en-US" dirty="0"/>
              <a:t>is accomplished by pressing down to a depth of 4 cm with one or two hands and is used to determine organ size and contour. </a:t>
            </a:r>
          </a:p>
          <a:p>
            <a:endParaRPr lang="en-US" dirty="0"/>
          </a:p>
          <a:p>
            <a:endParaRPr lang="en-US" dirty="0"/>
          </a:p>
        </p:txBody>
      </p:sp>
      <p:pic>
        <p:nvPicPr>
          <p:cNvPr id="4" name="Picture 3"/>
          <p:cNvPicPr>
            <a:picLocks noChangeAspect="1"/>
          </p:cNvPicPr>
          <p:nvPr/>
        </p:nvPicPr>
        <p:blipFill>
          <a:blip r:embed="rId2"/>
          <a:stretch>
            <a:fillRect/>
          </a:stretch>
        </p:blipFill>
        <p:spPr>
          <a:xfrm>
            <a:off x="5334000" y="2133599"/>
            <a:ext cx="6019800" cy="4043363"/>
          </a:xfrm>
          <a:prstGeom prst="rect">
            <a:avLst/>
          </a:prstGeom>
        </p:spPr>
      </p:pic>
    </p:spTree>
    <p:extLst>
      <p:ext uri="{BB962C8B-B14F-4D97-AF65-F5344CB8AC3E}">
        <p14:creationId xmlns:p14="http://schemas.microsoft.com/office/powerpoint/2010/main" val="171486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4572000" cy="4351338"/>
          </a:xfrm>
        </p:spPr>
        <p:txBody>
          <a:bodyPr>
            <a:normAutofit lnSpcReduction="10000"/>
          </a:bodyPr>
          <a:lstStyle/>
          <a:p>
            <a:pPr algn="l" rtl="0">
              <a:lnSpc>
                <a:spcPct val="150000"/>
              </a:lnSpc>
            </a:pPr>
            <a:r>
              <a:rPr lang="en-US" dirty="0"/>
              <a:t>Light palpation should always precede deep palpation because palpation may cause tenderness or disrupt fluid, which could interfere with collecting data by light palpation. </a:t>
            </a:r>
          </a:p>
          <a:p>
            <a:endParaRPr lang="en-US" dirty="0"/>
          </a:p>
          <a:p>
            <a:endParaRPr lang="en-US" dirty="0"/>
          </a:p>
        </p:txBody>
      </p:sp>
      <p:pic>
        <p:nvPicPr>
          <p:cNvPr id="4" name="Picture 3"/>
          <p:cNvPicPr>
            <a:picLocks noChangeAspect="1"/>
          </p:cNvPicPr>
          <p:nvPr/>
        </p:nvPicPr>
        <p:blipFill>
          <a:blip r:embed="rId2"/>
          <a:stretch>
            <a:fillRect/>
          </a:stretch>
        </p:blipFill>
        <p:spPr>
          <a:xfrm>
            <a:off x="5304503" y="685800"/>
            <a:ext cx="5843280" cy="4572000"/>
          </a:xfrm>
          <a:prstGeom prst="rect">
            <a:avLst/>
          </a:prstGeom>
        </p:spPr>
      </p:pic>
    </p:spTree>
    <p:extLst>
      <p:ext uri="{BB962C8B-B14F-4D97-AF65-F5344CB8AC3E}">
        <p14:creationId xmlns:p14="http://schemas.microsoft.com/office/powerpoint/2010/main" val="3503066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solidFill>
                  <a:srgbClr val="FF0000"/>
                </a:solidFill>
              </a:rPr>
              <a:t>A bimanual technique of palpation </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lstStyle/>
          <a:p>
            <a:pPr algn="l" rtl="0">
              <a:lnSpc>
                <a:spcPct val="150000"/>
              </a:lnSpc>
            </a:pPr>
            <a:r>
              <a:rPr lang="en-US" dirty="0" smtClean="0"/>
              <a:t>•</a:t>
            </a:r>
            <a:r>
              <a:rPr lang="en-US" dirty="0"/>
              <a:t>A bimanual technique of palpation uses both hands, one anterior and one posterior, to entrap a mass or an organ (such as the uterus, kidney or large breasts) . </a:t>
            </a:r>
          </a:p>
          <a:p>
            <a:endParaRPr lang="en-US" dirty="0"/>
          </a:p>
          <a:p>
            <a:endParaRPr lang="en-US" dirty="0"/>
          </a:p>
        </p:txBody>
      </p:sp>
      <p:pic>
        <p:nvPicPr>
          <p:cNvPr id="4" name="Picture 3"/>
          <p:cNvPicPr>
            <a:picLocks noChangeAspect="1"/>
          </p:cNvPicPr>
          <p:nvPr/>
        </p:nvPicPr>
        <p:blipFill>
          <a:blip r:embed="rId2"/>
          <a:stretch>
            <a:fillRect/>
          </a:stretch>
        </p:blipFill>
        <p:spPr>
          <a:xfrm>
            <a:off x="838200" y="3886200"/>
            <a:ext cx="10363200" cy="2756579"/>
          </a:xfrm>
          <a:prstGeom prst="rect">
            <a:avLst/>
          </a:prstGeom>
        </p:spPr>
      </p:pic>
    </p:spTree>
    <p:extLst>
      <p:ext uri="{BB962C8B-B14F-4D97-AF65-F5344CB8AC3E}">
        <p14:creationId xmlns:p14="http://schemas.microsoft.com/office/powerpoint/2010/main" val="998248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553199"/>
          </a:xfrm>
          <a:prstGeom prst="rect">
            <a:avLst/>
          </a:prstGeom>
        </p:spPr>
      </p:pic>
    </p:spTree>
    <p:extLst>
      <p:ext uri="{BB962C8B-B14F-4D97-AF65-F5344CB8AC3E}">
        <p14:creationId xmlns:p14="http://schemas.microsoft.com/office/powerpoint/2010/main" val="3284337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solidFill>
                  <a:srgbClr val="FF0000"/>
                </a:solidFill>
              </a:rPr>
              <a:t>Percussion</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lstStyle/>
          <a:p>
            <a:pPr algn="l" rtl="0">
              <a:lnSpc>
                <a:spcPct val="150000"/>
              </a:lnSpc>
            </a:pPr>
            <a:r>
              <a:rPr lang="en-US" dirty="0" smtClean="0"/>
              <a:t>Percussion </a:t>
            </a:r>
            <a:r>
              <a:rPr lang="en-US" dirty="0"/>
              <a:t>is performed to evaluate the size, borders, and consistency of internal organs; detect tenderness; and determine the extent of fluid in a body cavity. There are two percussion techniques: </a:t>
            </a:r>
            <a:r>
              <a:rPr lang="en-US" b="1" dirty="0"/>
              <a:t>direct and indirect. </a:t>
            </a:r>
          </a:p>
          <a:p>
            <a:endParaRPr lang="en-US" dirty="0"/>
          </a:p>
        </p:txBody>
      </p:sp>
    </p:spTree>
    <p:extLst>
      <p:ext uri="{BB962C8B-B14F-4D97-AF65-F5344CB8AC3E}">
        <p14:creationId xmlns:p14="http://schemas.microsoft.com/office/powerpoint/2010/main" val="2443714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solidFill>
                  <a:srgbClr val="FF0000"/>
                </a:solidFill>
              </a:rPr>
              <a:t>Direct percussion</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lstStyle/>
          <a:p>
            <a:pPr marL="0" indent="0" algn="l" rtl="0">
              <a:lnSpc>
                <a:spcPct val="150000"/>
              </a:lnSpc>
              <a:buNone/>
            </a:pPr>
            <a:r>
              <a:rPr lang="en-US" dirty="0" smtClean="0"/>
              <a:t>•</a:t>
            </a:r>
            <a:r>
              <a:rPr lang="en-US" dirty="0"/>
              <a:t>involves striking a finger or hand directly against the patient’s body.</a:t>
            </a:r>
          </a:p>
          <a:p>
            <a:pPr marL="0" indent="0" algn="l" rtl="0">
              <a:lnSpc>
                <a:spcPct val="150000"/>
              </a:lnSpc>
              <a:buNone/>
            </a:pPr>
            <a:endParaRPr lang="en-US" dirty="0"/>
          </a:p>
          <a:p>
            <a:pPr marL="0" indent="0" algn="l" rtl="0">
              <a:lnSpc>
                <a:spcPct val="150000"/>
              </a:lnSpc>
              <a:buNone/>
            </a:pPr>
            <a:r>
              <a:rPr lang="en-US" dirty="0"/>
              <a:t>• The nurse may use direct percussion technique to evaluate the sinus of an adult by tapping a finger over the sinus or to detect tenderness over the kidney by striking the costovertebral angle (</a:t>
            </a:r>
            <a:r>
              <a:rPr lang="en-US" dirty="0" err="1"/>
              <a:t>CVA</a:t>
            </a:r>
            <a:r>
              <a:rPr lang="en-US" dirty="0"/>
              <a:t>) directly with a fist </a:t>
            </a:r>
          </a:p>
          <a:p>
            <a:pPr marL="0" indent="0" algn="l" rtl="0">
              <a:lnSpc>
                <a:spcPct val="150000"/>
              </a:lnSpc>
              <a:buNone/>
            </a:pPr>
            <a:endParaRPr lang="en-US" dirty="0"/>
          </a:p>
          <a:p>
            <a:pPr marL="0" indent="0" algn="l" rtl="0">
              <a:lnSpc>
                <a:spcPct val="150000"/>
              </a:lnSpc>
              <a:buNone/>
            </a:pPr>
            <a:endParaRPr lang="en-US" dirty="0"/>
          </a:p>
        </p:txBody>
      </p:sp>
    </p:spTree>
    <p:extLst>
      <p:ext uri="{BB962C8B-B14F-4D97-AF65-F5344CB8AC3E}">
        <p14:creationId xmlns:p14="http://schemas.microsoft.com/office/powerpoint/2010/main" val="3024507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039" y="27038"/>
            <a:ext cx="12164961" cy="6830961"/>
          </a:xfrm>
          <a:prstGeom prst="rect">
            <a:avLst/>
          </a:prstGeom>
        </p:spPr>
      </p:pic>
    </p:spTree>
    <p:extLst>
      <p:ext uri="{BB962C8B-B14F-4D97-AF65-F5344CB8AC3E}">
        <p14:creationId xmlns:p14="http://schemas.microsoft.com/office/powerpoint/2010/main" val="1764781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solidFill>
                  <a:srgbClr val="FF0000"/>
                </a:solidFill>
              </a:rPr>
              <a:t>Indirect percussion</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lstStyle/>
          <a:p>
            <a:pPr marL="0" indent="0" algn="l" rtl="0">
              <a:lnSpc>
                <a:spcPct val="150000"/>
              </a:lnSpc>
              <a:buNone/>
            </a:pPr>
            <a:r>
              <a:rPr lang="en-US" dirty="0" smtClean="0"/>
              <a:t>•</a:t>
            </a:r>
            <a:r>
              <a:rPr lang="en-US" dirty="0"/>
              <a:t>Requires both hands and is done by different methods, depending on which body system is being assessed.</a:t>
            </a:r>
          </a:p>
          <a:p>
            <a:pPr marL="0" indent="0" algn="l" rtl="0">
              <a:lnSpc>
                <a:spcPct val="150000"/>
              </a:lnSpc>
              <a:buNone/>
            </a:pPr>
            <a:r>
              <a:rPr lang="en-US" dirty="0"/>
              <a:t>•For example, indirect fist percussion of the kidney involves placing the </a:t>
            </a:r>
            <a:r>
              <a:rPr lang="en-US" dirty="0" err="1"/>
              <a:t>nondominant</a:t>
            </a:r>
            <a:r>
              <a:rPr lang="en-US" dirty="0"/>
              <a:t> hand palm down (with fingers together) over the </a:t>
            </a:r>
            <a:r>
              <a:rPr lang="en-US" dirty="0" err="1"/>
              <a:t>CVA</a:t>
            </a:r>
            <a:r>
              <a:rPr lang="en-US" dirty="0"/>
              <a:t> and gently striking the fingers with the lateral aspect of the fist of the dominant hand. </a:t>
            </a:r>
          </a:p>
          <a:p>
            <a:pPr marL="0" indent="0" algn="l" rtl="0">
              <a:lnSpc>
                <a:spcPct val="150000"/>
              </a:lnSpc>
              <a:buNone/>
            </a:pPr>
            <a:endParaRPr lang="en-US" dirty="0"/>
          </a:p>
          <a:p>
            <a:pPr marL="0" indent="0" algn="l" rtl="0">
              <a:lnSpc>
                <a:spcPct val="150000"/>
              </a:lnSpc>
              <a:buNone/>
            </a:pPr>
            <a:endParaRPr lang="en-US" dirty="0"/>
          </a:p>
        </p:txBody>
      </p:sp>
    </p:spTree>
    <p:extLst>
      <p:ext uri="{BB962C8B-B14F-4D97-AF65-F5344CB8AC3E}">
        <p14:creationId xmlns:p14="http://schemas.microsoft.com/office/powerpoint/2010/main" val="1115691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581" y="0"/>
            <a:ext cx="12091219" cy="6858000"/>
          </a:xfrm>
          <a:prstGeom prst="rect">
            <a:avLst/>
          </a:prstGeom>
        </p:spPr>
      </p:pic>
    </p:spTree>
    <p:extLst>
      <p:ext uri="{BB962C8B-B14F-4D97-AF65-F5344CB8AC3E}">
        <p14:creationId xmlns:p14="http://schemas.microsoft.com/office/powerpoint/2010/main" val="840926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04800" y="214501"/>
            <a:ext cx="11658600" cy="1085810"/>
          </a:xfrm>
          <a:prstGeom prst="rect">
            <a:avLst/>
          </a:prstGeom>
          <a:noFill/>
          <a:ln>
            <a:solidFill>
              <a:schemeClr val="accent1"/>
            </a:solidFill>
          </a:ln>
        </p:spPr>
        <p:txBody>
          <a:bodyPr wrap="square">
            <a:spAutoFit/>
          </a:bodyPr>
          <a:lstStyle/>
          <a:p>
            <a:pPr marL="137160" algn="ctr" rtl="0">
              <a:lnSpc>
                <a:spcPct val="150000"/>
              </a:lnSpc>
              <a:spcBef>
                <a:spcPts val="1000"/>
              </a:spcBef>
            </a:pPr>
            <a:r>
              <a:rPr lang="en-US" sz="4800" b="1" dirty="0">
                <a:solidFill>
                  <a:srgbClr val="FF0000"/>
                </a:solidFill>
              </a:rPr>
              <a:t>TYPE OF </a:t>
            </a:r>
            <a:r>
              <a:rPr lang="en-US" sz="4800" b="1" dirty="0" smtClean="0">
                <a:solidFill>
                  <a:srgbClr val="FF0000"/>
                </a:solidFill>
              </a:rPr>
              <a:t>DATA</a:t>
            </a:r>
            <a:endParaRPr sz="6000" b="1" dirty="0">
              <a:solidFill>
                <a:srgbClr val="FF0000"/>
              </a:solidFill>
              <a:latin typeface="Calibri" panose="020F0502020204030204"/>
              <a:ea typeface="+mn-ea"/>
              <a:cs typeface="+mn-cs"/>
            </a:endParaRPr>
          </a:p>
        </p:txBody>
      </p:sp>
      <p:sp>
        <p:nvSpPr>
          <p:cNvPr id="4" name="object 4"/>
          <p:cNvSpPr txBox="1"/>
          <p:nvPr/>
        </p:nvSpPr>
        <p:spPr>
          <a:xfrm>
            <a:off x="304800" y="1600201"/>
            <a:ext cx="11353800" cy="5830442"/>
          </a:xfrm>
          <a:prstGeom prst="rect">
            <a:avLst/>
          </a:prstGeom>
        </p:spPr>
        <p:txBody>
          <a:bodyPr vert="horz" wrap="square" lIns="0" tIns="13335" rIns="0" bIns="0" rtlCol="0">
            <a:spAutoFit/>
          </a:bodyPr>
          <a:lstStyle/>
          <a:p>
            <a:pPr algn="l" rtl="0">
              <a:lnSpc>
                <a:spcPct val="200000"/>
              </a:lnSpc>
            </a:pPr>
            <a:r>
              <a:rPr lang="en-US" sz="2800" b="1" dirty="0"/>
              <a:t>Subjective data: </a:t>
            </a:r>
            <a:r>
              <a:rPr lang="en-US" sz="2800" dirty="0"/>
              <a:t>information only client feels and can describe; called symptoms (e.g. itching, pain)</a:t>
            </a:r>
          </a:p>
          <a:p>
            <a:pPr algn="l" rtl="0">
              <a:lnSpc>
                <a:spcPct val="200000"/>
              </a:lnSpc>
            </a:pPr>
            <a:r>
              <a:rPr lang="en-US" sz="2800" dirty="0"/>
              <a:t>•Subjective data acquired directly from the patient are considered </a:t>
            </a:r>
            <a:r>
              <a:rPr lang="en-US" sz="2800" b="1" dirty="0"/>
              <a:t>primary source data. </a:t>
            </a:r>
          </a:p>
          <a:p>
            <a:pPr algn="l" rtl="0">
              <a:lnSpc>
                <a:spcPct val="200000"/>
              </a:lnSpc>
            </a:pPr>
            <a:r>
              <a:rPr lang="en-US" sz="2800" dirty="0"/>
              <a:t>•If data are acquired from another individual they are referred to as </a:t>
            </a:r>
            <a:r>
              <a:rPr lang="en-US" sz="2800" b="1" dirty="0"/>
              <a:t>secondary source data. </a:t>
            </a:r>
          </a:p>
          <a:p>
            <a:pPr algn="l" rtl="0">
              <a:lnSpc>
                <a:spcPct val="150000"/>
              </a:lnSpc>
            </a:pPr>
            <a:endParaRPr lang="en-US"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039600" cy="6781800"/>
            <a:chOff x="0" y="0"/>
            <a:chExt cx="12039600" cy="6781800"/>
          </a:xfrm>
        </p:grpSpPr>
        <p:pic>
          <p:nvPicPr>
            <p:cNvPr id="4" name="Picture 3"/>
            <p:cNvPicPr>
              <a:picLocks noChangeAspect="1"/>
            </p:cNvPicPr>
            <p:nvPr/>
          </p:nvPicPr>
          <p:blipFill>
            <a:blip r:embed="rId2"/>
            <a:stretch>
              <a:fillRect/>
            </a:stretch>
          </p:blipFill>
          <p:spPr>
            <a:xfrm>
              <a:off x="0" y="0"/>
              <a:ext cx="5486400" cy="6781800"/>
            </a:xfrm>
            <a:prstGeom prst="rect">
              <a:avLst/>
            </a:prstGeom>
          </p:spPr>
        </p:pic>
        <p:pic>
          <p:nvPicPr>
            <p:cNvPr id="5" name="Picture 4"/>
            <p:cNvPicPr>
              <a:picLocks noChangeAspect="1"/>
            </p:cNvPicPr>
            <p:nvPr/>
          </p:nvPicPr>
          <p:blipFill>
            <a:blip r:embed="rId3"/>
            <a:stretch>
              <a:fillRect/>
            </a:stretch>
          </p:blipFill>
          <p:spPr>
            <a:xfrm>
              <a:off x="5486400" y="9832"/>
              <a:ext cx="6553200" cy="6771968"/>
            </a:xfrm>
            <a:prstGeom prst="rect">
              <a:avLst/>
            </a:prstGeom>
          </p:spPr>
        </p:pic>
      </p:grpSp>
    </p:spTree>
    <p:extLst>
      <p:ext uri="{BB962C8B-B14F-4D97-AF65-F5344CB8AC3E}">
        <p14:creationId xmlns:p14="http://schemas.microsoft.com/office/powerpoint/2010/main" val="1140143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solidFill>
                  <a:srgbClr val="FF0000"/>
                </a:solidFill>
              </a:rPr>
              <a:t>Five percussion tones</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lstStyle/>
          <a:p>
            <a:pPr marL="0" indent="0" algn="l" rtl="0">
              <a:lnSpc>
                <a:spcPct val="150000"/>
              </a:lnSpc>
              <a:buNone/>
            </a:pPr>
            <a:r>
              <a:rPr lang="en-US" dirty="0" err="1" smtClean="0"/>
              <a:t>1.Tympany</a:t>
            </a:r>
            <a:r>
              <a:rPr lang="en-US" dirty="0" smtClean="0"/>
              <a:t> </a:t>
            </a:r>
            <a:r>
              <a:rPr lang="en-US" dirty="0"/>
              <a:t>is normally heard over the abdomen. </a:t>
            </a:r>
          </a:p>
          <a:p>
            <a:pPr marL="0" indent="0" algn="l" rtl="0">
              <a:lnSpc>
                <a:spcPct val="150000"/>
              </a:lnSpc>
              <a:buNone/>
            </a:pPr>
            <a:r>
              <a:rPr lang="en-US" dirty="0" err="1"/>
              <a:t>2.Resonance</a:t>
            </a:r>
            <a:r>
              <a:rPr lang="en-US" dirty="0"/>
              <a:t> is heard over healthy lung tissue</a:t>
            </a:r>
          </a:p>
          <a:p>
            <a:pPr marL="0" indent="0" algn="l" rtl="0">
              <a:lnSpc>
                <a:spcPct val="150000"/>
              </a:lnSpc>
              <a:buNone/>
            </a:pPr>
            <a:r>
              <a:rPr lang="en-US" dirty="0" err="1"/>
              <a:t>3.Hyperresonance</a:t>
            </a:r>
            <a:r>
              <a:rPr lang="en-US" dirty="0"/>
              <a:t> is heard in over inflated lungs (as in emphysema). </a:t>
            </a:r>
          </a:p>
          <a:p>
            <a:pPr marL="0" indent="0" algn="l" rtl="0">
              <a:lnSpc>
                <a:spcPct val="150000"/>
              </a:lnSpc>
              <a:buNone/>
            </a:pPr>
            <a:r>
              <a:rPr lang="en-US" dirty="0" err="1"/>
              <a:t>4.Dullness</a:t>
            </a:r>
            <a:r>
              <a:rPr lang="en-US" dirty="0"/>
              <a:t> is heard over the liver.</a:t>
            </a:r>
          </a:p>
          <a:p>
            <a:pPr marL="0" indent="0" algn="l" rtl="0">
              <a:lnSpc>
                <a:spcPct val="150000"/>
              </a:lnSpc>
              <a:buNone/>
            </a:pPr>
            <a:r>
              <a:rPr lang="en-US" dirty="0" err="1"/>
              <a:t>5.Flatness</a:t>
            </a:r>
            <a:r>
              <a:rPr lang="en-US" dirty="0"/>
              <a:t> is heard over bones and muscle. </a:t>
            </a:r>
          </a:p>
          <a:p>
            <a:pPr marL="0" indent="0" algn="l" rtl="0">
              <a:lnSpc>
                <a:spcPct val="150000"/>
              </a:lnSpc>
              <a:buNone/>
            </a:pPr>
            <a:endParaRPr lang="en-US" dirty="0"/>
          </a:p>
          <a:p>
            <a:pPr marL="0" indent="0" algn="l" rtl="0">
              <a:lnSpc>
                <a:spcPct val="150000"/>
              </a:lnSpc>
              <a:buNone/>
            </a:pPr>
            <a:endParaRPr lang="en-US" dirty="0"/>
          </a:p>
        </p:txBody>
      </p:sp>
    </p:spTree>
    <p:extLst>
      <p:ext uri="{BB962C8B-B14F-4D97-AF65-F5344CB8AC3E}">
        <p14:creationId xmlns:p14="http://schemas.microsoft.com/office/powerpoint/2010/main" val="29726889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solidFill>
                  <a:srgbClr val="FF0000"/>
                </a:solidFill>
              </a:rPr>
              <a:t>Auscultation</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normAutofit/>
          </a:bodyPr>
          <a:lstStyle/>
          <a:p>
            <a:pPr marL="0" indent="0" algn="l" rtl="0">
              <a:lnSpc>
                <a:spcPct val="150000"/>
              </a:lnSpc>
              <a:buNone/>
            </a:pPr>
            <a:r>
              <a:rPr lang="en-US" dirty="0" smtClean="0"/>
              <a:t>▪</a:t>
            </a:r>
            <a:r>
              <a:rPr lang="en-US" dirty="0"/>
              <a:t>Involves listening to sounds within the body. Although some sounds are audible to the ear without the use of special equipment (e.g., severe wheezing, and abdominal gurgling</a:t>
            </a:r>
            <a:r>
              <a:rPr lang="en-US" dirty="0" smtClean="0"/>
              <a:t>).</a:t>
            </a:r>
            <a:endParaRPr lang="en-US" dirty="0"/>
          </a:p>
          <a:p>
            <a:pPr marL="0" indent="0" algn="l" rtl="0">
              <a:lnSpc>
                <a:spcPct val="150000"/>
              </a:lnSpc>
              <a:buNone/>
            </a:pPr>
            <a:r>
              <a:rPr lang="en-US" dirty="0"/>
              <a:t>▪A stethoscope is usually used to facilitate auscultation. The stethoscope blocks out extraneous sounds when evaluating the condition of the heart, blood vessels, lungs, and intestines . </a:t>
            </a:r>
          </a:p>
          <a:p>
            <a:pPr marL="0" indent="0" algn="l" rtl="0">
              <a:lnSpc>
                <a:spcPct val="150000"/>
              </a:lnSpc>
              <a:buNone/>
            </a:pPr>
            <a:endParaRPr lang="en-US" dirty="0"/>
          </a:p>
          <a:p>
            <a:pPr marL="0" indent="0" algn="l" rtl="0">
              <a:lnSpc>
                <a:spcPct val="150000"/>
              </a:lnSpc>
              <a:buNone/>
            </a:pPr>
            <a:endParaRPr lang="en-US" dirty="0"/>
          </a:p>
        </p:txBody>
      </p:sp>
    </p:spTree>
    <p:extLst>
      <p:ext uri="{BB962C8B-B14F-4D97-AF65-F5344CB8AC3E}">
        <p14:creationId xmlns:p14="http://schemas.microsoft.com/office/powerpoint/2010/main" val="33884453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446" y="16412"/>
            <a:ext cx="12192000" cy="6858000"/>
          </a:xfrm>
          <a:prstGeom prst="rect">
            <a:avLst/>
          </a:prstGeom>
        </p:spPr>
      </p:pic>
    </p:spTree>
    <p:extLst>
      <p:ext uri="{BB962C8B-B14F-4D97-AF65-F5344CB8AC3E}">
        <p14:creationId xmlns:p14="http://schemas.microsoft.com/office/powerpoint/2010/main" val="4207574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838200"/>
            <a:ext cx="10668000" cy="3970318"/>
          </a:xfrm>
          <a:prstGeom prst="rect">
            <a:avLst/>
          </a:prstGeom>
        </p:spPr>
        <p:txBody>
          <a:bodyPr wrap="square">
            <a:spAutoFit/>
          </a:bodyPr>
          <a:lstStyle/>
          <a:p>
            <a:pPr algn="l" rtl="0"/>
            <a:r>
              <a:rPr lang="en-US" sz="3600" dirty="0">
                <a:solidFill>
                  <a:srgbClr val="000000"/>
                </a:solidFill>
                <a:latin typeface="Arial" panose="020B0604020202020204" pitchFamily="34" charset="0"/>
              </a:rPr>
              <a:t>•</a:t>
            </a:r>
            <a:r>
              <a:rPr lang="en-US" sz="3600" b="1" dirty="0">
                <a:solidFill>
                  <a:srgbClr val="000000"/>
                </a:solidFill>
                <a:latin typeface="Calibri" panose="020F0502020204030204" pitchFamily="34" charset="0"/>
              </a:rPr>
              <a:t>Objective data: </a:t>
            </a:r>
            <a:r>
              <a:rPr lang="en-US" sz="3600" dirty="0">
                <a:solidFill>
                  <a:srgbClr val="000000"/>
                </a:solidFill>
                <a:latin typeface="Calibri" panose="020F0502020204030204" pitchFamily="34" charset="0"/>
              </a:rPr>
              <a:t>observable and measurable facts, referred to as signs of disorder .</a:t>
            </a:r>
          </a:p>
          <a:p>
            <a:pPr algn="l" rtl="0"/>
            <a:endParaRPr lang="en-US" sz="3600" dirty="0">
              <a:solidFill>
                <a:srgbClr val="000000"/>
              </a:solidFill>
              <a:latin typeface="Calibri" panose="020F0502020204030204" pitchFamily="34" charset="0"/>
            </a:endParaRPr>
          </a:p>
          <a:p>
            <a:pPr algn="l" rtl="0"/>
            <a:r>
              <a:rPr lang="en-US" sz="3600" dirty="0">
                <a:solidFill>
                  <a:srgbClr val="000000"/>
                </a:solidFill>
                <a:latin typeface="Arial" panose="020B0604020202020204" pitchFamily="34" charset="0"/>
              </a:rPr>
              <a:t>•</a:t>
            </a:r>
            <a:r>
              <a:rPr lang="en-US" sz="3600" b="1" dirty="0">
                <a:solidFill>
                  <a:srgbClr val="000000"/>
                </a:solidFill>
                <a:latin typeface="Calibri" panose="020F0502020204030204" pitchFamily="34" charset="0"/>
              </a:rPr>
              <a:t>Objective data</a:t>
            </a:r>
            <a:r>
              <a:rPr lang="en-US" sz="3600" dirty="0">
                <a:solidFill>
                  <a:srgbClr val="000000"/>
                </a:solidFill>
                <a:latin typeface="Calibri" panose="020F0502020204030204" pitchFamily="34" charset="0"/>
              </a:rPr>
              <a:t>—your direct observations from what you see, hear, smell, and touch and from diagnostic test results </a:t>
            </a:r>
          </a:p>
          <a:p>
            <a:pPr algn="l" rtl="0"/>
            <a:endParaRPr lang="en-US" sz="36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515876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1" dirty="0">
                <a:solidFill>
                  <a:srgbClr val="FF0000"/>
                </a:solidFill>
              </a:rPr>
              <a:t>Type of assessment</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lstStyle/>
          <a:p>
            <a:pPr algn="l" rtl="0">
              <a:lnSpc>
                <a:spcPct val="150000"/>
              </a:lnSpc>
            </a:pPr>
            <a:r>
              <a:rPr lang="en-US" b="1" dirty="0" err="1"/>
              <a:t>1.Initial</a:t>
            </a:r>
            <a:r>
              <a:rPr lang="en-US" b="1" dirty="0"/>
              <a:t> assessment: </a:t>
            </a:r>
            <a:r>
              <a:rPr lang="en-US" dirty="0"/>
              <a:t>to establish complete data base after admission.</a:t>
            </a:r>
          </a:p>
          <a:p>
            <a:pPr algn="l" rtl="0">
              <a:lnSpc>
                <a:spcPct val="150000"/>
              </a:lnSpc>
            </a:pPr>
            <a:r>
              <a:rPr lang="en-US" b="1" dirty="0" err="1"/>
              <a:t>2.Problem</a:t>
            </a:r>
            <a:r>
              <a:rPr lang="en-US" b="1" dirty="0"/>
              <a:t> focus assessment: </a:t>
            </a:r>
            <a:r>
              <a:rPr lang="en-US" dirty="0"/>
              <a:t>to determine the status of specific problem integrated with nursing care.</a:t>
            </a:r>
          </a:p>
          <a:p>
            <a:pPr algn="l" rtl="0">
              <a:lnSpc>
                <a:spcPct val="150000"/>
              </a:lnSpc>
            </a:pPr>
            <a:r>
              <a:rPr lang="en-US" b="1" dirty="0" err="1"/>
              <a:t>3.Emergency</a:t>
            </a:r>
            <a:r>
              <a:rPr lang="en-US" b="1" dirty="0"/>
              <a:t> assessment: </a:t>
            </a:r>
            <a:r>
              <a:rPr lang="en-US" dirty="0"/>
              <a:t>identify the life threating problem.</a:t>
            </a:r>
          </a:p>
          <a:p>
            <a:pPr algn="l" rtl="0">
              <a:lnSpc>
                <a:spcPct val="150000"/>
              </a:lnSpc>
            </a:pPr>
            <a:r>
              <a:rPr lang="en-US" b="1" dirty="0" err="1"/>
              <a:t>4.Time</a:t>
            </a:r>
            <a:r>
              <a:rPr lang="en-US" b="1" dirty="0"/>
              <a:t> lapsed assessment(Reassessment</a:t>
            </a:r>
            <a:r>
              <a:rPr lang="en-US" dirty="0"/>
              <a:t>)</a:t>
            </a:r>
            <a:r>
              <a:rPr lang="en-US" b="1" dirty="0"/>
              <a:t>: </a:t>
            </a:r>
            <a:r>
              <a:rPr lang="en-US" dirty="0"/>
              <a:t>several month, to compare the client status. </a:t>
            </a:r>
          </a:p>
          <a:p>
            <a:pPr algn="l" rtl="0">
              <a:lnSpc>
                <a:spcPct val="150000"/>
              </a:lnSpc>
            </a:pPr>
            <a:endParaRPr lang="en-US" dirty="0"/>
          </a:p>
          <a:p>
            <a:pPr algn="l" rtl="0">
              <a:lnSpc>
                <a:spcPct val="150000"/>
              </a:lnSpc>
            </a:pPr>
            <a:endParaRPr lang="en-US" dirty="0"/>
          </a:p>
        </p:txBody>
      </p:sp>
    </p:spTree>
    <p:extLst>
      <p:ext uri="{BB962C8B-B14F-4D97-AF65-F5344CB8AC3E}">
        <p14:creationId xmlns:p14="http://schemas.microsoft.com/office/powerpoint/2010/main" val="1185802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solidFill>
                  <a:srgbClr val="FF0000"/>
                </a:solidFill>
              </a:rPr>
              <a:t>The health history</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normAutofit/>
          </a:bodyPr>
          <a:lstStyle/>
          <a:p>
            <a:pPr marL="0" indent="0" algn="l" rtl="0">
              <a:lnSpc>
                <a:spcPct val="150000"/>
              </a:lnSpc>
              <a:buNone/>
            </a:pPr>
            <a:r>
              <a:rPr lang="en-US" sz="3200" dirty="0"/>
              <a:t>• The health history is obtained through an interview process. During the interview the nurse facilitates discussion to collect and record data.</a:t>
            </a:r>
          </a:p>
          <a:p>
            <a:pPr marL="0" indent="0" algn="l" rtl="0">
              <a:lnSpc>
                <a:spcPct val="150000"/>
              </a:lnSpc>
              <a:buNone/>
            </a:pPr>
            <a:r>
              <a:rPr lang="en-US" sz="3200" dirty="0"/>
              <a:t>•A health history consists of subjective data collected during an interview. </a:t>
            </a:r>
          </a:p>
          <a:p>
            <a:pPr algn="l" rtl="0">
              <a:lnSpc>
                <a:spcPct val="150000"/>
              </a:lnSpc>
            </a:pPr>
            <a:endParaRPr lang="en-US" sz="3200" dirty="0"/>
          </a:p>
          <a:p>
            <a:pPr algn="l" rtl="0">
              <a:lnSpc>
                <a:spcPct val="150000"/>
              </a:lnSpc>
            </a:pPr>
            <a:endParaRPr lang="en-US" sz="3200" dirty="0"/>
          </a:p>
        </p:txBody>
      </p:sp>
    </p:spTree>
    <p:extLst>
      <p:ext uri="{BB962C8B-B14F-4D97-AF65-F5344CB8AC3E}">
        <p14:creationId xmlns:p14="http://schemas.microsoft.com/office/powerpoint/2010/main" val="2893201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solidFill>
                  <a:srgbClr val="FF0000"/>
                </a:solidFill>
              </a:rPr>
              <a:t>PHASES OF AN INTERVIEW </a:t>
            </a:r>
            <a:br>
              <a:rPr lang="en-US" b="1" dirty="0">
                <a:solidFill>
                  <a:srgbClr val="FF0000"/>
                </a:solidFill>
              </a:rPr>
            </a:br>
            <a:endParaRPr lang="en-US" b="1" dirty="0">
              <a:solidFill>
                <a:srgbClr val="FF0000"/>
              </a:solidFill>
            </a:endParaRPr>
          </a:p>
        </p:txBody>
      </p:sp>
      <p:pic>
        <p:nvPicPr>
          <p:cNvPr id="4" name="Picture 3"/>
          <p:cNvPicPr>
            <a:picLocks noChangeAspect="1"/>
          </p:cNvPicPr>
          <p:nvPr/>
        </p:nvPicPr>
        <p:blipFill>
          <a:blip r:embed="rId2"/>
          <a:stretch>
            <a:fillRect/>
          </a:stretch>
        </p:blipFill>
        <p:spPr>
          <a:xfrm>
            <a:off x="0" y="1066800"/>
            <a:ext cx="12192000" cy="5791200"/>
          </a:xfrm>
          <a:prstGeom prst="rect">
            <a:avLst/>
          </a:prstGeom>
        </p:spPr>
      </p:pic>
    </p:spTree>
    <p:extLst>
      <p:ext uri="{BB962C8B-B14F-4D97-AF65-F5344CB8AC3E}">
        <p14:creationId xmlns:p14="http://schemas.microsoft.com/office/powerpoint/2010/main" val="3037273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solidFill>
                  <a:srgbClr val="FF0000"/>
                </a:solidFill>
              </a:rPr>
              <a:t>Types of Questions to Ask</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838200" y="1447800"/>
            <a:ext cx="10515600" cy="4729163"/>
          </a:xfrm>
        </p:spPr>
        <p:txBody>
          <a:bodyPr>
            <a:normAutofit fontScale="92500" lnSpcReduction="20000"/>
          </a:bodyPr>
          <a:lstStyle/>
          <a:p>
            <a:pPr marL="0" indent="0" algn="l" rtl="0">
              <a:lnSpc>
                <a:spcPct val="150000"/>
              </a:lnSpc>
              <a:buNone/>
            </a:pPr>
            <a:r>
              <a:rPr lang="en-US" dirty="0"/>
              <a:t>•Begin the interview with </a:t>
            </a:r>
            <a:r>
              <a:rPr lang="en-US" b="1" dirty="0"/>
              <a:t>open-ended questions </a:t>
            </a:r>
            <a:r>
              <a:rPr lang="en-US" dirty="0"/>
              <a:t>such as, “How have you been feeling</a:t>
            </a:r>
            <a:r>
              <a:rPr lang="en-US" dirty="0" smtClean="0"/>
              <a:t>?”</a:t>
            </a:r>
            <a:endParaRPr lang="en-US" dirty="0"/>
          </a:p>
          <a:p>
            <a:pPr marL="0" indent="0" algn="l" rtl="0">
              <a:lnSpc>
                <a:spcPct val="150000"/>
              </a:lnSpc>
              <a:buNone/>
            </a:pPr>
            <a:r>
              <a:rPr lang="en-US" dirty="0"/>
              <a:t>•The aim of open-ended questions is to elicit responses that are more than one or two words. </a:t>
            </a:r>
          </a:p>
          <a:p>
            <a:pPr marL="0" indent="0" algn="l" rtl="0">
              <a:lnSpc>
                <a:spcPct val="150000"/>
              </a:lnSpc>
              <a:buNone/>
            </a:pPr>
            <a:r>
              <a:rPr lang="en-US" dirty="0"/>
              <a:t>•To gain more precise details, nurses ask more </a:t>
            </a:r>
            <a:r>
              <a:rPr lang="en-US" b="1" dirty="0"/>
              <a:t>direct, specific, closed-ended questions </a:t>
            </a:r>
            <a:r>
              <a:rPr lang="en-US" dirty="0"/>
              <a:t>that require only one or two words to answer.</a:t>
            </a:r>
          </a:p>
          <a:p>
            <a:pPr marL="0" indent="0" algn="l" rtl="0">
              <a:lnSpc>
                <a:spcPct val="150000"/>
              </a:lnSpc>
              <a:buNone/>
            </a:pPr>
            <a:r>
              <a:rPr lang="en-US" dirty="0"/>
              <a:t>•For example, the nurse might ask, “Do you become short of breath?” or “Do you frequently get bruises?” </a:t>
            </a:r>
          </a:p>
          <a:p>
            <a:endParaRPr lang="en-US" dirty="0"/>
          </a:p>
          <a:p>
            <a:pPr algn="l" rtl="0"/>
            <a:endParaRPr lang="en-US" dirty="0"/>
          </a:p>
          <a:p>
            <a:pPr algn="l" rtl="0"/>
            <a:endParaRPr lang="en-US" dirty="0"/>
          </a:p>
        </p:txBody>
      </p:sp>
    </p:spTree>
    <p:extLst>
      <p:ext uri="{BB962C8B-B14F-4D97-AF65-F5344CB8AC3E}">
        <p14:creationId xmlns:p14="http://schemas.microsoft.com/office/powerpoint/2010/main" val="2329047955"/>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4970</TotalTime>
  <Words>1571</Words>
  <Application>Microsoft Office PowerPoint</Application>
  <PresentationFormat>مخصص</PresentationFormat>
  <Paragraphs>142</Paragraphs>
  <Slides>43</Slides>
  <Notes>0</Notes>
  <HiddenSlides>0</HiddenSlides>
  <MMClips>0</MMClips>
  <ScaleCrop>false</ScaleCrop>
  <HeadingPairs>
    <vt:vector size="4" baseType="variant">
      <vt:variant>
        <vt:lpstr>نسق</vt:lpstr>
      </vt:variant>
      <vt:variant>
        <vt:i4>1</vt:i4>
      </vt:variant>
      <vt:variant>
        <vt:lpstr>عناوين الشرائح</vt:lpstr>
      </vt:variant>
      <vt:variant>
        <vt:i4>43</vt:i4>
      </vt:variant>
    </vt:vector>
  </HeadingPairs>
  <TitlesOfParts>
    <vt:vector size="44" baseType="lpstr">
      <vt:lpstr>نسق Office</vt:lpstr>
      <vt:lpstr>Lecture# 1 semester# 1   (Introduction to Health Assessment)  </vt:lpstr>
      <vt:lpstr>عرض تقديمي في PowerPoint</vt:lpstr>
      <vt:lpstr>COMPONENTS OF HEALTH ASSESSMENT</vt:lpstr>
      <vt:lpstr>TYPE OF DATA</vt:lpstr>
      <vt:lpstr>عرض تقديمي في PowerPoint</vt:lpstr>
      <vt:lpstr>Type of assessment </vt:lpstr>
      <vt:lpstr>The health history </vt:lpstr>
      <vt:lpstr>PHASES OF AN INTERVIEW  </vt:lpstr>
      <vt:lpstr>Types of Questions to Ask </vt:lpstr>
      <vt:lpstr>Techniques That Enhance Data Collection </vt:lpstr>
      <vt:lpstr>Components of the Health History </vt:lpstr>
      <vt:lpstr>BIOGRAPHIC DATA </vt:lpstr>
      <vt:lpstr>Reason for Seeking Health Care </vt:lpstr>
      <vt:lpstr>History of Present Illness </vt:lpstr>
      <vt:lpstr>COLDSPA </vt:lpstr>
      <vt:lpstr>Present Health Status </vt:lpstr>
      <vt:lpstr>Past Health History </vt:lpstr>
      <vt:lpstr>Past Health History </vt:lpstr>
      <vt:lpstr>Family History </vt:lpstr>
      <vt:lpstr>TECHNIQUES OF PHYSICAL ASSESSMENT </vt:lpstr>
      <vt:lpstr>Inspection </vt:lpstr>
      <vt:lpstr>Inspection </vt:lpstr>
      <vt:lpstr>Inspection </vt:lpstr>
      <vt:lpstr>Inspection </vt:lpstr>
      <vt:lpstr>عرض تقديمي في PowerPoint</vt:lpstr>
      <vt:lpstr>Palpation </vt:lpstr>
      <vt:lpstr>Palpation </vt:lpstr>
      <vt:lpstr>Palpation </vt:lpstr>
      <vt:lpstr>Palpation </vt:lpstr>
      <vt:lpstr>Light palpation </vt:lpstr>
      <vt:lpstr>Deep palpation </vt:lpstr>
      <vt:lpstr>عرض تقديمي في PowerPoint</vt:lpstr>
      <vt:lpstr>A bimanual technique of palpation  </vt:lpstr>
      <vt:lpstr>عرض تقديمي في PowerPoint</vt:lpstr>
      <vt:lpstr>Percussion </vt:lpstr>
      <vt:lpstr>Direct percussion </vt:lpstr>
      <vt:lpstr>عرض تقديمي في PowerPoint</vt:lpstr>
      <vt:lpstr>Indirect percussion </vt:lpstr>
      <vt:lpstr>عرض تقديمي في PowerPoint</vt:lpstr>
      <vt:lpstr>عرض تقديمي في PowerPoint</vt:lpstr>
      <vt:lpstr>Five percussion tones </vt:lpstr>
      <vt:lpstr>Auscultation </vt:lpstr>
      <vt:lpstr>عرض تقديمي في PowerPoint</vt:lpstr>
    </vt:vector>
  </TitlesOfParts>
  <Company>GM NETWORKING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Nursing Process</dc:title>
  <dc:creator>binnie</dc:creator>
  <cp:lastModifiedBy>ببببببببببببببب</cp:lastModifiedBy>
  <cp:revision>216</cp:revision>
  <dcterms:created xsi:type="dcterms:W3CDTF">2006-07-18T17:52:27Z</dcterms:created>
  <dcterms:modified xsi:type="dcterms:W3CDTF">2024-11-24T16:53:07Z</dcterms:modified>
</cp:coreProperties>
</file>