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9" d="100"/>
          <a:sy n="89" d="100"/>
        </p:scale>
        <p:origin x="-1258" y="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9D0726C8-0588-4B09-8422-5163941547FA}" type="datetimeFigureOut">
              <a:rPr lang="ar-SA" smtClean="0"/>
              <a:t>20/04/1446</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819CE649-A9C0-4791-B729-FDA55ACB2BD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D0726C8-0588-4B09-8422-5163941547FA}" type="datetimeFigureOut">
              <a:rPr lang="ar-SA" smtClean="0"/>
              <a:t>20/04/1446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D0726C8-0588-4B09-8422-5163941547FA}" type="datetimeFigureOut">
              <a:rPr lang="ar-SA" smtClean="0"/>
              <a:t>20/04/1446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D0726C8-0588-4B09-8422-5163941547FA}" type="datetimeFigureOut">
              <a:rPr lang="ar-SA" smtClean="0"/>
              <a:t>20/04/1446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0726C8-0588-4B09-8422-5163941547FA}" type="datetimeFigureOut">
              <a:rPr lang="ar-SA" smtClean="0"/>
              <a:t>20/04/1446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19CE649-A9C0-4791-B729-FDA55ACB2BD1}"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D0726C8-0588-4B09-8422-5163941547FA}" type="datetimeFigureOut">
              <a:rPr lang="ar-SA" smtClean="0"/>
              <a:t>20/04/1446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9D0726C8-0588-4B09-8422-5163941547FA}" type="datetimeFigureOut">
              <a:rPr lang="ar-SA" smtClean="0"/>
              <a:t>20/04/1446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9D0726C8-0588-4B09-8422-5163941547FA}" type="datetimeFigureOut">
              <a:rPr lang="ar-SA" smtClean="0"/>
              <a:t>20/04/1446</a:t>
            </a:fld>
            <a:endParaRPr lang="ar-SA"/>
          </a:p>
        </p:txBody>
      </p:sp>
      <p:sp>
        <p:nvSpPr>
          <p:cNvPr id="8" name="عنصر نائب لرقم الشريحة 7"/>
          <p:cNvSpPr>
            <a:spLocks noGrp="1"/>
          </p:cNvSpPr>
          <p:nvPr>
            <p:ph type="sldNum" sz="quarter" idx="11"/>
          </p:nvPr>
        </p:nvSpPr>
        <p:spPr/>
        <p:txBody>
          <a:bodyPr/>
          <a:lstStyle/>
          <a:p>
            <a:fld id="{819CE649-A9C0-4791-B729-FDA55ACB2BD1}" type="slidenum">
              <a:rPr lang="ar-SA" smtClean="0"/>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0726C8-0588-4B09-8422-5163941547FA}" type="datetimeFigureOut">
              <a:rPr lang="ar-SA" smtClean="0"/>
              <a:t>20/04/1446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9D0726C8-0588-4B09-8422-5163941547FA}" type="datetimeFigureOut">
              <a:rPr lang="ar-SA" smtClean="0"/>
              <a:t>20/04/1446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819CE649-A9C0-4791-B729-FDA55ACB2BD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9D0726C8-0588-4B09-8422-5163941547FA}" type="datetimeFigureOut">
              <a:rPr lang="ar-SA" smtClean="0"/>
              <a:t>20/04/1446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19CE649-A9C0-4791-B729-FDA55ACB2BD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D0726C8-0588-4B09-8422-5163941547FA}" type="datetimeFigureOut">
              <a:rPr lang="ar-SA" smtClean="0"/>
              <a:t>20/04/1446</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19CE649-A9C0-4791-B729-FDA55ACB2BD1}"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pPr algn="ctr"/>
            <a:r>
              <a:rPr lang="ar-IQ" dirty="0" err="1" smtClean="0">
                <a:cs typeface="(AH) Manal Bold" pitchFamily="2" charset="-78"/>
              </a:rPr>
              <a:t>م.م</a:t>
            </a:r>
            <a:r>
              <a:rPr lang="ar-IQ" dirty="0" smtClean="0">
                <a:cs typeface="(AH) Manal Bold" pitchFamily="2" charset="-78"/>
              </a:rPr>
              <a:t>. ذوالفقار المطيري </a:t>
            </a:r>
            <a:br>
              <a:rPr lang="ar-IQ" dirty="0" smtClean="0">
                <a:cs typeface="(AH) Manal Bold" pitchFamily="2" charset="-78"/>
              </a:rPr>
            </a:br>
            <a:r>
              <a:rPr lang="ar-IQ" dirty="0" smtClean="0">
                <a:cs typeface="(AH) Manal Bold" pitchFamily="2" charset="-78"/>
              </a:rPr>
              <a:t/>
            </a:r>
            <a:br>
              <a:rPr lang="ar-IQ" dirty="0" smtClean="0">
                <a:cs typeface="(AH) Manal Bold" pitchFamily="2" charset="-78"/>
              </a:rPr>
            </a:br>
            <a:r>
              <a:rPr lang="ar-IQ" dirty="0" smtClean="0">
                <a:cs typeface="(AH) Manal Bold" pitchFamily="2" charset="-78"/>
              </a:rPr>
              <a:t>3</a:t>
            </a:r>
            <a:endParaRPr lang="ar-SA" dirty="0">
              <a:cs typeface="(AH) Manal Bold" pitchFamily="2" charset="-78"/>
            </a:endParaRPr>
          </a:p>
        </p:txBody>
      </p:sp>
      <p:sp>
        <p:nvSpPr>
          <p:cNvPr id="3" name="عنوان فرعي 2"/>
          <p:cNvSpPr>
            <a:spLocks noGrp="1"/>
          </p:cNvSpPr>
          <p:nvPr>
            <p:ph type="subTitle" idx="1"/>
          </p:nvPr>
        </p:nvSpPr>
        <p:spPr/>
        <p:txBody>
          <a:bodyPr>
            <a:normAutofit/>
          </a:bodyPr>
          <a:lstStyle/>
          <a:p>
            <a:r>
              <a:rPr lang="ar-IQ" sz="4400" dirty="0" smtClean="0">
                <a:cs typeface="(AH) Manal Black" pitchFamily="2" charset="-78"/>
              </a:rPr>
              <a:t>أنواع </a:t>
            </a:r>
            <a:r>
              <a:rPr lang="ar-SA" sz="4400" dirty="0" smtClean="0">
                <a:cs typeface="(AH) Manal Black" pitchFamily="2" charset="-78"/>
              </a:rPr>
              <a:t>المونتاج </a:t>
            </a:r>
            <a:r>
              <a:rPr lang="ar-SA" sz="4400" dirty="0">
                <a:cs typeface="(AH) Manal Black" pitchFamily="2" charset="-78"/>
              </a:rPr>
              <a:t>؟</a:t>
            </a:r>
          </a:p>
        </p:txBody>
      </p:sp>
    </p:spTree>
    <p:extLst>
      <p:ext uri="{BB962C8B-B14F-4D97-AF65-F5344CB8AC3E}">
        <p14:creationId xmlns:p14="http://schemas.microsoft.com/office/powerpoint/2010/main" val="3536961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pPr fontAlgn="base"/>
            <a:r>
              <a:rPr lang="ar-SA" b="1" dirty="0">
                <a:solidFill>
                  <a:srgbClr val="FFC000"/>
                </a:solidFill>
              </a:rPr>
              <a:t>المونتاج العلني </a:t>
            </a:r>
            <a:r>
              <a:rPr lang="en-US" b="1" dirty="0" err="1">
                <a:solidFill>
                  <a:srgbClr val="FFC000"/>
                </a:solidFill>
              </a:rPr>
              <a:t>Overtonal</a:t>
            </a:r>
            <a:r>
              <a:rPr lang="en-US" b="1" dirty="0">
                <a:solidFill>
                  <a:srgbClr val="FFC000"/>
                </a:solidFill>
              </a:rPr>
              <a:t> Montage</a:t>
            </a:r>
          </a:p>
          <a:p>
            <a:pPr marL="36576" indent="0" fontAlgn="base">
              <a:buNone/>
            </a:pPr>
            <a:endParaRPr lang="en-US" sz="2000" b="1" dirty="0" smtClean="0">
              <a:cs typeface="(AH) Manal Bold" pitchFamily="2" charset="-78"/>
            </a:endParaRPr>
          </a:p>
          <a:p>
            <a:pPr marL="36576" indent="0" algn="just" fontAlgn="base">
              <a:lnSpc>
                <a:spcPct val="150000"/>
              </a:lnSpc>
              <a:buNone/>
            </a:pPr>
            <a:r>
              <a:rPr lang="ar-SA" sz="2000" dirty="0">
                <a:cs typeface="(AH) Manal Bold" pitchFamily="2" charset="-78"/>
              </a:rPr>
              <a:t>فهذا المشهد هو أحد أفضل الأمثلة لتأثير نظرية المونتاج على صناعة الأفلام، فيجمع المشهد جميع أساليب نظرية المونتاج من فكرة رائعة مع المحافظة على سرد الأحداث، كما توجد عاطفة تدعم احداث المشهد من خلال عملية الاخراج والمونتاج.</a:t>
            </a:r>
          </a:p>
        </p:txBody>
      </p:sp>
    </p:spTree>
    <p:extLst>
      <p:ext uri="{BB962C8B-B14F-4D97-AF65-F5344CB8AC3E}">
        <p14:creationId xmlns:p14="http://schemas.microsoft.com/office/powerpoint/2010/main" val="194451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pPr fontAlgn="base"/>
            <a:r>
              <a:rPr lang="ar-SA" b="1" dirty="0">
                <a:solidFill>
                  <a:srgbClr val="FFC000"/>
                </a:solidFill>
              </a:rPr>
              <a:t>الخاتمة</a:t>
            </a:r>
          </a:p>
          <a:p>
            <a:pPr algn="just" fontAlgn="base">
              <a:lnSpc>
                <a:spcPct val="150000"/>
              </a:lnSpc>
            </a:pPr>
            <a:r>
              <a:rPr lang="ar-SA" sz="2000" b="1" dirty="0">
                <a:cs typeface="(AH) Manal Bold" pitchFamily="2" charset="-78"/>
              </a:rPr>
              <a:t>تُعد نظرية المونتاج السوفيتية من النظريات المفهومة في صناعة الافلام وأكثرها تأثيراً بين صُناع الأفلام، حيث هناك الكثير من المفاهيم حول المونتاج فيختلف المخرجين وصُناع الأفلام عن المونتاج في الغالب.</a:t>
            </a:r>
            <a:endParaRPr lang="ar-SA" sz="1400" dirty="0">
              <a:cs typeface="(AH) Manal Bold" pitchFamily="2" charset="-78"/>
            </a:endParaRPr>
          </a:p>
        </p:txBody>
      </p:sp>
    </p:spTree>
    <p:extLst>
      <p:ext uri="{BB962C8B-B14F-4D97-AF65-F5344CB8AC3E}">
        <p14:creationId xmlns:p14="http://schemas.microsoft.com/office/powerpoint/2010/main" val="436092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chor="t">
            <a:normAutofit fontScale="90000"/>
          </a:bodyPr>
          <a:lstStyle/>
          <a:p>
            <a:pPr algn="ctr"/>
            <a:r>
              <a:rPr lang="ar-SA" dirty="0">
                <a:cs typeface="(AH) Manal Black" pitchFamily="2" charset="-78"/>
              </a:rPr>
              <a:t>ما هي نظرية المونتاج </a:t>
            </a:r>
            <a:r>
              <a:rPr lang="ar-SA" dirty="0">
                <a:solidFill>
                  <a:srgbClr val="FFC000"/>
                </a:solidFill>
                <a:cs typeface="(AH) Manal Black" pitchFamily="2" charset="-78"/>
              </a:rPr>
              <a:t>؟</a:t>
            </a:r>
            <a:r>
              <a:rPr lang="ar-SA" dirty="0">
                <a:cs typeface="(AH) Manal Black" pitchFamily="2" charset="-78"/>
              </a:rPr>
              <a:t/>
            </a:r>
            <a:br>
              <a:rPr lang="ar-SA" dirty="0">
                <a:cs typeface="(AH) Manal Black" pitchFamily="2" charset="-78"/>
              </a:rPr>
            </a:br>
            <a:endParaRPr lang="ar-SA" dirty="0">
              <a:cs typeface="(AH) Manal Black" pitchFamily="2" charset="-78"/>
            </a:endParaRPr>
          </a:p>
        </p:txBody>
      </p:sp>
      <p:sp>
        <p:nvSpPr>
          <p:cNvPr id="3" name="عنصر نائب للمحتوى 2"/>
          <p:cNvSpPr>
            <a:spLocks noGrp="1"/>
          </p:cNvSpPr>
          <p:nvPr>
            <p:ph idx="1"/>
          </p:nvPr>
        </p:nvSpPr>
        <p:spPr/>
        <p:txBody>
          <a:bodyPr>
            <a:normAutofit/>
          </a:bodyPr>
          <a:lstStyle/>
          <a:p>
            <a:pPr algn="just">
              <a:lnSpc>
                <a:spcPct val="200000"/>
              </a:lnSpc>
            </a:pPr>
            <a:r>
              <a:rPr lang="ar-SA" sz="2000" dirty="0" smtClean="0">
                <a:cs typeface="(AH) Manal Bold" pitchFamily="2" charset="-78"/>
              </a:rPr>
              <a:t>نظرية </a:t>
            </a:r>
            <a:r>
              <a:rPr lang="ar-SA" sz="2000" dirty="0">
                <a:cs typeface="(AH) Manal Bold" pitchFamily="2" charset="-78"/>
              </a:rPr>
              <a:t>المونتاج السوفيتية هي حركة سينمائية حدثت في روسيا السوفيتية في العشرينيات وأوائل الثلاثينيات. والتي أسسها </a:t>
            </a:r>
            <a:r>
              <a:rPr lang="ar-SA" sz="2000" dirty="0">
                <a:solidFill>
                  <a:srgbClr val="FFC000"/>
                </a:solidFill>
                <a:cs typeface="(AH) Manal Bold" pitchFamily="2" charset="-78"/>
              </a:rPr>
              <a:t>ليف </a:t>
            </a:r>
            <a:r>
              <a:rPr lang="ar-SA" sz="2000" dirty="0" err="1">
                <a:solidFill>
                  <a:srgbClr val="FFC000"/>
                </a:solidFill>
                <a:cs typeface="(AH) Manal Bold" pitchFamily="2" charset="-78"/>
              </a:rPr>
              <a:t>كوليشوف</a:t>
            </a:r>
            <a:r>
              <a:rPr lang="ar-SA" sz="2000" dirty="0">
                <a:solidFill>
                  <a:srgbClr val="FFC000"/>
                </a:solidFill>
                <a:cs typeface="(AH) Manal Bold" pitchFamily="2" charset="-78"/>
              </a:rPr>
              <a:t> </a:t>
            </a:r>
            <a:r>
              <a:rPr lang="ar-SA" sz="2000" dirty="0">
                <a:cs typeface="(AH) Manal Bold" pitchFamily="2" charset="-78"/>
              </a:rPr>
              <a:t>أثناء دراسته في مدرسة موسكو للسينما. ووفقًا للمخرج السوفيتي البارز </a:t>
            </a:r>
            <a:r>
              <a:rPr lang="ar-SA" sz="2000" dirty="0">
                <a:solidFill>
                  <a:srgbClr val="FFC000"/>
                </a:solidFill>
                <a:cs typeface="(AH) Manal Bold" pitchFamily="2" charset="-78"/>
              </a:rPr>
              <a:t>سيرجي </a:t>
            </a:r>
            <a:r>
              <a:rPr lang="ar-SA" sz="2000" dirty="0" err="1">
                <a:solidFill>
                  <a:srgbClr val="FFC000"/>
                </a:solidFill>
                <a:cs typeface="(AH) Manal Bold" pitchFamily="2" charset="-78"/>
              </a:rPr>
              <a:t>آيزنشتاين</a:t>
            </a:r>
            <a:r>
              <a:rPr lang="ar-SA" sz="2000" dirty="0">
                <a:cs typeface="(AH) Manal Bold" pitchFamily="2" charset="-78"/>
              </a:rPr>
              <a:t>، هناك خمسة أنواع مختلفة في نظرية المونتاج السوفيتية: متري، وإيقاعي، ونغمي، وفكري. وتشتهر هذه الحركة على نطاق واسع في مجال تحرير الأفلام حول العالم.</a:t>
            </a:r>
          </a:p>
        </p:txBody>
      </p:sp>
    </p:spTree>
    <p:extLst>
      <p:ext uri="{BB962C8B-B14F-4D97-AF65-F5344CB8AC3E}">
        <p14:creationId xmlns:p14="http://schemas.microsoft.com/office/powerpoint/2010/main" val="281880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lnSpcReduction="10000"/>
          </a:bodyPr>
          <a:lstStyle/>
          <a:p>
            <a:r>
              <a:rPr lang="ar-SA" dirty="0">
                <a:solidFill>
                  <a:srgbClr val="FFC000"/>
                </a:solidFill>
                <a:cs typeface="(AH) Manal Black" pitchFamily="2" charset="-78"/>
              </a:rPr>
              <a:t>المونتاج الفكري </a:t>
            </a:r>
            <a:r>
              <a:rPr lang="en-US" dirty="0" smtClean="0">
                <a:solidFill>
                  <a:srgbClr val="FFC000"/>
                </a:solidFill>
                <a:cs typeface="(AH) Manal Black" pitchFamily="2" charset="-78"/>
              </a:rPr>
              <a:t>Intellectual </a:t>
            </a:r>
            <a:r>
              <a:rPr lang="en-US" dirty="0">
                <a:solidFill>
                  <a:srgbClr val="FFC000"/>
                </a:solidFill>
                <a:cs typeface="(AH) Manal Black" pitchFamily="2" charset="-78"/>
              </a:rPr>
              <a:t>Montage</a:t>
            </a:r>
          </a:p>
          <a:p>
            <a:pPr marL="36576" indent="0">
              <a:buNone/>
            </a:pPr>
            <a:endParaRPr lang="en-US" sz="2000" dirty="0" smtClean="0">
              <a:cs typeface="(AH) Manal Black" pitchFamily="2" charset="-78"/>
            </a:endParaRPr>
          </a:p>
          <a:p>
            <a:pPr marL="36576" indent="0" algn="just">
              <a:buNone/>
            </a:pPr>
            <a:r>
              <a:rPr lang="ar-SA" sz="2000" dirty="0" smtClean="0">
                <a:cs typeface="(AH) Manal Bold" pitchFamily="2" charset="-78"/>
              </a:rPr>
              <a:t>المونتاج </a:t>
            </a:r>
            <a:r>
              <a:rPr lang="ar-SA" sz="2000" dirty="0">
                <a:cs typeface="(AH) Manal Bold" pitchFamily="2" charset="-78"/>
              </a:rPr>
              <a:t>الفكري أو </a:t>
            </a:r>
            <a:r>
              <a:rPr lang="en-US" sz="2000" dirty="0" smtClean="0">
                <a:cs typeface="(AH) Manal Bold" pitchFamily="2" charset="-78"/>
              </a:rPr>
              <a:t> </a:t>
            </a:r>
            <a:r>
              <a:rPr lang="en-US" sz="2000" dirty="0" smtClean="0">
                <a:solidFill>
                  <a:srgbClr val="FFC000"/>
                </a:solidFill>
                <a:cs typeface="(AH) Manal Bold" pitchFamily="2" charset="-78"/>
              </a:rPr>
              <a:t>Intellectual </a:t>
            </a:r>
            <a:r>
              <a:rPr lang="en-US" sz="2000" dirty="0">
                <a:solidFill>
                  <a:srgbClr val="FFC000"/>
                </a:solidFill>
                <a:cs typeface="(AH) Manal Bold" pitchFamily="2" charset="-78"/>
              </a:rPr>
              <a:t>Montage </a:t>
            </a:r>
            <a:r>
              <a:rPr lang="ar-SA" sz="2000" dirty="0">
                <a:cs typeface="(AH) Manal Bold" pitchFamily="2" charset="-78"/>
              </a:rPr>
              <a:t>الذي يُعتبر من أهم الطرق والأساليب في عالم صناعة الأفلام وذلك لوجود عامل فكري يربط المشاهد بالعمل، كما ترتبط مشاهده بعاطفة المشاهد، فيستهدف هذا النوع من المونتاج إثارة عاطفة المُشاهد من خلال </a:t>
            </a:r>
            <a:r>
              <a:rPr lang="ar-SA" sz="2000" dirty="0" smtClean="0">
                <a:cs typeface="(AH) Manal Bold" pitchFamily="2" charset="-78"/>
              </a:rPr>
              <a:t>الاستعانة </a:t>
            </a:r>
            <a:r>
              <a:rPr lang="ar-SA" sz="2000" dirty="0">
                <a:cs typeface="(AH) Manal Bold" pitchFamily="2" charset="-78"/>
              </a:rPr>
              <a:t>برموز معينة لشعوبها أو حتى الثقافات والأفكار. حيث لا يركز هذا النوع من المونتاج على نقل الحادثة كما هي بقدر ما يركز على أثرها على المُجتمع. بالإضافة إلى أن هذا النوع من المونتاج ممكن أن يُستخدم لإنشاء مشاهد معينة لا تؤثر على فئة محددة من المشاهدين إنما قد يكون أوسع قليلاً</a:t>
            </a:r>
            <a:r>
              <a:rPr lang="ar-SA" sz="2000" dirty="0" smtClean="0">
                <a:cs typeface="(AH) Manal Bold" pitchFamily="2" charset="-78"/>
              </a:rPr>
              <a:t>.</a:t>
            </a:r>
            <a:endParaRPr lang="ar-SA" sz="2000" dirty="0">
              <a:cs typeface="(AH) Manal Bold" pitchFamily="2" charset="-78"/>
            </a:endParaRPr>
          </a:p>
          <a:p>
            <a:pPr marL="36576" indent="0" algn="just">
              <a:buNone/>
            </a:pPr>
            <a:r>
              <a:rPr lang="ar-SA" sz="2000" dirty="0">
                <a:cs typeface="(AH) Manal Bold" pitchFamily="2" charset="-78"/>
              </a:rPr>
              <a:t>هناك الكثير من الامثلة عن المونتاج الفكري، فلا يخلو من أي عمل سينمائي ذو مكانة رفيعة من هذا النوع من المشاهد، حيث هناك بعض الامثلة التي تسمى بتأثير </a:t>
            </a:r>
            <a:r>
              <a:rPr lang="ar-SA" sz="2000" dirty="0" err="1">
                <a:cs typeface="(AH) Manal Bold" pitchFamily="2" charset="-78"/>
              </a:rPr>
              <a:t>كوليشوف</a:t>
            </a:r>
            <a:r>
              <a:rPr lang="ar-SA" sz="2000" dirty="0">
                <a:cs typeface="(AH) Manal Bold" pitchFamily="2" charset="-78"/>
              </a:rPr>
              <a:t>، ففي فيلم </a:t>
            </a:r>
            <a:r>
              <a:rPr lang="ar-SA" sz="2000" dirty="0" err="1">
                <a:cs typeface="(AH) Manal Bold" pitchFamily="2" charset="-78"/>
              </a:rPr>
              <a:t>كوليشوف</a:t>
            </a:r>
            <a:r>
              <a:rPr lang="ar-SA" sz="2000" dirty="0">
                <a:cs typeface="(AH) Manal Bold" pitchFamily="2" charset="-78"/>
              </a:rPr>
              <a:t> القصير الذي جمع لقطة واحدة للممثل إيفان </a:t>
            </a:r>
            <a:r>
              <a:rPr lang="ar-SA" sz="2000" dirty="0" err="1">
                <a:cs typeface="(AH) Manal Bold" pitchFamily="2" charset="-78"/>
              </a:rPr>
              <a:t>موسجوكين</a:t>
            </a:r>
            <a:r>
              <a:rPr lang="ar-SA" sz="2000" dirty="0">
                <a:cs typeface="(AH) Manal Bold" pitchFamily="2" charset="-78"/>
              </a:rPr>
              <a:t> مع ثلاث مشاهد اضافية، الأولى عبارة عن وعاء من الحساء، والثانية لفتاة في نعش، والثالثة امرأة ترقد على الأريكة.</a:t>
            </a:r>
          </a:p>
        </p:txBody>
      </p:sp>
    </p:spTree>
    <p:extLst>
      <p:ext uri="{BB962C8B-B14F-4D97-AF65-F5344CB8AC3E}">
        <p14:creationId xmlns:p14="http://schemas.microsoft.com/office/powerpoint/2010/main" val="1967431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r>
              <a:rPr lang="ar-SA" dirty="0">
                <a:solidFill>
                  <a:srgbClr val="FFC000"/>
                </a:solidFill>
                <a:cs typeface="(AH) Manal Black" pitchFamily="2" charset="-78"/>
              </a:rPr>
              <a:t>المونتاج الفكري </a:t>
            </a:r>
            <a:r>
              <a:rPr lang="en-US" dirty="0" smtClean="0">
                <a:solidFill>
                  <a:srgbClr val="FFC000"/>
                </a:solidFill>
                <a:cs typeface="(AH) Manal Black" pitchFamily="2" charset="-78"/>
              </a:rPr>
              <a:t>Intellectual </a:t>
            </a:r>
            <a:r>
              <a:rPr lang="en-US" dirty="0">
                <a:solidFill>
                  <a:srgbClr val="FFC000"/>
                </a:solidFill>
                <a:cs typeface="(AH) Manal Black" pitchFamily="2" charset="-78"/>
              </a:rPr>
              <a:t>Montage</a:t>
            </a:r>
          </a:p>
          <a:p>
            <a:pPr marL="36576" indent="0">
              <a:buNone/>
            </a:pPr>
            <a:endParaRPr lang="en-US" sz="2000" dirty="0" smtClean="0">
              <a:cs typeface="(AH) Manal Black" pitchFamily="2" charset="-78"/>
            </a:endParaRPr>
          </a:p>
          <a:p>
            <a:pPr marL="36576" indent="0" algn="just">
              <a:lnSpc>
                <a:spcPct val="150000"/>
              </a:lnSpc>
              <a:buNone/>
            </a:pPr>
            <a:r>
              <a:rPr lang="ar-SA" sz="2000" dirty="0">
                <a:cs typeface="(AH) Manal Bold" pitchFamily="2" charset="-78"/>
              </a:rPr>
              <a:t>كان تأثير </a:t>
            </a:r>
            <a:r>
              <a:rPr lang="ar-SA" sz="2000" dirty="0" err="1">
                <a:cs typeface="(AH) Manal Bold" pitchFamily="2" charset="-78"/>
              </a:rPr>
              <a:t>كوليشوف</a:t>
            </a:r>
            <a:r>
              <a:rPr lang="ar-SA" sz="2000" dirty="0">
                <a:cs typeface="(AH) Manal Bold" pitchFamily="2" charset="-78"/>
              </a:rPr>
              <a:t> يهدف من هذه الطريقة لإيصال ثلاثة أفكار مختلفة في تعبير واحد، ويتم ذلك من خلال ايصال هذه الأفكار للمشاهد عن طريقة المونتاج الفكري. فالمشهد الأول يُمثل الجوع (الحساء)، والمشهد الثاني يمثل الحزن (النعش)، والمشهد الثالث يمثل الرغبة (المرأة). تميز </a:t>
            </a:r>
            <a:r>
              <a:rPr lang="ar-SA" sz="2000" dirty="0" err="1">
                <a:cs typeface="(AH) Manal Bold" pitchFamily="2" charset="-78"/>
              </a:rPr>
              <a:t>كوليشوف</a:t>
            </a:r>
            <a:r>
              <a:rPr lang="ar-SA" sz="2000" dirty="0">
                <a:cs typeface="(AH) Manal Bold" pitchFamily="2" charset="-78"/>
              </a:rPr>
              <a:t> في زيادة إثارة المشاعر من خلال مشهد واحد متباين مع باقي المشاهد، لذلك أصبحت التقنية تُعرف باسم تأثير </a:t>
            </a:r>
            <a:r>
              <a:rPr lang="ar-SA" sz="2000" dirty="0" err="1">
                <a:cs typeface="(AH) Manal Bold" pitchFamily="2" charset="-78"/>
              </a:rPr>
              <a:t>كوليشوف</a:t>
            </a:r>
            <a:endParaRPr lang="ar-SA" sz="2000" dirty="0">
              <a:cs typeface="(AH) Manal Bold" pitchFamily="2" charset="-78"/>
            </a:endParaRPr>
          </a:p>
        </p:txBody>
      </p:sp>
    </p:spTree>
    <p:extLst>
      <p:ext uri="{BB962C8B-B14F-4D97-AF65-F5344CB8AC3E}">
        <p14:creationId xmlns:p14="http://schemas.microsoft.com/office/powerpoint/2010/main" val="313270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fontScale="92500" lnSpcReduction="10000"/>
          </a:bodyPr>
          <a:lstStyle/>
          <a:p>
            <a:r>
              <a:rPr lang="ar-SA" dirty="0">
                <a:solidFill>
                  <a:srgbClr val="FFC000"/>
                </a:solidFill>
                <a:cs typeface="(AH) Manal Black" pitchFamily="2" charset="-78"/>
              </a:rPr>
              <a:t>المونتاج المتري </a:t>
            </a:r>
            <a:r>
              <a:rPr lang="en-US" dirty="0">
                <a:solidFill>
                  <a:srgbClr val="FFC000"/>
                </a:solidFill>
                <a:cs typeface="(AH) Manal Black" pitchFamily="2" charset="-78"/>
              </a:rPr>
              <a:t>Metric </a:t>
            </a:r>
            <a:r>
              <a:rPr lang="en-US" dirty="0" smtClean="0">
                <a:solidFill>
                  <a:srgbClr val="FFC000"/>
                </a:solidFill>
                <a:cs typeface="(AH) Manal Black" pitchFamily="2" charset="-78"/>
              </a:rPr>
              <a:t>Montage</a:t>
            </a:r>
            <a:r>
              <a:rPr lang="ar-IQ" dirty="0" smtClean="0">
                <a:solidFill>
                  <a:srgbClr val="FFC000"/>
                </a:solidFill>
                <a:cs typeface="(AH) Manal Black" pitchFamily="2" charset="-78"/>
              </a:rPr>
              <a:t>\</a:t>
            </a:r>
          </a:p>
          <a:p>
            <a:pPr marL="36576" indent="0">
              <a:buNone/>
            </a:pPr>
            <a:endParaRPr lang="en-US" dirty="0">
              <a:solidFill>
                <a:srgbClr val="FFC000"/>
              </a:solidFill>
              <a:cs typeface="(AH) Manal Black" pitchFamily="2" charset="-78"/>
            </a:endParaRPr>
          </a:p>
          <a:p>
            <a:pPr marL="36576" indent="0" algn="just">
              <a:lnSpc>
                <a:spcPct val="150000"/>
              </a:lnSpc>
              <a:buNone/>
            </a:pPr>
            <a:r>
              <a:rPr lang="ar-SA" sz="2000" dirty="0">
                <a:cs typeface="(AH) Manal Bold" pitchFamily="2" charset="-78"/>
              </a:rPr>
              <a:t>المونتاج المتري أو </a:t>
            </a:r>
            <a:r>
              <a:rPr lang="en-US" sz="2000" dirty="0" smtClean="0">
                <a:cs typeface="(AH) Manal Bold" pitchFamily="2" charset="-78"/>
              </a:rPr>
              <a:t> </a:t>
            </a:r>
            <a:r>
              <a:rPr lang="en-US" sz="2000" dirty="0" smtClean="0">
                <a:solidFill>
                  <a:srgbClr val="FFC000"/>
                </a:solidFill>
                <a:cs typeface="(AH) Manal Bold" pitchFamily="2" charset="-78"/>
              </a:rPr>
              <a:t>Metric </a:t>
            </a:r>
            <a:r>
              <a:rPr lang="en-US" sz="2000" dirty="0">
                <a:solidFill>
                  <a:srgbClr val="FFC000"/>
                </a:solidFill>
                <a:cs typeface="(AH) Manal Bold" pitchFamily="2" charset="-78"/>
              </a:rPr>
              <a:t>Montage </a:t>
            </a:r>
            <a:r>
              <a:rPr lang="ar-SA" sz="2000" dirty="0">
                <a:cs typeface="(AH) Manal Bold" pitchFamily="2" charset="-78"/>
              </a:rPr>
              <a:t>الذي يشير إلى طول وترابط اللقطات ببعضها البعض، فتؤدي هذا الطريقة إلى تقصير اللقطات واختصار الوقت، فيُختصر المونتاج في تجميع المشاهد واختصارها بوقت زمني قصير لإيصال المعلومات بالشكل المطلوب</a:t>
            </a:r>
            <a:r>
              <a:rPr lang="ar-SA" sz="2000" dirty="0" smtClean="0">
                <a:cs typeface="(AH) Manal Bold" pitchFamily="2" charset="-78"/>
              </a:rPr>
              <a:t>.</a:t>
            </a:r>
            <a:endParaRPr lang="ar-IQ" sz="2000" dirty="0" smtClean="0">
              <a:cs typeface="(AH) Manal Bold" pitchFamily="2" charset="-78"/>
            </a:endParaRPr>
          </a:p>
          <a:p>
            <a:pPr marL="36576" indent="0" algn="just">
              <a:lnSpc>
                <a:spcPct val="150000"/>
              </a:lnSpc>
              <a:buNone/>
            </a:pPr>
            <a:r>
              <a:rPr lang="ar-SA" sz="2000" dirty="0">
                <a:cs typeface="(AH) Manal Bold" pitchFamily="2" charset="-78"/>
              </a:rPr>
              <a:t>يعتمد هذا الأسلوب على سرد الأحداث القصصية فإذا وصلت إلى ذروة الفيلم تستطيع أن تستخدم هذا الأسلوب الذي يكون مناسب في أفلام الغموض والإثارة، فهنالك الكثير من المشاهد التي تثير القلق والتوتر، فإذا كنت من المهتمين بهذا الأسلوب فالمونتاج المتري مناسب جداً في هذه الحالة. وأكثر الأمثلة المناسبة في أسلوب المونتاج المتري هي أفلام ألفريد هتشكوك التي يكثر </a:t>
            </a:r>
            <a:r>
              <a:rPr lang="ar-SA" sz="2000" dirty="0" smtClean="0">
                <a:cs typeface="(AH) Manal Bold" pitchFamily="2" charset="-78"/>
              </a:rPr>
              <a:t>استخدام </a:t>
            </a:r>
            <a:r>
              <a:rPr lang="ar-SA" sz="2000" dirty="0">
                <a:cs typeface="(AH) Manal Bold" pitchFamily="2" charset="-78"/>
              </a:rPr>
              <a:t>هذا النوع بأكثر أفلامه.</a:t>
            </a:r>
          </a:p>
        </p:txBody>
      </p:sp>
    </p:spTree>
    <p:extLst>
      <p:ext uri="{BB962C8B-B14F-4D97-AF65-F5344CB8AC3E}">
        <p14:creationId xmlns:p14="http://schemas.microsoft.com/office/powerpoint/2010/main" val="395735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r>
              <a:rPr lang="ar-SA" dirty="0">
                <a:solidFill>
                  <a:srgbClr val="FFC000"/>
                </a:solidFill>
                <a:cs typeface="(AH) Manal Black" pitchFamily="2" charset="-78"/>
              </a:rPr>
              <a:t>المونتاج الإيقاعي </a:t>
            </a:r>
            <a:r>
              <a:rPr lang="en-US" dirty="0" smtClean="0">
                <a:solidFill>
                  <a:srgbClr val="FFC000"/>
                </a:solidFill>
                <a:cs typeface="(AH) Manal Black" pitchFamily="2" charset="-78"/>
              </a:rPr>
              <a:t>Rhythmic </a:t>
            </a:r>
            <a:r>
              <a:rPr lang="en-US" dirty="0">
                <a:solidFill>
                  <a:srgbClr val="FFC000"/>
                </a:solidFill>
                <a:cs typeface="(AH) Manal Black" pitchFamily="2" charset="-78"/>
              </a:rPr>
              <a:t>Montage</a:t>
            </a:r>
          </a:p>
          <a:p>
            <a:pPr marL="36576" indent="0">
              <a:buNone/>
            </a:pPr>
            <a:endParaRPr lang="en-US" sz="2000" dirty="0">
              <a:cs typeface="(AH) Manal Bold" pitchFamily="2" charset="-78"/>
            </a:endParaRPr>
          </a:p>
          <a:p>
            <a:pPr marL="36576" indent="0" algn="justLow">
              <a:lnSpc>
                <a:spcPct val="150000"/>
              </a:lnSpc>
              <a:buNone/>
            </a:pPr>
            <a:r>
              <a:rPr lang="ar-SA" sz="2000" dirty="0" smtClean="0">
                <a:cs typeface="(AH) Manal Bold" pitchFamily="2" charset="-78"/>
              </a:rPr>
              <a:t>المونتاج </a:t>
            </a:r>
            <a:r>
              <a:rPr lang="ar-SA" sz="2000" dirty="0">
                <a:cs typeface="(AH) Manal Bold" pitchFamily="2" charset="-78"/>
              </a:rPr>
              <a:t>الإيقاعي أو </a:t>
            </a:r>
            <a:r>
              <a:rPr lang="en-US" sz="2000" dirty="0">
                <a:cs typeface="(AH) Manal Bold" pitchFamily="2" charset="-78"/>
              </a:rPr>
              <a:t>Rhythmic Montage </a:t>
            </a:r>
            <a:r>
              <a:rPr lang="ar-SA" sz="2000" dirty="0">
                <a:cs typeface="(AH) Manal Bold" pitchFamily="2" charset="-78"/>
              </a:rPr>
              <a:t>الذي يدمج الشعور الحسي والمرئي للمشاهد، فيكون مع نوع من الموسيقى تترابط مع اللقطات لإكمال المشهد. فمن اللازم أن يناسب محرر الفيديو الموسيقى بلقطات بشكل فني وابداعي.</a:t>
            </a:r>
          </a:p>
          <a:p>
            <a:pPr marL="36576" indent="0" algn="justLow">
              <a:lnSpc>
                <a:spcPct val="150000"/>
              </a:lnSpc>
              <a:buNone/>
            </a:pPr>
            <a:r>
              <a:rPr lang="ar-SA" sz="2000" dirty="0" smtClean="0">
                <a:cs typeface="(AH) Manal Bold" pitchFamily="2" charset="-78"/>
              </a:rPr>
              <a:t>يهدف </a:t>
            </a:r>
            <a:r>
              <a:rPr lang="ar-SA" sz="2000" dirty="0">
                <a:cs typeface="(AH) Manal Bold" pitchFamily="2" charset="-78"/>
              </a:rPr>
              <a:t>المونتاج الإيقاعي إلى استمرارية اللقطات واندماج المشاهد بأجواء الفيلم. حيث التعاون أمر مهم في الأعمال الفنية، فصناعة الأفلام تجمع الكثير من الفنون في آن واحد، فيدخل في المونتاج الايقاعي المخرج والمحرر والملحن والمؤلف الموسيقي إلى صناعة الصورة والتجسيد معاً في ترابط وعمل فني واحد.</a:t>
            </a:r>
            <a:endParaRPr lang="ar-SA" sz="1600" dirty="0">
              <a:cs typeface="(AH) Manal Bold" pitchFamily="2" charset="-78"/>
            </a:endParaRPr>
          </a:p>
        </p:txBody>
      </p:sp>
    </p:spTree>
    <p:extLst>
      <p:ext uri="{BB962C8B-B14F-4D97-AF65-F5344CB8AC3E}">
        <p14:creationId xmlns:p14="http://schemas.microsoft.com/office/powerpoint/2010/main" val="244791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r>
              <a:rPr lang="ar-SA" dirty="0">
                <a:solidFill>
                  <a:srgbClr val="FFC000"/>
                </a:solidFill>
                <a:cs typeface="(AH) Manal Black" pitchFamily="2" charset="-78"/>
              </a:rPr>
              <a:t>المونتاج النغمي </a:t>
            </a:r>
            <a:r>
              <a:rPr lang="en-US" dirty="0">
                <a:solidFill>
                  <a:srgbClr val="FFC000"/>
                </a:solidFill>
                <a:cs typeface="(AH) Manal Black" pitchFamily="2" charset="-78"/>
              </a:rPr>
              <a:t>Tonal Montage</a:t>
            </a:r>
          </a:p>
          <a:p>
            <a:pPr marL="36576" indent="0" algn="just">
              <a:lnSpc>
                <a:spcPct val="150000"/>
              </a:lnSpc>
              <a:buNone/>
            </a:pPr>
            <a:r>
              <a:rPr lang="ar-SA" sz="2000" dirty="0">
                <a:cs typeface="(AH) Manal Bold" pitchFamily="2" charset="-78"/>
              </a:rPr>
              <a:t>المونتاج النغمي أو </a:t>
            </a:r>
            <a:r>
              <a:rPr lang="en-US" sz="2000" dirty="0">
                <a:solidFill>
                  <a:srgbClr val="FFC000"/>
                </a:solidFill>
                <a:cs typeface="(AH) Manal Bold" pitchFamily="2" charset="-78"/>
              </a:rPr>
              <a:t>Tonal Montage </a:t>
            </a:r>
            <a:r>
              <a:rPr lang="ar-SA" sz="2000" dirty="0">
                <a:cs typeface="(AH) Manal Bold" pitchFamily="2" charset="-78"/>
              </a:rPr>
              <a:t>الذي يتكون من لقطتين أو أكثر مع إضافة الموسيقى، حيث يميل المونتاج النغمي إلى الجانب العاطفي والفكري كما في المونتاج الفكري، فهناك الكثير من لا يفرق بين المونتاج النغمي والمونتاج الفكري وهنالك من يستخدم </a:t>
            </a:r>
            <a:r>
              <a:rPr lang="ar-SA" sz="2000" dirty="0" err="1">
                <a:cs typeface="(AH) Manal Bold" pitchFamily="2" charset="-78"/>
              </a:rPr>
              <a:t>الإثنين</a:t>
            </a:r>
            <a:r>
              <a:rPr lang="ar-SA" sz="2000" dirty="0">
                <a:cs typeface="(AH) Manal Bold" pitchFamily="2" charset="-78"/>
              </a:rPr>
              <a:t> معاً في الكثير من المشاهد والامثلة، كون هنالك ترابط كبير بين الاثنين</a:t>
            </a:r>
            <a:r>
              <a:rPr lang="ar-SA" sz="2000" dirty="0" smtClean="0">
                <a:cs typeface="(AH) Manal Bold" pitchFamily="2" charset="-78"/>
              </a:rPr>
              <a:t>.</a:t>
            </a:r>
            <a:endParaRPr lang="ar-SA" sz="2000" dirty="0">
              <a:cs typeface="(AH) Manal Bold" pitchFamily="2" charset="-78"/>
            </a:endParaRPr>
          </a:p>
          <a:p>
            <a:pPr marL="36576" indent="0" algn="just">
              <a:lnSpc>
                <a:spcPct val="150000"/>
              </a:lnSpc>
              <a:buNone/>
            </a:pPr>
            <a:r>
              <a:rPr lang="ar-SA" sz="2000" dirty="0">
                <a:cs typeface="(AH) Manal Bold" pitchFamily="2" charset="-78"/>
              </a:rPr>
              <a:t>لكن يختلف المخرج </a:t>
            </a:r>
            <a:r>
              <a:rPr lang="ar-SA" sz="2000" dirty="0" err="1">
                <a:cs typeface="(AH) Manal Bold" pitchFamily="2" charset="-78"/>
              </a:rPr>
              <a:t>إنغمار</a:t>
            </a:r>
            <a:r>
              <a:rPr lang="ar-SA" sz="2000" dirty="0">
                <a:cs typeface="(AH) Manal Bold" pitchFamily="2" charset="-78"/>
              </a:rPr>
              <a:t> </a:t>
            </a:r>
            <a:r>
              <a:rPr lang="ar-SA" sz="2000" dirty="0" err="1">
                <a:cs typeface="(AH) Manal Bold" pitchFamily="2" charset="-78"/>
              </a:rPr>
              <a:t>برغمان</a:t>
            </a:r>
            <a:r>
              <a:rPr lang="ar-SA" sz="2000" dirty="0">
                <a:cs typeface="(AH) Manal Bold" pitchFamily="2" charset="-78"/>
              </a:rPr>
              <a:t> في هذا الأمر، حيث يقول بأن التحرير يشبه الموسيقى، فتستطيع أن تناغم المشاعر فقط من خلال المونتاج فإذا تمت إضافة الموسيقى وعوامل الموسيقى إلى المونتاج كيف سيكون المشهد مفعم بالفكر والمشاعر.</a:t>
            </a:r>
            <a:endParaRPr lang="ar-SA" sz="1200" dirty="0">
              <a:cs typeface="(AH) Manal Bold" pitchFamily="2" charset="-78"/>
            </a:endParaRPr>
          </a:p>
        </p:txBody>
      </p:sp>
    </p:spTree>
    <p:extLst>
      <p:ext uri="{BB962C8B-B14F-4D97-AF65-F5344CB8AC3E}">
        <p14:creationId xmlns:p14="http://schemas.microsoft.com/office/powerpoint/2010/main" val="1328209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pPr fontAlgn="base"/>
            <a:r>
              <a:rPr lang="ar-SA" b="1" dirty="0">
                <a:solidFill>
                  <a:srgbClr val="FFC000"/>
                </a:solidFill>
              </a:rPr>
              <a:t>المونتاج العلني </a:t>
            </a:r>
            <a:r>
              <a:rPr lang="en-US" b="1" dirty="0" err="1">
                <a:solidFill>
                  <a:srgbClr val="FFC000"/>
                </a:solidFill>
              </a:rPr>
              <a:t>Overtonal</a:t>
            </a:r>
            <a:r>
              <a:rPr lang="en-US" b="1" dirty="0">
                <a:solidFill>
                  <a:srgbClr val="FFC000"/>
                </a:solidFill>
              </a:rPr>
              <a:t> Montage</a:t>
            </a:r>
          </a:p>
          <a:p>
            <a:pPr marL="36576" indent="0" fontAlgn="base">
              <a:buNone/>
            </a:pPr>
            <a:endParaRPr lang="en-US" sz="2000" b="1" dirty="0" smtClean="0">
              <a:cs typeface="(AH) Manal Bold" pitchFamily="2" charset="-78"/>
            </a:endParaRPr>
          </a:p>
          <a:p>
            <a:pPr marL="36576" indent="0" algn="just" fontAlgn="base">
              <a:lnSpc>
                <a:spcPct val="150000"/>
              </a:lnSpc>
              <a:buNone/>
            </a:pPr>
            <a:r>
              <a:rPr lang="ar-SA" sz="2000" b="1" dirty="0" smtClean="0">
                <a:cs typeface="(AH) Manal Bold" pitchFamily="2" charset="-78"/>
              </a:rPr>
              <a:t>المونتاج </a:t>
            </a:r>
            <a:r>
              <a:rPr lang="ar-SA" sz="2000" b="1" dirty="0">
                <a:cs typeface="(AH) Manal Bold" pitchFamily="2" charset="-78"/>
              </a:rPr>
              <a:t>العلني</a:t>
            </a:r>
            <a:r>
              <a:rPr lang="ar-SA" sz="2000" dirty="0">
                <a:cs typeface="(AH) Manal Bold" pitchFamily="2" charset="-78"/>
              </a:rPr>
              <a:t> أو </a:t>
            </a:r>
            <a:r>
              <a:rPr lang="en-US" sz="2000" dirty="0" smtClean="0">
                <a:cs typeface="(AH) Manal Bold" pitchFamily="2" charset="-78"/>
              </a:rPr>
              <a:t> </a:t>
            </a:r>
            <a:r>
              <a:rPr lang="en-US" sz="2000" b="1" dirty="0" err="1" smtClean="0">
                <a:solidFill>
                  <a:srgbClr val="FFC000"/>
                </a:solidFill>
                <a:cs typeface="(AH) Manal Bold" pitchFamily="2" charset="-78"/>
              </a:rPr>
              <a:t>Overtonal</a:t>
            </a:r>
            <a:r>
              <a:rPr lang="en-US" sz="2000" b="1" dirty="0" smtClean="0">
                <a:solidFill>
                  <a:srgbClr val="FFC000"/>
                </a:solidFill>
                <a:cs typeface="(AH) Manal Bold" pitchFamily="2" charset="-78"/>
              </a:rPr>
              <a:t> </a:t>
            </a:r>
            <a:r>
              <a:rPr lang="en-US" sz="2000" b="1" dirty="0">
                <a:solidFill>
                  <a:srgbClr val="FFC000"/>
                </a:solidFill>
                <a:cs typeface="(AH) Manal Bold" pitchFamily="2" charset="-78"/>
              </a:rPr>
              <a:t>Montage</a:t>
            </a:r>
            <a:r>
              <a:rPr lang="en-US" sz="2000" dirty="0">
                <a:cs typeface="(AH) Manal Bold" pitchFamily="2" charset="-78"/>
              </a:rPr>
              <a:t> </a:t>
            </a:r>
            <a:r>
              <a:rPr lang="ar-SA" sz="2000" dirty="0">
                <a:cs typeface="(AH) Manal Bold" pitchFamily="2" charset="-78"/>
              </a:rPr>
              <a:t>الذي يكون مزيج بين جميع الأنواع الأربعة من الفكري والمتري والإيقاعي والنغمي الذي يكون هذا المزيج بين السرعة والأفكار والعواطف بشكل مثالي. يهدف المونتاج العلني </a:t>
            </a:r>
            <a:r>
              <a:rPr lang="ar-SA" sz="2000" dirty="0" err="1">
                <a:cs typeface="(AH) Manal Bold" pitchFamily="2" charset="-78"/>
              </a:rPr>
              <a:t>لايثار</a:t>
            </a:r>
            <a:r>
              <a:rPr lang="ar-SA" sz="2000" dirty="0">
                <a:cs typeface="(AH) Manal Bold" pitchFamily="2" charset="-78"/>
              </a:rPr>
              <a:t> الجدل في بعض الأحيان، فهنالك الكثير من المشاهد التي تجسد المجازر والمصاعب، فالمونتاج العلني قريب من تجسيد هذه النوع، فيجب أن تكون نتيجة المجزرة هي غضب الجمهور.</a:t>
            </a:r>
          </a:p>
          <a:p>
            <a:pPr marL="36576" indent="0" algn="just" fontAlgn="base">
              <a:lnSpc>
                <a:spcPct val="150000"/>
              </a:lnSpc>
              <a:buNone/>
            </a:pPr>
            <a:r>
              <a:rPr lang="ar-SA" sz="2000" dirty="0">
                <a:cs typeface="(AH) Manal Bold" pitchFamily="2" charset="-78"/>
              </a:rPr>
              <a:t>هناك الكثير من الامثلة عن المونتاج العلني، لكن أبرز الأمثلة عن نظرية المونتاج ككل (بكل انواعه الاربعة من فكري ومتري وايقاعي ونعمي) هو:</a:t>
            </a:r>
          </a:p>
        </p:txBody>
      </p:sp>
    </p:spTree>
    <p:extLst>
      <p:ext uri="{BB962C8B-B14F-4D97-AF65-F5344CB8AC3E}">
        <p14:creationId xmlns:p14="http://schemas.microsoft.com/office/powerpoint/2010/main" val="210714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a:cs typeface="(AH) Manal Black" pitchFamily="2" charset="-78"/>
              </a:rPr>
              <a:t>أنواع المونتاج </a:t>
            </a:r>
          </a:p>
        </p:txBody>
      </p:sp>
      <p:sp>
        <p:nvSpPr>
          <p:cNvPr id="3" name="عنصر نائب للمحتوى 2"/>
          <p:cNvSpPr>
            <a:spLocks noGrp="1"/>
          </p:cNvSpPr>
          <p:nvPr>
            <p:ph idx="1"/>
          </p:nvPr>
        </p:nvSpPr>
        <p:spPr/>
        <p:txBody>
          <a:bodyPr>
            <a:normAutofit/>
          </a:bodyPr>
          <a:lstStyle/>
          <a:p>
            <a:pPr fontAlgn="base"/>
            <a:r>
              <a:rPr lang="ar-SA" b="1" dirty="0">
                <a:solidFill>
                  <a:srgbClr val="FFC000"/>
                </a:solidFill>
              </a:rPr>
              <a:t>المونتاج العلني </a:t>
            </a:r>
            <a:r>
              <a:rPr lang="en-US" b="1" dirty="0" err="1">
                <a:solidFill>
                  <a:srgbClr val="FFC000"/>
                </a:solidFill>
              </a:rPr>
              <a:t>Overtonal</a:t>
            </a:r>
            <a:r>
              <a:rPr lang="en-US" b="1" dirty="0">
                <a:solidFill>
                  <a:srgbClr val="FFC000"/>
                </a:solidFill>
              </a:rPr>
              <a:t> Montage</a:t>
            </a:r>
          </a:p>
          <a:p>
            <a:pPr marL="36576" indent="0" fontAlgn="base">
              <a:buNone/>
            </a:pPr>
            <a:endParaRPr lang="en-US" sz="2000" b="1" dirty="0" smtClean="0">
              <a:cs typeface="(AH) Manal Bold" pitchFamily="2" charset="-78"/>
            </a:endParaRPr>
          </a:p>
          <a:p>
            <a:pPr marL="36576" indent="0" algn="just" fontAlgn="base">
              <a:lnSpc>
                <a:spcPct val="150000"/>
              </a:lnSpc>
              <a:buNone/>
            </a:pPr>
            <a:r>
              <a:rPr lang="ar-SA" sz="2000" b="1" dirty="0" smtClean="0">
                <a:cs typeface="(AH) Manal Bold" pitchFamily="2" charset="-78"/>
              </a:rPr>
              <a:t>المونتاج </a:t>
            </a:r>
            <a:r>
              <a:rPr lang="ar-SA" sz="2000" b="1" dirty="0">
                <a:cs typeface="(AH) Manal Bold" pitchFamily="2" charset="-78"/>
              </a:rPr>
              <a:t>العلني</a:t>
            </a:r>
            <a:r>
              <a:rPr lang="ar-SA" sz="2000" dirty="0">
                <a:cs typeface="(AH) Manal Bold" pitchFamily="2" charset="-78"/>
              </a:rPr>
              <a:t> أو </a:t>
            </a:r>
            <a:r>
              <a:rPr lang="en-US" sz="2000" dirty="0" smtClean="0">
                <a:cs typeface="(AH) Manal Bold" pitchFamily="2" charset="-78"/>
              </a:rPr>
              <a:t> </a:t>
            </a:r>
            <a:r>
              <a:rPr lang="en-US" sz="2000" b="1" dirty="0" err="1" smtClean="0">
                <a:solidFill>
                  <a:srgbClr val="FFC000"/>
                </a:solidFill>
                <a:cs typeface="(AH) Manal Bold" pitchFamily="2" charset="-78"/>
              </a:rPr>
              <a:t>Overtonal</a:t>
            </a:r>
            <a:r>
              <a:rPr lang="en-US" sz="2000" b="1" dirty="0" smtClean="0">
                <a:solidFill>
                  <a:srgbClr val="FFC000"/>
                </a:solidFill>
                <a:cs typeface="(AH) Manal Bold" pitchFamily="2" charset="-78"/>
              </a:rPr>
              <a:t> </a:t>
            </a:r>
            <a:r>
              <a:rPr lang="en-US" sz="2000" b="1" dirty="0">
                <a:solidFill>
                  <a:srgbClr val="FFC000"/>
                </a:solidFill>
                <a:cs typeface="(AH) Manal Bold" pitchFamily="2" charset="-78"/>
              </a:rPr>
              <a:t>Montage</a:t>
            </a:r>
            <a:r>
              <a:rPr lang="en-US" sz="2000" dirty="0">
                <a:cs typeface="(AH) Manal Bold" pitchFamily="2" charset="-78"/>
              </a:rPr>
              <a:t> </a:t>
            </a:r>
            <a:r>
              <a:rPr lang="ar-SA" sz="2000" dirty="0">
                <a:cs typeface="(AH) Manal Bold" pitchFamily="2" charset="-78"/>
              </a:rPr>
              <a:t>الذي يكون مزيج بين جميع الأنواع الأربعة من الفكري والمتري والإيقاعي والنغمي الذي يكون هذا المزيج بين السرعة والأفكار والعواطف بشكل مثالي. يهدف المونتاج العلني </a:t>
            </a:r>
            <a:r>
              <a:rPr lang="ar-SA" sz="2000" dirty="0" err="1">
                <a:cs typeface="(AH) Manal Bold" pitchFamily="2" charset="-78"/>
              </a:rPr>
              <a:t>لايثار</a:t>
            </a:r>
            <a:r>
              <a:rPr lang="ar-SA" sz="2000" dirty="0">
                <a:cs typeface="(AH) Manal Bold" pitchFamily="2" charset="-78"/>
              </a:rPr>
              <a:t> الجدل في بعض الأحيان، فهنالك الكثير من المشاهد التي تجسد المجازر والمصاعب، فالمونتاج العلني قريب من تجسيد هذه النوع، فيجب أن تكون نتيجة المجزرة هي غضب الجمهور.</a:t>
            </a:r>
          </a:p>
          <a:p>
            <a:pPr marL="36576" indent="0" algn="just" fontAlgn="base">
              <a:lnSpc>
                <a:spcPct val="150000"/>
              </a:lnSpc>
              <a:buNone/>
            </a:pPr>
            <a:r>
              <a:rPr lang="ar-SA" sz="2000" dirty="0">
                <a:cs typeface="(AH) Manal Bold" pitchFamily="2" charset="-78"/>
              </a:rPr>
              <a:t>هناك الكثير من الامثلة عن المونتاج العلني، لكن أبرز الأمثلة عن نظرية المونتاج ككل (بكل انواعه الاربعة من فكري ومتري وايقاعي ونعمي) هو:</a:t>
            </a:r>
          </a:p>
        </p:txBody>
      </p:sp>
    </p:spTree>
    <p:extLst>
      <p:ext uri="{BB962C8B-B14F-4D97-AF65-F5344CB8AC3E}">
        <p14:creationId xmlns:p14="http://schemas.microsoft.com/office/powerpoint/2010/main" val="2859475578"/>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78</TotalTime>
  <Words>717</Words>
  <Application>Microsoft Office PowerPoint</Application>
  <PresentationFormat>On-screen Show (4:3)</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تقنية</vt:lpstr>
      <vt:lpstr>م.م. ذوالفقار المطيري   3</vt:lpstr>
      <vt:lpstr>ما هي نظرية المونتاج ؟ </vt:lpstr>
      <vt:lpstr>أنواع المونتاج </vt:lpstr>
      <vt:lpstr>أنواع المونتاج </vt:lpstr>
      <vt:lpstr>أنواع المونتاج </vt:lpstr>
      <vt:lpstr>أنواع المونتاج </vt:lpstr>
      <vt:lpstr>أنواع المونتاج </vt:lpstr>
      <vt:lpstr>أنواع المونتاج </vt:lpstr>
      <vt:lpstr>أنواع المونتاج </vt:lpstr>
      <vt:lpstr>أنواع المونتاج </vt:lpstr>
      <vt:lpstr>أنواع المونتاج </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م.م. ذوالفقار المطيري   3</dc:title>
  <dc:creator>Orbit</dc:creator>
  <cp:lastModifiedBy>Maher</cp:lastModifiedBy>
  <cp:revision>9</cp:revision>
  <dcterms:created xsi:type="dcterms:W3CDTF">2023-12-13T16:47:58Z</dcterms:created>
  <dcterms:modified xsi:type="dcterms:W3CDTF">2024-10-23T11:20:30Z</dcterms:modified>
</cp:coreProperties>
</file>