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2C6A72-E25C-4F68-B01C-6DC463F2300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0"/>
      <dgm:spPr/>
    </dgm:pt>
    <dgm:pt modelId="{C429F130-8629-4AC0-B600-5827527FF62E}">
      <dgm:prSet phldrT="[نص]" phldr="1"/>
      <dgm:spPr/>
      <dgm:t>
        <a:bodyPr/>
        <a:lstStyle/>
        <a:p>
          <a:pPr rtl="1"/>
          <a:endParaRPr lang="ar-SA"/>
        </a:p>
      </dgm:t>
    </dgm:pt>
    <dgm:pt modelId="{28867988-F428-4FFE-B24C-8287796546EB}" type="parTrans" cxnId="{3D365297-68E6-43B9-8EA0-64F499E106EC}">
      <dgm:prSet/>
      <dgm:spPr/>
      <dgm:t>
        <a:bodyPr/>
        <a:lstStyle/>
        <a:p>
          <a:pPr rtl="1"/>
          <a:endParaRPr lang="ar-SA"/>
        </a:p>
      </dgm:t>
    </dgm:pt>
    <dgm:pt modelId="{74FD396E-2EBB-4A1A-9CDC-24B2D118C25A}" type="sibTrans" cxnId="{3D365297-68E6-43B9-8EA0-64F499E106EC}">
      <dgm:prSet/>
      <dgm:spPr/>
      <dgm:t>
        <a:bodyPr/>
        <a:lstStyle/>
        <a:p>
          <a:pPr rtl="1"/>
          <a:endParaRPr lang="ar-SA"/>
        </a:p>
      </dgm:t>
    </dgm:pt>
    <dgm:pt modelId="{BCE6082D-0F49-4FEE-AE72-59083B396BC8}">
      <dgm:prSet phldrT="[نص]" phldr="1"/>
      <dgm:spPr/>
      <dgm:t>
        <a:bodyPr/>
        <a:lstStyle/>
        <a:p>
          <a:pPr rtl="1"/>
          <a:endParaRPr lang="ar-SA"/>
        </a:p>
      </dgm:t>
    </dgm:pt>
    <dgm:pt modelId="{57279627-144A-4387-8C0E-3448C592944B}" type="parTrans" cxnId="{DEB7DE3D-F920-4D4D-8C32-4CE0FF3BAB41}">
      <dgm:prSet/>
      <dgm:spPr/>
      <dgm:t>
        <a:bodyPr/>
        <a:lstStyle/>
        <a:p>
          <a:pPr rtl="1"/>
          <a:endParaRPr lang="ar-SA"/>
        </a:p>
      </dgm:t>
    </dgm:pt>
    <dgm:pt modelId="{604CD9DC-AA53-4758-BB50-E3A8BEE96878}" type="sibTrans" cxnId="{DEB7DE3D-F920-4D4D-8C32-4CE0FF3BAB41}">
      <dgm:prSet/>
      <dgm:spPr/>
      <dgm:t>
        <a:bodyPr/>
        <a:lstStyle/>
        <a:p>
          <a:pPr rtl="1"/>
          <a:endParaRPr lang="ar-SA"/>
        </a:p>
      </dgm:t>
    </dgm:pt>
    <dgm:pt modelId="{07BB4C43-745D-4D1C-BDF5-7CA044E45E28}">
      <dgm:prSet phldrT="[نص]" phldr="1"/>
      <dgm:spPr/>
      <dgm:t>
        <a:bodyPr/>
        <a:lstStyle/>
        <a:p>
          <a:pPr rtl="1"/>
          <a:endParaRPr lang="ar-SA"/>
        </a:p>
      </dgm:t>
    </dgm:pt>
    <dgm:pt modelId="{E0D8DEBC-A475-429A-8856-94A44A27815A}" type="parTrans" cxnId="{E83F46BA-B3FF-4C89-9B5F-EDAC43841C6B}">
      <dgm:prSet/>
      <dgm:spPr/>
      <dgm:t>
        <a:bodyPr/>
        <a:lstStyle/>
        <a:p>
          <a:pPr rtl="1"/>
          <a:endParaRPr lang="ar-SA"/>
        </a:p>
      </dgm:t>
    </dgm:pt>
    <dgm:pt modelId="{AD108F20-45E4-4453-A375-7B727CAF3821}" type="sibTrans" cxnId="{E83F46BA-B3FF-4C89-9B5F-EDAC43841C6B}">
      <dgm:prSet/>
      <dgm:spPr/>
      <dgm:t>
        <a:bodyPr/>
        <a:lstStyle/>
        <a:p>
          <a:pPr rtl="1"/>
          <a:endParaRPr lang="ar-SA"/>
        </a:p>
      </dgm:t>
    </dgm:pt>
    <dgm:pt modelId="{5B3F53EB-805D-4AF3-BC76-45F20EFC521B}" type="pres">
      <dgm:prSet presAssocID="{EF2C6A72-E25C-4F68-B01C-6DC463F23002}" presName="compositeShape" presStyleCnt="0">
        <dgm:presLayoutVars>
          <dgm:chMax val="7"/>
          <dgm:dir/>
          <dgm:resizeHandles val="exact"/>
        </dgm:presLayoutVars>
      </dgm:prSet>
      <dgm:spPr/>
    </dgm:pt>
    <dgm:pt modelId="{C736A827-8010-4621-BE18-FB6CF636899C}" type="pres">
      <dgm:prSet presAssocID="{C429F130-8629-4AC0-B600-5827527FF62E}" presName="circ1" presStyleLbl="vennNode1" presStyleIdx="0" presStyleCnt="3"/>
      <dgm:spPr/>
      <dgm:t>
        <a:bodyPr/>
        <a:lstStyle/>
        <a:p>
          <a:endParaRPr lang="en-US"/>
        </a:p>
      </dgm:t>
    </dgm:pt>
    <dgm:pt modelId="{FC25C306-7840-40D7-AB15-AC6152D85DC1}" type="pres">
      <dgm:prSet presAssocID="{C429F130-8629-4AC0-B600-5827527FF62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440CC0-A588-4C19-A8D8-A491C078DCD6}" type="pres">
      <dgm:prSet presAssocID="{BCE6082D-0F49-4FEE-AE72-59083B396BC8}" presName="circ2" presStyleLbl="vennNode1" presStyleIdx="1" presStyleCnt="3"/>
      <dgm:spPr/>
      <dgm:t>
        <a:bodyPr/>
        <a:lstStyle/>
        <a:p>
          <a:endParaRPr lang="en-US"/>
        </a:p>
      </dgm:t>
    </dgm:pt>
    <dgm:pt modelId="{DEAE0B6F-FC37-49AE-BCD2-D0BAA0207792}" type="pres">
      <dgm:prSet presAssocID="{BCE6082D-0F49-4FEE-AE72-59083B396BC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67AED6-5E1D-4EE5-B6F4-BC57FD917D5E}" type="pres">
      <dgm:prSet presAssocID="{07BB4C43-745D-4D1C-BDF5-7CA044E45E28}" presName="circ3" presStyleLbl="vennNode1" presStyleIdx="2" presStyleCnt="3"/>
      <dgm:spPr/>
      <dgm:t>
        <a:bodyPr/>
        <a:lstStyle/>
        <a:p>
          <a:endParaRPr lang="en-US"/>
        </a:p>
      </dgm:t>
    </dgm:pt>
    <dgm:pt modelId="{ECC4CA5B-CAD9-4BF5-B7D4-A83CA22484D1}" type="pres">
      <dgm:prSet presAssocID="{07BB4C43-745D-4D1C-BDF5-7CA044E45E2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D0DEDB-2706-4056-94EA-BCD110F61938}" type="presOf" srcId="{07BB4C43-745D-4D1C-BDF5-7CA044E45E28}" destId="{F767AED6-5E1D-4EE5-B6F4-BC57FD917D5E}" srcOrd="0" destOrd="0" presId="urn:microsoft.com/office/officeart/2005/8/layout/venn1"/>
    <dgm:cxn modelId="{7C57F51E-3CB1-4CE8-B697-2516080E1167}" type="presOf" srcId="{BCE6082D-0F49-4FEE-AE72-59083B396BC8}" destId="{DEAE0B6F-FC37-49AE-BCD2-D0BAA0207792}" srcOrd="1" destOrd="0" presId="urn:microsoft.com/office/officeart/2005/8/layout/venn1"/>
    <dgm:cxn modelId="{D7D2E2B1-EF7F-4383-94CC-0ED2C76A6D0D}" type="presOf" srcId="{C429F130-8629-4AC0-B600-5827527FF62E}" destId="{FC25C306-7840-40D7-AB15-AC6152D85DC1}" srcOrd="1" destOrd="0" presId="urn:microsoft.com/office/officeart/2005/8/layout/venn1"/>
    <dgm:cxn modelId="{9C3A7F16-5ADD-4D3D-94A8-93D17AEC34ED}" type="presOf" srcId="{07BB4C43-745D-4D1C-BDF5-7CA044E45E28}" destId="{ECC4CA5B-CAD9-4BF5-B7D4-A83CA22484D1}" srcOrd="1" destOrd="0" presId="urn:microsoft.com/office/officeart/2005/8/layout/venn1"/>
    <dgm:cxn modelId="{9ADB42C6-2035-4432-A1A2-B2A6B4E2AFF9}" type="presOf" srcId="{EF2C6A72-E25C-4F68-B01C-6DC463F23002}" destId="{5B3F53EB-805D-4AF3-BC76-45F20EFC521B}" srcOrd="0" destOrd="0" presId="urn:microsoft.com/office/officeart/2005/8/layout/venn1"/>
    <dgm:cxn modelId="{F3DF6520-EC82-4077-B252-8A0A43D40479}" type="presOf" srcId="{BCE6082D-0F49-4FEE-AE72-59083B396BC8}" destId="{68440CC0-A588-4C19-A8D8-A491C078DCD6}" srcOrd="0" destOrd="0" presId="urn:microsoft.com/office/officeart/2005/8/layout/venn1"/>
    <dgm:cxn modelId="{E83F46BA-B3FF-4C89-9B5F-EDAC43841C6B}" srcId="{EF2C6A72-E25C-4F68-B01C-6DC463F23002}" destId="{07BB4C43-745D-4D1C-BDF5-7CA044E45E28}" srcOrd="2" destOrd="0" parTransId="{E0D8DEBC-A475-429A-8856-94A44A27815A}" sibTransId="{AD108F20-45E4-4453-A375-7B727CAF3821}"/>
    <dgm:cxn modelId="{DEB7DE3D-F920-4D4D-8C32-4CE0FF3BAB41}" srcId="{EF2C6A72-E25C-4F68-B01C-6DC463F23002}" destId="{BCE6082D-0F49-4FEE-AE72-59083B396BC8}" srcOrd="1" destOrd="0" parTransId="{57279627-144A-4387-8C0E-3448C592944B}" sibTransId="{604CD9DC-AA53-4758-BB50-E3A8BEE96878}"/>
    <dgm:cxn modelId="{9BE0950B-5DA0-4CC7-B4E9-08E981681CA5}" type="presOf" srcId="{C429F130-8629-4AC0-B600-5827527FF62E}" destId="{C736A827-8010-4621-BE18-FB6CF636899C}" srcOrd="0" destOrd="0" presId="urn:microsoft.com/office/officeart/2005/8/layout/venn1"/>
    <dgm:cxn modelId="{3D365297-68E6-43B9-8EA0-64F499E106EC}" srcId="{EF2C6A72-E25C-4F68-B01C-6DC463F23002}" destId="{C429F130-8629-4AC0-B600-5827527FF62E}" srcOrd="0" destOrd="0" parTransId="{28867988-F428-4FFE-B24C-8287796546EB}" sibTransId="{74FD396E-2EBB-4A1A-9CDC-24B2D118C25A}"/>
    <dgm:cxn modelId="{E46FF052-3D77-4448-B79E-C188B1D84B19}" type="presParOf" srcId="{5B3F53EB-805D-4AF3-BC76-45F20EFC521B}" destId="{C736A827-8010-4621-BE18-FB6CF636899C}" srcOrd="0" destOrd="0" presId="urn:microsoft.com/office/officeart/2005/8/layout/venn1"/>
    <dgm:cxn modelId="{5818A1CE-D432-49B3-99CD-4E96B581B99F}" type="presParOf" srcId="{5B3F53EB-805D-4AF3-BC76-45F20EFC521B}" destId="{FC25C306-7840-40D7-AB15-AC6152D85DC1}" srcOrd="1" destOrd="0" presId="urn:microsoft.com/office/officeart/2005/8/layout/venn1"/>
    <dgm:cxn modelId="{0BA9743B-44F7-421A-829F-4259A3BF1369}" type="presParOf" srcId="{5B3F53EB-805D-4AF3-BC76-45F20EFC521B}" destId="{68440CC0-A588-4C19-A8D8-A491C078DCD6}" srcOrd="2" destOrd="0" presId="urn:microsoft.com/office/officeart/2005/8/layout/venn1"/>
    <dgm:cxn modelId="{ACB7A9A5-590D-4FAC-8791-6776340F5AC2}" type="presParOf" srcId="{5B3F53EB-805D-4AF3-BC76-45F20EFC521B}" destId="{DEAE0B6F-FC37-49AE-BCD2-D0BAA0207792}" srcOrd="3" destOrd="0" presId="urn:microsoft.com/office/officeart/2005/8/layout/venn1"/>
    <dgm:cxn modelId="{9F3D5C6C-D059-4EE0-B72C-1B8349049EF4}" type="presParOf" srcId="{5B3F53EB-805D-4AF3-BC76-45F20EFC521B}" destId="{F767AED6-5E1D-4EE5-B6F4-BC57FD917D5E}" srcOrd="4" destOrd="0" presId="urn:microsoft.com/office/officeart/2005/8/layout/venn1"/>
    <dgm:cxn modelId="{F014A566-BC99-4214-9EEA-6980089B9700}" type="presParOf" srcId="{5B3F53EB-805D-4AF3-BC76-45F20EFC521B}" destId="{ECC4CA5B-CAD9-4BF5-B7D4-A83CA22484D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6EDCF7-DBC0-43C7-AE6C-A1B8B2F6B04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0"/>
      <dgm:spPr/>
    </dgm:pt>
    <dgm:pt modelId="{D43E354A-A27D-4D8B-9E1B-F76D570854D0}">
      <dgm:prSet phldrT="[نص]" phldr="1"/>
      <dgm:spPr/>
      <dgm:t>
        <a:bodyPr/>
        <a:lstStyle/>
        <a:p>
          <a:pPr rtl="1"/>
          <a:endParaRPr lang="ar-SA"/>
        </a:p>
      </dgm:t>
    </dgm:pt>
    <dgm:pt modelId="{0C39EA8E-4C1B-4282-A733-E021F44E7DCD}" type="parTrans" cxnId="{21B799EA-335F-4523-A41C-95842BB5DC3D}">
      <dgm:prSet/>
      <dgm:spPr/>
      <dgm:t>
        <a:bodyPr/>
        <a:lstStyle/>
        <a:p>
          <a:pPr rtl="1"/>
          <a:endParaRPr lang="ar-SA"/>
        </a:p>
      </dgm:t>
    </dgm:pt>
    <dgm:pt modelId="{20B7E98B-AA38-4AFF-A50F-1F0789C95402}" type="sibTrans" cxnId="{21B799EA-335F-4523-A41C-95842BB5DC3D}">
      <dgm:prSet/>
      <dgm:spPr/>
      <dgm:t>
        <a:bodyPr/>
        <a:lstStyle/>
        <a:p>
          <a:pPr rtl="1"/>
          <a:endParaRPr lang="ar-SA"/>
        </a:p>
      </dgm:t>
    </dgm:pt>
    <dgm:pt modelId="{A404A537-B73F-45D0-A48D-BF6B16EFF0C7}">
      <dgm:prSet phldrT="[نص]" phldr="1"/>
      <dgm:spPr/>
      <dgm:t>
        <a:bodyPr/>
        <a:lstStyle/>
        <a:p>
          <a:pPr rtl="1"/>
          <a:endParaRPr lang="ar-SA"/>
        </a:p>
      </dgm:t>
    </dgm:pt>
    <dgm:pt modelId="{718D3207-3C16-4614-BBEF-8983647493F7}" type="parTrans" cxnId="{333433ED-570D-40A4-BB81-A76B053D57D4}">
      <dgm:prSet/>
      <dgm:spPr/>
      <dgm:t>
        <a:bodyPr/>
        <a:lstStyle/>
        <a:p>
          <a:pPr rtl="1"/>
          <a:endParaRPr lang="ar-SA"/>
        </a:p>
      </dgm:t>
    </dgm:pt>
    <dgm:pt modelId="{F3382E5A-8EE0-436A-B367-43C95E7D40BD}" type="sibTrans" cxnId="{333433ED-570D-40A4-BB81-A76B053D57D4}">
      <dgm:prSet/>
      <dgm:spPr/>
      <dgm:t>
        <a:bodyPr/>
        <a:lstStyle/>
        <a:p>
          <a:pPr rtl="1"/>
          <a:endParaRPr lang="ar-SA"/>
        </a:p>
      </dgm:t>
    </dgm:pt>
    <dgm:pt modelId="{907A1104-0F5D-4D48-9D8B-727CDFFAC512}">
      <dgm:prSet phldrT="[نص]" phldr="1"/>
      <dgm:spPr/>
      <dgm:t>
        <a:bodyPr/>
        <a:lstStyle/>
        <a:p>
          <a:pPr rtl="1"/>
          <a:endParaRPr lang="ar-SA"/>
        </a:p>
      </dgm:t>
    </dgm:pt>
    <dgm:pt modelId="{360645E7-74C2-4CA2-AD4A-ED64A4240D0E}" type="parTrans" cxnId="{5BFA38B6-76CC-417B-8181-4627F7F86982}">
      <dgm:prSet/>
      <dgm:spPr/>
      <dgm:t>
        <a:bodyPr/>
        <a:lstStyle/>
        <a:p>
          <a:pPr rtl="1"/>
          <a:endParaRPr lang="ar-SA"/>
        </a:p>
      </dgm:t>
    </dgm:pt>
    <dgm:pt modelId="{19CE1C33-6F25-44CE-8336-BE3CBDB3EE94}" type="sibTrans" cxnId="{5BFA38B6-76CC-417B-8181-4627F7F86982}">
      <dgm:prSet/>
      <dgm:spPr/>
      <dgm:t>
        <a:bodyPr/>
        <a:lstStyle/>
        <a:p>
          <a:pPr rtl="1"/>
          <a:endParaRPr lang="ar-SA"/>
        </a:p>
      </dgm:t>
    </dgm:pt>
    <dgm:pt modelId="{29C9C027-2435-4697-B6D0-5F37B87BA351}" type="pres">
      <dgm:prSet presAssocID="{496EDCF7-DBC0-43C7-AE6C-A1B8B2F6B046}" presName="compositeShape" presStyleCnt="0">
        <dgm:presLayoutVars>
          <dgm:chMax val="7"/>
          <dgm:dir/>
          <dgm:resizeHandles val="exact"/>
        </dgm:presLayoutVars>
      </dgm:prSet>
      <dgm:spPr/>
    </dgm:pt>
    <dgm:pt modelId="{ABB52A0A-CD26-4C2E-BE2F-BA5543E86125}" type="pres">
      <dgm:prSet presAssocID="{D43E354A-A27D-4D8B-9E1B-F76D570854D0}" presName="circ1" presStyleLbl="vennNode1" presStyleIdx="0" presStyleCnt="3"/>
      <dgm:spPr/>
      <dgm:t>
        <a:bodyPr/>
        <a:lstStyle/>
        <a:p>
          <a:endParaRPr lang="en-US"/>
        </a:p>
      </dgm:t>
    </dgm:pt>
    <dgm:pt modelId="{F6829B8D-540A-470C-AD83-668953CCDFD9}" type="pres">
      <dgm:prSet presAssocID="{D43E354A-A27D-4D8B-9E1B-F76D570854D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CB95B-260F-45C3-9A75-7FD54B98BED5}" type="pres">
      <dgm:prSet presAssocID="{A404A537-B73F-45D0-A48D-BF6B16EFF0C7}" presName="circ2" presStyleLbl="vennNode1" presStyleIdx="1" presStyleCnt="3"/>
      <dgm:spPr/>
      <dgm:t>
        <a:bodyPr/>
        <a:lstStyle/>
        <a:p>
          <a:endParaRPr lang="en-US"/>
        </a:p>
      </dgm:t>
    </dgm:pt>
    <dgm:pt modelId="{B363DDF4-6864-4DD5-9F09-D8859CB0AB28}" type="pres">
      <dgm:prSet presAssocID="{A404A537-B73F-45D0-A48D-BF6B16EFF0C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6C56C-5CEC-4325-BCFB-308F7818B3C3}" type="pres">
      <dgm:prSet presAssocID="{907A1104-0F5D-4D48-9D8B-727CDFFAC512}" presName="circ3" presStyleLbl="vennNode1" presStyleIdx="2" presStyleCnt="3"/>
      <dgm:spPr/>
      <dgm:t>
        <a:bodyPr/>
        <a:lstStyle/>
        <a:p>
          <a:endParaRPr lang="en-US"/>
        </a:p>
      </dgm:t>
    </dgm:pt>
    <dgm:pt modelId="{E3660CEF-A169-47FA-BB34-EC464F6AB60F}" type="pres">
      <dgm:prSet presAssocID="{907A1104-0F5D-4D48-9D8B-727CDFFAC51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73ABB6-0667-4BDA-9CEC-58E1F90DAB07}" type="presOf" srcId="{A404A537-B73F-45D0-A48D-BF6B16EFF0C7}" destId="{B363DDF4-6864-4DD5-9F09-D8859CB0AB28}" srcOrd="1" destOrd="0" presId="urn:microsoft.com/office/officeart/2005/8/layout/venn1"/>
    <dgm:cxn modelId="{CE9235F0-3974-49C2-95DC-D1722165C513}" type="presOf" srcId="{907A1104-0F5D-4D48-9D8B-727CDFFAC512}" destId="{0E46C56C-5CEC-4325-BCFB-308F7818B3C3}" srcOrd="0" destOrd="0" presId="urn:microsoft.com/office/officeart/2005/8/layout/venn1"/>
    <dgm:cxn modelId="{21B799EA-335F-4523-A41C-95842BB5DC3D}" srcId="{496EDCF7-DBC0-43C7-AE6C-A1B8B2F6B046}" destId="{D43E354A-A27D-4D8B-9E1B-F76D570854D0}" srcOrd="0" destOrd="0" parTransId="{0C39EA8E-4C1B-4282-A733-E021F44E7DCD}" sibTransId="{20B7E98B-AA38-4AFF-A50F-1F0789C95402}"/>
    <dgm:cxn modelId="{61114326-D0CD-4671-9347-BA1EEEDFB74F}" type="presOf" srcId="{A404A537-B73F-45D0-A48D-BF6B16EFF0C7}" destId="{8F5CB95B-260F-45C3-9A75-7FD54B98BED5}" srcOrd="0" destOrd="0" presId="urn:microsoft.com/office/officeart/2005/8/layout/venn1"/>
    <dgm:cxn modelId="{333433ED-570D-40A4-BB81-A76B053D57D4}" srcId="{496EDCF7-DBC0-43C7-AE6C-A1B8B2F6B046}" destId="{A404A537-B73F-45D0-A48D-BF6B16EFF0C7}" srcOrd="1" destOrd="0" parTransId="{718D3207-3C16-4614-BBEF-8983647493F7}" sibTransId="{F3382E5A-8EE0-436A-B367-43C95E7D40BD}"/>
    <dgm:cxn modelId="{D744BACB-D00A-4770-870E-052C15775328}" type="presOf" srcId="{907A1104-0F5D-4D48-9D8B-727CDFFAC512}" destId="{E3660CEF-A169-47FA-BB34-EC464F6AB60F}" srcOrd="1" destOrd="0" presId="urn:microsoft.com/office/officeart/2005/8/layout/venn1"/>
    <dgm:cxn modelId="{324F764B-2E50-490E-AC49-C9D90A41F2CD}" type="presOf" srcId="{496EDCF7-DBC0-43C7-AE6C-A1B8B2F6B046}" destId="{29C9C027-2435-4697-B6D0-5F37B87BA351}" srcOrd="0" destOrd="0" presId="urn:microsoft.com/office/officeart/2005/8/layout/venn1"/>
    <dgm:cxn modelId="{81F78B1B-7421-4858-A407-63B670687067}" type="presOf" srcId="{D43E354A-A27D-4D8B-9E1B-F76D570854D0}" destId="{F6829B8D-540A-470C-AD83-668953CCDFD9}" srcOrd="1" destOrd="0" presId="urn:microsoft.com/office/officeart/2005/8/layout/venn1"/>
    <dgm:cxn modelId="{5BFA38B6-76CC-417B-8181-4627F7F86982}" srcId="{496EDCF7-DBC0-43C7-AE6C-A1B8B2F6B046}" destId="{907A1104-0F5D-4D48-9D8B-727CDFFAC512}" srcOrd="2" destOrd="0" parTransId="{360645E7-74C2-4CA2-AD4A-ED64A4240D0E}" sibTransId="{19CE1C33-6F25-44CE-8336-BE3CBDB3EE94}"/>
    <dgm:cxn modelId="{3E5B86A9-A0F0-4744-83D4-F697B062A16F}" type="presOf" srcId="{D43E354A-A27D-4D8B-9E1B-F76D570854D0}" destId="{ABB52A0A-CD26-4C2E-BE2F-BA5543E86125}" srcOrd="0" destOrd="0" presId="urn:microsoft.com/office/officeart/2005/8/layout/venn1"/>
    <dgm:cxn modelId="{984605E9-DBA5-479A-8C11-CFAECF8DA384}" type="presParOf" srcId="{29C9C027-2435-4697-B6D0-5F37B87BA351}" destId="{ABB52A0A-CD26-4C2E-BE2F-BA5543E86125}" srcOrd="0" destOrd="0" presId="urn:microsoft.com/office/officeart/2005/8/layout/venn1"/>
    <dgm:cxn modelId="{5C4DB258-C469-4F32-8908-1F915E57CCE0}" type="presParOf" srcId="{29C9C027-2435-4697-B6D0-5F37B87BA351}" destId="{F6829B8D-540A-470C-AD83-668953CCDFD9}" srcOrd="1" destOrd="0" presId="urn:microsoft.com/office/officeart/2005/8/layout/venn1"/>
    <dgm:cxn modelId="{9CB687AC-5EBA-4310-9C3B-4CAF4FDF4BDD}" type="presParOf" srcId="{29C9C027-2435-4697-B6D0-5F37B87BA351}" destId="{8F5CB95B-260F-45C3-9A75-7FD54B98BED5}" srcOrd="2" destOrd="0" presId="urn:microsoft.com/office/officeart/2005/8/layout/venn1"/>
    <dgm:cxn modelId="{42610379-3D4D-490C-8A30-8A7F1C2F71E9}" type="presParOf" srcId="{29C9C027-2435-4697-B6D0-5F37B87BA351}" destId="{B363DDF4-6864-4DD5-9F09-D8859CB0AB28}" srcOrd="3" destOrd="0" presId="urn:microsoft.com/office/officeart/2005/8/layout/venn1"/>
    <dgm:cxn modelId="{BD023E49-978B-462E-AEB6-C9DC226F6A74}" type="presParOf" srcId="{29C9C027-2435-4697-B6D0-5F37B87BA351}" destId="{0E46C56C-5CEC-4325-BCFB-308F7818B3C3}" srcOrd="4" destOrd="0" presId="urn:microsoft.com/office/officeart/2005/8/layout/venn1"/>
    <dgm:cxn modelId="{4F8D438A-AF9D-42F2-AA05-6309F0B33EFF}" type="presParOf" srcId="{29C9C027-2435-4697-B6D0-5F37B87BA351}" destId="{E3660CEF-A169-47FA-BB34-EC464F6AB60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6A827-8010-4621-BE18-FB6CF636899C}">
      <dsp:nvSpPr>
        <dsp:cNvPr id="0" name=""/>
        <dsp:cNvSpPr/>
      </dsp:nvSpPr>
      <dsp:spPr>
        <a:xfrm>
          <a:off x="3497580" y="11429"/>
          <a:ext cx="548640" cy="5486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500" kern="1200"/>
        </a:p>
      </dsp:txBody>
      <dsp:txXfrm>
        <a:off x="3570732" y="107441"/>
        <a:ext cx="402336" cy="246888"/>
      </dsp:txXfrm>
    </dsp:sp>
    <dsp:sp modelId="{68440CC0-A588-4C19-A8D8-A491C078DCD6}">
      <dsp:nvSpPr>
        <dsp:cNvPr id="0" name=""/>
        <dsp:cNvSpPr/>
      </dsp:nvSpPr>
      <dsp:spPr>
        <a:xfrm>
          <a:off x="3695547" y="354330"/>
          <a:ext cx="548640" cy="5486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200" kern="1200"/>
        </a:p>
      </dsp:txBody>
      <dsp:txXfrm>
        <a:off x="3863340" y="496062"/>
        <a:ext cx="329184" cy="301752"/>
      </dsp:txXfrm>
    </dsp:sp>
    <dsp:sp modelId="{F767AED6-5E1D-4EE5-B6F4-BC57FD917D5E}">
      <dsp:nvSpPr>
        <dsp:cNvPr id="0" name=""/>
        <dsp:cNvSpPr/>
      </dsp:nvSpPr>
      <dsp:spPr>
        <a:xfrm>
          <a:off x="3299612" y="354330"/>
          <a:ext cx="548640" cy="5486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200" kern="1200"/>
        </a:p>
      </dsp:txBody>
      <dsp:txXfrm>
        <a:off x="3351276" y="496062"/>
        <a:ext cx="329184" cy="3017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52A0A-CD26-4C2E-BE2F-BA5543E86125}">
      <dsp:nvSpPr>
        <dsp:cNvPr id="0" name=""/>
        <dsp:cNvSpPr/>
      </dsp:nvSpPr>
      <dsp:spPr>
        <a:xfrm>
          <a:off x="3497580" y="11429"/>
          <a:ext cx="548640" cy="5486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500" kern="1200"/>
        </a:p>
      </dsp:txBody>
      <dsp:txXfrm>
        <a:off x="3570732" y="107441"/>
        <a:ext cx="402336" cy="246888"/>
      </dsp:txXfrm>
    </dsp:sp>
    <dsp:sp modelId="{8F5CB95B-260F-45C3-9A75-7FD54B98BED5}">
      <dsp:nvSpPr>
        <dsp:cNvPr id="0" name=""/>
        <dsp:cNvSpPr/>
      </dsp:nvSpPr>
      <dsp:spPr>
        <a:xfrm>
          <a:off x="3695547" y="354330"/>
          <a:ext cx="548640" cy="5486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200" kern="1200"/>
        </a:p>
      </dsp:txBody>
      <dsp:txXfrm>
        <a:off x="3863340" y="496062"/>
        <a:ext cx="329184" cy="301752"/>
      </dsp:txXfrm>
    </dsp:sp>
    <dsp:sp modelId="{0E46C56C-5CEC-4325-BCFB-308F7818B3C3}">
      <dsp:nvSpPr>
        <dsp:cNvPr id="0" name=""/>
        <dsp:cNvSpPr/>
      </dsp:nvSpPr>
      <dsp:spPr>
        <a:xfrm>
          <a:off x="3299612" y="354330"/>
          <a:ext cx="548640" cy="5486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200" kern="1200"/>
        </a:p>
      </dsp:txBody>
      <dsp:txXfrm>
        <a:off x="3351276" y="496062"/>
        <a:ext cx="329184" cy="301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D4B7745-C4FC-4083-9871-885498E3E3F4}" type="datetimeFigureOut">
              <a:rPr lang="ar-SA" smtClean="0"/>
              <a:t>04/04/1446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83DEE0D-EFB7-42FB-8AE3-E509D1944B1C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56032" algn="r" defTabSz="914400" rtl="1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ar-IQ" sz="4800" b="1" dirty="0" smtClean="0">
                <a:solidFill>
                  <a:schemeClr val="tx1"/>
                </a:solidFill>
              </a:rPr>
              <a:t>مادة المونتاج </a:t>
            </a:r>
            <a:endParaRPr lang="ar-SA" sz="4800" b="1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057400" y="3352800"/>
            <a:ext cx="6172200" cy="685800"/>
          </a:xfrm>
        </p:spPr>
        <p:txBody>
          <a:bodyPr>
            <a:noAutofit/>
          </a:bodyPr>
          <a:lstStyle/>
          <a:p>
            <a:pPr lvl="8"/>
            <a:r>
              <a:rPr lang="ar-IQ" sz="2000" b="1" dirty="0"/>
              <a:t>المرحلة </a:t>
            </a:r>
            <a:r>
              <a:rPr lang="ar-IQ" sz="2000" b="1" dirty="0" smtClean="0"/>
              <a:t>الأولى \ إذاعة </a:t>
            </a:r>
            <a:endParaRPr lang="ar-IQ" sz="2000" b="1" dirty="0"/>
          </a:p>
          <a:p>
            <a:pPr lvl="8"/>
            <a:r>
              <a:rPr lang="ar-IQ" sz="2000" b="1" dirty="0"/>
              <a:t>م.م. ذوالفقار المطيري 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79271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304800"/>
            <a:ext cx="7543800" cy="4419600"/>
          </a:xfrm>
        </p:spPr>
        <p:txBody>
          <a:bodyPr>
            <a:normAutofit/>
          </a:bodyPr>
          <a:lstStyle/>
          <a:p>
            <a:pPr algn="justLow" fontAlgn="base">
              <a:lnSpc>
                <a:spcPct val="150000"/>
              </a:lnSpc>
            </a:pPr>
            <a:r>
              <a:rPr lang="ar-SA" sz="2400" dirty="0">
                <a:effectLst/>
              </a:rPr>
              <a:t>ومن </a:t>
            </a:r>
            <a:r>
              <a:rPr lang="ar-SA" sz="2400" dirty="0">
                <a:solidFill>
                  <a:srgbClr val="FFC000"/>
                </a:solidFill>
                <a:effectLst/>
              </a:rPr>
              <a:t>1990</a:t>
            </a:r>
            <a:r>
              <a:rPr lang="ar-SA" sz="2400" dirty="0">
                <a:effectLst/>
              </a:rPr>
              <a:t> حتى وقتنا الحالي بدأت الشركات تتنافس بإنتاج برامج المونتاج المختلفة وتطويرها حسب مسار التطور التقني العام ، كلما ظهرت تقنية جديد مرتبطة بالفيديو سارعت الشركات الى تطوير برامجها حتى وصلنا الى العديد من برامج المونتاج المتوفرة على الموبايل .. وسنشهد المزيد من البرامج في المستقبل .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algn="ctr" fontAlgn="base"/>
            <a:r>
              <a:rPr lang="ar-SA" sz="3600" b="1" dirty="0">
                <a:solidFill>
                  <a:srgbClr val="FFC000"/>
                </a:solidFill>
                <a:effectLst/>
              </a:rPr>
              <a:t>كيف تطور مونتاج الفيديو</a:t>
            </a:r>
          </a:p>
        </p:txBody>
      </p:sp>
    </p:spTree>
    <p:extLst>
      <p:ext uri="{BB962C8B-B14F-4D97-AF65-F5344CB8AC3E}">
        <p14:creationId xmlns:p14="http://schemas.microsoft.com/office/powerpoint/2010/main" val="16616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304800"/>
            <a:ext cx="7543800" cy="4419600"/>
          </a:xfrm>
        </p:spPr>
        <p:txBody>
          <a:bodyPr>
            <a:normAutofit/>
          </a:bodyPr>
          <a:lstStyle/>
          <a:p>
            <a:pPr fontAlgn="base"/>
            <a:r>
              <a:rPr lang="ar-SA" sz="2400" b="1" dirty="0">
                <a:solidFill>
                  <a:srgbClr val="FFC000"/>
                </a:solidFill>
                <a:effectLst/>
              </a:rPr>
              <a:t>برامج للكمبيوتر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effectLst/>
              </a:rPr>
              <a:t>adobe premiere pro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effectLst/>
              </a:rPr>
              <a:t>Final Cut Pro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effectLst/>
              </a:rPr>
              <a:t>davinci resolve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effectLst/>
              </a:rPr>
              <a:t>Avıd Media Composer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effectLst/>
              </a:rPr>
              <a:t>VEGAS Pro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effectLst/>
              </a:rPr>
              <a:t>Filmora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algn="ctr" fontAlgn="base"/>
            <a:r>
              <a:rPr lang="ar-SA" sz="3600" b="1" dirty="0">
                <a:solidFill>
                  <a:srgbClr val="FFC000"/>
                </a:solidFill>
                <a:effectLst/>
              </a:rPr>
              <a:t>برامج المونتاج</a:t>
            </a:r>
          </a:p>
        </p:txBody>
      </p:sp>
    </p:spTree>
    <p:extLst>
      <p:ext uri="{BB962C8B-B14F-4D97-AF65-F5344CB8AC3E}">
        <p14:creationId xmlns:p14="http://schemas.microsoft.com/office/powerpoint/2010/main" val="284765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304800"/>
            <a:ext cx="7543800" cy="4419600"/>
          </a:xfrm>
        </p:spPr>
        <p:txBody>
          <a:bodyPr>
            <a:normAutofit/>
          </a:bodyPr>
          <a:lstStyle/>
          <a:p>
            <a:pPr fontAlgn="base"/>
            <a:r>
              <a:rPr lang="ar-SA" sz="2400" b="1" dirty="0">
                <a:solidFill>
                  <a:srgbClr val="FFC000"/>
                </a:solidFill>
                <a:effectLst/>
              </a:rPr>
              <a:t>برامج للموبايل 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effectLst/>
              </a:rPr>
              <a:t>Filmora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effectLst/>
              </a:rPr>
              <a:t>Adobe Premiere Rush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effectLst/>
              </a:rPr>
              <a:t>Kine Master</a:t>
            </a:r>
            <a:endParaRPr lang="en-US" sz="2400" dirty="0">
              <a:effectLst/>
            </a:endParaRP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effectLst/>
              </a:rPr>
              <a:t>VN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effectLst/>
              </a:rPr>
              <a:t>InShot</a:t>
            </a: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effectLst/>
              </a:rPr>
              <a:t>cap cut</a:t>
            </a:r>
            <a:endParaRPr lang="en-US" sz="2400" dirty="0">
              <a:effectLst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algn="ctr" fontAlgn="base"/>
            <a:r>
              <a:rPr lang="ar-SA" sz="3600" b="1" dirty="0">
                <a:solidFill>
                  <a:srgbClr val="FFC000"/>
                </a:solidFill>
                <a:effectLst/>
              </a:rPr>
              <a:t>برامج المونتاج</a:t>
            </a:r>
          </a:p>
        </p:txBody>
      </p:sp>
    </p:spTree>
    <p:extLst>
      <p:ext uri="{BB962C8B-B14F-4D97-AF65-F5344CB8AC3E}">
        <p14:creationId xmlns:p14="http://schemas.microsoft.com/office/powerpoint/2010/main" val="165202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304800"/>
            <a:ext cx="7543800" cy="4419600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ar-SA" sz="2800" b="1" dirty="0">
                <a:solidFill>
                  <a:srgbClr val="FFC000"/>
                </a:solidFill>
                <a:effectLst/>
              </a:rPr>
              <a:t>مواصفات المونتير </a:t>
            </a:r>
          </a:p>
          <a:p>
            <a:pPr fontAlgn="base">
              <a:lnSpc>
                <a:spcPct val="150000"/>
              </a:lnSpc>
            </a:pPr>
            <a:r>
              <a:rPr lang="ar-SA" sz="2800" dirty="0">
                <a:effectLst/>
              </a:rPr>
              <a:t>الحس الفني</a:t>
            </a:r>
          </a:p>
          <a:p>
            <a:pPr fontAlgn="base">
              <a:lnSpc>
                <a:spcPct val="150000"/>
              </a:lnSpc>
            </a:pPr>
            <a:r>
              <a:rPr lang="ar-SA" sz="2800" dirty="0">
                <a:effectLst/>
              </a:rPr>
              <a:t>الصبر </a:t>
            </a:r>
          </a:p>
          <a:p>
            <a:pPr fontAlgn="base">
              <a:lnSpc>
                <a:spcPct val="150000"/>
              </a:lnSpc>
            </a:pPr>
            <a:r>
              <a:rPr lang="ar-SA" sz="2800" dirty="0">
                <a:effectLst/>
              </a:rPr>
              <a:t>التعلم المستمر 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algn="ctr" fontAlgn="base"/>
            <a:r>
              <a:rPr lang="ar-SA" sz="3600" b="1" dirty="0">
                <a:solidFill>
                  <a:srgbClr val="FFC000"/>
                </a:solidFill>
                <a:effectLst/>
              </a:rPr>
              <a:t>متطلبات العمل</a:t>
            </a:r>
          </a:p>
        </p:txBody>
      </p:sp>
    </p:spTree>
    <p:extLst>
      <p:ext uri="{BB962C8B-B14F-4D97-AF65-F5344CB8AC3E}">
        <p14:creationId xmlns:p14="http://schemas.microsoft.com/office/powerpoint/2010/main" val="380531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304800"/>
            <a:ext cx="7543800" cy="4419600"/>
          </a:xfrm>
        </p:spPr>
        <p:txBody>
          <a:bodyPr>
            <a:normAutofit/>
          </a:bodyPr>
          <a:lstStyle/>
          <a:p>
            <a:pPr fontAlgn="base"/>
            <a:r>
              <a:rPr lang="ar-SA" sz="2800" b="1" dirty="0">
                <a:solidFill>
                  <a:srgbClr val="FFC000"/>
                </a:solidFill>
                <a:effectLst/>
              </a:rPr>
              <a:t>مواصفات الجهاز</a:t>
            </a:r>
          </a:p>
          <a:p>
            <a:pPr fontAlgn="base">
              <a:lnSpc>
                <a:spcPct val="150000"/>
              </a:lnSpc>
            </a:pPr>
            <a:r>
              <a:rPr lang="ar-SA" sz="2800" dirty="0">
                <a:effectLst/>
              </a:rPr>
              <a:t>الأدوات تقوم ب </a:t>
            </a:r>
            <a:r>
              <a:rPr lang="ar-SA" sz="2800" dirty="0">
                <a:solidFill>
                  <a:srgbClr val="FFC000"/>
                </a:solidFill>
                <a:effectLst/>
              </a:rPr>
              <a:t>80% </a:t>
            </a:r>
            <a:r>
              <a:rPr lang="ar-SA" sz="2800" dirty="0">
                <a:effectLst/>
              </a:rPr>
              <a:t>من الوظيفة لذلك يجب ان يكون الجهاز المخصص للعمل بمواصفات عالية تمكنه من تحمل حجم المواد الكبير …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algn="ctr" fontAlgn="base"/>
            <a:r>
              <a:rPr lang="ar-SA" sz="3600" b="1" dirty="0">
                <a:solidFill>
                  <a:srgbClr val="FFC000"/>
                </a:solidFill>
                <a:effectLst/>
              </a:rPr>
              <a:t>متطلبات العمل</a:t>
            </a:r>
          </a:p>
        </p:txBody>
      </p:sp>
    </p:spTree>
    <p:extLst>
      <p:ext uri="{BB962C8B-B14F-4D97-AF65-F5344CB8AC3E}">
        <p14:creationId xmlns:p14="http://schemas.microsoft.com/office/powerpoint/2010/main" val="367160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19200" y="685801"/>
            <a:ext cx="7010400" cy="3657599"/>
          </a:xfrm>
        </p:spPr>
        <p:txBody>
          <a:bodyPr>
            <a:normAutofit/>
          </a:bodyPr>
          <a:lstStyle/>
          <a:p>
            <a:pPr algn="justLow">
              <a:lnSpc>
                <a:spcPct val="200000"/>
              </a:lnSpc>
            </a:pPr>
            <a:r>
              <a:rPr lang="ar-SA" sz="2400" b="1" dirty="0"/>
              <a:t>كلمة </a:t>
            </a:r>
            <a:r>
              <a:rPr lang="ar-SA" sz="2400" b="1" dirty="0" smtClean="0"/>
              <a:t>فرنسية</a:t>
            </a:r>
            <a:r>
              <a:rPr lang="en-US" sz="2400" b="1" dirty="0" smtClean="0"/>
              <a:t> </a:t>
            </a:r>
            <a:r>
              <a:rPr lang="ar-SA" sz="2400" b="1" dirty="0" smtClean="0"/>
              <a:t> </a:t>
            </a:r>
            <a:r>
              <a:rPr lang="en-US" sz="2400" b="1" dirty="0" smtClean="0">
                <a:solidFill>
                  <a:srgbClr val="FFC000"/>
                </a:solidFill>
              </a:rPr>
              <a:t>Montage</a:t>
            </a:r>
            <a:r>
              <a:rPr lang="ar-IQ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ar-SA" sz="2400" b="1" dirty="0" smtClean="0"/>
              <a:t>وتعني </a:t>
            </a:r>
            <a:r>
              <a:rPr lang="ar-SA" sz="2400" b="1" dirty="0"/>
              <a:t>التركيب ، ورديفها </a:t>
            </a:r>
            <a:r>
              <a:rPr lang="ar-SA" sz="2400" b="1" dirty="0" smtClean="0"/>
              <a:t>بالإنجليزية كلمة</a:t>
            </a:r>
            <a:r>
              <a:rPr lang="en-US" sz="2400" b="1" dirty="0" smtClean="0"/>
              <a:t> </a:t>
            </a:r>
            <a:r>
              <a:rPr lang="ar-SA" sz="2400" b="1" dirty="0" smtClean="0"/>
              <a:t> 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C000"/>
                </a:solidFill>
              </a:rPr>
              <a:t>Edit</a:t>
            </a:r>
            <a:r>
              <a:rPr lang="ar-SA" sz="2400" b="1" dirty="0" smtClean="0"/>
              <a:t>أما </a:t>
            </a:r>
            <a:r>
              <a:rPr lang="ar-SA" sz="2400" b="1" dirty="0"/>
              <a:t>بالعربية فيستخدم البعض كلمة تحرير الفيديو ، والغالبية تستخدم كلمة “مونتاج”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rmAutofit/>
          </a:bodyPr>
          <a:lstStyle/>
          <a:p>
            <a:r>
              <a:rPr lang="ar-SA" sz="4400" b="1" dirty="0" smtClean="0">
                <a:effectLst/>
              </a:rPr>
              <a:t>ما هو المونتاج</a:t>
            </a:r>
            <a:r>
              <a:rPr lang="ar-IQ" sz="4400" b="1" dirty="0" smtClean="0">
                <a:effectLst/>
              </a:rPr>
              <a:t> ؟</a:t>
            </a:r>
            <a:endParaRPr lang="ar-SA" sz="4400" b="1" dirty="0"/>
          </a:p>
        </p:txBody>
      </p:sp>
    </p:spTree>
    <p:extLst>
      <p:ext uri="{BB962C8B-B14F-4D97-AF65-F5344CB8AC3E}">
        <p14:creationId xmlns:p14="http://schemas.microsoft.com/office/powerpoint/2010/main" val="20061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19200" y="685801"/>
            <a:ext cx="7010400" cy="3657599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ar-SA" sz="2800" dirty="0">
                <a:effectLst/>
              </a:rPr>
              <a:t>هو اختيار اللقطات المناسبة وترتيبها بشكل تتابعي ، للعمل على توصيل رسالة </a:t>
            </a:r>
            <a:r>
              <a:rPr lang="ar-SA" sz="2800" dirty="0" smtClean="0">
                <a:effectLst/>
              </a:rPr>
              <a:t>الفيلم</a:t>
            </a:r>
            <a:r>
              <a:rPr lang="ar-IQ" sz="2800" dirty="0" smtClean="0">
                <a:effectLst/>
              </a:rPr>
              <a:t> او التقرير</a:t>
            </a:r>
            <a:r>
              <a:rPr lang="ar-SA" sz="2800" dirty="0" smtClean="0">
                <a:effectLst/>
              </a:rPr>
              <a:t> </a:t>
            </a:r>
            <a:r>
              <a:rPr lang="ar-SA" sz="2800" dirty="0">
                <a:effectLst/>
              </a:rPr>
              <a:t>بشكل سلس وواضح ، ومن يقوم بأعمال المونتاج يسمى “</a:t>
            </a:r>
            <a:r>
              <a:rPr lang="ar-SA" sz="2800" b="1" u="sng" dirty="0">
                <a:solidFill>
                  <a:srgbClr val="FFC000"/>
                </a:solidFill>
                <a:effectLst/>
              </a:rPr>
              <a:t>المونتير</a:t>
            </a:r>
            <a:r>
              <a:rPr lang="ar-SA" sz="2800" dirty="0">
                <a:effectLst/>
              </a:rPr>
              <a:t>“.</a:t>
            </a:r>
            <a:endParaRPr lang="ar-SA" sz="2800" b="1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rmAutofit/>
          </a:bodyPr>
          <a:lstStyle/>
          <a:p>
            <a:pPr fontAlgn="base"/>
            <a:r>
              <a:rPr lang="ar-IQ" sz="4400" b="1" dirty="0" smtClean="0">
                <a:effectLst/>
              </a:rPr>
              <a:t>تعريفه (</a:t>
            </a:r>
            <a:r>
              <a:rPr lang="ar-SA" sz="4400" b="1" dirty="0" smtClean="0">
                <a:effectLst/>
              </a:rPr>
              <a:t>المونتاج</a:t>
            </a:r>
            <a:r>
              <a:rPr lang="ar-IQ" sz="4400" b="1" dirty="0" smtClean="0">
                <a:effectLst/>
              </a:rPr>
              <a:t>)</a:t>
            </a:r>
            <a:endParaRPr lang="ar-SA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66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19200" y="685801"/>
            <a:ext cx="7010400" cy="3657599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ar-SA" sz="2800" dirty="0">
                <a:effectLst/>
              </a:rPr>
              <a:t>دور </a:t>
            </a:r>
            <a:r>
              <a:rPr lang="ar-SA" sz="2800" b="1" dirty="0">
                <a:solidFill>
                  <a:srgbClr val="FFC000"/>
                </a:solidFill>
                <a:effectLst/>
              </a:rPr>
              <a:t>المونتير</a:t>
            </a:r>
            <a:r>
              <a:rPr lang="ar-SA" sz="2800" dirty="0">
                <a:effectLst/>
              </a:rPr>
              <a:t> لا يقل اهمية عن </a:t>
            </a:r>
            <a:r>
              <a:rPr lang="ar-SA" sz="2800" b="1" dirty="0">
                <a:effectLst/>
              </a:rPr>
              <a:t>المخرج </a:t>
            </a:r>
            <a:r>
              <a:rPr lang="ar-SA" sz="2800" dirty="0">
                <a:effectLst/>
              </a:rPr>
              <a:t>وكاتب السيناريو ، حيث انه الشخص الأخير الذي يقوم برواية الفيلم بصرياً من خلال ترتيب اللقطات والتحكم بطولها وايقاعها أثناء العرض .</a:t>
            </a:r>
            <a:endParaRPr lang="ar-SA" sz="2800" b="1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rmAutofit/>
          </a:bodyPr>
          <a:lstStyle/>
          <a:p>
            <a:pPr fontAlgn="base"/>
            <a:r>
              <a:rPr lang="ar-IQ" sz="4400" b="1" dirty="0" smtClean="0">
                <a:effectLst/>
              </a:rPr>
              <a:t>تعريفه (</a:t>
            </a:r>
            <a:r>
              <a:rPr lang="ar-SA" sz="4400" b="1" dirty="0" smtClean="0">
                <a:effectLst/>
              </a:rPr>
              <a:t>المونتاج</a:t>
            </a:r>
            <a:r>
              <a:rPr lang="ar-IQ" sz="4400" b="1" dirty="0" smtClean="0">
                <a:effectLst/>
              </a:rPr>
              <a:t>)</a:t>
            </a:r>
            <a:endParaRPr lang="ar-SA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079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19200" y="685801"/>
            <a:ext cx="7010400" cy="365759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ar-SA" sz="3200" b="1" dirty="0" smtClean="0">
                <a:effectLst/>
              </a:rPr>
              <a:t>“</a:t>
            </a:r>
            <a:r>
              <a:rPr lang="ar-IQ" sz="3200" b="1" dirty="0" smtClean="0">
                <a:effectLst/>
              </a:rPr>
              <a:t> </a:t>
            </a:r>
            <a:r>
              <a:rPr lang="ar-SA" sz="3200" b="1" u="sng" dirty="0" smtClean="0">
                <a:solidFill>
                  <a:srgbClr val="FFC000"/>
                </a:solidFill>
                <a:effectLst/>
              </a:rPr>
              <a:t>برأيي</a:t>
            </a:r>
            <a:r>
              <a:rPr lang="ar-SA" sz="3200" b="1" u="sng" dirty="0">
                <a:solidFill>
                  <a:srgbClr val="FFC000"/>
                </a:solidFill>
                <a:effectLst/>
              </a:rPr>
              <a:t> </a:t>
            </a:r>
            <a:r>
              <a:rPr lang="ar-SA" sz="3200" b="1" dirty="0">
                <a:effectLst/>
              </a:rPr>
              <a:t>أن الفيلم يكتب مرتين ، مرة في عقل المخرج ومرة في غرفة المونتاج”</a:t>
            </a:r>
            <a:endParaRPr lang="ar-SA" sz="3200" b="1" dirty="0"/>
          </a:p>
        </p:txBody>
      </p:sp>
      <p:graphicFrame>
        <p:nvGraphicFramePr>
          <p:cNvPr id="4" name="رسم تخطيطي 3"/>
          <p:cNvGraphicFramePr/>
          <p:nvPr/>
        </p:nvGraphicFramePr>
        <p:xfrm>
          <a:off x="777240" y="4876800"/>
          <a:ext cx="75438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949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19200" y="685800"/>
            <a:ext cx="7010400" cy="3657599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ar-SA" sz="2800" dirty="0">
                <a:effectLst/>
              </a:rPr>
              <a:t>لذلك </a:t>
            </a:r>
            <a:r>
              <a:rPr lang="ar-SA" sz="2800" b="1" dirty="0">
                <a:solidFill>
                  <a:srgbClr val="FFC000"/>
                </a:solidFill>
                <a:effectLst/>
              </a:rPr>
              <a:t>المونتير</a:t>
            </a:r>
            <a:r>
              <a:rPr lang="ar-SA" sz="2800" dirty="0">
                <a:solidFill>
                  <a:srgbClr val="FFC000"/>
                </a:solidFill>
                <a:effectLst/>
              </a:rPr>
              <a:t> </a:t>
            </a:r>
            <a:r>
              <a:rPr lang="ar-SA" sz="2800" dirty="0">
                <a:effectLst/>
              </a:rPr>
              <a:t>هو الرجل الأول بعد المخرج وهو المسؤول عن إخراج العمل بشكل متسق بصرياً وفنياً، وقد تكون أهم وظيفة للمونتير ، هي أن نشعر كمشاهدين بأن هذا </a:t>
            </a:r>
            <a:r>
              <a:rPr lang="ar-SA" sz="2800" dirty="0" smtClean="0">
                <a:effectLst/>
              </a:rPr>
              <a:t>الفيلم</a:t>
            </a:r>
            <a:r>
              <a:rPr lang="ar-IQ" sz="2800" dirty="0" smtClean="0">
                <a:effectLst/>
              </a:rPr>
              <a:t> او التقرير</a:t>
            </a:r>
            <a:r>
              <a:rPr lang="ar-SA" sz="2800" dirty="0" smtClean="0">
                <a:effectLst/>
              </a:rPr>
              <a:t> </a:t>
            </a:r>
            <a:r>
              <a:rPr lang="ar-SA" sz="2800" dirty="0">
                <a:effectLst/>
              </a:rPr>
              <a:t>لم تتم عليه أي عملية مونتاج !!</a:t>
            </a:r>
            <a:endParaRPr lang="ar-SA" sz="2800" dirty="0"/>
          </a:p>
        </p:txBody>
      </p:sp>
      <p:graphicFrame>
        <p:nvGraphicFramePr>
          <p:cNvPr id="4" name="رسم تخطيطي 3"/>
          <p:cNvGraphicFramePr/>
          <p:nvPr/>
        </p:nvGraphicFramePr>
        <p:xfrm>
          <a:off x="777240" y="4876800"/>
          <a:ext cx="75438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37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685800"/>
            <a:ext cx="7543800" cy="4038600"/>
          </a:xfrm>
        </p:spPr>
        <p:txBody>
          <a:bodyPr>
            <a:normAutofit/>
          </a:bodyPr>
          <a:lstStyle/>
          <a:p>
            <a:pPr algn="justLow" fontAlgn="base">
              <a:lnSpc>
                <a:spcPct val="150000"/>
              </a:lnSpc>
            </a:pPr>
            <a:r>
              <a:rPr lang="ar-SA" sz="2400" b="1" dirty="0">
                <a:solidFill>
                  <a:srgbClr val="FFC000"/>
                </a:solidFill>
                <a:effectLst/>
              </a:rPr>
              <a:t>ما بعد الإنتاج </a:t>
            </a:r>
            <a:r>
              <a:rPr lang="en-US" sz="2400" b="1" dirty="0" smtClean="0">
                <a:solidFill>
                  <a:srgbClr val="FFC000"/>
                </a:solidFill>
                <a:effectLst/>
              </a:rPr>
              <a:t>  Post-Production </a:t>
            </a:r>
            <a:r>
              <a:rPr lang="en-US" sz="2400" dirty="0">
                <a:solidFill>
                  <a:srgbClr val="FFC000"/>
                </a:solidFill>
                <a:effectLst/>
              </a:rPr>
              <a:t> </a:t>
            </a:r>
            <a:r>
              <a:rPr lang="en-US" sz="2400" dirty="0" smtClean="0">
                <a:solidFill>
                  <a:srgbClr val="FFC000"/>
                </a:solidFill>
                <a:effectLst/>
              </a:rPr>
              <a:t>:</a:t>
            </a:r>
            <a:r>
              <a:rPr lang="ar-SA" sz="2400" dirty="0" smtClean="0">
                <a:effectLst/>
              </a:rPr>
              <a:t>جميع </a:t>
            </a:r>
            <a:r>
              <a:rPr lang="ar-SA" sz="2400" dirty="0">
                <a:effectLst/>
              </a:rPr>
              <a:t>العمليات الفنية التي تتم </a:t>
            </a:r>
            <a:r>
              <a:rPr lang="ar-SA" sz="2400" dirty="0" smtClean="0">
                <a:effectLst/>
              </a:rPr>
              <a:t>بعد</a:t>
            </a:r>
            <a:r>
              <a:rPr lang="en-US" sz="2400" dirty="0" smtClean="0">
                <a:effectLst/>
              </a:rPr>
              <a:t> </a:t>
            </a:r>
            <a:r>
              <a:rPr lang="ar-SA" sz="2400" dirty="0" smtClean="0">
                <a:effectLst/>
              </a:rPr>
              <a:t> </a:t>
            </a:r>
            <a:r>
              <a:rPr lang="ar-SA" sz="2400" dirty="0">
                <a:effectLst/>
              </a:rPr>
              <a:t>الانتهاء من التصور مثل المونتاج والجرافيكس والتسجيل الصوتي وصناعة المؤثرات الصوتية والبصرية والتلوين وتصدير الفيديو بالشكل </a:t>
            </a:r>
            <a:r>
              <a:rPr lang="ar-SA" sz="2400" dirty="0" smtClean="0">
                <a:effectLst/>
              </a:rPr>
              <a:t>المطلوب، </a:t>
            </a:r>
            <a:r>
              <a:rPr lang="ar-SA" sz="2400" dirty="0">
                <a:solidFill>
                  <a:srgbClr val="FFC000"/>
                </a:solidFill>
                <a:effectLst/>
              </a:rPr>
              <a:t>طبعاً المونتاج هي الوظيفة الوحيدة التي تمتد من بداية مرحلة ما بعد الإنتاج إلى نهايتها .</a:t>
            </a:r>
          </a:p>
          <a:p>
            <a:pPr algn="justLow" fontAlgn="base">
              <a:lnSpc>
                <a:spcPct val="150000"/>
              </a:lnSpc>
            </a:pPr>
            <a:r>
              <a:rPr lang="ar-SA" sz="2400" b="1" dirty="0">
                <a:solidFill>
                  <a:srgbClr val="FFC000"/>
                </a:solidFill>
                <a:effectLst/>
              </a:rPr>
              <a:t>التوزيع </a:t>
            </a:r>
            <a:r>
              <a:rPr lang="en-US" sz="2400" b="1" dirty="0" smtClean="0">
                <a:solidFill>
                  <a:srgbClr val="FFC000"/>
                </a:solidFill>
                <a:effectLst/>
              </a:rPr>
              <a:t> Distribution</a:t>
            </a:r>
            <a:r>
              <a:rPr lang="en-US" sz="2400" dirty="0">
                <a:effectLst/>
              </a:rPr>
              <a:t> : </a:t>
            </a:r>
            <a:r>
              <a:rPr lang="ar-SA" sz="2400" dirty="0" smtClean="0">
                <a:effectLst/>
              </a:rPr>
              <a:t>نشر </a:t>
            </a:r>
            <a:r>
              <a:rPr lang="ar-SA" sz="2400" dirty="0">
                <a:effectLst/>
              </a:rPr>
              <a:t>الفيلم بالوسائل </a:t>
            </a:r>
            <a:r>
              <a:rPr lang="ar-SA" sz="2400" dirty="0" smtClean="0">
                <a:effectLst/>
              </a:rPr>
              <a:t>المناسبة.</a:t>
            </a:r>
            <a:endParaRPr lang="ar-SA" sz="2400" dirty="0">
              <a:effectLst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algn="r" fontAlgn="base"/>
            <a:r>
              <a:rPr lang="ar-SA" sz="2800" b="1" dirty="0">
                <a:solidFill>
                  <a:srgbClr val="FFC000"/>
                </a:solidFill>
                <a:effectLst/>
              </a:rPr>
              <a:t>يأتي مونتاج الفيديو ضمن صناعة كبيرة تسمى صناعة الافلام </a:t>
            </a:r>
          </a:p>
        </p:txBody>
      </p:sp>
    </p:spTree>
    <p:extLst>
      <p:ext uri="{BB962C8B-B14F-4D97-AF65-F5344CB8AC3E}">
        <p14:creationId xmlns:p14="http://schemas.microsoft.com/office/powerpoint/2010/main" val="32577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685800"/>
            <a:ext cx="7543800" cy="4038600"/>
          </a:xfrm>
        </p:spPr>
        <p:txBody>
          <a:bodyPr>
            <a:normAutofit/>
          </a:bodyPr>
          <a:lstStyle/>
          <a:p>
            <a:pPr algn="justLow" fontAlgn="base">
              <a:lnSpc>
                <a:spcPct val="150000"/>
              </a:lnSpc>
            </a:pPr>
            <a:r>
              <a:rPr lang="ar-SA" sz="2400" b="1" dirty="0">
                <a:effectLst/>
              </a:rPr>
              <a:t>وهذه الصناعة تنقسم إلى 4 مراحل رئيسية </a:t>
            </a:r>
          </a:p>
          <a:p>
            <a:pPr algn="justLow" fontAlgn="base">
              <a:lnSpc>
                <a:spcPct val="150000"/>
              </a:lnSpc>
            </a:pPr>
            <a:r>
              <a:rPr lang="ar-SA" sz="2000" b="1" dirty="0">
                <a:solidFill>
                  <a:srgbClr val="FFC000"/>
                </a:solidFill>
                <a:effectLst/>
              </a:rPr>
              <a:t>ما قبل </a:t>
            </a:r>
            <a:r>
              <a:rPr lang="ar-SA" sz="2000" b="1" dirty="0" smtClean="0">
                <a:solidFill>
                  <a:srgbClr val="FFC000"/>
                </a:solidFill>
                <a:effectLst/>
              </a:rPr>
              <a:t>الإنتاج</a:t>
            </a:r>
            <a:r>
              <a:rPr lang="en-US" sz="2000" b="1" dirty="0" smtClean="0">
                <a:solidFill>
                  <a:srgbClr val="FFC000"/>
                </a:solidFill>
                <a:effectLst/>
              </a:rPr>
              <a:t> Pre-production</a:t>
            </a:r>
            <a:r>
              <a:rPr lang="en-US" sz="2000" b="1" dirty="0">
                <a:effectLst/>
              </a:rPr>
              <a:t> </a:t>
            </a:r>
            <a:r>
              <a:rPr lang="en-US" sz="2000" dirty="0">
                <a:effectLst/>
              </a:rPr>
              <a:t>: </a:t>
            </a:r>
            <a:r>
              <a:rPr lang="ar-SA" sz="2400" dirty="0">
                <a:effectLst/>
              </a:rPr>
              <a:t>جميع العمليات التي تتم قبل البدء بالتصوير ، من كتابة الـ </a:t>
            </a:r>
            <a:r>
              <a:rPr lang="en-US" sz="2400" dirty="0" smtClean="0">
                <a:effectLst/>
              </a:rPr>
              <a:t> </a:t>
            </a:r>
            <a:r>
              <a:rPr lang="ar-IQ" sz="2400" dirty="0" smtClean="0">
                <a:effectLst/>
              </a:rPr>
              <a:t>الفكرة </a:t>
            </a:r>
            <a:r>
              <a:rPr lang="ar-SA" sz="2400" dirty="0" smtClean="0">
                <a:effectLst/>
              </a:rPr>
              <a:t>والتصور </a:t>
            </a:r>
            <a:r>
              <a:rPr lang="ar-SA" sz="2400" dirty="0">
                <a:effectLst/>
              </a:rPr>
              <a:t>الاولي للفكرة إلى كتابة السيناريو ، اختيار الشركة المنتجة والممولة للمشروع ، واختيار الممثلين وكادر العمل ، تحضير الاكسسوارات وجميع احتياجات المشروع…</a:t>
            </a:r>
          </a:p>
          <a:p>
            <a:pPr algn="justLow" fontAlgn="base">
              <a:lnSpc>
                <a:spcPct val="150000"/>
              </a:lnSpc>
            </a:pPr>
            <a:r>
              <a:rPr lang="ar-SA" sz="2400" b="1" dirty="0">
                <a:solidFill>
                  <a:srgbClr val="FFC000"/>
                </a:solidFill>
                <a:effectLst/>
              </a:rPr>
              <a:t>الإنتاج </a:t>
            </a:r>
            <a:r>
              <a:rPr lang="en-US" sz="2400" b="1" dirty="0">
                <a:solidFill>
                  <a:srgbClr val="FFC000"/>
                </a:solidFill>
                <a:effectLst/>
              </a:rPr>
              <a:t>Production :</a:t>
            </a:r>
            <a:r>
              <a:rPr lang="en-US" sz="2400" dirty="0">
                <a:solidFill>
                  <a:srgbClr val="FFC000"/>
                </a:solidFill>
                <a:effectLst/>
              </a:rPr>
              <a:t> </a:t>
            </a:r>
            <a:r>
              <a:rPr lang="ar-IQ" sz="2400" dirty="0" smtClean="0">
                <a:solidFill>
                  <a:srgbClr val="FFC000"/>
                </a:solidFill>
                <a:effectLst/>
              </a:rPr>
              <a:t> </a:t>
            </a:r>
            <a:r>
              <a:rPr lang="ar-SA" sz="2400" dirty="0" smtClean="0">
                <a:effectLst/>
              </a:rPr>
              <a:t>من </a:t>
            </a:r>
            <a:r>
              <a:rPr lang="ar-SA" sz="2400" dirty="0">
                <a:effectLst/>
              </a:rPr>
              <a:t>أول يوم تصوير إلى آخر يوم تصوير 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algn="r" fontAlgn="base"/>
            <a:r>
              <a:rPr lang="ar-SA" sz="2800" b="1" dirty="0">
                <a:solidFill>
                  <a:srgbClr val="FFC000"/>
                </a:solidFill>
                <a:effectLst/>
              </a:rPr>
              <a:t>يأتي مونتاج الفيديو ضمن صناعة كبيرة تسمى صناعة الافلام </a:t>
            </a:r>
          </a:p>
        </p:txBody>
      </p:sp>
    </p:spTree>
    <p:extLst>
      <p:ext uri="{BB962C8B-B14F-4D97-AF65-F5344CB8AC3E}">
        <p14:creationId xmlns:p14="http://schemas.microsoft.com/office/powerpoint/2010/main" val="195325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304800"/>
            <a:ext cx="7543800" cy="4419600"/>
          </a:xfrm>
        </p:spPr>
        <p:txBody>
          <a:bodyPr>
            <a:normAutofit/>
          </a:bodyPr>
          <a:lstStyle/>
          <a:p>
            <a:pPr algn="justLow" fontAlgn="base">
              <a:lnSpc>
                <a:spcPct val="150000"/>
              </a:lnSpc>
            </a:pPr>
            <a:r>
              <a:rPr lang="ar-SA" sz="2000" dirty="0">
                <a:effectLst/>
              </a:rPr>
              <a:t>مع بداية ظهور السينما كانت الأفلام عبارة عن مشهد واحد </a:t>
            </a:r>
            <a:r>
              <a:rPr lang="ar-SA" sz="2000" dirty="0" smtClean="0">
                <a:effectLst/>
              </a:rPr>
              <a:t>طويل، </a:t>
            </a:r>
            <a:r>
              <a:rPr lang="ar-SA" sz="2000" dirty="0">
                <a:effectLst/>
              </a:rPr>
              <a:t>كمشهد لمحطة قطارات أو مشهد لحركة الناس داخل سوق معين …. الخ</a:t>
            </a:r>
          </a:p>
          <a:p>
            <a:pPr algn="justLow" fontAlgn="base">
              <a:lnSpc>
                <a:spcPct val="150000"/>
              </a:lnSpc>
            </a:pPr>
            <a:r>
              <a:rPr lang="ar-SA" sz="2000" dirty="0">
                <a:effectLst/>
              </a:rPr>
              <a:t>عندما دخلت عملية المونتاج لمجال صناعة الأفلام كانت تتم بشكل يدوي من خلال قص المشاهد من بكرة التصوير ودمجها بشكل متتالي وكان يسمى بـ </a:t>
            </a:r>
            <a:r>
              <a:rPr lang="ar-SA" sz="2000" b="1" dirty="0">
                <a:solidFill>
                  <a:srgbClr val="FFC000"/>
                </a:solidFill>
                <a:effectLst/>
              </a:rPr>
              <a:t>المونتاج الخطي </a:t>
            </a:r>
            <a:r>
              <a:rPr lang="ar-SA" sz="2000" dirty="0">
                <a:effectLst/>
              </a:rPr>
              <a:t>… استمرت هذا الحالة حتى سنة 1990 ومع ظهور أول برنامج من </a:t>
            </a:r>
            <a:r>
              <a:rPr lang="ar-SA" sz="2000" dirty="0" smtClean="0">
                <a:effectLst/>
              </a:rPr>
              <a:t>شركة </a:t>
            </a:r>
            <a:r>
              <a:rPr lang="en-US" sz="2000" dirty="0" smtClean="0">
                <a:effectLst/>
              </a:rPr>
              <a:t> </a:t>
            </a:r>
            <a:r>
              <a:rPr lang="en-US" sz="2000" b="1" dirty="0" smtClean="0">
                <a:solidFill>
                  <a:srgbClr val="FFC000"/>
                </a:solidFill>
                <a:effectLst/>
              </a:rPr>
              <a:t>Avıd</a:t>
            </a:r>
            <a:r>
              <a:rPr lang="en-US" sz="2000" dirty="0" smtClean="0">
                <a:effectLst/>
              </a:rPr>
              <a:t> </a:t>
            </a:r>
            <a:r>
              <a:rPr lang="ar-SA" sz="2000" dirty="0" smtClean="0">
                <a:effectLst/>
              </a:rPr>
              <a:t>للمونتاج </a:t>
            </a:r>
            <a:r>
              <a:rPr lang="ar-SA" sz="2000" dirty="0">
                <a:effectLst/>
              </a:rPr>
              <a:t>ومن بعدها صار اسمه المونتاج الغير خطي، وذلك لأنه اصبح لا يعتمد على التتابع في بناء اللقطات حيث يمكنك أن تبدأ بالمشهد الاخير قبل المشهد الأول …الخ 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algn="ctr" fontAlgn="base"/>
            <a:r>
              <a:rPr lang="ar-SA" sz="3600" b="1" dirty="0">
                <a:solidFill>
                  <a:srgbClr val="FFC000"/>
                </a:solidFill>
                <a:effectLst/>
              </a:rPr>
              <a:t>كيف تطور مونتاج الفيديو</a:t>
            </a:r>
          </a:p>
        </p:txBody>
      </p:sp>
    </p:spTree>
    <p:extLst>
      <p:ext uri="{BB962C8B-B14F-4D97-AF65-F5344CB8AC3E}">
        <p14:creationId xmlns:p14="http://schemas.microsoft.com/office/powerpoint/2010/main" val="5384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عنصري">
  <a:themeElements>
    <a:clrScheme name="عنصري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عنصري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عنصري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53</TotalTime>
  <Words>352</Words>
  <Application>Microsoft Office PowerPoint</Application>
  <PresentationFormat>On-screen Show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عنصري</vt:lpstr>
      <vt:lpstr>مادة المونتاج </vt:lpstr>
      <vt:lpstr>ما هو المونتاج ؟</vt:lpstr>
      <vt:lpstr>تعريفه (المونتاج)</vt:lpstr>
      <vt:lpstr>تعريفه (المونتاج)</vt:lpstr>
      <vt:lpstr>PowerPoint Presentation</vt:lpstr>
      <vt:lpstr>PowerPoint Presentation</vt:lpstr>
      <vt:lpstr>يأتي مونتاج الفيديو ضمن صناعة كبيرة تسمى صناعة الافلام </vt:lpstr>
      <vt:lpstr>يأتي مونتاج الفيديو ضمن صناعة كبيرة تسمى صناعة الافلام </vt:lpstr>
      <vt:lpstr>كيف تطور مونتاج الفيديو</vt:lpstr>
      <vt:lpstr>كيف تطور مونتاج الفيديو</vt:lpstr>
      <vt:lpstr>برامج المونتاج</vt:lpstr>
      <vt:lpstr>برامج المونتاج</vt:lpstr>
      <vt:lpstr>متطلبات العمل</vt:lpstr>
      <vt:lpstr>متطلبات العمل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مادة المونتاج</dc:title>
  <dc:creator>Orbit</dc:creator>
  <cp:lastModifiedBy>Maher</cp:lastModifiedBy>
  <cp:revision>7</cp:revision>
  <dcterms:created xsi:type="dcterms:W3CDTF">2023-11-29T14:05:14Z</dcterms:created>
  <dcterms:modified xsi:type="dcterms:W3CDTF">2024-10-07T12:14:23Z</dcterms:modified>
</cp:coreProperties>
</file>