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3" r:id="rId12"/>
    <p:sldId id="291" r:id="rId13"/>
    <p:sldId id="292" r:id="rId14"/>
    <p:sldId id="266" r:id="rId15"/>
    <p:sldId id="295" r:id="rId16"/>
    <p:sldId id="294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5736" y="2031695"/>
            <a:ext cx="7272655" cy="995144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236220" rIns="0" bIns="0" rtlCol="0">
            <a:spAutoFit/>
          </a:bodyPr>
          <a:lstStyle/>
          <a:p>
            <a:pPr marL="2143760" marR="309245" indent="-1823085">
              <a:lnSpc>
                <a:spcPts val="5870"/>
              </a:lnSpc>
              <a:spcBef>
                <a:spcPts val="1860"/>
              </a:spcBef>
            </a:pPr>
            <a:r>
              <a:rPr sz="5400" dirty="0">
                <a:solidFill>
                  <a:srgbClr val="C00000"/>
                </a:solidFill>
              </a:rPr>
              <a:t>Abdominal</a:t>
            </a:r>
            <a:r>
              <a:rPr sz="5400" spc="-20" dirty="0">
                <a:solidFill>
                  <a:srgbClr val="C00000"/>
                </a:solidFill>
              </a:rPr>
              <a:t> </a:t>
            </a:r>
            <a:r>
              <a:rPr sz="5400" spc="-10" dirty="0" smtClean="0">
                <a:solidFill>
                  <a:srgbClr val="C00000"/>
                </a:solidFill>
              </a:rPr>
              <a:t>Assessment</a:t>
            </a:r>
            <a:endParaRPr sz="5400" dirty="0"/>
          </a:p>
        </p:txBody>
      </p:sp>
      <p:sp>
        <p:nvSpPr>
          <p:cNvPr id="3" name="object 3"/>
          <p:cNvSpPr txBox="1"/>
          <p:nvPr/>
        </p:nvSpPr>
        <p:spPr>
          <a:xfrm>
            <a:off x="2893822" y="5894933"/>
            <a:ext cx="31343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spc="-50" dirty="0" smtClean="0">
                <a:latin typeface="Calibri"/>
                <a:cs typeface="Calibri"/>
              </a:rPr>
              <a:t>Alaa Hamza Hermis, Ph.D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597534"/>
            <a:ext cx="8915400" cy="35882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marR="967740" indent="-457834">
              <a:lnSpc>
                <a:spcPts val="2590"/>
              </a:lnSpc>
              <a:spcBef>
                <a:spcPts val="805"/>
              </a:spcBef>
              <a:buAutoNum type="arabicPeriod" startAt="7"/>
              <a:tabLst>
                <a:tab pos="469900" algn="l"/>
              </a:tabLst>
            </a:pPr>
            <a:r>
              <a:rPr sz="2400" b="1" dirty="0" smtClean="0">
                <a:latin typeface="Calibri"/>
                <a:cs typeface="Calibri"/>
              </a:rPr>
              <a:t>Inspect</a:t>
            </a:r>
            <a:r>
              <a:rPr sz="2400" b="1" spc="-50" dirty="0" smtClean="0">
                <a:latin typeface="Calibri"/>
                <a:cs typeface="Calibri"/>
              </a:rPr>
              <a:t> </a:t>
            </a:r>
            <a:r>
              <a:rPr sz="2400" b="1" dirty="0" smtClean="0">
                <a:latin typeface="Calibri"/>
                <a:cs typeface="Calibri"/>
              </a:rPr>
              <a:t>for</a:t>
            </a:r>
            <a:r>
              <a:rPr sz="2400" b="1" spc="-75" dirty="0" smtClean="0">
                <a:latin typeface="Calibri"/>
                <a:cs typeface="Calibri"/>
              </a:rPr>
              <a:t> </a:t>
            </a:r>
            <a:r>
              <a:rPr sz="2400" b="1" dirty="0" smtClean="0">
                <a:latin typeface="Calibri"/>
                <a:cs typeface="Calibri"/>
              </a:rPr>
              <a:t>lesion</a:t>
            </a:r>
            <a:r>
              <a:rPr sz="2400" b="1" spc="-55" dirty="0" smtClean="0">
                <a:latin typeface="Calibri"/>
                <a:cs typeface="Calibri"/>
              </a:rPr>
              <a:t> </a:t>
            </a:r>
            <a:r>
              <a:rPr sz="2400" b="1" dirty="0" smtClean="0">
                <a:latin typeface="Calibri"/>
                <a:cs typeface="Calibri"/>
              </a:rPr>
              <a:t>and</a:t>
            </a:r>
            <a:r>
              <a:rPr sz="2400" b="1" spc="-65" dirty="0" smtClean="0">
                <a:latin typeface="Calibri"/>
                <a:cs typeface="Calibri"/>
              </a:rPr>
              <a:t> </a:t>
            </a:r>
            <a:r>
              <a:rPr sz="2400" b="1" dirty="0" smtClean="0">
                <a:latin typeface="Calibri"/>
                <a:cs typeface="Calibri"/>
              </a:rPr>
              <a:t>rash:</a:t>
            </a:r>
            <a:r>
              <a:rPr sz="2400" b="1" spc="-65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free</a:t>
            </a:r>
            <a:r>
              <a:rPr sz="2400" spc="-45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on</a:t>
            </a:r>
            <a:r>
              <a:rPr sz="2400" spc="-65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lesion</a:t>
            </a:r>
            <a:r>
              <a:rPr sz="2400" spc="-65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and</a:t>
            </a:r>
            <a:r>
              <a:rPr sz="2400" spc="-60" dirty="0" smtClean="0">
                <a:latin typeface="Calibri"/>
                <a:cs typeface="Calibri"/>
              </a:rPr>
              <a:t> </a:t>
            </a:r>
            <a:r>
              <a:rPr sz="2400" spc="-20" dirty="0" smtClean="0">
                <a:latin typeface="Calibri"/>
                <a:cs typeface="Calibri"/>
              </a:rPr>
              <a:t>rash </a:t>
            </a:r>
            <a:r>
              <a:rPr sz="2400" dirty="0" smtClean="0">
                <a:latin typeface="Calibri"/>
                <a:cs typeface="Calibri"/>
              </a:rPr>
              <a:t>Abnormal: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change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in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mole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,</a:t>
            </a:r>
            <a:r>
              <a:rPr sz="2400" spc="-40" dirty="0" smtClean="0">
                <a:latin typeface="Calibri"/>
                <a:cs typeface="Calibri"/>
              </a:rPr>
              <a:t> </a:t>
            </a:r>
            <a:r>
              <a:rPr sz="2400" spc="-10" dirty="0" err="1" smtClean="0">
                <a:latin typeface="Calibri"/>
                <a:cs typeface="Calibri"/>
              </a:rPr>
              <a:t>petechiae</a:t>
            </a:r>
            <a:endParaRPr sz="2400" dirty="0" smtClean="0">
              <a:latin typeface="Calibri"/>
              <a:cs typeface="Calibri"/>
            </a:endParaRPr>
          </a:p>
          <a:p>
            <a:pPr marL="469900" marR="159385">
              <a:lnSpc>
                <a:spcPts val="2590"/>
              </a:lnSpc>
              <a:spcBef>
                <a:spcPts val="10"/>
              </a:spcBef>
            </a:pPr>
            <a:r>
              <a:rPr sz="2400" dirty="0" err="1" smtClean="0">
                <a:latin typeface="Calibri"/>
                <a:cs typeface="Calibri"/>
              </a:rPr>
              <a:t>Striae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free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striae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silver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white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color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striae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seen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obese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multigraveda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ts val="2735"/>
              </a:lnSpc>
              <a:spcBef>
                <a:spcPts val="480"/>
              </a:spcBef>
              <a:buAutoNum type="arabicPeriod" startAt="8"/>
              <a:tabLst>
                <a:tab pos="469900" algn="l"/>
              </a:tabLst>
            </a:pPr>
            <a:r>
              <a:rPr sz="2400" b="1" spc="-10" dirty="0">
                <a:latin typeface="Calibri"/>
                <a:cs typeface="Calibri"/>
              </a:rPr>
              <a:t>Vascularity: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fine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veins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seen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located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above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blow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</a:t>
            </a:r>
            <a:endParaRPr sz="2400" dirty="0">
              <a:latin typeface="Calibri"/>
              <a:cs typeface="Calibri"/>
            </a:endParaRPr>
          </a:p>
          <a:p>
            <a:pPr marL="469900">
              <a:lnSpc>
                <a:spcPts val="2595"/>
              </a:lnSpc>
            </a:pPr>
            <a:r>
              <a:rPr sz="2400" dirty="0">
                <a:latin typeface="Calibri"/>
                <a:cs typeface="Calibri"/>
              </a:rPr>
              <a:t>umbilical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area.</a:t>
            </a:r>
            <a:endParaRPr sz="2400" dirty="0">
              <a:latin typeface="Calibri"/>
              <a:cs typeface="Calibri"/>
            </a:endParaRPr>
          </a:p>
          <a:p>
            <a:pPr marL="469900" marR="151130">
              <a:lnSpc>
                <a:spcPct val="90200"/>
              </a:lnSpc>
              <a:spcBef>
                <a:spcPts val="135"/>
              </a:spcBef>
            </a:pPr>
            <a:r>
              <a:rPr sz="2400" dirty="0" smtClean="0">
                <a:latin typeface="Calibri"/>
                <a:cs typeface="Calibri"/>
              </a:rPr>
              <a:t>Abnormal:</a:t>
            </a:r>
            <a:r>
              <a:rPr sz="2400" spc="-6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dilated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seen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liver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cirrhosis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obstruction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inferior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vena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cava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portal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hypertension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ascites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, </a:t>
            </a:r>
            <a:r>
              <a:rPr sz="2400" dirty="0">
                <a:latin typeface="Calibri"/>
                <a:cs typeface="Calibri"/>
              </a:rPr>
              <a:t>spider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angioma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dilated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artery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capilliary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portal hypertension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liver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disease</a:t>
            </a:r>
            <a:endParaRPr lang="ar-IQ" sz="2400" spc="-10" dirty="0" smtClean="0">
              <a:latin typeface="Calibri"/>
              <a:cs typeface="Calibri"/>
            </a:endParaRPr>
          </a:p>
          <a:p>
            <a:pPr marL="314960" indent="-302260">
              <a:lnSpc>
                <a:spcPct val="100000"/>
              </a:lnSpc>
              <a:spcBef>
                <a:spcPts val="615"/>
              </a:spcBef>
              <a:buAutoNum type="arabicPeriod" startAt="9"/>
              <a:tabLst>
                <a:tab pos="314960" algn="l"/>
              </a:tabLst>
            </a:pPr>
            <a:r>
              <a:rPr lang="en-US" sz="2400" b="1" dirty="0" smtClean="0">
                <a:latin typeface="Calibri"/>
                <a:cs typeface="Calibri"/>
              </a:rPr>
              <a:t>Scar:</a:t>
            </a:r>
            <a:r>
              <a:rPr lang="en-US" sz="2400" b="1" spc="-55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free</a:t>
            </a:r>
            <a:r>
              <a:rPr lang="en-US" sz="2400" spc="-30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of</a:t>
            </a:r>
            <a:r>
              <a:rPr lang="en-US" sz="2400" spc="-25" dirty="0" smtClean="0">
                <a:latin typeface="Calibri"/>
                <a:cs typeface="Calibri"/>
              </a:rPr>
              <a:t> </a:t>
            </a:r>
            <a:r>
              <a:rPr lang="en-US" sz="2400" spc="-20" dirty="0" smtClean="0">
                <a:latin typeface="Calibri"/>
                <a:cs typeface="Calibri"/>
              </a:rPr>
              <a:t>scar</a:t>
            </a:r>
            <a:endParaRPr lang="en-US" sz="2400" dirty="0" smtClean="0">
              <a:latin typeface="Calibri"/>
              <a:cs typeface="Calibri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61795" y="4216284"/>
            <a:ext cx="829640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marR="494665" lvl="0" indent="-172720" algn="l" defTabSz="914400" rtl="0" eaLnBrk="1" fontAlgn="auto" latinLnBrk="0" hangingPunct="1">
              <a:lnSpc>
                <a:spcPts val="2590"/>
              </a:lnSpc>
              <a:spcBef>
                <a:spcPts val="845"/>
              </a:spcBef>
              <a:spcAft>
                <a:spcPts val="0"/>
              </a:spcAft>
              <a:buClrTx/>
              <a:buSzTx/>
              <a:buFontTx/>
              <a:buNone/>
              <a:tabLst>
                <a:tab pos="2861310" algn="l"/>
              </a:tabLst>
              <a:defRPr/>
            </a:pP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Abnormal</a:t>
            </a:r>
            <a:r>
              <a:rPr lang="en-US" sz="2400" dirty="0">
                <a:latin typeface="Calibri"/>
                <a:cs typeface="Calibri"/>
              </a:rPr>
              <a:t>: assess </a:t>
            </a:r>
            <a:r>
              <a:rPr lang="en-US" sz="2400" dirty="0" smtClean="0">
                <a:latin typeface="Calibri"/>
                <a:cs typeface="Calibri"/>
              </a:rPr>
              <a:t>scar</a:t>
            </a:r>
            <a:r>
              <a:rPr lang="ar-IQ" sz="2400" dirty="0" smtClean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according </a:t>
            </a:r>
            <a:r>
              <a:rPr lang="en-US" sz="2400" dirty="0">
                <a:latin typeface="Calibri"/>
                <a:cs typeface="Calibri"/>
              </a:rPr>
              <a:t>to location , size and color ( young scar is pink while old scar is</a:t>
            </a:r>
            <a:r>
              <a:rPr lang="ar-IQ" sz="240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white).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algn="l"/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838200"/>
            <a:ext cx="3849624" cy="50398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8688" y="1429892"/>
            <a:ext cx="1557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Striae</a:t>
            </a:r>
            <a:r>
              <a:rPr sz="2800" spc="-55" dirty="0"/>
              <a:t> </a:t>
            </a:r>
            <a:r>
              <a:rPr sz="2800" spc="-20" dirty="0"/>
              <a:t>sign</a:t>
            </a:r>
            <a:endParaRPr sz="28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01246" y="3124200"/>
            <a:ext cx="329049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01244" y="310135"/>
            <a:ext cx="3290497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654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106"/>
            <a:ext cx="4800600" cy="343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20171" r="23875" b="25729"/>
          <a:stretch/>
        </p:blipFill>
        <p:spPr bwMode="auto">
          <a:xfrm>
            <a:off x="1600200" y="152400"/>
            <a:ext cx="2517732" cy="251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048000"/>
            <a:ext cx="35718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7260"/>
            <a:ext cx="4343400" cy="251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995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1" t="26106" r="20620" b="29651"/>
          <a:stretch/>
        </p:blipFill>
        <p:spPr bwMode="auto">
          <a:xfrm>
            <a:off x="5791200" y="381000"/>
            <a:ext cx="3096017" cy="424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4" t="39135" r="55152" b="24452"/>
          <a:stretch/>
        </p:blipFill>
        <p:spPr bwMode="auto">
          <a:xfrm>
            <a:off x="1524000" y="381000"/>
            <a:ext cx="3657600" cy="20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9" r="31163"/>
          <a:stretch/>
        </p:blipFill>
        <p:spPr bwMode="auto">
          <a:xfrm>
            <a:off x="1524000" y="2553023"/>
            <a:ext cx="36576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9"/>
          <a:stretch/>
        </p:blipFill>
        <p:spPr bwMode="auto">
          <a:xfrm>
            <a:off x="3733800" y="4343400"/>
            <a:ext cx="43434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522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31368"/>
            <a:ext cx="8002270" cy="5395323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470"/>
              </a:spcBef>
              <a:buAutoNum type="arabicPeriod" startAt="10"/>
              <a:tabLst>
                <a:tab pos="469265" algn="l"/>
              </a:tabLst>
            </a:pPr>
            <a:r>
              <a:rPr sz="2400" b="1" dirty="0" smtClean="0">
                <a:latin typeface="Calibri"/>
                <a:cs typeface="Calibri"/>
              </a:rPr>
              <a:t>Umbilicus</a:t>
            </a:r>
            <a:r>
              <a:rPr sz="2400" b="1" spc="-60" dirty="0" smtClean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inspect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following:</a:t>
            </a:r>
            <a:endParaRPr sz="2400" dirty="0">
              <a:latin typeface="Calibri"/>
              <a:cs typeface="Calibri"/>
            </a:endParaRPr>
          </a:p>
          <a:p>
            <a:pPr marL="184785" marR="5080" indent="-172720">
              <a:lnSpc>
                <a:spcPts val="2590"/>
              </a:lnSpc>
              <a:spcBef>
                <a:spcPts val="845"/>
              </a:spcBef>
              <a:tabLst>
                <a:tab pos="5449570" algn="l"/>
              </a:tabLst>
            </a:pPr>
            <a:r>
              <a:rPr sz="2400" b="1" dirty="0">
                <a:latin typeface="Calibri"/>
                <a:cs typeface="Calibri"/>
              </a:rPr>
              <a:t>Normally: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midline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inverted,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no</a:t>
            </a:r>
            <a:r>
              <a:rPr sz="2400" dirty="0">
                <a:latin typeface="Calibri"/>
                <a:cs typeface="Calibri"/>
              </a:rPr>
              <a:t>	sign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discoloration, </a:t>
            </a:r>
            <a:r>
              <a:rPr sz="2400" spc="-10" dirty="0">
                <a:latin typeface="Calibri"/>
                <a:cs typeface="Calibri"/>
              </a:rPr>
              <a:t>inflammation,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hernia.</a:t>
            </a:r>
            <a:endParaRPr sz="2400" dirty="0">
              <a:latin typeface="Calibri"/>
              <a:cs typeface="Calibri"/>
            </a:endParaRPr>
          </a:p>
          <a:p>
            <a:pPr marL="319405" lvl="1" indent="-306705">
              <a:lnSpc>
                <a:spcPct val="100000"/>
              </a:lnSpc>
              <a:spcBef>
                <a:spcPts val="480"/>
              </a:spcBef>
              <a:buAutoNum type="alphaLcPeriod"/>
              <a:tabLst>
                <a:tab pos="319405" algn="l"/>
              </a:tabLst>
            </a:pPr>
            <a:r>
              <a:rPr sz="2400" dirty="0">
                <a:latin typeface="Calibri"/>
                <a:cs typeface="Calibri"/>
              </a:rPr>
              <a:t>Color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pink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skin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around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should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evenly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abdomen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color.</a:t>
            </a:r>
            <a:endParaRPr sz="2400" dirty="0">
              <a:latin typeface="Calibri"/>
              <a:cs typeface="Calibri"/>
            </a:endParaRPr>
          </a:p>
          <a:p>
            <a:pPr marL="184785" marR="988694" indent="-172720">
              <a:lnSpc>
                <a:spcPts val="2590"/>
              </a:lnSpc>
              <a:spcBef>
                <a:spcPts val="830"/>
              </a:spcBef>
              <a:tabLst>
                <a:tab pos="4466590" algn="l"/>
              </a:tabLst>
            </a:pPr>
            <a:r>
              <a:rPr sz="2400" dirty="0">
                <a:latin typeface="Calibri"/>
                <a:cs typeface="Calibri"/>
              </a:rPr>
              <a:t>Abnormal: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bluish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around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umbilicus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lang="ar-IQ" sz="2400" dirty="0" smtClean="0">
                <a:latin typeface="Calibri"/>
                <a:cs typeface="Calibri"/>
              </a:rPr>
              <a:t>)</a:t>
            </a:r>
            <a:r>
              <a:rPr sz="2400" spc="-50" dirty="0" smtClean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cullen’s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sign)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intra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- </a:t>
            </a:r>
            <a:r>
              <a:rPr sz="2400" dirty="0">
                <a:latin typeface="Calibri"/>
                <a:cs typeface="Calibri"/>
              </a:rPr>
              <a:t>abdominal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bleeding</a:t>
            </a:r>
            <a:endParaRPr sz="2400" dirty="0">
              <a:latin typeface="Calibri"/>
              <a:cs typeface="Calibri"/>
            </a:endParaRPr>
          </a:p>
          <a:p>
            <a:pPr marL="333375" lvl="1" indent="-320675">
              <a:lnSpc>
                <a:spcPct val="100000"/>
              </a:lnSpc>
              <a:spcBef>
                <a:spcPts val="480"/>
              </a:spcBef>
              <a:buAutoNum type="alphaLcPeriod" startAt="2"/>
              <a:tabLst>
                <a:tab pos="333375" algn="l"/>
                <a:tab pos="2308225" algn="l"/>
              </a:tabLst>
            </a:pPr>
            <a:r>
              <a:rPr sz="2400" dirty="0">
                <a:latin typeface="Calibri"/>
                <a:cs typeface="Calibri"/>
              </a:rPr>
              <a:t>shape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inverted</a:t>
            </a:r>
            <a:r>
              <a:rPr sz="2400" dirty="0">
                <a:latin typeface="Calibri"/>
                <a:cs typeface="Calibri"/>
              </a:rPr>
              <a:t>	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protruded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0.5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cm</a:t>
            </a:r>
            <a:endParaRPr sz="2400" dirty="0">
              <a:latin typeface="Calibri"/>
              <a:cs typeface="Calibri"/>
            </a:endParaRPr>
          </a:p>
          <a:p>
            <a:pPr marL="12700" marR="2322830">
              <a:lnSpc>
                <a:spcPct val="117500"/>
              </a:lnSpc>
              <a:spcBef>
                <a:spcPts val="15"/>
              </a:spcBef>
            </a:pPr>
            <a:r>
              <a:rPr sz="2400" dirty="0">
                <a:latin typeface="Calibri"/>
                <a:cs typeface="Calibri"/>
              </a:rPr>
              <a:t>Ab: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everted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abdominal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distension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hernia </a:t>
            </a:r>
            <a:r>
              <a:rPr sz="2400" dirty="0">
                <a:latin typeface="Calibri"/>
                <a:cs typeface="Calibri"/>
              </a:rPr>
              <a:t>C-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Location: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midline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lateral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line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400" dirty="0">
                <a:latin typeface="Calibri"/>
                <a:cs typeface="Calibri"/>
              </a:rPr>
              <a:t>Ab: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deviated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umbilicus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caused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mass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scar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hernia</a:t>
            </a:r>
            <a:endParaRPr lang="ar-IQ" sz="2400" spc="-10" dirty="0" smtClean="0">
              <a:latin typeface="Calibri"/>
              <a:cs typeface="Calibri"/>
            </a:endParaRPr>
          </a:p>
          <a:p>
            <a:pPr marL="12700" algn="just" rtl="0">
              <a:spcBef>
                <a:spcPts val="520"/>
              </a:spcBef>
            </a:pPr>
            <a:r>
              <a:rPr lang="en-US" sz="2400" b="1" dirty="0" smtClean="0">
                <a:solidFill>
                  <a:srgbClr val="202124"/>
                </a:solidFill>
                <a:latin typeface="Georgia" pitchFamily="18" charset="0"/>
              </a:rPr>
              <a:t>Grey Turner</a:t>
            </a:r>
            <a:r>
              <a:rPr lang="en-US" sz="2400" dirty="0" smtClean="0">
                <a:solidFill>
                  <a:srgbClr val="202124"/>
                </a:solidFill>
                <a:latin typeface="Georgia" pitchFamily="18" charset="0"/>
              </a:rPr>
              <a:t> </a:t>
            </a:r>
            <a:r>
              <a:rPr lang="en-US" sz="2400" b="1" dirty="0" smtClean="0">
                <a:solidFill>
                  <a:srgbClr val="202124"/>
                </a:solidFill>
                <a:latin typeface="Georgia" pitchFamily="18" charset="0"/>
              </a:rPr>
              <a:t>sign</a:t>
            </a:r>
            <a:r>
              <a:rPr lang="en-US" sz="2400" dirty="0" smtClean="0">
                <a:solidFill>
                  <a:srgbClr val="202124"/>
                </a:solidFill>
                <a:latin typeface="Georgia" pitchFamily="18" charset="0"/>
              </a:rPr>
              <a:t> is a discoloration of the left flank associated with acute hemorrhagic pancreatitis</a:t>
            </a:r>
            <a:endParaRPr lang="en-US" sz="2400" dirty="0" smtClean="0">
              <a:latin typeface="Georgia" pitchFamily="18" charset="0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395605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41" y="419623"/>
            <a:ext cx="3697417" cy="507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603375" y="1110827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02124"/>
                </a:solidFill>
                <a:latin typeface="Georgia" pitchFamily="18" charset="0"/>
              </a:rPr>
              <a:t>Grey Turner</a:t>
            </a:r>
            <a:r>
              <a:rPr lang="en-US" dirty="0" smtClean="0">
                <a:solidFill>
                  <a:srgbClr val="202124"/>
                </a:solidFill>
                <a:latin typeface="Georgia" pitchFamily="18" charset="0"/>
              </a:rPr>
              <a:t> </a:t>
            </a:r>
            <a:r>
              <a:rPr lang="en-US" b="1" dirty="0" smtClean="0">
                <a:solidFill>
                  <a:srgbClr val="202124"/>
                </a:solidFill>
                <a:latin typeface="Georgia" pitchFamily="18" charset="0"/>
              </a:rPr>
              <a:t>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40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3"/>
          <a:stretch/>
        </p:blipFill>
        <p:spPr bwMode="auto">
          <a:xfrm>
            <a:off x="990600" y="304800"/>
            <a:ext cx="3352800" cy="332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894" y="363787"/>
            <a:ext cx="3903413" cy="3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81816"/>
            <a:ext cx="3429000" cy="299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013" y="4101857"/>
            <a:ext cx="4115187" cy="231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410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95615"/>
            <a:ext cx="6386830" cy="429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100"/>
              </a:spcBef>
            </a:pP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Auscultation</a:t>
            </a:r>
            <a:r>
              <a:rPr sz="2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800" b="1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abdomen</a:t>
            </a:r>
            <a:r>
              <a:rPr sz="28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sz="28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8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following:</a:t>
            </a:r>
            <a:r>
              <a:rPr sz="2800" b="1" u="none" spc="-10" dirty="0"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Bowel</a:t>
            </a:r>
            <a:r>
              <a:rPr sz="2800" b="1" u="sng" spc="-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sounds</a:t>
            </a:r>
            <a:endParaRPr sz="28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183515" algn="l"/>
              </a:tabLst>
            </a:pPr>
            <a:r>
              <a:rPr sz="2800" dirty="0">
                <a:latin typeface="Calibri"/>
                <a:cs typeface="Calibri"/>
              </a:rPr>
              <a:t>Use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diaphragm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warm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stethoscope</a:t>
            </a:r>
            <a:endParaRPr sz="28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183515" algn="l"/>
              </a:tabLst>
            </a:pPr>
            <a:r>
              <a:rPr sz="2800" dirty="0">
                <a:latin typeface="Calibri"/>
                <a:cs typeface="Calibri"/>
              </a:rPr>
              <a:t>Apply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light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pressure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auscultation</a:t>
            </a:r>
            <a:endParaRPr sz="2800">
              <a:latin typeface="Calibri"/>
              <a:cs typeface="Calibri"/>
            </a:endParaRPr>
          </a:p>
          <a:p>
            <a:pPr marL="182880" marR="241935" indent="-170815">
              <a:lnSpc>
                <a:spcPts val="3020"/>
              </a:lnSpc>
              <a:spcBef>
                <a:spcPts val="855"/>
              </a:spcBef>
              <a:buFont typeface="Arial"/>
              <a:buChar char="•"/>
              <a:tabLst>
                <a:tab pos="184785" algn="l"/>
              </a:tabLst>
            </a:pPr>
            <a:r>
              <a:rPr sz="2800" dirty="0">
                <a:latin typeface="Calibri"/>
                <a:cs typeface="Calibri"/>
              </a:rPr>
              <a:t>bowel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sounds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up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5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minutes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each 	</a:t>
            </a:r>
            <a:r>
              <a:rPr sz="2800" spc="-10" dirty="0">
                <a:latin typeface="Calibri"/>
                <a:cs typeface="Calibri"/>
              </a:rPr>
              <a:t>quadrant.</a:t>
            </a:r>
            <a:endParaRPr sz="28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83515" algn="l"/>
              </a:tabLst>
            </a:pPr>
            <a:r>
              <a:rPr sz="2800" dirty="0">
                <a:latin typeface="Calibri"/>
                <a:cs typeface="Calibri"/>
              </a:rPr>
              <a:t>Begin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right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lower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quadrant</a:t>
            </a:r>
            <a:endParaRPr sz="28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183515" algn="l"/>
              </a:tabLst>
            </a:pPr>
            <a:r>
              <a:rPr sz="2800" dirty="0">
                <a:latin typeface="Calibri"/>
                <a:cs typeface="Calibri"/>
              </a:rPr>
              <a:t>(RLQ)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ileocecal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valve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area</a:t>
            </a:r>
            <a:endParaRPr sz="28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183515" algn="l"/>
              </a:tabLst>
            </a:pPr>
            <a:r>
              <a:rPr sz="2800" dirty="0">
                <a:latin typeface="Calibri"/>
                <a:cs typeface="Calibri"/>
              </a:rPr>
              <a:t>Assess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frequency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pitch.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893" y="4640578"/>
            <a:ext cx="6061998" cy="19619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81380"/>
            <a:ext cx="7922260" cy="53835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785" marR="412750" indent="-17272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latin typeface="Calibri"/>
                <a:cs typeface="Calibri"/>
              </a:rPr>
              <a:t>Normal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bowel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sound: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soft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clicks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gargling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heard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5-</a:t>
            </a:r>
            <a:r>
              <a:rPr sz="2400" spc="-25" dirty="0">
                <a:latin typeface="Calibri"/>
                <a:cs typeface="Calibri"/>
              </a:rPr>
              <a:t>30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minute.</a:t>
            </a:r>
            <a:endParaRPr sz="2400" dirty="0">
              <a:latin typeface="Calibri"/>
              <a:cs typeface="Calibri"/>
            </a:endParaRPr>
          </a:p>
          <a:p>
            <a:pPr marL="184785" marR="79375" indent="-172720">
              <a:lnSpc>
                <a:spcPts val="2590"/>
              </a:lnSpc>
              <a:spcBef>
                <a:spcPts val="815"/>
              </a:spcBef>
            </a:pPr>
            <a:r>
              <a:rPr sz="2400" dirty="0">
                <a:latin typeface="Calibri"/>
                <a:cs typeface="Calibri"/>
              </a:rPr>
              <a:t>Loud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prolong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gurgle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stomach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growling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hyperactive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sound </a:t>
            </a:r>
            <a:r>
              <a:rPr sz="2400" dirty="0">
                <a:latin typeface="Calibri"/>
                <a:cs typeface="Calibri"/>
              </a:rPr>
              <a:t>called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borborygmi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).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35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Abnormal:</a:t>
            </a:r>
            <a:endParaRPr sz="2400" dirty="0">
              <a:latin typeface="Calibri"/>
              <a:cs typeface="Calibri"/>
            </a:endParaRPr>
          </a:p>
          <a:p>
            <a:pPr marL="182880" marR="95250" indent="-170815">
              <a:lnSpc>
                <a:spcPts val="2590"/>
              </a:lnSpc>
              <a:spcBef>
                <a:spcPts val="845"/>
              </a:spcBef>
              <a:buFont typeface="Arial"/>
              <a:buChar char="•"/>
              <a:tabLst>
                <a:tab pos="184785" algn="l"/>
              </a:tabLst>
            </a:pP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Hypoactive</a:t>
            </a:r>
            <a:r>
              <a:rPr sz="2400" b="1" spc="-5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bowel</a:t>
            </a:r>
            <a:r>
              <a:rPr sz="2400" b="1" spc="-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sound</a:t>
            </a:r>
            <a:r>
              <a:rPr sz="2400" b="1" spc="-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in</a:t>
            </a:r>
            <a:r>
              <a:rPr sz="2400" b="1" spc="-5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diminished</a:t>
            </a:r>
            <a:r>
              <a:rPr sz="2400" b="1" spc="-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motility</a:t>
            </a:r>
            <a:r>
              <a:rPr sz="2400" b="1" spc="-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in</a:t>
            </a:r>
            <a:r>
              <a:rPr sz="2400" b="1" spc="-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surgery</a:t>
            </a:r>
            <a:r>
              <a:rPr sz="2400" b="1" spc="-5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2D75B6"/>
                </a:solidFill>
                <a:latin typeface="Calibri"/>
                <a:cs typeface="Calibri"/>
              </a:rPr>
              <a:t>, 	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late</a:t>
            </a:r>
            <a:r>
              <a:rPr sz="2400" b="1" spc="-7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bowel</a:t>
            </a:r>
            <a:r>
              <a:rPr sz="2400" b="1" spc="-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D75B6"/>
                </a:solidFill>
                <a:latin typeface="Calibri"/>
                <a:cs typeface="Calibri"/>
              </a:rPr>
              <a:t>obstruction</a:t>
            </a:r>
            <a:endParaRPr sz="2400" dirty="0">
              <a:latin typeface="Calibri"/>
              <a:cs typeface="Calibri"/>
            </a:endParaRPr>
          </a:p>
          <a:p>
            <a:pPr marL="182880" marR="120014" indent="-170815">
              <a:lnSpc>
                <a:spcPts val="2590"/>
              </a:lnSpc>
              <a:spcBef>
                <a:spcPts val="810"/>
              </a:spcBef>
              <a:buFont typeface="Arial"/>
              <a:buChar char="•"/>
              <a:tabLst>
                <a:tab pos="184785" algn="l"/>
              </a:tabLst>
            </a:pPr>
            <a:r>
              <a:rPr sz="2400" b="1" spc="-10" dirty="0">
                <a:solidFill>
                  <a:srgbClr val="2D75B6"/>
                </a:solidFill>
                <a:latin typeface="Calibri"/>
                <a:cs typeface="Calibri"/>
              </a:rPr>
              <a:t>Hyperactive</a:t>
            </a:r>
            <a:r>
              <a:rPr sz="2400" b="1" spc="-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bowel</a:t>
            </a:r>
            <a:r>
              <a:rPr sz="2400" b="1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sound</a:t>
            </a:r>
            <a:r>
              <a:rPr sz="2400" b="1" spc="-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occur</a:t>
            </a:r>
            <a:r>
              <a:rPr sz="2400" b="1" spc="-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by</a:t>
            </a:r>
            <a:r>
              <a:rPr sz="2400" b="1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diarrhea</a:t>
            </a:r>
            <a:r>
              <a:rPr sz="2400" b="1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lang="en-US" sz="2400" b="1" spc="-35" dirty="0" smtClean="0">
                <a:solidFill>
                  <a:srgbClr val="2D75B6"/>
                </a:solidFill>
                <a:latin typeface="Calibri"/>
                <a:cs typeface="Calibri"/>
              </a:rPr>
              <a:t>, </a:t>
            </a:r>
            <a:r>
              <a:rPr sz="2400" b="1" spc="-10" dirty="0" smtClean="0">
                <a:solidFill>
                  <a:srgbClr val="2D75B6"/>
                </a:solidFill>
                <a:latin typeface="Calibri"/>
                <a:cs typeface="Calibri"/>
              </a:rPr>
              <a:t>gastroenteritis </a:t>
            </a:r>
            <a:r>
              <a:rPr sz="2400" b="1" dirty="0" smtClean="0">
                <a:solidFill>
                  <a:srgbClr val="2D75B6"/>
                </a:solidFill>
                <a:latin typeface="Calibri"/>
                <a:cs typeface="Calibri"/>
              </a:rPr>
              <a:t>or</a:t>
            </a:r>
            <a:r>
              <a:rPr sz="2400" b="1" spc="-35" dirty="0" smtClean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early</a:t>
            </a:r>
            <a:r>
              <a:rPr sz="2400" b="1" spc="-3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bowel</a:t>
            </a:r>
            <a:r>
              <a:rPr sz="2400" b="1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D75B6"/>
                </a:solidFill>
                <a:latin typeface="Calibri"/>
                <a:cs typeface="Calibri"/>
              </a:rPr>
              <a:t>obstruction</a:t>
            </a:r>
            <a:endParaRPr sz="2400" dirty="0">
              <a:latin typeface="Calibri"/>
              <a:cs typeface="Calibri"/>
            </a:endParaRPr>
          </a:p>
          <a:p>
            <a:pPr marL="182880" marR="5080" indent="-170815">
              <a:lnSpc>
                <a:spcPts val="2590"/>
              </a:lnSpc>
              <a:spcBef>
                <a:spcPts val="795"/>
              </a:spcBef>
              <a:buFont typeface="Arial"/>
              <a:buChar char="•"/>
              <a:tabLst>
                <a:tab pos="184785" algn="l"/>
              </a:tabLst>
            </a:pP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Absent</a:t>
            </a:r>
            <a:r>
              <a:rPr sz="2400" b="1" spc="-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bowel</a:t>
            </a:r>
            <a:r>
              <a:rPr sz="2400" b="1" spc="-5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sound</a:t>
            </a:r>
            <a:r>
              <a:rPr sz="2400" b="1" spc="-6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associated</a:t>
            </a:r>
            <a:r>
              <a:rPr sz="2400" b="1" spc="-6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with</a:t>
            </a:r>
            <a:r>
              <a:rPr sz="2400" b="1" spc="-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peritonitis</a:t>
            </a:r>
            <a:r>
              <a:rPr sz="2400" b="1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D75B6"/>
                </a:solidFill>
                <a:latin typeface="Calibri"/>
                <a:cs typeface="Calibri"/>
              </a:rPr>
              <a:t>or</a:t>
            </a:r>
            <a:r>
              <a:rPr sz="2400" b="1" spc="-8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D75B6"/>
                </a:solidFill>
                <a:latin typeface="Calibri"/>
                <a:cs typeface="Calibri"/>
              </a:rPr>
              <a:t>paralytic 	ileus.</a:t>
            </a:r>
            <a:endParaRPr sz="2400" dirty="0">
              <a:latin typeface="Calibri"/>
              <a:cs typeface="Calibri"/>
            </a:endParaRPr>
          </a:p>
          <a:p>
            <a:pPr marL="12700" marR="494030">
              <a:lnSpc>
                <a:spcPts val="2590"/>
              </a:lnSpc>
              <a:spcBef>
                <a:spcPts val="810"/>
              </a:spcBef>
              <a:tabLst>
                <a:tab pos="3514725" algn="l"/>
                <a:tab pos="5240020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(must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listen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24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minutes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your</a:t>
            </a:r>
            <a:r>
              <a:rPr sz="24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watch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before</a:t>
            </a:r>
            <a:r>
              <a:rPr sz="24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deciding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whether</a:t>
            </a:r>
            <a:r>
              <a:rPr sz="24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bowel</a:t>
            </a:r>
            <a:r>
              <a:rPr sz="24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sounds</a:t>
            </a:r>
            <a:r>
              <a:rPr sz="24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are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	completely</a:t>
            </a:r>
            <a:r>
              <a:rPr sz="24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absent).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36321"/>
            <a:ext cx="7441565" cy="389001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8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Vascular</a:t>
            </a:r>
            <a:r>
              <a:rPr sz="2800" b="1" u="sng" spc="-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sound</a:t>
            </a:r>
            <a:endParaRPr sz="2800">
              <a:latin typeface="Calibri"/>
              <a:cs typeface="Calibri"/>
            </a:endParaRPr>
          </a:p>
          <a:p>
            <a:pPr marL="184785" marR="5080" indent="-172720">
              <a:lnSpc>
                <a:spcPct val="90000"/>
              </a:lnSpc>
              <a:spcBef>
                <a:spcPts val="805"/>
              </a:spcBef>
              <a:buChar char="•"/>
              <a:tabLst>
                <a:tab pos="184785" algn="l"/>
                <a:tab pos="253365" algn="l"/>
                <a:tab pos="3333750" algn="l"/>
                <a:tab pos="5007610" algn="l"/>
                <a:tab pos="6001385" algn="l"/>
              </a:tabLst>
            </a:pPr>
            <a:r>
              <a:rPr sz="2400" dirty="0">
                <a:latin typeface="Arial"/>
                <a:cs typeface="Arial"/>
              </a:rPr>
              <a:t>	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listen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abdomen,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presence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any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vascular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sounds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bruits.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dirty="0">
                <a:latin typeface="Calibri"/>
                <a:cs typeface="Calibri"/>
              </a:rPr>
              <a:t>Using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firmer </a:t>
            </a:r>
            <a:r>
              <a:rPr sz="2800" spc="-20" dirty="0">
                <a:latin typeface="Calibri"/>
                <a:cs typeface="Calibri"/>
              </a:rPr>
              <a:t>pressure,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check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over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aorta,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renal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arteries,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iliac,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femoral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arteries,</a:t>
            </a:r>
            <a:r>
              <a:rPr sz="2800" dirty="0">
                <a:latin typeface="Calibri"/>
                <a:cs typeface="Calibri"/>
              </a:rPr>
              <a:t>	especially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people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with </a:t>
            </a:r>
            <a:r>
              <a:rPr sz="2800" spc="-10" dirty="0">
                <a:latin typeface="Calibri"/>
                <a:cs typeface="Calibri"/>
              </a:rPr>
              <a:t>hypertension.</a:t>
            </a:r>
            <a:endParaRPr sz="28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183515" algn="l"/>
              </a:tabLst>
            </a:pPr>
            <a:r>
              <a:rPr sz="2800" dirty="0">
                <a:latin typeface="Calibri"/>
                <a:cs typeface="Calibri"/>
              </a:rPr>
              <a:t>Use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bell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auscultate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vascular</a:t>
            </a:r>
            <a:endParaRPr sz="2800">
              <a:latin typeface="Calibri"/>
              <a:cs typeface="Calibri"/>
            </a:endParaRPr>
          </a:p>
          <a:p>
            <a:pPr marL="182880" marR="239395" indent="-170815">
              <a:lnSpc>
                <a:spcPts val="3020"/>
              </a:lnSpc>
              <a:spcBef>
                <a:spcPts val="840"/>
              </a:spcBef>
              <a:buFont typeface="Arial"/>
              <a:buChar char="•"/>
              <a:tabLst>
                <a:tab pos="184785" algn="l"/>
              </a:tabLst>
            </a:pPr>
            <a:r>
              <a:rPr sz="2800" b="1" dirty="0">
                <a:latin typeface="Calibri"/>
                <a:cs typeface="Calibri"/>
              </a:rPr>
              <a:t>Sounds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normally: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bruits,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venous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hums,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no 	</a:t>
            </a:r>
            <a:r>
              <a:rPr sz="2800" dirty="0">
                <a:latin typeface="Calibri"/>
                <a:cs typeface="Calibri"/>
              </a:rPr>
              <a:t>friction</a:t>
            </a:r>
            <a:r>
              <a:rPr sz="2800" spc="-1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rubs.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462" y="407187"/>
            <a:ext cx="7692137" cy="521957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800" b="1" spc="-10" dirty="0">
                <a:latin typeface="Calibri"/>
                <a:cs typeface="Calibri"/>
              </a:rPr>
              <a:t>Objectives: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  <a:tabLst>
                <a:tab pos="1719580" algn="l"/>
              </a:tabLst>
            </a:pPr>
            <a:r>
              <a:rPr sz="2800" b="1" dirty="0">
                <a:latin typeface="Calibri"/>
                <a:cs typeface="Calibri"/>
              </a:rPr>
              <a:t>At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end</a:t>
            </a:r>
            <a:r>
              <a:rPr sz="2800" b="1" dirty="0">
                <a:latin typeface="Calibri"/>
                <a:cs typeface="Calibri"/>
              </a:rPr>
              <a:t>	the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students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will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able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to:</a:t>
            </a:r>
            <a:endParaRPr sz="2800" dirty="0">
              <a:latin typeface="Calibri"/>
              <a:cs typeface="Calibri"/>
            </a:endParaRPr>
          </a:p>
          <a:p>
            <a:pPr marL="12700" marR="244475" algn="l" rtl="0">
              <a:lnSpc>
                <a:spcPts val="3020"/>
              </a:lnSpc>
              <a:spcBef>
                <a:spcPts val="855"/>
              </a:spcBef>
            </a:pPr>
            <a:r>
              <a:rPr lang="en-US" sz="2800" dirty="0">
                <a:latin typeface="Calibri"/>
                <a:cs typeface="Calibri"/>
              </a:rPr>
              <a:t>1</a:t>
            </a:r>
            <a:r>
              <a:rPr sz="2800" spc="-35" dirty="0" smtClean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.Demonstrate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ability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safely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accurately complete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abdominal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assessment</a:t>
            </a:r>
            <a:r>
              <a:rPr sz="2800" spc="-10" dirty="0" smtClean="0">
                <a:latin typeface="Calibri"/>
                <a:cs typeface="Calibri"/>
              </a:rPr>
              <a:t>.</a:t>
            </a:r>
            <a:endParaRPr lang="en-US" sz="2800" dirty="0">
              <a:latin typeface="Calibri"/>
              <a:cs typeface="Calibri"/>
            </a:endParaRPr>
          </a:p>
          <a:p>
            <a:pPr marL="12700" marR="244475" algn="l" rtl="0">
              <a:lnSpc>
                <a:spcPts val="3020"/>
              </a:lnSpc>
              <a:spcBef>
                <a:spcPts val="855"/>
              </a:spcBef>
            </a:pPr>
            <a:r>
              <a:rPr lang="en-US" sz="2800" spc="-20" dirty="0">
                <a:latin typeface="Calibri"/>
                <a:cs typeface="Calibri"/>
              </a:rPr>
              <a:t>2</a:t>
            </a:r>
            <a:r>
              <a:rPr sz="2800" spc="-20" dirty="0" smtClean="0">
                <a:latin typeface="Calibri"/>
                <a:cs typeface="Calibri"/>
              </a:rPr>
              <a:t>.</a:t>
            </a:r>
            <a:r>
              <a:rPr lang="en-US" sz="2800" spc="-20" dirty="0" smtClean="0">
                <a:latin typeface="Calibri"/>
                <a:cs typeface="Calibri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Demonstrate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ability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accurately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document </a:t>
            </a:r>
            <a:r>
              <a:rPr sz="2800" dirty="0">
                <a:latin typeface="Calibri"/>
                <a:cs typeface="Calibri"/>
              </a:rPr>
              <a:t>abdominal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assessment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data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organized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manner.</a:t>
            </a:r>
            <a:endParaRPr sz="2800" dirty="0">
              <a:latin typeface="Calibri"/>
              <a:cs typeface="Calibri"/>
            </a:endParaRPr>
          </a:p>
          <a:p>
            <a:pPr marL="12700" algn="l" rtl="0">
              <a:lnSpc>
                <a:spcPct val="100000"/>
              </a:lnSpc>
              <a:spcBef>
                <a:spcPts val="430"/>
              </a:spcBef>
            </a:pPr>
            <a:r>
              <a:rPr sz="2800" b="1" dirty="0">
                <a:latin typeface="Calibri"/>
                <a:cs typeface="Calibri"/>
              </a:rPr>
              <a:t>Equipment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Needed</a:t>
            </a:r>
            <a:endParaRPr sz="2800" dirty="0">
              <a:latin typeface="Calibri"/>
              <a:cs typeface="Calibri"/>
            </a:endParaRPr>
          </a:p>
          <a:p>
            <a:pPr marL="12700" marR="3178175" algn="l" rtl="0">
              <a:lnSpc>
                <a:spcPct val="113799"/>
              </a:lnSpc>
              <a:spcBef>
                <a:spcPts val="5"/>
              </a:spcBef>
            </a:pPr>
            <a:r>
              <a:rPr sz="2800" dirty="0">
                <a:latin typeface="Calibri"/>
                <a:cs typeface="Calibri"/>
              </a:rPr>
              <a:t>I.</a:t>
            </a:r>
            <a:r>
              <a:rPr sz="2800" spc="-10" dirty="0">
                <a:latin typeface="Calibri"/>
                <a:cs typeface="Calibri"/>
              </a:rPr>
              <a:t> Stethoscope</a:t>
            </a:r>
            <a:r>
              <a:rPr sz="2800" spc="-10" dirty="0" smtClean="0">
                <a:latin typeface="Calibri"/>
                <a:cs typeface="Calibri"/>
              </a:rPr>
              <a:t>.</a:t>
            </a:r>
            <a:r>
              <a:rPr sz="2800" spc="700" dirty="0" smtClean="0">
                <a:latin typeface="Calibri"/>
                <a:cs typeface="Calibri"/>
              </a:rPr>
              <a:t> </a:t>
            </a:r>
            <a:endParaRPr lang="en-US" sz="2800" spc="700" dirty="0" smtClean="0">
              <a:latin typeface="Calibri"/>
              <a:cs typeface="Calibri"/>
            </a:endParaRPr>
          </a:p>
          <a:p>
            <a:pPr marL="12700" marR="3178175" algn="l" rtl="0">
              <a:lnSpc>
                <a:spcPct val="113799"/>
              </a:lnSpc>
              <a:spcBef>
                <a:spcPts val="5"/>
              </a:spcBef>
            </a:pPr>
            <a:r>
              <a:rPr sz="2800" dirty="0" smtClean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. </a:t>
            </a:r>
            <a:r>
              <a:rPr sz="2800" dirty="0" smtClean="0">
                <a:latin typeface="Calibri"/>
                <a:cs typeface="Calibri"/>
              </a:rPr>
              <a:t>Measuring</a:t>
            </a:r>
            <a:r>
              <a:rPr sz="2800" spc="-60" dirty="0" smtClean="0">
                <a:latin typeface="Calibri"/>
                <a:cs typeface="Calibri"/>
              </a:rPr>
              <a:t> </a:t>
            </a:r>
            <a:r>
              <a:rPr sz="2800" dirty="0" smtClean="0">
                <a:latin typeface="Calibri"/>
                <a:cs typeface="Calibri"/>
              </a:rPr>
              <a:t>tip</a:t>
            </a:r>
            <a:r>
              <a:rPr sz="2800" spc="-100" dirty="0" smtClean="0">
                <a:latin typeface="Calibri"/>
                <a:cs typeface="Calibri"/>
              </a:rPr>
              <a:t> </a:t>
            </a:r>
            <a:r>
              <a:rPr sz="2800" spc="-30" dirty="0" smtClean="0">
                <a:latin typeface="Calibri"/>
                <a:cs typeface="Calibri"/>
              </a:rPr>
              <a:t>centimeter.</a:t>
            </a:r>
            <a:endParaRPr lang="en-US" sz="2800" spc="-30" dirty="0" smtClean="0">
              <a:latin typeface="Calibri"/>
              <a:cs typeface="Calibri"/>
            </a:endParaRPr>
          </a:p>
          <a:p>
            <a:pPr marL="12700" marR="3178175" algn="l" rtl="0">
              <a:lnSpc>
                <a:spcPct val="113799"/>
              </a:lnSpc>
              <a:spcBef>
                <a:spcPts val="5"/>
              </a:spcBef>
            </a:pPr>
            <a:r>
              <a:rPr sz="2800" spc="-25" dirty="0" smtClean="0">
                <a:latin typeface="Calibri"/>
                <a:cs typeface="Calibri"/>
              </a:rPr>
              <a:t>3</a:t>
            </a:r>
            <a:r>
              <a:rPr lang="en-US" sz="2800" spc="-25" dirty="0" smtClean="0">
                <a:latin typeface="Calibri"/>
                <a:cs typeface="Calibri"/>
              </a:rPr>
              <a:t>. </a:t>
            </a:r>
            <a:r>
              <a:rPr sz="2800" spc="-25" dirty="0" smtClean="0">
                <a:latin typeface="Calibri"/>
                <a:cs typeface="Calibri"/>
              </a:rPr>
              <a:t>Skin-</a:t>
            </a:r>
            <a:r>
              <a:rPr sz="2800" dirty="0" smtClean="0">
                <a:latin typeface="Calibri"/>
                <a:cs typeface="Calibri"/>
              </a:rPr>
              <a:t>marking </a:t>
            </a:r>
            <a:r>
              <a:rPr sz="2800" spc="-20" dirty="0">
                <a:latin typeface="Calibri"/>
                <a:cs typeface="Calibri"/>
              </a:rPr>
              <a:t>pen.</a:t>
            </a:r>
            <a:endParaRPr sz="2800" dirty="0">
              <a:latin typeface="Calibri"/>
              <a:cs typeface="Calibri"/>
            </a:endParaRPr>
          </a:p>
          <a:p>
            <a:pPr marL="12700" algn="l" rtl="0">
              <a:lnSpc>
                <a:spcPct val="100000"/>
              </a:lnSpc>
              <a:spcBef>
                <a:spcPts val="495"/>
              </a:spcBef>
            </a:pPr>
            <a:r>
              <a:rPr lang="en-US" sz="2800" dirty="0" smtClean="0">
                <a:latin typeface="Calibri"/>
                <a:cs typeface="Calibri"/>
              </a:rPr>
              <a:t>4. </a:t>
            </a:r>
            <a:r>
              <a:rPr sz="2800" dirty="0" smtClean="0">
                <a:latin typeface="Calibri"/>
                <a:cs typeface="Calibri"/>
              </a:rPr>
              <a:t>Alcohol</a:t>
            </a:r>
            <a:r>
              <a:rPr sz="2800" spc="-50" dirty="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swab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 smtClean="0">
                <a:latin typeface="Calibri"/>
                <a:cs typeface="Calibri"/>
              </a:rPr>
              <a:t>to</a:t>
            </a:r>
            <a:r>
              <a:rPr sz="2800" spc="-80" dirty="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clean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piece.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824034"/>
            <a:ext cx="2371090" cy="314198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184785" algn="l"/>
              </a:tabLst>
            </a:pPr>
            <a:r>
              <a:rPr sz="2100" dirty="0">
                <a:latin typeface="Calibri"/>
                <a:cs typeface="Calibri"/>
              </a:rPr>
              <a:t>Right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renal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artery</a:t>
            </a:r>
            <a:endParaRPr sz="21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184785" algn="l"/>
              </a:tabLst>
            </a:pPr>
            <a:r>
              <a:rPr sz="2100" dirty="0">
                <a:latin typeface="Calibri"/>
                <a:cs typeface="Calibri"/>
              </a:rPr>
              <a:t>Left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renal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artery</a:t>
            </a:r>
            <a:endParaRPr sz="21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84785" algn="l"/>
              </a:tabLst>
            </a:pPr>
            <a:r>
              <a:rPr sz="2100" dirty="0">
                <a:latin typeface="Calibri"/>
                <a:cs typeface="Calibri"/>
              </a:rPr>
              <a:t>Right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iliac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artery</a:t>
            </a:r>
            <a:endParaRPr sz="21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184785" algn="l"/>
              </a:tabLst>
            </a:pPr>
            <a:r>
              <a:rPr sz="2100" dirty="0">
                <a:latin typeface="Calibri"/>
                <a:cs typeface="Calibri"/>
              </a:rPr>
              <a:t>Left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iliac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artery</a:t>
            </a:r>
            <a:endParaRPr sz="21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184785" algn="l"/>
              </a:tabLst>
            </a:pPr>
            <a:r>
              <a:rPr sz="2100" dirty="0">
                <a:latin typeface="Calibri"/>
                <a:cs typeface="Calibri"/>
              </a:rPr>
              <a:t>Right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femoral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artery</a:t>
            </a:r>
            <a:endParaRPr sz="21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184785" algn="l"/>
              </a:tabLst>
            </a:pPr>
            <a:r>
              <a:rPr sz="2100" dirty="0">
                <a:latin typeface="Calibri"/>
                <a:cs typeface="Calibri"/>
              </a:rPr>
              <a:t>Left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femoral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artery</a:t>
            </a:r>
            <a:endParaRPr sz="21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84785" algn="l"/>
              </a:tabLst>
            </a:pPr>
            <a:r>
              <a:rPr sz="2100" dirty="0">
                <a:latin typeface="Calibri"/>
                <a:cs typeface="Calibri"/>
              </a:rPr>
              <a:t>Aortic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hum</a:t>
            </a:r>
            <a:endParaRPr sz="21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184785" algn="l"/>
              </a:tabLst>
            </a:pPr>
            <a:r>
              <a:rPr sz="2100" dirty="0">
                <a:latin typeface="Calibri"/>
                <a:cs typeface="Calibri"/>
              </a:rPr>
              <a:t>Umbilical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hum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 rotWithShape="1">
          <a:blip r:embed="rId2" cstate="print"/>
          <a:srcRect b="3711"/>
          <a:stretch/>
        </p:blipFill>
        <p:spPr>
          <a:xfrm>
            <a:off x="3176016" y="117347"/>
            <a:ext cx="5594604" cy="63085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8781288" cy="977446"/>
          </a:xfrm>
          <a:prstGeom prst="rect">
            <a:avLst/>
          </a:prstGeom>
        </p:spPr>
        <p:txBody>
          <a:bodyPr vert="horz" wrap="square" lIns="0" tIns="312673" rIns="0" bIns="0" rtlCol="0">
            <a:spAutoFit/>
          </a:bodyPr>
          <a:lstStyle/>
          <a:p>
            <a:pPr marL="16160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Percussion</a:t>
            </a:r>
            <a:r>
              <a:rPr spc="-65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abdomen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6938" y="1354023"/>
            <a:ext cx="8107045" cy="3688079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83515" marR="5080" indent="-171450">
              <a:lnSpc>
                <a:spcPct val="90000"/>
              </a:lnSpc>
              <a:spcBef>
                <a:spcPts val="490"/>
              </a:spcBef>
              <a:buFont typeface="Arial"/>
              <a:buChar char="•"/>
              <a:tabLst>
                <a:tab pos="184785" algn="l"/>
                <a:tab pos="6499860" algn="l"/>
              </a:tabLst>
            </a:pPr>
            <a:r>
              <a:rPr sz="3200" spc="-25" dirty="0">
                <a:latin typeface="Calibri"/>
                <a:cs typeface="Calibri"/>
              </a:rPr>
              <a:t>Percuss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assess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relative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density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of 	</a:t>
            </a:r>
            <a:r>
              <a:rPr sz="3200" dirty="0">
                <a:latin typeface="Calibri"/>
                <a:cs typeface="Calibri"/>
              </a:rPr>
              <a:t>abdominal</a:t>
            </a:r>
            <a:r>
              <a:rPr sz="3200" spc="-30" dirty="0">
                <a:latin typeface="Calibri"/>
                <a:cs typeface="Calibri"/>
              </a:rPr>
              <a:t> contents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screen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for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abnormal 	</a:t>
            </a:r>
            <a:r>
              <a:rPr sz="3200" dirty="0">
                <a:latin typeface="Calibri"/>
                <a:cs typeface="Calibri"/>
              </a:rPr>
              <a:t>fluid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masses.</a:t>
            </a:r>
            <a:endParaRPr sz="3200" dirty="0">
              <a:latin typeface="Calibri"/>
              <a:cs typeface="Calibri"/>
            </a:endParaRPr>
          </a:p>
          <a:p>
            <a:pPr marL="183515" marR="115570" indent="-171450">
              <a:lnSpc>
                <a:spcPct val="90000"/>
              </a:lnSpc>
              <a:spcBef>
                <a:spcPts val="790"/>
              </a:spcBef>
              <a:buFont typeface="Arial"/>
              <a:buChar char="•"/>
              <a:tabLst>
                <a:tab pos="184785" algn="l"/>
                <a:tab pos="4291330" algn="l"/>
                <a:tab pos="5495290" algn="l"/>
                <a:tab pos="6874509" algn="l"/>
              </a:tabLst>
            </a:pPr>
            <a:r>
              <a:rPr sz="3200" spc="-25" dirty="0">
                <a:latin typeface="Calibri"/>
                <a:cs typeface="Calibri"/>
              </a:rPr>
              <a:t>First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percuss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lightly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all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four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quadrants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 	</a:t>
            </a:r>
            <a:r>
              <a:rPr sz="3200" spc="-10" dirty="0">
                <a:latin typeface="Calibri"/>
                <a:cs typeface="Calibri"/>
              </a:rPr>
              <a:t>determine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prevailing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amount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tympany 	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dullness.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Move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clockwise.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Tympany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should 	</a:t>
            </a:r>
            <a:r>
              <a:rPr sz="3200" spc="-30" dirty="0">
                <a:latin typeface="Calibri"/>
                <a:cs typeface="Calibri"/>
              </a:rPr>
              <a:t>predominate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because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air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the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25" dirty="0">
                <a:latin typeface="Calibri"/>
                <a:cs typeface="Calibri"/>
              </a:rPr>
              <a:t>intestines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rises 	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surface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when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the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person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supine.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32" y="548640"/>
            <a:ext cx="7560564" cy="568909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68934"/>
            <a:ext cx="4575810" cy="58902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342900">
              <a:lnSpc>
                <a:spcPct val="80000"/>
              </a:lnSpc>
              <a:spcBef>
                <a:spcPts val="725"/>
              </a:spcBef>
            </a:pPr>
            <a:r>
              <a:rPr sz="2600" b="1" dirty="0">
                <a:latin typeface="Calibri"/>
                <a:cs typeface="Calibri"/>
              </a:rPr>
              <a:t>Percussion</a:t>
            </a:r>
            <a:r>
              <a:rPr sz="2600" b="1" spc="-8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of</a:t>
            </a:r>
            <a:r>
              <a:rPr sz="2600" b="1" spc="-7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the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abdomen</a:t>
            </a:r>
            <a:r>
              <a:rPr sz="2600" b="1" spc="-70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for </a:t>
            </a:r>
            <a:r>
              <a:rPr sz="2600" b="1" dirty="0">
                <a:latin typeface="Calibri"/>
                <a:cs typeface="Calibri"/>
              </a:rPr>
              <a:t>the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following:</a:t>
            </a:r>
            <a:endParaRPr sz="26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80"/>
              </a:spcBef>
              <a:buAutoNum type="arabicPlain"/>
              <a:tabLst>
                <a:tab pos="354965" algn="l"/>
              </a:tabLst>
            </a:pPr>
            <a:r>
              <a:rPr sz="2600" b="1" dirty="0">
                <a:latin typeface="Calibri"/>
                <a:cs typeface="Calibri"/>
              </a:rPr>
              <a:t>General</a:t>
            </a:r>
            <a:r>
              <a:rPr sz="2600" b="1" spc="-11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percussion</a:t>
            </a:r>
            <a:endParaRPr sz="2600" dirty="0">
              <a:latin typeface="Calibri"/>
              <a:cs typeface="Calibri"/>
            </a:endParaRPr>
          </a:p>
          <a:p>
            <a:pPr marL="354965" indent="-342265">
              <a:lnSpc>
                <a:spcPts val="2810"/>
              </a:lnSpc>
              <a:spcBef>
                <a:spcPts val="170"/>
              </a:spcBef>
              <a:buAutoNum type="arabicPlain"/>
              <a:tabLst>
                <a:tab pos="354965" algn="l"/>
              </a:tabLst>
            </a:pPr>
            <a:r>
              <a:rPr sz="2600" b="1" dirty="0">
                <a:latin typeface="Calibri"/>
                <a:cs typeface="Calibri"/>
              </a:rPr>
              <a:t>Liver</a:t>
            </a:r>
            <a:r>
              <a:rPr sz="2600" b="1" spc="-8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span</a:t>
            </a:r>
            <a:endParaRPr sz="2600" dirty="0">
              <a:latin typeface="Calibri"/>
              <a:cs typeface="Calibri"/>
            </a:endParaRPr>
          </a:p>
          <a:p>
            <a:pPr marL="12700" marR="5080" lvl="1" indent="175895">
              <a:lnSpc>
                <a:spcPct val="80000"/>
              </a:lnSpc>
              <a:spcBef>
                <a:spcPts val="315"/>
              </a:spcBef>
              <a:buChar char="-"/>
              <a:tabLst>
                <a:tab pos="188595" algn="l"/>
              </a:tabLst>
            </a:pPr>
            <a:r>
              <a:rPr sz="2600" dirty="0">
                <a:latin typeface="Calibri"/>
                <a:cs typeface="Calibri"/>
              </a:rPr>
              <a:t>percuss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starting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below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umbilicus </a:t>
            </a:r>
            <a:r>
              <a:rPr sz="2600" dirty="0">
                <a:latin typeface="Calibri"/>
                <a:cs typeface="Calibri"/>
              </a:rPr>
              <a:t>at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client's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right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midclavicular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line </a:t>
            </a:r>
            <a:r>
              <a:rPr sz="2600" spc="-10" dirty="0">
                <a:latin typeface="Calibri"/>
                <a:cs typeface="Calibri"/>
              </a:rPr>
              <a:t>(</a:t>
            </a:r>
            <a:r>
              <a:rPr sz="2600" spc="-10" dirty="0" smtClean="0">
                <a:latin typeface="Calibri"/>
                <a:cs typeface="Calibri"/>
              </a:rPr>
              <a:t>MCL</a:t>
            </a:r>
            <a:r>
              <a:rPr lang="ar-IQ" sz="2600" spc="-10" dirty="0" smtClean="0">
                <a:latin typeface="Calibri"/>
                <a:cs typeface="Calibri"/>
              </a:rPr>
              <a:t>(</a:t>
            </a:r>
            <a:endParaRPr sz="2600" dirty="0">
              <a:latin typeface="Calibri"/>
              <a:cs typeface="Calibri"/>
            </a:endParaRPr>
          </a:p>
          <a:p>
            <a:pPr marL="12700" marR="334010" lvl="1" indent="175895">
              <a:lnSpc>
                <a:spcPct val="80000"/>
              </a:lnSpc>
              <a:buChar char="-"/>
              <a:tabLst>
                <a:tab pos="188595" algn="l"/>
              </a:tabLst>
            </a:pPr>
            <a:r>
              <a:rPr sz="2600" dirty="0">
                <a:latin typeface="Calibri"/>
                <a:cs typeface="Calibri"/>
              </a:rPr>
              <a:t>Percuss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upward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until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hear </a:t>
            </a:r>
            <a:r>
              <a:rPr sz="2600" dirty="0">
                <a:latin typeface="Calibri"/>
                <a:cs typeface="Calibri"/>
              </a:rPr>
              <a:t>dullness;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mark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this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point.</a:t>
            </a:r>
            <a:endParaRPr sz="2600" dirty="0">
              <a:latin typeface="Calibri"/>
              <a:cs typeface="Calibri"/>
            </a:endParaRPr>
          </a:p>
          <a:p>
            <a:pPr marL="12700" marR="295275" lvl="1" indent="175895">
              <a:lnSpc>
                <a:spcPts val="2500"/>
              </a:lnSpc>
              <a:spcBef>
                <a:spcPts val="780"/>
              </a:spcBef>
              <a:buChar char="-"/>
              <a:tabLst>
                <a:tab pos="188595" algn="l"/>
              </a:tabLst>
            </a:pPr>
            <a:r>
              <a:rPr sz="2600" dirty="0">
                <a:latin typeface="Calibri"/>
                <a:cs typeface="Calibri"/>
              </a:rPr>
              <a:t>Percuss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downward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from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 </a:t>
            </a:r>
            <a:r>
              <a:rPr sz="2600" dirty="0">
                <a:latin typeface="Calibri"/>
                <a:cs typeface="Calibri"/>
              </a:rPr>
              <a:t>lung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resonance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right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MCL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dullness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&amp;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mark.</a:t>
            </a:r>
            <a:endParaRPr sz="2600" dirty="0">
              <a:latin typeface="Calibri"/>
              <a:cs typeface="Calibri"/>
            </a:endParaRPr>
          </a:p>
          <a:p>
            <a:pPr marL="12700" marR="886460" lvl="1" indent="175895" algn="just">
              <a:lnSpc>
                <a:spcPct val="105600"/>
              </a:lnSpc>
              <a:spcBef>
                <a:spcPts val="20"/>
              </a:spcBef>
              <a:buChar char="-"/>
              <a:tabLst>
                <a:tab pos="188595" algn="l"/>
              </a:tabLst>
            </a:pPr>
            <a:r>
              <a:rPr sz="2600" dirty="0">
                <a:latin typeface="Calibri"/>
                <a:cs typeface="Calibri"/>
              </a:rPr>
              <a:t>Repeat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midsternal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line. </a:t>
            </a:r>
            <a:r>
              <a:rPr sz="2600" b="1" dirty="0">
                <a:latin typeface="Calibri"/>
                <a:cs typeface="Calibri"/>
              </a:rPr>
              <a:t>Midclavicular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line: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6-</a:t>
            </a:r>
            <a:r>
              <a:rPr sz="2600" dirty="0">
                <a:latin typeface="Calibri"/>
                <a:cs typeface="Calibri"/>
              </a:rPr>
              <a:t>12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cm </a:t>
            </a:r>
            <a:r>
              <a:rPr sz="2600" b="1" dirty="0">
                <a:latin typeface="Calibri"/>
                <a:cs typeface="Calibri"/>
              </a:rPr>
              <a:t>Midsternal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line: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4-</a:t>
            </a:r>
            <a:r>
              <a:rPr sz="2600" dirty="0">
                <a:latin typeface="Calibri"/>
                <a:cs typeface="Calibri"/>
              </a:rPr>
              <a:t>8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cm</a:t>
            </a:r>
            <a:endParaRPr sz="2600" dirty="0"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180"/>
              </a:spcBef>
            </a:pPr>
            <a:r>
              <a:rPr lang="ar-IQ" sz="2600" b="1" dirty="0" smtClean="0">
                <a:latin typeface="Calibri"/>
                <a:cs typeface="Calibri"/>
              </a:rPr>
              <a:t>-3</a:t>
            </a:r>
            <a:r>
              <a:rPr sz="2600" b="1" spc="-10" dirty="0" smtClean="0">
                <a:latin typeface="Calibri"/>
                <a:cs typeface="Calibri"/>
              </a:rPr>
              <a:t>Scratch</a:t>
            </a:r>
            <a:r>
              <a:rPr sz="2600" b="1" spc="-50" dirty="0" smtClean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test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to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assess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liver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24144" y="381000"/>
            <a:ext cx="3312160" cy="6240780"/>
            <a:chOff x="5724144" y="428244"/>
            <a:chExt cx="3312160" cy="62407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24144" y="428244"/>
              <a:ext cx="3311652" cy="624078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96455" y="3026664"/>
              <a:ext cx="201295" cy="325120"/>
            </a:xfrm>
            <a:custGeom>
              <a:avLst/>
              <a:gdLst/>
              <a:ahLst/>
              <a:cxnLst/>
              <a:rect l="l" t="t" r="r" b="b"/>
              <a:pathLst>
                <a:path w="201295" h="325120">
                  <a:moveTo>
                    <a:pt x="100584" y="0"/>
                  </a:moveTo>
                  <a:lnTo>
                    <a:pt x="0" y="162306"/>
                  </a:lnTo>
                  <a:lnTo>
                    <a:pt x="100584" y="324612"/>
                  </a:lnTo>
                  <a:lnTo>
                    <a:pt x="201168" y="162306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96455" y="3026664"/>
              <a:ext cx="201295" cy="325120"/>
            </a:xfrm>
            <a:custGeom>
              <a:avLst/>
              <a:gdLst/>
              <a:ahLst/>
              <a:cxnLst/>
              <a:rect l="l" t="t" r="r" b="b"/>
              <a:pathLst>
                <a:path w="201295" h="325120">
                  <a:moveTo>
                    <a:pt x="0" y="162306"/>
                  </a:moveTo>
                  <a:lnTo>
                    <a:pt x="100584" y="0"/>
                  </a:lnTo>
                  <a:lnTo>
                    <a:pt x="201168" y="162306"/>
                  </a:lnTo>
                  <a:lnTo>
                    <a:pt x="100584" y="324612"/>
                  </a:lnTo>
                  <a:lnTo>
                    <a:pt x="0" y="16230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1883" y="2045208"/>
              <a:ext cx="211835" cy="3383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96455" y="2702051"/>
              <a:ext cx="201295" cy="325120"/>
            </a:xfrm>
            <a:custGeom>
              <a:avLst/>
              <a:gdLst/>
              <a:ahLst/>
              <a:cxnLst/>
              <a:rect l="l" t="t" r="r" b="b"/>
              <a:pathLst>
                <a:path w="201295" h="325119">
                  <a:moveTo>
                    <a:pt x="100584" y="0"/>
                  </a:moveTo>
                  <a:lnTo>
                    <a:pt x="0" y="162306"/>
                  </a:lnTo>
                  <a:lnTo>
                    <a:pt x="100584" y="324612"/>
                  </a:lnTo>
                  <a:lnTo>
                    <a:pt x="201168" y="162306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96455" y="2702051"/>
              <a:ext cx="201295" cy="325120"/>
            </a:xfrm>
            <a:custGeom>
              <a:avLst/>
              <a:gdLst/>
              <a:ahLst/>
              <a:cxnLst/>
              <a:rect l="l" t="t" r="r" b="b"/>
              <a:pathLst>
                <a:path w="201295" h="325119">
                  <a:moveTo>
                    <a:pt x="0" y="162306"/>
                  </a:moveTo>
                  <a:lnTo>
                    <a:pt x="100584" y="0"/>
                  </a:lnTo>
                  <a:lnTo>
                    <a:pt x="201168" y="162306"/>
                  </a:lnTo>
                  <a:lnTo>
                    <a:pt x="100584" y="324612"/>
                  </a:lnTo>
                  <a:lnTo>
                    <a:pt x="0" y="16230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1883" y="5076444"/>
              <a:ext cx="211835" cy="3383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1883" y="4643628"/>
              <a:ext cx="211835" cy="3383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1883" y="5509259"/>
              <a:ext cx="211835" cy="66294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097268" y="1944623"/>
              <a:ext cx="134620" cy="4221480"/>
            </a:xfrm>
            <a:custGeom>
              <a:avLst/>
              <a:gdLst/>
              <a:ahLst/>
              <a:cxnLst/>
              <a:rect l="l" t="t" r="r" b="b"/>
              <a:pathLst>
                <a:path w="134620" h="4221480">
                  <a:moveTo>
                    <a:pt x="134112" y="2976626"/>
                  </a:moveTo>
                  <a:lnTo>
                    <a:pt x="67056" y="2814320"/>
                  </a:lnTo>
                  <a:lnTo>
                    <a:pt x="0" y="2976626"/>
                  </a:lnTo>
                  <a:lnTo>
                    <a:pt x="44704" y="2976626"/>
                  </a:lnTo>
                  <a:lnTo>
                    <a:pt x="44704" y="4221480"/>
                  </a:lnTo>
                  <a:lnTo>
                    <a:pt x="89408" y="4221480"/>
                  </a:lnTo>
                  <a:lnTo>
                    <a:pt x="89408" y="2976626"/>
                  </a:lnTo>
                  <a:lnTo>
                    <a:pt x="134112" y="2976626"/>
                  </a:lnTo>
                  <a:close/>
                </a:path>
                <a:path w="134620" h="4221480">
                  <a:moveTo>
                    <a:pt x="134112" y="1244854"/>
                  </a:moveTo>
                  <a:lnTo>
                    <a:pt x="89408" y="1244854"/>
                  </a:lnTo>
                  <a:lnTo>
                    <a:pt x="89408" y="0"/>
                  </a:lnTo>
                  <a:lnTo>
                    <a:pt x="44704" y="0"/>
                  </a:lnTo>
                  <a:lnTo>
                    <a:pt x="44704" y="1244854"/>
                  </a:lnTo>
                  <a:lnTo>
                    <a:pt x="0" y="1244854"/>
                  </a:lnTo>
                  <a:lnTo>
                    <a:pt x="67056" y="1407160"/>
                  </a:lnTo>
                  <a:lnTo>
                    <a:pt x="134112" y="1244854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0902" y="307086"/>
            <a:ext cx="22498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0" dirty="0"/>
              <a:t>Percussion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88035" y="1235709"/>
            <a:ext cx="7997825" cy="494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075"/>
              </a:lnSpc>
              <a:spcBef>
                <a:spcPts val="100"/>
              </a:spcBef>
            </a:pPr>
            <a:r>
              <a:rPr sz="36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Stomach:</a:t>
            </a:r>
            <a:endParaRPr sz="36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67100"/>
              </a:lnSpc>
              <a:spcBef>
                <a:spcPts val="1175"/>
              </a:spcBef>
              <a:buFont typeface="Arial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Normal:</a:t>
            </a:r>
            <a:r>
              <a:rPr sz="3600" spc="2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tympany</a:t>
            </a:r>
            <a:r>
              <a:rPr sz="3600" spc="2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of</a:t>
            </a:r>
            <a:r>
              <a:rPr sz="3600" spc="2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gastric</a:t>
            </a:r>
            <a:r>
              <a:rPr sz="3600" spc="229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air</a:t>
            </a:r>
            <a:r>
              <a:rPr sz="3600" spc="2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bubble</a:t>
            </a:r>
            <a:r>
              <a:rPr sz="3600" spc="22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is </a:t>
            </a:r>
            <a:r>
              <a:rPr sz="3600" dirty="0">
                <a:latin typeface="Calibri"/>
                <a:cs typeface="Calibri"/>
              </a:rPr>
              <a:t>lower</a:t>
            </a:r>
            <a:r>
              <a:rPr sz="3600" spc="3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in</a:t>
            </a:r>
            <a:r>
              <a:rPr sz="3600" spc="3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pitch</a:t>
            </a:r>
            <a:r>
              <a:rPr sz="3600" spc="3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than</a:t>
            </a:r>
            <a:r>
              <a:rPr sz="3600" spc="3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the</a:t>
            </a:r>
            <a:r>
              <a:rPr sz="3600" spc="3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tympany</a:t>
            </a:r>
            <a:r>
              <a:rPr sz="3600" spc="3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of</a:t>
            </a:r>
            <a:r>
              <a:rPr sz="3600" spc="340" dirty="0">
                <a:latin typeface="Calibri"/>
                <a:cs typeface="Calibri"/>
              </a:rPr>
              <a:t>  </a:t>
            </a:r>
            <a:r>
              <a:rPr sz="3600" spc="-25" dirty="0">
                <a:latin typeface="Calibri"/>
                <a:cs typeface="Calibri"/>
              </a:rPr>
              <a:t>the </a:t>
            </a:r>
            <a:r>
              <a:rPr sz="3600" spc="-10" dirty="0">
                <a:latin typeface="Calibri"/>
                <a:cs typeface="Calibri"/>
              </a:rPr>
              <a:t>intestine</a:t>
            </a:r>
            <a:endParaRPr sz="3600">
              <a:latin typeface="Calibri"/>
              <a:cs typeface="Calibri"/>
            </a:endParaRPr>
          </a:p>
          <a:p>
            <a:pPr marL="354965" indent="-342265" algn="just">
              <a:lnSpc>
                <a:spcPts val="4095"/>
              </a:lnSpc>
              <a:buFont typeface="Arial"/>
              <a:buChar char="•"/>
              <a:tabLst>
                <a:tab pos="354965" algn="l"/>
              </a:tabLst>
            </a:pPr>
            <a:r>
              <a:rPr sz="3600" dirty="0">
                <a:latin typeface="Calibri"/>
                <a:cs typeface="Calibri"/>
              </a:rPr>
              <a:t>Abnormal: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gastric</a:t>
            </a:r>
            <a:r>
              <a:rPr sz="3600" spc="-114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distension</a:t>
            </a:r>
            <a:endParaRPr sz="3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36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Fist</a:t>
            </a:r>
            <a:r>
              <a:rPr sz="3600" b="1" u="heavy" spc="-17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precussion:</a:t>
            </a:r>
            <a:endParaRPr sz="3600">
              <a:latin typeface="Calibri"/>
              <a:cs typeface="Calibri"/>
            </a:endParaRPr>
          </a:p>
          <a:p>
            <a:pPr marL="354965" indent="-342265" algn="just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600" dirty="0">
                <a:solidFill>
                  <a:srgbClr val="C00000"/>
                </a:solidFill>
                <a:latin typeface="Calibri"/>
                <a:cs typeface="Calibri"/>
              </a:rPr>
              <a:t>kidney</a:t>
            </a:r>
            <a:r>
              <a:rPr sz="3600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C00000"/>
                </a:solidFill>
                <a:latin typeface="Calibri"/>
                <a:cs typeface="Calibri"/>
              </a:rPr>
              <a:t>&amp;</a:t>
            </a:r>
            <a:r>
              <a:rPr sz="36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C00000"/>
                </a:solidFill>
                <a:latin typeface="Calibri"/>
                <a:cs typeface="Calibri"/>
              </a:rPr>
              <a:t>liver</a:t>
            </a:r>
            <a:endParaRPr sz="3600">
              <a:latin typeface="Calibri"/>
              <a:cs typeface="Calibri"/>
            </a:endParaRPr>
          </a:p>
          <a:p>
            <a:pPr marL="252729" indent="-240029" algn="just">
              <a:lnSpc>
                <a:spcPts val="4285"/>
              </a:lnSpc>
              <a:buChar char="-"/>
              <a:tabLst>
                <a:tab pos="252729" algn="l"/>
              </a:tabLst>
            </a:pPr>
            <a:r>
              <a:rPr sz="3600" dirty="0">
                <a:latin typeface="Calibri"/>
                <a:cs typeface="Calibri"/>
              </a:rPr>
              <a:t>Normal: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kidney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&amp;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liver:</a:t>
            </a:r>
            <a:r>
              <a:rPr sz="3600" spc="-1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no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tenderness</a:t>
            </a:r>
            <a:endParaRPr sz="3600">
              <a:latin typeface="Calibri"/>
              <a:cs typeface="Calibri"/>
            </a:endParaRPr>
          </a:p>
          <a:p>
            <a:pPr marL="12700" marR="504190" indent="240029" algn="just">
              <a:lnSpc>
                <a:spcPts val="3460"/>
              </a:lnSpc>
              <a:spcBef>
                <a:spcPts val="800"/>
              </a:spcBef>
              <a:buChar char="-"/>
              <a:tabLst>
                <a:tab pos="252729" algn="l"/>
              </a:tabLst>
            </a:pPr>
            <a:r>
              <a:rPr sz="3600" dirty="0">
                <a:latin typeface="Calibri"/>
                <a:cs typeface="Calibri"/>
              </a:rPr>
              <a:t>Abnormal:</a:t>
            </a:r>
            <a:r>
              <a:rPr sz="3600" spc="-16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tenderness</a:t>
            </a:r>
            <a:r>
              <a:rPr sz="3600" spc="-12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(pyelonephritis </a:t>
            </a:r>
            <a:r>
              <a:rPr sz="3600" dirty="0">
                <a:latin typeface="Calibri"/>
                <a:cs typeface="Calibri"/>
              </a:rPr>
              <a:t>kidney),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(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cholecystitis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or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hepatitis-</a:t>
            </a:r>
            <a:r>
              <a:rPr sz="3600" spc="4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liver)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2029" y="381000"/>
            <a:ext cx="7498080" cy="514242"/>
          </a:xfrm>
          <a:prstGeom prst="rect">
            <a:avLst/>
          </a:prstGeom>
        </p:spPr>
        <p:txBody>
          <a:bodyPr vert="horz" wrap="square" lIns="0" tIns="1892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ar-IQ" sz="2100" dirty="0"/>
              <a:t> </a:t>
            </a:r>
            <a:r>
              <a:rPr sz="2100" dirty="0" smtClean="0"/>
              <a:t>-</a:t>
            </a:r>
            <a:r>
              <a:rPr lang="ar-IQ" sz="2100" dirty="0" smtClean="0"/>
              <a:t>4</a:t>
            </a:r>
            <a:r>
              <a:rPr sz="2100" spc="-55" dirty="0" smtClean="0"/>
              <a:t> </a:t>
            </a:r>
            <a:r>
              <a:rPr sz="2100" dirty="0"/>
              <a:t>Blunt</a:t>
            </a:r>
            <a:r>
              <a:rPr sz="2100" spc="-35" dirty="0"/>
              <a:t> </a:t>
            </a:r>
            <a:r>
              <a:rPr sz="2100" dirty="0"/>
              <a:t>percussion</a:t>
            </a:r>
            <a:r>
              <a:rPr sz="2100" spc="-55" dirty="0"/>
              <a:t> </a:t>
            </a:r>
            <a:r>
              <a:rPr sz="2100" dirty="0"/>
              <a:t>to</a:t>
            </a:r>
            <a:r>
              <a:rPr sz="2100" spc="-45" dirty="0"/>
              <a:t> </a:t>
            </a:r>
            <a:r>
              <a:rPr sz="2100" dirty="0"/>
              <a:t>assess</a:t>
            </a:r>
            <a:r>
              <a:rPr sz="2100" spc="-30" dirty="0"/>
              <a:t> </a:t>
            </a:r>
            <a:r>
              <a:rPr sz="2100" spc="-10" dirty="0"/>
              <a:t>kidneys</a:t>
            </a:r>
            <a:endParaRPr sz="21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9383" y="1071372"/>
            <a:ext cx="5643372" cy="450037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292" y="881352"/>
            <a:ext cx="8021955" cy="325501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32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Bladder: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355600" algn="l"/>
                <a:tab pos="1101725" algn="l"/>
              </a:tabLst>
            </a:pPr>
            <a:r>
              <a:rPr sz="3200" dirty="0">
                <a:latin typeface="Calibri"/>
                <a:cs typeface="Calibri"/>
              </a:rPr>
              <a:t>Normal: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urine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fulled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bladder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dull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percussion.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recently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emptied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bladder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should </a:t>
            </a:r>
            <a:r>
              <a:rPr sz="3200" spc="-25" dirty="0">
                <a:latin typeface="Calibri"/>
                <a:cs typeface="Calibri"/>
              </a:rPr>
              <a:t>not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percussable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above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symphsis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pubis</a:t>
            </a:r>
            <a:endParaRPr sz="3200">
              <a:latin typeface="Calibri"/>
              <a:cs typeface="Calibri"/>
            </a:endParaRPr>
          </a:p>
          <a:p>
            <a:pPr marL="355600" marR="1259840" indent="-342900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Abnormal: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dullness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if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difficulty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voiding, </a:t>
            </a:r>
            <a:r>
              <a:rPr sz="3200" spc="-25" dirty="0">
                <a:latin typeface="Calibri"/>
                <a:cs typeface="Calibri"/>
              </a:rPr>
              <a:t>prostatic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hypertrophy,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medication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93604"/>
            <a:ext cx="7498080" cy="965391"/>
          </a:xfrm>
          <a:prstGeom prst="rect">
            <a:avLst/>
          </a:prstGeom>
        </p:spPr>
        <p:txBody>
          <a:bodyPr vert="horz" wrap="square" lIns="0" tIns="300735" rIns="0" bIns="0" rtlCol="0">
            <a:spAutoFit/>
          </a:bodyPr>
          <a:lstStyle/>
          <a:p>
            <a:pPr marL="227393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Splenic</a:t>
            </a:r>
            <a:r>
              <a:rPr spc="-175" dirty="0"/>
              <a:t> </a:t>
            </a:r>
            <a:r>
              <a:rPr spc="-10" dirty="0">
                <a:solidFill>
                  <a:srgbClr val="FF0000"/>
                </a:solidFill>
              </a:rPr>
              <a:t>percussion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582927"/>
            <a:ext cx="7482840" cy="3453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Check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splenic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percussion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sign.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Percuss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lowest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interspace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left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anterior </a:t>
            </a:r>
            <a:r>
              <a:rPr sz="3200" dirty="0">
                <a:latin typeface="Calibri"/>
                <a:cs typeface="Calibri"/>
              </a:rPr>
              <a:t>axillary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line.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This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area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usually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tympanitic.</a:t>
            </a:r>
            <a:endParaRPr sz="3200" dirty="0">
              <a:latin typeface="Calibri"/>
              <a:cs typeface="Calibri"/>
            </a:endParaRPr>
          </a:p>
          <a:p>
            <a:pPr marL="355600" marR="214629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5403850" algn="l"/>
              </a:tabLst>
            </a:pPr>
            <a:r>
              <a:rPr sz="3200" dirty="0">
                <a:latin typeface="Calibri"/>
                <a:cs typeface="Calibri"/>
              </a:rPr>
              <a:t>Then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ask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patient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take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20" dirty="0">
                <a:latin typeface="Calibri"/>
                <a:cs typeface="Calibri"/>
              </a:rPr>
              <a:t>deep </a:t>
            </a:r>
            <a:r>
              <a:rPr sz="3200" spc="-10" dirty="0">
                <a:latin typeface="Calibri"/>
                <a:cs typeface="Calibri"/>
              </a:rPr>
              <a:t>breath,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percuss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again.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When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spleen size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normal,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percussion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note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usually remains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tympanitic.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21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/>
              <a:t>5-</a:t>
            </a:r>
            <a:r>
              <a:rPr sz="2100" spc="-45" dirty="0"/>
              <a:t> </a:t>
            </a:r>
            <a:r>
              <a:rPr sz="2100" dirty="0"/>
              <a:t>Assess</a:t>
            </a:r>
            <a:r>
              <a:rPr sz="2100" spc="-25" dirty="0"/>
              <a:t> </a:t>
            </a:r>
            <a:r>
              <a:rPr sz="2100" spc="-10" dirty="0"/>
              <a:t>spleen</a:t>
            </a:r>
            <a:endParaRPr sz="2100"/>
          </a:p>
        </p:txBody>
      </p:sp>
      <p:sp>
        <p:nvSpPr>
          <p:cNvPr id="3" name="object 3"/>
          <p:cNvSpPr txBox="1"/>
          <p:nvPr/>
        </p:nvSpPr>
        <p:spPr>
          <a:xfrm>
            <a:off x="7500619" y="2116963"/>
            <a:ext cx="1193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0" dirty="0"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" y="1171919"/>
            <a:ext cx="7621549" cy="451011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741394"/>
            <a:ext cx="5029200" cy="18370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libri"/>
                <a:cs typeface="Calibri"/>
              </a:rPr>
              <a:t>Special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test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(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 smtClean="0">
                <a:latin typeface="Calibri"/>
                <a:cs typeface="Calibri"/>
              </a:rPr>
              <a:t>Ascites</a:t>
            </a:r>
            <a:r>
              <a:rPr lang="ar-IQ" sz="3200" b="1" spc="-65" dirty="0" smtClean="0">
                <a:latin typeface="Calibri"/>
                <a:cs typeface="Calibri"/>
              </a:rPr>
              <a:t>(</a:t>
            </a:r>
            <a:endParaRPr sz="3200" dirty="0">
              <a:latin typeface="Calibri"/>
              <a:cs typeface="Calibri"/>
            </a:endParaRPr>
          </a:p>
          <a:p>
            <a:pPr marL="433705" indent="-421005">
              <a:lnSpc>
                <a:spcPct val="100000"/>
              </a:lnSpc>
              <a:buAutoNum type="arabicPlain"/>
              <a:tabLst>
                <a:tab pos="433705" algn="l"/>
              </a:tabLst>
            </a:pPr>
            <a:r>
              <a:rPr sz="3200" dirty="0">
                <a:latin typeface="Calibri"/>
                <a:cs typeface="Calibri"/>
              </a:rPr>
              <a:t>Shifting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dullness</a:t>
            </a:r>
            <a:endParaRPr sz="3200" dirty="0">
              <a:latin typeface="Calibri"/>
              <a:cs typeface="Calibri"/>
            </a:endParaRPr>
          </a:p>
          <a:p>
            <a:pPr marL="433705" indent="-421005">
              <a:lnSpc>
                <a:spcPct val="100000"/>
              </a:lnSpc>
              <a:spcBef>
                <a:spcPts val="2725"/>
              </a:spcBef>
              <a:buAutoNum type="arabicPlain"/>
              <a:tabLst>
                <a:tab pos="433705" algn="l"/>
              </a:tabLst>
            </a:pPr>
            <a:r>
              <a:rPr sz="3200" dirty="0">
                <a:latin typeface="Calibri"/>
                <a:cs typeface="Calibri"/>
              </a:rPr>
              <a:t>Fluid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wave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test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7891" y="3500628"/>
            <a:ext cx="5178552" cy="31683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49122"/>
            <a:ext cx="8341359" cy="570103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400"/>
              </a:spcBef>
            </a:pPr>
            <a:r>
              <a:rPr sz="2100" b="1" spc="-10" dirty="0">
                <a:latin typeface="Calibri"/>
                <a:cs typeface="Calibri"/>
              </a:rPr>
              <a:t>Preparation</a:t>
            </a:r>
            <a:endParaRPr sz="21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469900" algn="l"/>
              </a:tabLst>
            </a:pPr>
            <a:r>
              <a:rPr sz="2100" dirty="0">
                <a:latin typeface="Calibri"/>
                <a:cs typeface="Calibri"/>
              </a:rPr>
              <a:t>Explain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client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what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you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are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going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do,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why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it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is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necessary.</a:t>
            </a:r>
            <a:endParaRPr sz="21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469900" algn="l"/>
              </a:tabLst>
            </a:pPr>
            <a:r>
              <a:rPr sz="2100" dirty="0">
                <a:latin typeface="Calibri"/>
                <a:cs typeface="Calibri"/>
              </a:rPr>
              <a:t>Drape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genitalia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&amp;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female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breast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(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provide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for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client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privacy).</a:t>
            </a:r>
            <a:endParaRPr sz="21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05"/>
              </a:spcBef>
              <a:buAutoNum type="arabicPeriod"/>
              <a:tabLst>
                <a:tab pos="469900" algn="l"/>
              </a:tabLst>
            </a:pPr>
            <a:r>
              <a:rPr sz="2100" dirty="0">
                <a:latin typeface="Calibri"/>
                <a:cs typeface="Calibri"/>
              </a:rPr>
              <a:t>Ask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client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empty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bladder.</a:t>
            </a:r>
            <a:endParaRPr sz="21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469900" algn="l"/>
              </a:tabLst>
            </a:pPr>
            <a:r>
              <a:rPr sz="2100" dirty="0">
                <a:latin typeface="Calibri"/>
                <a:cs typeface="Calibri"/>
              </a:rPr>
              <a:t>Keep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room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warm.</a:t>
            </a:r>
            <a:endParaRPr sz="2100" dirty="0">
              <a:latin typeface="Calibri"/>
              <a:cs typeface="Calibri"/>
            </a:endParaRPr>
          </a:p>
          <a:p>
            <a:pPr marL="469900" indent="-457200">
              <a:lnSpc>
                <a:spcPts val="2270"/>
              </a:lnSpc>
              <a:spcBef>
                <a:spcPts val="285"/>
              </a:spcBef>
              <a:buAutoNum type="arabicPeriod"/>
              <a:tabLst>
                <a:tab pos="469900" algn="l"/>
              </a:tabLst>
            </a:pPr>
            <a:r>
              <a:rPr sz="2100" spc="-10" dirty="0">
                <a:latin typeface="Calibri"/>
                <a:cs typeface="Calibri"/>
              </a:rPr>
              <a:t>Position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client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supine,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with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head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on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pillow,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knees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bent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or</a:t>
            </a:r>
            <a:endParaRPr sz="2100" dirty="0">
              <a:latin typeface="Calibri"/>
              <a:cs typeface="Calibri"/>
            </a:endParaRPr>
          </a:p>
          <a:p>
            <a:pPr marL="469900">
              <a:lnSpc>
                <a:spcPts val="2270"/>
              </a:lnSpc>
            </a:pPr>
            <a:r>
              <a:rPr sz="2100" dirty="0">
                <a:latin typeface="Calibri"/>
                <a:cs typeface="Calibri"/>
              </a:rPr>
              <a:t>on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pillow,</a:t>
            </a:r>
            <a:r>
              <a:rPr sz="2100" dirty="0">
                <a:latin typeface="Calibri"/>
                <a:cs typeface="Calibri"/>
              </a:rPr>
              <a:t> &amp;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arm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at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sides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or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cross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chest.</a:t>
            </a:r>
            <a:endParaRPr sz="21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05"/>
              </a:spcBef>
              <a:buAutoNum type="arabicPeriod" startAt="6"/>
              <a:tabLst>
                <a:tab pos="469900" algn="l"/>
              </a:tabLst>
            </a:pPr>
            <a:r>
              <a:rPr sz="2100" dirty="0">
                <a:latin typeface="Calibri"/>
                <a:cs typeface="Calibri"/>
              </a:rPr>
              <a:t>Expose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abdomen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that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it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is</a:t>
            </a:r>
            <a:r>
              <a:rPr sz="2100" spc="4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visible.</a:t>
            </a:r>
            <a:endParaRPr sz="2100" dirty="0">
              <a:latin typeface="Calibri"/>
              <a:cs typeface="Calibri"/>
            </a:endParaRPr>
          </a:p>
          <a:p>
            <a:pPr marL="469900" marR="159385" indent="-457834">
              <a:lnSpc>
                <a:spcPts val="2020"/>
              </a:lnSpc>
              <a:spcBef>
                <a:spcPts val="785"/>
              </a:spcBef>
              <a:buAutoNum type="arabicPeriod" startAt="6"/>
              <a:tabLst>
                <a:tab pos="469900" algn="l"/>
              </a:tabLst>
            </a:pPr>
            <a:r>
              <a:rPr sz="2100" dirty="0">
                <a:latin typeface="Calibri"/>
                <a:cs typeface="Calibri"/>
              </a:rPr>
              <a:t>Expose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client’s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abdomen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only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from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chest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line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pubic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area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avoid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chilling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shivering,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which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can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tense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abdominal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muscles.</a:t>
            </a:r>
            <a:endParaRPr sz="21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00"/>
              </a:spcBef>
              <a:buAutoNum type="arabicPeriod" startAt="6"/>
              <a:tabLst>
                <a:tab pos="469900" algn="l"/>
              </a:tabLst>
            </a:pPr>
            <a:r>
              <a:rPr sz="2100" dirty="0">
                <a:latin typeface="Calibri"/>
                <a:cs typeface="Calibri"/>
              </a:rPr>
              <a:t>Warm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stethoscope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end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piece.</a:t>
            </a:r>
            <a:endParaRPr sz="21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00"/>
              </a:spcBef>
              <a:buAutoNum type="arabicPeriod" startAt="6"/>
              <a:tabLst>
                <a:tab pos="469900" algn="l"/>
              </a:tabLst>
            </a:pPr>
            <a:r>
              <a:rPr sz="2100" dirty="0">
                <a:latin typeface="Calibri"/>
                <a:cs typeface="Calibri"/>
              </a:rPr>
              <a:t>Warm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your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hand.</a:t>
            </a:r>
            <a:endParaRPr sz="2100" dirty="0">
              <a:latin typeface="Calibri"/>
              <a:cs typeface="Calibri"/>
            </a:endParaRPr>
          </a:p>
          <a:p>
            <a:pPr marL="467995" marR="692785" indent="-455930">
              <a:lnSpc>
                <a:spcPct val="80000"/>
              </a:lnSpc>
              <a:spcBef>
                <a:spcPts val="805"/>
              </a:spcBef>
              <a:buAutoNum type="arabicPeriod" startAt="6"/>
              <a:tabLst>
                <a:tab pos="469900" algn="l"/>
              </a:tabLst>
            </a:pPr>
            <a:r>
              <a:rPr sz="2100" dirty="0">
                <a:latin typeface="Calibri"/>
                <a:cs typeface="Calibri"/>
              </a:rPr>
              <a:t>insure</a:t>
            </a:r>
            <a:r>
              <a:rPr sz="2100" spc="3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about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any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painful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area,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examine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such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area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last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avoid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any 	</a:t>
            </a:r>
            <a:r>
              <a:rPr sz="2100" dirty="0">
                <a:latin typeface="Calibri"/>
                <a:cs typeface="Calibri"/>
              </a:rPr>
              <a:t>muscle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guarding.</a:t>
            </a:r>
            <a:endParaRPr sz="2100" dirty="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290"/>
              </a:spcBef>
            </a:pP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Note:</a:t>
            </a:r>
            <a:endParaRPr sz="2100" dirty="0">
              <a:latin typeface="Calibri"/>
              <a:cs typeface="Calibri"/>
            </a:endParaRPr>
          </a:p>
          <a:p>
            <a:pPr marL="13970" marR="5080">
              <a:lnSpc>
                <a:spcPct val="80000"/>
              </a:lnSpc>
              <a:spcBef>
                <a:spcPts val="805"/>
              </a:spcBef>
            </a:pPr>
            <a:r>
              <a:rPr sz="2100" dirty="0">
                <a:latin typeface="Calibri"/>
                <a:cs typeface="Calibri"/>
              </a:rPr>
              <a:t>Assessment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abdomen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different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from</a:t>
            </a:r>
            <a:r>
              <a:rPr sz="2100" spc="39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other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assessments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that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inspection </a:t>
            </a:r>
            <a:r>
              <a:rPr sz="2100" dirty="0">
                <a:latin typeface="Calibri"/>
                <a:cs typeface="Calibri"/>
              </a:rPr>
              <a:t>&amp;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auscultation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precede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percussion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&amp;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palpation.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216408"/>
            <a:ext cx="4887467" cy="592226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897" y="898398"/>
            <a:ext cx="7404734" cy="5451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Palpation: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judge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size,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location,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consistency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certain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organs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screen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abnormal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mass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tenderness.</a:t>
            </a:r>
            <a:endParaRPr sz="2800" dirty="0">
              <a:latin typeface="Calibri"/>
              <a:cs typeface="Calibri"/>
            </a:endParaRPr>
          </a:p>
          <a:p>
            <a:pPr marL="469900" marR="193675" indent="-457200" algn="just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469900" algn="l"/>
              </a:tabLst>
            </a:pP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Light</a:t>
            </a:r>
            <a:r>
              <a:rPr sz="2800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palpation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first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four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fingers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close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together, </a:t>
            </a:r>
            <a:r>
              <a:rPr sz="2800" dirty="0">
                <a:latin typeface="Calibri"/>
                <a:cs typeface="Calibri"/>
              </a:rPr>
              <a:t>depress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skin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about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cm.</a:t>
            </a:r>
            <a:endParaRPr sz="2800" dirty="0">
              <a:latin typeface="Calibri"/>
              <a:cs typeface="Calibri"/>
            </a:endParaRPr>
          </a:p>
          <a:p>
            <a:pPr marL="469900" marR="262255" algn="just">
              <a:lnSpc>
                <a:spcPct val="100000"/>
              </a:lnSpc>
              <a:spcBef>
                <a:spcPts val="5"/>
              </a:spcBef>
            </a:pPr>
            <a:r>
              <a:rPr sz="2800" spc="-20" dirty="0">
                <a:latin typeface="Calibri"/>
                <a:cs typeface="Calibri"/>
              </a:rPr>
              <a:t>Make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gentle,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rotary</a:t>
            </a:r>
            <a:r>
              <a:rPr sz="2800" spc="4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motion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sliding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fingers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skin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together.</a:t>
            </a:r>
            <a:endParaRPr sz="2800" dirty="0">
              <a:latin typeface="Calibri"/>
              <a:cs typeface="Calibri"/>
            </a:endParaRPr>
          </a:p>
          <a:p>
            <a:pPr marL="743585" marR="2395220" lvl="1" indent="-4572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743585" algn="l"/>
              </a:tabLst>
            </a:pPr>
            <a:r>
              <a:rPr sz="2800" spc="-25" dirty="0">
                <a:latin typeface="Calibri"/>
                <a:cs typeface="Calibri"/>
              </a:rPr>
              <a:t>N-</a:t>
            </a:r>
            <a:r>
              <a:rPr sz="2800" dirty="0">
                <a:latin typeface="Calibri"/>
                <a:cs typeface="Calibri"/>
              </a:rPr>
              <a:t>Abdomen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feel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smooth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with consistent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softness.</a:t>
            </a:r>
            <a:endParaRPr sz="2800" dirty="0">
              <a:latin typeface="Calibri"/>
              <a:cs typeface="Calibri"/>
            </a:endParaRPr>
          </a:p>
          <a:p>
            <a:pPr marL="743585" lvl="1" indent="-4565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743585" algn="l"/>
              </a:tabLst>
            </a:pPr>
            <a:r>
              <a:rPr sz="2800" spc="-35" dirty="0">
                <a:latin typeface="Calibri"/>
                <a:cs typeface="Calibri"/>
              </a:rPr>
              <a:t>Abnormal-</a:t>
            </a:r>
            <a:r>
              <a:rPr sz="2800" spc="-10" dirty="0">
                <a:latin typeface="Calibri"/>
                <a:cs typeface="Calibri"/>
              </a:rPr>
              <a:t>(tumors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,inflammation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,feces)</a:t>
            </a:r>
            <a:endParaRPr sz="2800" dirty="0">
              <a:latin typeface="Calibri"/>
              <a:cs typeface="Calibri"/>
            </a:endParaRPr>
          </a:p>
          <a:p>
            <a:pPr marL="469900" marR="325120" indent="-457200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469900" algn="l"/>
              </a:tabLst>
            </a:pP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Deep</a:t>
            </a:r>
            <a:r>
              <a:rPr sz="28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palpation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5-</a:t>
            </a:r>
            <a:r>
              <a:rPr sz="2800" dirty="0">
                <a:latin typeface="Calibri"/>
                <a:cs typeface="Calibri"/>
              </a:rPr>
              <a:t>8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cm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(2-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inches).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organ enlargement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163489"/>
            <a:ext cx="5490463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Physical</a:t>
            </a:r>
            <a:r>
              <a:rPr spc="-140" dirty="0"/>
              <a:t> </a:t>
            </a:r>
            <a:r>
              <a:rPr spc="-20" dirty="0"/>
              <a:t>Exam:</a:t>
            </a:r>
            <a:r>
              <a:rPr spc="-140" dirty="0"/>
              <a:t> </a:t>
            </a:r>
            <a:r>
              <a:rPr spc="-20" dirty="0"/>
              <a:t>Palpation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036" y="0"/>
            <a:ext cx="6935723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6475">
              <a:lnSpc>
                <a:spcPct val="100000"/>
              </a:lnSpc>
              <a:spcBef>
                <a:spcPts val="95"/>
              </a:spcBef>
            </a:pPr>
            <a:r>
              <a:rPr sz="4000" spc="-40" dirty="0"/>
              <a:t>Palpation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55091" y="1319022"/>
            <a:ext cx="6690359" cy="418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9271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Spleen:</a:t>
            </a:r>
            <a:r>
              <a:rPr sz="28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should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palpable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normal(note </a:t>
            </a:r>
            <a:r>
              <a:rPr sz="2800" dirty="0">
                <a:latin typeface="Calibri"/>
                <a:cs typeface="Calibri"/>
              </a:rPr>
              <a:t>size,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shape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consistency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any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masses.</a:t>
            </a:r>
            <a:endParaRPr sz="2800">
              <a:latin typeface="Calibri"/>
              <a:cs typeface="Calibri"/>
            </a:endParaRPr>
          </a:p>
          <a:p>
            <a:pPr marL="343535">
              <a:lnSpc>
                <a:spcPct val="100000"/>
              </a:lnSpc>
              <a:spcBef>
                <a:spcPts val="505"/>
              </a:spcBef>
            </a:pPr>
            <a:r>
              <a:rPr sz="2800" dirty="0">
                <a:latin typeface="Calibri"/>
                <a:cs typeface="Calibri"/>
              </a:rPr>
              <a:t>Abnormal: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splenomegaly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–inflammation</a:t>
            </a:r>
            <a:endParaRPr sz="2800">
              <a:latin typeface="Calibri"/>
              <a:cs typeface="Calibri"/>
            </a:endParaRPr>
          </a:p>
          <a:p>
            <a:pPr marL="343535" marR="732155" indent="-331470">
              <a:lnSpc>
                <a:spcPct val="114599"/>
              </a:lnSpc>
              <a:spcBef>
                <a:spcPts val="15"/>
              </a:spcBef>
              <a:buChar char="•"/>
              <a:tabLst>
                <a:tab pos="343535" algn="l"/>
                <a:tab pos="355600" algn="l"/>
              </a:tabLst>
            </a:pP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Kidneys</a:t>
            </a:r>
            <a:r>
              <a:rPr sz="2800" spc="-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r>
              <a:rPr sz="2800" dirty="0">
                <a:latin typeface="Calibri"/>
                <a:cs typeface="Calibri"/>
              </a:rPr>
              <a:t>should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palpable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normal </a:t>
            </a:r>
            <a:r>
              <a:rPr sz="2800" dirty="0">
                <a:latin typeface="Calibri"/>
                <a:cs typeface="Calibri"/>
              </a:rPr>
              <a:t>Abnormal: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enlarged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–hydronephrosis</a:t>
            </a:r>
            <a:endParaRPr sz="2800">
              <a:latin typeface="Calibri"/>
              <a:cs typeface="Calibri"/>
            </a:endParaRPr>
          </a:p>
          <a:p>
            <a:pPr marL="343535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,neoplasms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polycytic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Bladder:</a:t>
            </a:r>
            <a:r>
              <a:rPr sz="28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empty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bladder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palpable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Inguinal</a:t>
            </a:r>
            <a:r>
              <a:rPr sz="2800" spc="-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lymph</a:t>
            </a:r>
            <a:r>
              <a:rPr sz="2800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Nodes:</a:t>
            </a:r>
            <a:r>
              <a:rPr sz="28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normal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palpate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small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,movable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nodes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1cm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not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7146035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853" rIns="0" bIns="0" rtlCol="0">
            <a:spAutoFit/>
          </a:bodyPr>
          <a:lstStyle/>
          <a:p>
            <a:pPr marL="87820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Physical</a:t>
            </a:r>
            <a:r>
              <a:rPr spc="-140" dirty="0"/>
              <a:t> </a:t>
            </a:r>
            <a:r>
              <a:rPr spc="-20" dirty="0"/>
              <a:t>Exam:</a:t>
            </a:r>
            <a:r>
              <a:rPr spc="-140" dirty="0"/>
              <a:t> </a:t>
            </a:r>
            <a:r>
              <a:rPr spc="-20" dirty="0"/>
              <a:t>Palpation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1000"/>
              </a:spcBef>
              <a:buFont typeface="Wingdings"/>
              <a:buChar char=""/>
              <a:tabLst>
                <a:tab pos="583565" algn="l"/>
              </a:tabLst>
            </a:pPr>
            <a:r>
              <a:rPr spc="-65" dirty="0"/>
              <a:t>If</a:t>
            </a:r>
            <a:r>
              <a:rPr spc="-140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mass</a:t>
            </a:r>
            <a:r>
              <a:rPr spc="-4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spc="-25" dirty="0"/>
              <a:t>located,</a:t>
            </a:r>
            <a:r>
              <a:rPr spc="-120" dirty="0"/>
              <a:t> </a:t>
            </a:r>
            <a:r>
              <a:rPr spc="-10" dirty="0"/>
              <a:t>note:</a:t>
            </a:r>
          </a:p>
          <a:p>
            <a:pPr marL="583565" indent="-570865">
              <a:lnSpc>
                <a:spcPct val="100000"/>
              </a:lnSpc>
              <a:spcBef>
                <a:spcPts val="905"/>
              </a:spcBef>
              <a:buFont typeface="Wingdings"/>
              <a:buChar char=""/>
              <a:tabLst>
                <a:tab pos="583565" algn="l"/>
              </a:tabLst>
            </a:pPr>
            <a:r>
              <a:rPr spc="-55" dirty="0"/>
              <a:t>Location,</a:t>
            </a:r>
            <a:r>
              <a:rPr spc="-150" dirty="0"/>
              <a:t> </a:t>
            </a:r>
            <a:r>
              <a:rPr spc="-20" dirty="0"/>
              <a:t>size,</a:t>
            </a:r>
            <a:r>
              <a:rPr spc="-114" dirty="0"/>
              <a:t> </a:t>
            </a:r>
            <a:r>
              <a:rPr spc="-10" dirty="0"/>
              <a:t>shape</a:t>
            </a:r>
          </a:p>
          <a:p>
            <a:pPr marL="583565" indent="-570865">
              <a:lnSpc>
                <a:spcPct val="100000"/>
              </a:lnSpc>
              <a:spcBef>
                <a:spcPts val="900"/>
              </a:spcBef>
              <a:buFont typeface="Wingdings"/>
              <a:buChar char=""/>
              <a:tabLst>
                <a:tab pos="583565" algn="l"/>
              </a:tabLst>
            </a:pPr>
            <a:r>
              <a:rPr spc="-45" dirty="0"/>
              <a:t>Consistency-</a:t>
            </a:r>
            <a:r>
              <a:rPr spc="-85" dirty="0"/>
              <a:t> </a:t>
            </a:r>
            <a:r>
              <a:rPr dirty="0"/>
              <a:t>soft,</a:t>
            </a:r>
            <a:r>
              <a:rPr spc="-75" dirty="0"/>
              <a:t> </a:t>
            </a:r>
            <a:r>
              <a:rPr dirty="0"/>
              <a:t>firm,</a:t>
            </a:r>
            <a:r>
              <a:rPr spc="-100" dirty="0"/>
              <a:t> </a:t>
            </a:r>
            <a:r>
              <a:rPr dirty="0"/>
              <a:t>or</a:t>
            </a:r>
            <a:r>
              <a:rPr spc="-50" dirty="0"/>
              <a:t> </a:t>
            </a:r>
            <a:r>
              <a:rPr spc="-10" dirty="0"/>
              <a:t>hard.</a:t>
            </a:r>
          </a:p>
          <a:p>
            <a:pPr marL="584200" marR="229870" indent="-571500">
              <a:lnSpc>
                <a:spcPct val="100000"/>
              </a:lnSpc>
              <a:spcBef>
                <a:spcPts val="900"/>
              </a:spcBef>
              <a:buFont typeface="Wingdings"/>
              <a:buChar char=""/>
              <a:tabLst>
                <a:tab pos="584200" algn="l"/>
              </a:tabLst>
            </a:pPr>
            <a:r>
              <a:rPr spc="-30" dirty="0"/>
              <a:t>Mobility-</a:t>
            </a:r>
            <a:r>
              <a:rPr spc="-145" dirty="0"/>
              <a:t> </a:t>
            </a:r>
            <a:r>
              <a:rPr dirty="0"/>
              <a:t>including</a:t>
            </a:r>
            <a:r>
              <a:rPr spc="-110" dirty="0"/>
              <a:t> </a:t>
            </a:r>
            <a:r>
              <a:rPr spc="-10" dirty="0"/>
              <a:t>movement </a:t>
            </a:r>
            <a:r>
              <a:rPr dirty="0"/>
              <a:t>with</a:t>
            </a:r>
            <a:r>
              <a:rPr spc="-30" dirty="0"/>
              <a:t> </a:t>
            </a:r>
            <a:r>
              <a:rPr spc="-10" dirty="0"/>
              <a:t>respirations.</a:t>
            </a:r>
          </a:p>
          <a:p>
            <a:pPr marL="583565" indent="-570865">
              <a:lnSpc>
                <a:spcPct val="100000"/>
              </a:lnSpc>
              <a:spcBef>
                <a:spcPts val="905"/>
              </a:spcBef>
              <a:buFont typeface="Wingdings"/>
              <a:buChar char=""/>
              <a:tabLst>
                <a:tab pos="583565" algn="l"/>
              </a:tabLst>
            </a:pPr>
            <a:r>
              <a:rPr spc="-10" dirty="0"/>
              <a:t>Tenderness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0380" cy="684885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728014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30097"/>
            <a:ext cx="27235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Subjective</a:t>
            </a:r>
            <a:r>
              <a:rPr sz="3200" spc="-80" dirty="0"/>
              <a:t> </a:t>
            </a:r>
            <a:r>
              <a:rPr sz="3200" spc="-20" dirty="0"/>
              <a:t>data: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020572"/>
            <a:ext cx="3588385" cy="4463401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64795" indent="-252095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64795" algn="l"/>
              </a:tabLst>
            </a:pPr>
            <a:r>
              <a:rPr sz="2800" spc="-10" dirty="0">
                <a:latin typeface="Calibri"/>
                <a:cs typeface="Calibri"/>
              </a:rPr>
              <a:t>Appetite</a:t>
            </a:r>
            <a:endParaRPr sz="2800" dirty="0">
              <a:latin typeface="Calibri"/>
              <a:cs typeface="Calibri"/>
            </a:endParaRPr>
          </a:p>
          <a:p>
            <a:pPr marL="264795" indent="-25209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264795" algn="l"/>
              </a:tabLst>
            </a:pPr>
            <a:r>
              <a:rPr sz="2800" dirty="0">
                <a:latin typeface="Calibri"/>
                <a:cs typeface="Calibri"/>
              </a:rPr>
              <a:t>Abdominal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pain</a:t>
            </a:r>
            <a:endParaRPr sz="2800" dirty="0">
              <a:latin typeface="Calibri"/>
              <a:cs typeface="Calibri"/>
            </a:endParaRPr>
          </a:p>
          <a:p>
            <a:pPr marL="264795" indent="-252095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264795" algn="l"/>
              </a:tabLst>
            </a:pPr>
            <a:r>
              <a:rPr sz="2800" spc="-10" dirty="0">
                <a:latin typeface="Calibri"/>
                <a:cs typeface="Calibri"/>
              </a:rPr>
              <a:t>Dysphagia</a:t>
            </a:r>
            <a:endParaRPr sz="2800" dirty="0">
              <a:latin typeface="Calibri"/>
              <a:cs typeface="Calibri"/>
            </a:endParaRPr>
          </a:p>
          <a:p>
            <a:pPr marL="264795" indent="-25209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64795" algn="l"/>
              </a:tabLst>
            </a:pPr>
            <a:r>
              <a:rPr sz="2800" dirty="0" smtClean="0">
                <a:latin typeface="Calibri"/>
                <a:cs typeface="Calibri"/>
              </a:rPr>
              <a:t>Nausea</a:t>
            </a:r>
            <a:r>
              <a:rPr lang="en-US" sz="2800" dirty="0" smtClean="0">
                <a:latin typeface="Calibri"/>
                <a:cs typeface="Calibri"/>
              </a:rPr>
              <a:t> &amp;</a:t>
            </a:r>
            <a:r>
              <a:rPr sz="2800" spc="-75" dirty="0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vomiting</a:t>
            </a:r>
            <a:endParaRPr sz="2800" dirty="0">
              <a:latin typeface="Calibri"/>
              <a:cs typeface="Calibri"/>
            </a:endParaRPr>
          </a:p>
          <a:p>
            <a:pPr marL="264795" indent="-25209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64795" algn="l"/>
              </a:tabLst>
            </a:pPr>
            <a:r>
              <a:rPr sz="2800" dirty="0">
                <a:latin typeface="Calibri"/>
                <a:cs typeface="Calibri"/>
              </a:rPr>
              <a:t>Food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intolerance</a:t>
            </a:r>
            <a:endParaRPr sz="2800" dirty="0">
              <a:latin typeface="Calibri"/>
              <a:cs typeface="Calibri"/>
            </a:endParaRPr>
          </a:p>
          <a:p>
            <a:pPr marL="264795" indent="-25209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64795" algn="l"/>
              </a:tabLst>
            </a:pPr>
            <a:r>
              <a:rPr sz="2800" dirty="0">
                <a:latin typeface="Calibri"/>
                <a:cs typeface="Calibri"/>
              </a:rPr>
              <a:t>Bowel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habits</a:t>
            </a:r>
            <a:endParaRPr sz="2800" dirty="0">
              <a:latin typeface="Calibri"/>
              <a:cs typeface="Calibri"/>
            </a:endParaRPr>
          </a:p>
          <a:p>
            <a:pPr marL="264795" indent="-25209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64795" algn="l"/>
              </a:tabLst>
            </a:pPr>
            <a:r>
              <a:rPr sz="2800" dirty="0">
                <a:latin typeface="Calibri"/>
                <a:cs typeface="Calibri"/>
              </a:rPr>
              <a:t>Past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abdominal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history</a:t>
            </a:r>
            <a:endParaRPr sz="2800" dirty="0">
              <a:latin typeface="Calibri"/>
              <a:cs typeface="Calibri"/>
            </a:endParaRPr>
          </a:p>
          <a:p>
            <a:pPr marL="264795" indent="-25209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64795" algn="l"/>
              </a:tabLst>
            </a:pPr>
            <a:r>
              <a:rPr sz="2800" spc="-10" dirty="0">
                <a:latin typeface="Calibri"/>
                <a:cs typeface="Calibri"/>
              </a:rPr>
              <a:t>Medications</a:t>
            </a:r>
            <a:endParaRPr sz="2800" dirty="0">
              <a:latin typeface="Calibri"/>
              <a:cs typeface="Calibri"/>
            </a:endParaRPr>
          </a:p>
          <a:p>
            <a:pPr marL="264795" indent="-25209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64795" algn="l"/>
              </a:tabLst>
            </a:pPr>
            <a:r>
              <a:rPr sz="2800" dirty="0">
                <a:latin typeface="Calibri"/>
                <a:cs typeface="Calibri"/>
              </a:rPr>
              <a:t>Nutritional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assessment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288" rIns="0" bIns="0" rtlCol="0">
            <a:spAutoFit/>
          </a:bodyPr>
          <a:lstStyle/>
          <a:p>
            <a:pPr marL="279273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Assessment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542" y="1793189"/>
            <a:ext cx="7454900" cy="32435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177165">
              <a:lnSpc>
                <a:spcPct val="90000"/>
              </a:lnSpc>
              <a:spcBef>
                <a:spcPts val="434"/>
              </a:spcBef>
            </a:pPr>
            <a:r>
              <a:rPr sz="2800" dirty="0">
                <a:latin typeface="Calibri"/>
                <a:cs typeface="Calibri"/>
              </a:rPr>
              <a:t>When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assessing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abdomen,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nurse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performs </a:t>
            </a:r>
            <a:r>
              <a:rPr sz="2800" b="1" dirty="0">
                <a:solidFill>
                  <a:srgbClr val="538235"/>
                </a:solidFill>
                <a:latin typeface="Calibri"/>
                <a:cs typeface="Calibri"/>
              </a:rPr>
              <a:t>inspection</a:t>
            </a:r>
            <a:r>
              <a:rPr sz="2800" b="1" spc="-80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first,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followed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auscultation</a:t>
            </a:r>
            <a:r>
              <a:rPr sz="2800" spc="-10" dirty="0">
                <a:latin typeface="Calibri"/>
                <a:cs typeface="Calibri"/>
              </a:rPr>
              <a:t>, </a:t>
            </a:r>
            <a:r>
              <a:rPr sz="2800" b="1" dirty="0">
                <a:solidFill>
                  <a:srgbClr val="006FC0"/>
                </a:solidFill>
                <a:latin typeface="Calibri"/>
                <a:cs typeface="Calibri"/>
              </a:rPr>
              <a:t>percussion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and/or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BE9000"/>
                </a:solidFill>
                <a:latin typeface="Calibri"/>
                <a:cs typeface="Calibri"/>
              </a:rPr>
              <a:t>palpation</a:t>
            </a:r>
            <a:r>
              <a:rPr sz="2800" b="1" spc="-1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800"/>
              </a:spcBef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Auscultation</a:t>
            </a:r>
            <a:r>
              <a:rPr sz="2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done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before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palpation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percussion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because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palpation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percussion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cause movement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stimulation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bowel,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which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can </a:t>
            </a:r>
            <a:r>
              <a:rPr sz="2800" dirty="0">
                <a:latin typeface="Calibri"/>
                <a:cs typeface="Calibri"/>
              </a:rPr>
              <a:t>increase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bowel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motility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thus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heighten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bowel </a:t>
            </a:r>
            <a:r>
              <a:rPr sz="2800" dirty="0">
                <a:latin typeface="Calibri"/>
                <a:cs typeface="Calibri"/>
              </a:rPr>
              <a:t>sounds,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creating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false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results.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389001"/>
            <a:ext cx="8220075" cy="633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0"/>
              </a:spcBef>
            </a:pPr>
            <a:r>
              <a:rPr sz="2100" spc="-90" dirty="0">
                <a:latin typeface="Calibri"/>
                <a:cs typeface="Calibri"/>
              </a:rPr>
              <a:t>To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describes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abdominal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findings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using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two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common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methods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subdividing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ts val="2395"/>
              </a:lnSpc>
            </a:pPr>
            <a:r>
              <a:rPr sz="2100" dirty="0">
                <a:latin typeface="Calibri"/>
                <a:cs typeface="Calibri"/>
              </a:rPr>
              <a:t>the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abdomen: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quadrants</a:t>
            </a:r>
            <a:r>
              <a:rPr sz="21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regions</a:t>
            </a:r>
            <a:r>
              <a:rPr sz="21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by</a:t>
            </a:r>
            <a:r>
              <a:rPr sz="2100" b="1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use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certain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landmarks</a:t>
            </a:r>
            <a:r>
              <a:rPr sz="2100" b="1" spc="-10" dirty="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" y="1412747"/>
            <a:ext cx="4920996" cy="52715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6761" y="1867640"/>
            <a:ext cx="3038751" cy="44039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918" y="477012"/>
            <a:ext cx="8487993" cy="58323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43534"/>
            <a:ext cx="7062470" cy="466788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183515" algn="l"/>
              </a:tabLst>
            </a:pP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Inspection: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45"/>
              </a:spcBef>
              <a:buAutoNum type="arabicPeriod"/>
              <a:tabLst>
                <a:tab pos="469900" algn="l"/>
              </a:tabLst>
            </a:pPr>
            <a:r>
              <a:rPr sz="2400" b="1" spc="-10" dirty="0">
                <a:latin typeface="Calibri"/>
                <a:cs typeface="Calibri"/>
              </a:rPr>
              <a:t>Color</a:t>
            </a:r>
            <a:endParaRPr sz="2400" dirty="0">
              <a:latin typeface="Calibri"/>
              <a:cs typeface="Calibri"/>
            </a:endParaRPr>
          </a:p>
          <a:p>
            <a:pPr marL="469900" marR="1550670" indent="-457834">
              <a:lnSpc>
                <a:spcPts val="2590"/>
              </a:lnSpc>
              <a:spcBef>
                <a:spcPts val="844"/>
              </a:spcBef>
              <a:buAutoNum type="arabicPeriod"/>
              <a:tabLst>
                <a:tab pos="469900" algn="l"/>
                <a:tab pos="1910714" algn="l"/>
              </a:tabLst>
            </a:pPr>
            <a:r>
              <a:rPr sz="2400" b="1" dirty="0">
                <a:latin typeface="Calibri"/>
                <a:cs typeface="Calibri"/>
              </a:rPr>
              <a:t>Contour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shape):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flat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slightly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rounded Abnormal:</a:t>
            </a:r>
            <a:r>
              <a:rPr sz="2400" dirty="0">
                <a:latin typeface="Calibri"/>
                <a:cs typeface="Calibri"/>
              </a:rPr>
              <a:t>	scaphoid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distension</a:t>
            </a:r>
            <a:endParaRPr sz="2400" dirty="0">
              <a:latin typeface="Calibri"/>
              <a:cs typeface="Calibri"/>
            </a:endParaRPr>
          </a:p>
          <a:p>
            <a:pPr marL="469900" marR="5080" indent="-457834">
              <a:lnSpc>
                <a:spcPts val="2590"/>
              </a:lnSpc>
              <a:spcBef>
                <a:spcPts val="800"/>
              </a:spcBef>
              <a:buAutoNum type="arabicPeriod"/>
              <a:tabLst>
                <a:tab pos="469900" algn="l"/>
                <a:tab pos="1646555" algn="l"/>
              </a:tabLst>
            </a:pPr>
            <a:r>
              <a:rPr sz="2400" b="1" dirty="0">
                <a:latin typeface="Calibri"/>
                <a:cs typeface="Calibri"/>
              </a:rPr>
              <a:t>Symmetry: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symmetrical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client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supine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position </a:t>
            </a:r>
            <a:r>
              <a:rPr sz="2400" dirty="0">
                <a:latin typeface="Calibri"/>
                <a:cs typeface="Calibri"/>
              </a:rPr>
              <a:t>raise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head).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localized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bulging,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visible </a:t>
            </a:r>
            <a:r>
              <a:rPr sz="2400" dirty="0">
                <a:latin typeface="Calibri"/>
                <a:cs typeface="Calibri"/>
              </a:rPr>
              <a:t>mass,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	asymmetric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shape.</a:t>
            </a:r>
            <a:endParaRPr sz="2400" dirty="0">
              <a:latin typeface="Calibri"/>
              <a:cs typeface="Calibri"/>
            </a:endParaRPr>
          </a:p>
          <a:p>
            <a:pPr marL="469900">
              <a:lnSpc>
                <a:spcPts val="2415"/>
              </a:lnSpc>
            </a:pPr>
            <a:r>
              <a:rPr sz="2400" dirty="0">
                <a:latin typeface="Calibri"/>
                <a:cs typeface="Calibri"/>
              </a:rPr>
              <a:t>Abnormal: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Asymmetrical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caused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organ</a:t>
            </a:r>
            <a:endParaRPr sz="2400" dirty="0">
              <a:latin typeface="Calibri"/>
              <a:cs typeface="Calibri"/>
            </a:endParaRPr>
          </a:p>
          <a:p>
            <a:pPr marL="469900">
              <a:lnSpc>
                <a:spcPts val="2735"/>
              </a:lnSpc>
            </a:pPr>
            <a:r>
              <a:rPr sz="2400" spc="-10" dirty="0">
                <a:latin typeface="Calibri"/>
                <a:cs typeface="Calibri"/>
              </a:rPr>
              <a:t>enlargement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mass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hernia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15"/>
              </a:spcBef>
              <a:buAutoNum type="arabicPeriod" startAt="4"/>
              <a:tabLst>
                <a:tab pos="469900" algn="l"/>
              </a:tabLst>
            </a:pPr>
            <a:r>
              <a:rPr sz="2400" b="1" spc="-20" dirty="0">
                <a:latin typeface="Calibri"/>
                <a:cs typeface="Calibri"/>
              </a:rPr>
              <a:t>Respiratory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movement: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seen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clearly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male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ts val="2735"/>
              </a:lnSpc>
              <a:spcBef>
                <a:spcPts val="515"/>
              </a:spcBef>
              <a:buAutoNum type="arabicPeriod" startAt="4"/>
              <a:tabLst>
                <a:tab pos="469900" algn="l"/>
              </a:tabLst>
            </a:pPr>
            <a:r>
              <a:rPr sz="2400" b="1" dirty="0">
                <a:latin typeface="Calibri"/>
                <a:cs typeface="Calibri"/>
              </a:rPr>
              <a:t>Aortic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pulsation: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pulsation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seen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slight</a:t>
            </a:r>
            <a:endParaRPr sz="2400" dirty="0">
              <a:latin typeface="Calibri"/>
              <a:cs typeface="Calibri"/>
            </a:endParaRPr>
          </a:p>
          <a:p>
            <a:pPr marL="469900">
              <a:lnSpc>
                <a:spcPts val="2735"/>
              </a:lnSpc>
            </a:pPr>
            <a:r>
              <a:rPr sz="2400" dirty="0">
                <a:latin typeface="Calibri"/>
                <a:cs typeface="Calibri"/>
              </a:rPr>
              <a:t>pulsation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epigastric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region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people.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" y="477012"/>
            <a:ext cx="5759196" cy="61920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4864" y="1016312"/>
            <a:ext cx="2390607" cy="481764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تدرج الرمادي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510</TotalTime>
  <Words>811</Words>
  <Application>Microsoft Office PowerPoint</Application>
  <PresentationFormat>عرض على الشاشة (3:4)‏</PresentationFormat>
  <Paragraphs>145</Paragraphs>
  <Slides>37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38" baseType="lpstr">
      <vt:lpstr>انقلاب</vt:lpstr>
      <vt:lpstr>Abdominal Assessment</vt:lpstr>
      <vt:lpstr>عرض تقديمي في PowerPoint</vt:lpstr>
      <vt:lpstr>عرض تقديمي في PowerPoint</vt:lpstr>
      <vt:lpstr>Subjective data:</vt:lpstr>
      <vt:lpstr>Assessment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Striae sign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Percussion of the abdomen</vt:lpstr>
      <vt:lpstr>عرض تقديمي في PowerPoint</vt:lpstr>
      <vt:lpstr>عرض تقديمي في PowerPoint</vt:lpstr>
      <vt:lpstr>Percussion</vt:lpstr>
      <vt:lpstr> -4 Blunt percussion to assess kidneys</vt:lpstr>
      <vt:lpstr>عرض تقديمي في PowerPoint</vt:lpstr>
      <vt:lpstr>Splenic percussion</vt:lpstr>
      <vt:lpstr>5- Assess spleen</vt:lpstr>
      <vt:lpstr>عرض تقديمي في PowerPoint</vt:lpstr>
      <vt:lpstr>عرض تقديمي في PowerPoint</vt:lpstr>
      <vt:lpstr>Physical Exam: Palpation</vt:lpstr>
      <vt:lpstr>عرض تقديمي في PowerPoint</vt:lpstr>
      <vt:lpstr>Palpation</vt:lpstr>
      <vt:lpstr>عرض تقديمي في PowerPoint</vt:lpstr>
      <vt:lpstr>Physical Exam: Palpation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Abdominal Assessment</dc:title>
  <dc:creator>Dr.SAHAR</dc:creator>
  <cp:lastModifiedBy>ببببببببببببببب</cp:lastModifiedBy>
  <cp:revision>19</cp:revision>
  <dcterms:created xsi:type="dcterms:W3CDTF">2024-10-06T19:42:43Z</dcterms:created>
  <dcterms:modified xsi:type="dcterms:W3CDTF">2024-11-15T13:15:47Z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2024-10-06T00:00:00Z</vt:filetime>
  </property>
  <property fmtid="{D5CDD505-2E9C-101B-9397-08002B2CF9AE}" pid="5" name="Producer">
    <vt:lpwstr>Microsoft® PowerPoint® 2016</vt:lpwstr>
  </property>
</Properties>
</file>