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89" d="100"/>
          <a:sy n="89" d="100"/>
        </p:scale>
        <p:origin x="-1258" y="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608808-F1F1-4C2F-8FEB-BC3F9CFF836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5666FCEE-CCA9-4B41-9DE4-FAF808429996}">
      <dgm:prSet/>
      <dgm:spPr/>
      <dgm:t>
        <a:bodyPr/>
        <a:lstStyle/>
        <a:p>
          <a:pPr rtl="1"/>
          <a:r>
            <a:rPr lang="ar-SA" dirty="0" smtClean="0"/>
            <a:t>من أبرز الوظائف التي يجب على المونتاج تحقيقها</a:t>
          </a:r>
          <a:endParaRPr lang="ar-SA" dirty="0"/>
        </a:p>
      </dgm:t>
    </dgm:pt>
    <dgm:pt modelId="{E5FBE8B4-1781-4944-BD4B-F8642761CF67}" type="parTrans" cxnId="{14322789-6A55-4F69-98BF-4DE1ACF5180B}">
      <dgm:prSet/>
      <dgm:spPr/>
      <dgm:t>
        <a:bodyPr/>
        <a:lstStyle/>
        <a:p>
          <a:pPr rtl="1"/>
          <a:endParaRPr lang="ar-SA"/>
        </a:p>
      </dgm:t>
    </dgm:pt>
    <dgm:pt modelId="{4758B281-A567-409B-B840-790B9A69EE63}" type="sibTrans" cxnId="{14322789-6A55-4F69-98BF-4DE1ACF5180B}">
      <dgm:prSet/>
      <dgm:spPr/>
      <dgm:t>
        <a:bodyPr/>
        <a:lstStyle/>
        <a:p>
          <a:pPr rtl="1"/>
          <a:endParaRPr lang="ar-SA"/>
        </a:p>
      </dgm:t>
    </dgm:pt>
    <dgm:pt modelId="{504DFD91-CDA7-4E9E-A7FF-DD2678919F88}" type="pres">
      <dgm:prSet presAssocID="{A9608808-F1F1-4C2F-8FEB-BC3F9CFF8361}" presName="linear" presStyleCnt="0">
        <dgm:presLayoutVars>
          <dgm:animLvl val="lvl"/>
          <dgm:resizeHandles val="exact"/>
        </dgm:presLayoutVars>
      </dgm:prSet>
      <dgm:spPr/>
      <dgm:t>
        <a:bodyPr/>
        <a:lstStyle/>
        <a:p>
          <a:endParaRPr lang="en-US"/>
        </a:p>
      </dgm:t>
    </dgm:pt>
    <dgm:pt modelId="{120B70FD-9B91-4F8B-902B-01EFBFEF260F}" type="pres">
      <dgm:prSet presAssocID="{5666FCEE-CCA9-4B41-9DE4-FAF808429996}" presName="parentText" presStyleLbl="node1" presStyleIdx="0" presStyleCnt="1">
        <dgm:presLayoutVars>
          <dgm:chMax val="0"/>
          <dgm:bulletEnabled val="1"/>
        </dgm:presLayoutVars>
      </dgm:prSet>
      <dgm:spPr/>
      <dgm:t>
        <a:bodyPr/>
        <a:lstStyle/>
        <a:p>
          <a:pPr rtl="1"/>
          <a:endParaRPr lang="ar-SA"/>
        </a:p>
      </dgm:t>
    </dgm:pt>
  </dgm:ptLst>
  <dgm:cxnLst>
    <dgm:cxn modelId="{14322789-6A55-4F69-98BF-4DE1ACF5180B}" srcId="{A9608808-F1F1-4C2F-8FEB-BC3F9CFF8361}" destId="{5666FCEE-CCA9-4B41-9DE4-FAF808429996}" srcOrd="0" destOrd="0" parTransId="{E5FBE8B4-1781-4944-BD4B-F8642761CF67}" sibTransId="{4758B281-A567-409B-B840-790B9A69EE63}"/>
    <dgm:cxn modelId="{5870E73B-8FA0-4786-8ABA-AE13C134A4A5}" type="presOf" srcId="{A9608808-F1F1-4C2F-8FEB-BC3F9CFF8361}" destId="{504DFD91-CDA7-4E9E-A7FF-DD2678919F88}" srcOrd="0" destOrd="0" presId="urn:microsoft.com/office/officeart/2005/8/layout/vList2"/>
    <dgm:cxn modelId="{7FCEBCF7-81D6-450B-AC6B-62F493AE3B6A}" type="presOf" srcId="{5666FCEE-CCA9-4B41-9DE4-FAF808429996}" destId="{120B70FD-9B91-4F8B-902B-01EFBFEF260F}" srcOrd="0" destOrd="0" presId="urn:microsoft.com/office/officeart/2005/8/layout/vList2"/>
    <dgm:cxn modelId="{53AC18FA-E44A-4684-8E67-3A6B01519777}" type="presParOf" srcId="{504DFD91-CDA7-4E9E-A7FF-DD2678919F88}" destId="{120B70FD-9B91-4F8B-902B-01EFBFEF260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608808-F1F1-4C2F-8FEB-BC3F9CFF836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5666FCEE-CCA9-4B41-9DE4-FAF808429996}">
      <dgm:prSet/>
      <dgm:spPr/>
      <dgm:t>
        <a:bodyPr/>
        <a:lstStyle/>
        <a:p>
          <a:pPr rtl="1"/>
          <a:r>
            <a:rPr lang="ar-SA" dirty="0" smtClean="0"/>
            <a:t>من أبرز الوظائف التي يجب على المونتاج تحقيقها</a:t>
          </a:r>
          <a:endParaRPr lang="ar-SA" dirty="0"/>
        </a:p>
      </dgm:t>
    </dgm:pt>
    <dgm:pt modelId="{E5FBE8B4-1781-4944-BD4B-F8642761CF67}" type="parTrans" cxnId="{14322789-6A55-4F69-98BF-4DE1ACF5180B}">
      <dgm:prSet/>
      <dgm:spPr/>
      <dgm:t>
        <a:bodyPr/>
        <a:lstStyle/>
        <a:p>
          <a:pPr rtl="1"/>
          <a:endParaRPr lang="ar-SA"/>
        </a:p>
      </dgm:t>
    </dgm:pt>
    <dgm:pt modelId="{4758B281-A567-409B-B840-790B9A69EE63}" type="sibTrans" cxnId="{14322789-6A55-4F69-98BF-4DE1ACF5180B}">
      <dgm:prSet/>
      <dgm:spPr/>
      <dgm:t>
        <a:bodyPr/>
        <a:lstStyle/>
        <a:p>
          <a:pPr rtl="1"/>
          <a:endParaRPr lang="ar-SA"/>
        </a:p>
      </dgm:t>
    </dgm:pt>
    <dgm:pt modelId="{504DFD91-CDA7-4E9E-A7FF-DD2678919F88}" type="pres">
      <dgm:prSet presAssocID="{A9608808-F1F1-4C2F-8FEB-BC3F9CFF8361}" presName="linear" presStyleCnt="0">
        <dgm:presLayoutVars>
          <dgm:animLvl val="lvl"/>
          <dgm:resizeHandles val="exact"/>
        </dgm:presLayoutVars>
      </dgm:prSet>
      <dgm:spPr/>
      <dgm:t>
        <a:bodyPr/>
        <a:lstStyle/>
        <a:p>
          <a:endParaRPr lang="en-US"/>
        </a:p>
      </dgm:t>
    </dgm:pt>
    <dgm:pt modelId="{120B70FD-9B91-4F8B-902B-01EFBFEF260F}" type="pres">
      <dgm:prSet presAssocID="{5666FCEE-CCA9-4B41-9DE4-FAF808429996}" presName="parentText" presStyleLbl="node1" presStyleIdx="0" presStyleCnt="1">
        <dgm:presLayoutVars>
          <dgm:chMax val="0"/>
          <dgm:bulletEnabled val="1"/>
        </dgm:presLayoutVars>
      </dgm:prSet>
      <dgm:spPr/>
      <dgm:t>
        <a:bodyPr/>
        <a:lstStyle/>
        <a:p>
          <a:pPr rtl="1"/>
          <a:endParaRPr lang="ar-SA"/>
        </a:p>
      </dgm:t>
    </dgm:pt>
  </dgm:ptLst>
  <dgm:cxnLst>
    <dgm:cxn modelId="{14322789-6A55-4F69-98BF-4DE1ACF5180B}" srcId="{A9608808-F1F1-4C2F-8FEB-BC3F9CFF8361}" destId="{5666FCEE-CCA9-4B41-9DE4-FAF808429996}" srcOrd="0" destOrd="0" parTransId="{E5FBE8B4-1781-4944-BD4B-F8642761CF67}" sibTransId="{4758B281-A567-409B-B840-790B9A69EE63}"/>
    <dgm:cxn modelId="{5B082BC9-46F4-4201-AD50-066228080D02}" type="presOf" srcId="{5666FCEE-CCA9-4B41-9DE4-FAF808429996}" destId="{120B70FD-9B91-4F8B-902B-01EFBFEF260F}" srcOrd="0" destOrd="0" presId="urn:microsoft.com/office/officeart/2005/8/layout/vList2"/>
    <dgm:cxn modelId="{9E7E7341-35DE-4636-9A0D-2D4D63D3BAEA}" type="presOf" srcId="{A9608808-F1F1-4C2F-8FEB-BC3F9CFF8361}" destId="{504DFD91-CDA7-4E9E-A7FF-DD2678919F88}" srcOrd="0" destOrd="0" presId="urn:microsoft.com/office/officeart/2005/8/layout/vList2"/>
    <dgm:cxn modelId="{D3C06868-8D1B-4CC4-B72E-296B38A7B5E0}" type="presParOf" srcId="{504DFD91-CDA7-4E9E-A7FF-DD2678919F88}" destId="{120B70FD-9B91-4F8B-902B-01EFBFEF260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608808-F1F1-4C2F-8FEB-BC3F9CFF836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5666FCEE-CCA9-4B41-9DE4-FAF808429996}">
      <dgm:prSet/>
      <dgm:spPr/>
      <dgm:t>
        <a:bodyPr/>
        <a:lstStyle/>
        <a:p>
          <a:pPr rtl="1"/>
          <a:r>
            <a:rPr lang="ar-SA" dirty="0" smtClean="0"/>
            <a:t>من أبرز الوظائف التي يجب على المونتاج تحقيقها</a:t>
          </a:r>
          <a:endParaRPr lang="ar-SA" dirty="0"/>
        </a:p>
      </dgm:t>
    </dgm:pt>
    <dgm:pt modelId="{E5FBE8B4-1781-4944-BD4B-F8642761CF67}" type="parTrans" cxnId="{14322789-6A55-4F69-98BF-4DE1ACF5180B}">
      <dgm:prSet/>
      <dgm:spPr/>
      <dgm:t>
        <a:bodyPr/>
        <a:lstStyle/>
        <a:p>
          <a:pPr rtl="1"/>
          <a:endParaRPr lang="ar-SA"/>
        </a:p>
      </dgm:t>
    </dgm:pt>
    <dgm:pt modelId="{4758B281-A567-409B-B840-790B9A69EE63}" type="sibTrans" cxnId="{14322789-6A55-4F69-98BF-4DE1ACF5180B}">
      <dgm:prSet/>
      <dgm:spPr/>
      <dgm:t>
        <a:bodyPr/>
        <a:lstStyle/>
        <a:p>
          <a:pPr rtl="1"/>
          <a:endParaRPr lang="ar-SA"/>
        </a:p>
      </dgm:t>
    </dgm:pt>
    <dgm:pt modelId="{504DFD91-CDA7-4E9E-A7FF-DD2678919F88}" type="pres">
      <dgm:prSet presAssocID="{A9608808-F1F1-4C2F-8FEB-BC3F9CFF8361}" presName="linear" presStyleCnt="0">
        <dgm:presLayoutVars>
          <dgm:animLvl val="lvl"/>
          <dgm:resizeHandles val="exact"/>
        </dgm:presLayoutVars>
      </dgm:prSet>
      <dgm:spPr/>
      <dgm:t>
        <a:bodyPr/>
        <a:lstStyle/>
        <a:p>
          <a:endParaRPr lang="en-US"/>
        </a:p>
      </dgm:t>
    </dgm:pt>
    <dgm:pt modelId="{120B70FD-9B91-4F8B-902B-01EFBFEF260F}" type="pres">
      <dgm:prSet presAssocID="{5666FCEE-CCA9-4B41-9DE4-FAF808429996}" presName="parentText" presStyleLbl="node1" presStyleIdx="0" presStyleCnt="1">
        <dgm:presLayoutVars>
          <dgm:chMax val="0"/>
          <dgm:bulletEnabled val="1"/>
        </dgm:presLayoutVars>
      </dgm:prSet>
      <dgm:spPr/>
      <dgm:t>
        <a:bodyPr/>
        <a:lstStyle/>
        <a:p>
          <a:pPr rtl="1"/>
          <a:endParaRPr lang="ar-SA"/>
        </a:p>
      </dgm:t>
    </dgm:pt>
  </dgm:ptLst>
  <dgm:cxnLst>
    <dgm:cxn modelId="{14322789-6A55-4F69-98BF-4DE1ACF5180B}" srcId="{A9608808-F1F1-4C2F-8FEB-BC3F9CFF8361}" destId="{5666FCEE-CCA9-4B41-9DE4-FAF808429996}" srcOrd="0" destOrd="0" parTransId="{E5FBE8B4-1781-4944-BD4B-F8642761CF67}" sibTransId="{4758B281-A567-409B-B840-790B9A69EE63}"/>
    <dgm:cxn modelId="{B4C55B2A-2211-4974-9C40-23A05B2E6C5A}" type="presOf" srcId="{A9608808-F1F1-4C2F-8FEB-BC3F9CFF8361}" destId="{504DFD91-CDA7-4E9E-A7FF-DD2678919F88}" srcOrd="0" destOrd="0" presId="urn:microsoft.com/office/officeart/2005/8/layout/vList2"/>
    <dgm:cxn modelId="{5DEBD2A9-687E-4DE8-85F1-1845C05994D0}" type="presOf" srcId="{5666FCEE-CCA9-4B41-9DE4-FAF808429996}" destId="{120B70FD-9B91-4F8B-902B-01EFBFEF260F}" srcOrd="0" destOrd="0" presId="urn:microsoft.com/office/officeart/2005/8/layout/vList2"/>
    <dgm:cxn modelId="{57EA4C43-BDBF-4811-8C0C-0F2ACFE45564}" type="presParOf" srcId="{504DFD91-CDA7-4E9E-A7FF-DD2678919F88}" destId="{120B70FD-9B91-4F8B-902B-01EFBFEF260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608808-F1F1-4C2F-8FEB-BC3F9CFF836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5666FCEE-CCA9-4B41-9DE4-FAF808429996}">
      <dgm:prSet/>
      <dgm:spPr/>
      <dgm:t>
        <a:bodyPr/>
        <a:lstStyle/>
        <a:p>
          <a:pPr rtl="1"/>
          <a:r>
            <a:rPr lang="ar-SA" dirty="0" smtClean="0"/>
            <a:t>من أبرز الوظائف التي يجب على المونتاج تحقيقها</a:t>
          </a:r>
          <a:endParaRPr lang="ar-SA" dirty="0"/>
        </a:p>
      </dgm:t>
    </dgm:pt>
    <dgm:pt modelId="{E5FBE8B4-1781-4944-BD4B-F8642761CF67}" type="parTrans" cxnId="{14322789-6A55-4F69-98BF-4DE1ACF5180B}">
      <dgm:prSet/>
      <dgm:spPr/>
      <dgm:t>
        <a:bodyPr/>
        <a:lstStyle/>
        <a:p>
          <a:pPr rtl="1"/>
          <a:endParaRPr lang="ar-SA"/>
        </a:p>
      </dgm:t>
    </dgm:pt>
    <dgm:pt modelId="{4758B281-A567-409B-B840-790B9A69EE63}" type="sibTrans" cxnId="{14322789-6A55-4F69-98BF-4DE1ACF5180B}">
      <dgm:prSet/>
      <dgm:spPr/>
      <dgm:t>
        <a:bodyPr/>
        <a:lstStyle/>
        <a:p>
          <a:pPr rtl="1"/>
          <a:endParaRPr lang="ar-SA"/>
        </a:p>
      </dgm:t>
    </dgm:pt>
    <dgm:pt modelId="{504DFD91-CDA7-4E9E-A7FF-DD2678919F88}" type="pres">
      <dgm:prSet presAssocID="{A9608808-F1F1-4C2F-8FEB-BC3F9CFF8361}" presName="linear" presStyleCnt="0">
        <dgm:presLayoutVars>
          <dgm:animLvl val="lvl"/>
          <dgm:resizeHandles val="exact"/>
        </dgm:presLayoutVars>
      </dgm:prSet>
      <dgm:spPr/>
      <dgm:t>
        <a:bodyPr/>
        <a:lstStyle/>
        <a:p>
          <a:endParaRPr lang="en-US"/>
        </a:p>
      </dgm:t>
    </dgm:pt>
    <dgm:pt modelId="{120B70FD-9B91-4F8B-902B-01EFBFEF260F}" type="pres">
      <dgm:prSet presAssocID="{5666FCEE-CCA9-4B41-9DE4-FAF808429996}" presName="parentText" presStyleLbl="node1" presStyleIdx="0" presStyleCnt="1">
        <dgm:presLayoutVars>
          <dgm:chMax val="0"/>
          <dgm:bulletEnabled val="1"/>
        </dgm:presLayoutVars>
      </dgm:prSet>
      <dgm:spPr/>
      <dgm:t>
        <a:bodyPr/>
        <a:lstStyle/>
        <a:p>
          <a:pPr rtl="1"/>
          <a:endParaRPr lang="ar-SA"/>
        </a:p>
      </dgm:t>
    </dgm:pt>
  </dgm:ptLst>
  <dgm:cxnLst>
    <dgm:cxn modelId="{14322789-6A55-4F69-98BF-4DE1ACF5180B}" srcId="{A9608808-F1F1-4C2F-8FEB-BC3F9CFF8361}" destId="{5666FCEE-CCA9-4B41-9DE4-FAF808429996}" srcOrd="0" destOrd="0" parTransId="{E5FBE8B4-1781-4944-BD4B-F8642761CF67}" sibTransId="{4758B281-A567-409B-B840-790B9A69EE63}"/>
    <dgm:cxn modelId="{B0D74821-2D6D-49A5-A9A4-FEFDFCEEC0E3}" type="presOf" srcId="{5666FCEE-CCA9-4B41-9DE4-FAF808429996}" destId="{120B70FD-9B91-4F8B-902B-01EFBFEF260F}" srcOrd="0" destOrd="0" presId="urn:microsoft.com/office/officeart/2005/8/layout/vList2"/>
    <dgm:cxn modelId="{DA96E146-FB1F-4239-9FDB-EA1E04B0DA23}" type="presOf" srcId="{A9608808-F1F1-4C2F-8FEB-BC3F9CFF8361}" destId="{504DFD91-CDA7-4E9E-A7FF-DD2678919F88}" srcOrd="0" destOrd="0" presId="urn:microsoft.com/office/officeart/2005/8/layout/vList2"/>
    <dgm:cxn modelId="{C70F87F2-CDBC-46AD-B8BA-A474CA26553E}" type="presParOf" srcId="{504DFD91-CDA7-4E9E-A7FF-DD2678919F88}" destId="{120B70FD-9B91-4F8B-902B-01EFBFEF260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608808-F1F1-4C2F-8FEB-BC3F9CFF836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5666FCEE-CCA9-4B41-9DE4-FAF808429996}">
      <dgm:prSet/>
      <dgm:spPr/>
      <dgm:t>
        <a:bodyPr/>
        <a:lstStyle/>
        <a:p>
          <a:pPr rtl="1"/>
          <a:r>
            <a:rPr lang="ar-SA" dirty="0" smtClean="0"/>
            <a:t>من أبرز الوظائف التي يجب على المونتاج تحقيقها</a:t>
          </a:r>
          <a:endParaRPr lang="ar-SA" dirty="0"/>
        </a:p>
      </dgm:t>
    </dgm:pt>
    <dgm:pt modelId="{E5FBE8B4-1781-4944-BD4B-F8642761CF67}" type="parTrans" cxnId="{14322789-6A55-4F69-98BF-4DE1ACF5180B}">
      <dgm:prSet/>
      <dgm:spPr/>
      <dgm:t>
        <a:bodyPr/>
        <a:lstStyle/>
        <a:p>
          <a:pPr rtl="1"/>
          <a:endParaRPr lang="ar-SA"/>
        </a:p>
      </dgm:t>
    </dgm:pt>
    <dgm:pt modelId="{4758B281-A567-409B-B840-790B9A69EE63}" type="sibTrans" cxnId="{14322789-6A55-4F69-98BF-4DE1ACF5180B}">
      <dgm:prSet/>
      <dgm:spPr/>
      <dgm:t>
        <a:bodyPr/>
        <a:lstStyle/>
        <a:p>
          <a:pPr rtl="1"/>
          <a:endParaRPr lang="ar-SA"/>
        </a:p>
      </dgm:t>
    </dgm:pt>
    <dgm:pt modelId="{504DFD91-CDA7-4E9E-A7FF-DD2678919F88}" type="pres">
      <dgm:prSet presAssocID="{A9608808-F1F1-4C2F-8FEB-BC3F9CFF8361}" presName="linear" presStyleCnt="0">
        <dgm:presLayoutVars>
          <dgm:animLvl val="lvl"/>
          <dgm:resizeHandles val="exact"/>
        </dgm:presLayoutVars>
      </dgm:prSet>
      <dgm:spPr/>
      <dgm:t>
        <a:bodyPr/>
        <a:lstStyle/>
        <a:p>
          <a:endParaRPr lang="en-US"/>
        </a:p>
      </dgm:t>
    </dgm:pt>
    <dgm:pt modelId="{120B70FD-9B91-4F8B-902B-01EFBFEF260F}" type="pres">
      <dgm:prSet presAssocID="{5666FCEE-CCA9-4B41-9DE4-FAF808429996}" presName="parentText" presStyleLbl="node1" presStyleIdx="0" presStyleCnt="1">
        <dgm:presLayoutVars>
          <dgm:chMax val="0"/>
          <dgm:bulletEnabled val="1"/>
        </dgm:presLayoutVars>
      </dgm:prSet>
      <dgm:spPr/>
      <dgm:t>
        <a:bodyPr/>
        <a:lstStyle/>
        <a:p>
          <a:pPr rtl="1"/>
          <a:endParaRPr lang="ar-SA"/>
        </a:p>
      </dgm:t>
    </dgm:pt>
  </dgm:ptLst>
  <dgm:cxnLst>
    <dgm:cxn modelId="{14322789-6A55-4F69-98BF-4DE1ACF5180B}" srcId="{A9608808-F1F1-4C2F-8FEB-BC3F9CFF8361}" destId="{5666FCEE-CCA9-4B41-9DE4-FAF808429996}" srcOrd="0" destOrd="0" parTransId="{E5FBE8B4-1781-4944-BD4B-F8642761CF67}" sibTransId="{4758B281-A567-409B-B840-790B9A69EE63}"/>
    <dgm:cxn modelId="{C3F247C2-0473-47CE-A297-B2C53E4AE898}" type="presOf" srcId="{A9608808-F1F1-4C2F-8FEB-BC3F9CFF8361}" destId="{504DFD91-CDA7-4E9E-A7FF-DD2678919F88}" srcOrd="0" destOrd="0" presId="urn:microsoft.com/office/officeart/2005/8/layout/vList2"/>
    <dgm:cxn modelId="{BF4D183C-2F0A-4BF2-B555-06CD0AB08B99}" type="presOf" srcId="{5666FCEE-CCA9-4B41-9DE4-FAF808429996}" destId="{120B70FD-9B91-4F8B-902B-01EFBFEF260F}" srcOrd="0" destOrd="0" presId="urn:microsoft.com/office/officeart/2005/8/layout/vList2"/>
    <dgm:cxn modelId="{2D503B3D-394D-46B3-9DA0-4C740594AF07}" type="presParOf" srcId="{504DFD91-CDA7-4E9E-A7FF-DD2678919F88}" destId="{120B70FD-9B91-4F8B-902B-01EFBFEF260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9608808-F1F1-4C2F-8FEB-BC3F9CFF836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5666FCEE-CCA9-4B41-9DE4-FAF808429996}">
      <dgm:prSet/>
      <dgm:spPr/>
      <dgm:t>
        <a:bodyPr/>
        <a:lstStyle/>
        <a:p>
          <a:pPr rtl="1"/>
          <a:r>
            <a:rPr lang="ar-SA" dirty="0" smtClean="0"/>
            <a:t>من أبرز الوظائف التي يجب على المونتاج تحقيقها</a:t>
          </a:r>
          <a:endParaRPr lang="ar-SA" dirty="0"/>
        </a:p>
      </dgm:t>
    </dgm:pt>
    <dgm:pt modelId="{E5FBE8B4-1781-4944-BD4B-F8642761CF67}" type="parTrans" cxnId="{14322789-6A55-4F69-98BF-4DE1ACF5180B}">
      <dgm:prSet/>
      <dgm:spPr/>
      <dgm:t>
        <a:bodyPr/>
        <a:lstStyle/>
        <a:p>
          <a:pPr rtl="1"/>
          <a:endParaRPr lang="ar-SA"/>
        </a:p>
      </dgm:t>
    </dgm:pt>
    <dgm:pt modelId="{4758B281-A567-409B-B840-790B9A69EE63}" type="sibTrans" cxnId="{14322789-6A55-4F69-98BF-4DE1ACF5180B}">
      <dgm:prSet/>
      <dgm:spPr/>
      <dgm:t>
        <a:bodyPr/>
        <a:lstStyle/>
        <a:p>
          <a:pPr rtl="1"/>
          <a:endParaRPr lang="ar-SA"/>
        </a:p>
      </dgm:t>
    </dgm:pt>
    <dgm:pt modelId="{504DFD91-CDA7-4E9E-A7FF-DD2678919F88}" type="pres">
      <dgm:prSet presAssocID="{A9608808-F1F1-4C2F-8FEB-BC3F9CFF8361}" presName="linear" presStyleCnt="0">
        <dgm:presLayoutVars>
          <dgm:animLvl val="lvl"/>
          <dgm:resizeHandles val="exact"/>
        </dgm:presLayoutVars>
      </dgm:prSet>
      <dgm:spPr/>
      <dgm:t>
        <a:bodyPr/>
        <a:lstStyle/>
        <a:p>
          <a:endParaRPr lang="en-US"/>
        </a:p>
      </dgm:t>
    </dgm:pt>
    <dgm:pt modelId="{120B70FD-9B91-4F8B-902B-01EFBFEF260F}" type="pres">
      <dgm:prSet presAssocID="{5666FCEE-CCA9-4B41-9DE4-FAF808429996}" presName="parentText" presStyleLbl="node1" presStyleIdx="0" presStyleCnt="1">
        <dgm:presLayoutVars>
          <dgm:chMax val="0"/>
          <dgm:bulletEnabled val="1"/>
        </dgm:presLayoutVars>
      </dgm:prSet>
      <dgm:spPr/>
      <dgm:t>
        <a:bodyPr/>
        <a:lstStyle/>
        <a:p>
          <a:pPr rtl="1"/>
          <a:endParaRPr lang="ar-SA"/>
        </a:p>
      </dgm:t>
    </dgm:pt>
  </dgm:ptLst>
  <dgm:cxnLst>
    <dgm:cxn modelId="{14322789-6A55-4F69-98BF-4DE1ACF5180B}" srcId="{A9608808-F1F1-4C2F-8FEB-BC3F9CFF8361}" destId="{5666FCEE-CCA9-4B41-9DE4-FAF808429996}" srcOrd="0" destOrd="0" parTransId="{E5FBE8B4-1781-4944-BD4B-F8642761CF67}" sibTransId="{4758B281-A567-409B-B840-790B9A69EE63}"/>
    <dgm:cxn modelId="{905D3234-B894-4A48-A7CC-714F59AEBA2B}" type="presOf" srcId="{5666FCEE-CCA9-4B41-9DE4-FAF808429996}" destId="{120B70FD-9B91-4F8B-902B-01EFBFEF260F}" srcOrd="0" destOrd="0" presId="urn:microsoft.com/office/officeart/2005/8/layout/vList2"/>
    <dgm:cxn modelId="{11E86FE7-91ED-4F59-B256-CD1579A649F0}" type="presOf" srcId="{A9608808-F1F1-4C2F-8FEB-BC3F9CFF8361}" destId="{504DFD91-CDA7-4E9E-A7FF-DD2678919F88}" srcOrd="0" destOrd="0" presId="urn:microsoft.com/office/officeart/2005/8/layout/vList2"/>
    <dgm:cxn modelId="{E0320A60-5345-47C9-8B9F-B6CD25960D93}" type="presParOf" srcId="{504DFD91-CDA7-4E9E-A7FF-DD2678919F88}" destId="{120B70FD-9B91-4F8B-902B-01EFBFEF260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B70FD-9B91-4F8B-902B-01EFBFEF260F}">
      <dsp:nvSpPr>
        <dsp:cNvPr id="0" name=""/>
        <dsp:cNvSpPr/>
      </dsp:nvSpPr>
      <dsp:spPr>
        <a:xfrm>
          <a:off x="0" y="94224"/>
          <a:ext cx="7756263" cy="865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r" defTabSz="1644650" rtl="1">
            <a:lnSpc>
              <a:spcPct val="90000"/>
            </a:lnSpc>
            <a:spcBef>
              <a:spcPct val="0"/>
            </a:spcBef>
            <a:spcAft>
              <a:spcPct val="35000"/>
            </a:spcAft>
          </a:pPr>
          <a:r>
            <a:rPr lang="ar-SA" sz="3700" kern="1200" dirty="0" smtClean="0"/>
            <a:t>من أبرز الوظائف التي يجب على المونتاج تحقيقها</a:t>
          </a:r>
          <a:endParaRPr lang="ar-SA" sz="3700" kern="1200" dirty="0"/>
        </a:p>
      </dsp:txBody>
      <dsp:txXfrm>
        <a:off x="42265" y="136489"/>
        <a:ext cx="7671733" cy="7812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B70FD-9B91-4F8B-902B-01EFBFEF260F}">
      <dsp:nvSpPr>
        <dsp:cNvPr id="0" name=""/>
        <dsp:cNvSpPr/>
      </dsp:nvSpPr>
      <dsp:spPr>
        <a:xfrm>
          <a:off x="0" y="94224"/>
          <a:ext cx="7756263" cy="865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r" defTabSz="1644650" rtl="1">
            <a:lnSpc>
              <a:spcPct val="90000"/>
            </a:lnSpc>
            <a:spcBef>
              <a:spcPct val="0"/>
            </a:spcBef>
            <a:spcAft>
              <a:spcPct val="35000"/>
            </a:spcAft>
          </a:pPr>
          <a:r>
            <a:rPr lang="ar-SA" sz="3700" kern="1200" dirty="0" smtClean="0"/>
            <a:t>من أبرز الوظائف التي يجب على المونتاج تحقيقها</a:t>
          </a:r>
          <a:endParaRPr lang="ar-SA" sz="3700" kern="1200" dirty="0"/>
        </a:p>
      </dsp:txBody>
      <dsp:txXfrm>
        <a:off x="42265" y="136489"/>
        <a:ext cx="7671733" cy="7812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B70FD-9B91-4F8B-902B-01EFBFEF260F}">
      <dsp:nvSpPr>
        <dsp:cNvPr id="0" name=""/>
        <dsp:cNvSpPr/>
      </dsp:nvSpPr>
      <dsp:spPr>
        <a:xfrm>
          <a:off x="0" y="94224"/>
          <a:ext cx="7756263" cy="865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r" defTabSz="1644650" rtl="1">
            <a:lnSpc>
              <a:spcPct val="90000"/>
            </a:lnSpc>
            <a:spcBef>
              <a:spcPct val="0"/>
            </a:spcBef>
            <a:spcAft>
              <a:spcPct val="35000"/>
            </a:spcAft>
          </a:pPr>
          <a:r>
            <a:rPr lang="ar-SA" sz="3700" kern="1200" dirty="0" smtClean="0"/>
            <a:t>من أبرز الوظائف التي يجب على المونتاج تحقيقها</a:t>
          </a:r>
          <a:endParaRPr lang="ar-SA" sz="3700" kern="1200" dirty="0"/>
        </a:p>
      </dsp:txBody>
      <dsp:txXfrm>
        <a:off x="42265" y="136489"/>
        <a:ext cx="7671733" cy="7812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B70FD-9B91-4F8B-902B-01EFBFEF260F}">
      <dsp:nvSpPr>
        <dsp:cNvPr id="0" name=""/>
        <dsp:cNvSpPr/>
      </dsp:nvSpPr>
      <dsp:spPr>
        <a:xfrm>
          <a:off x="0" y="94224"/>
          <a:ext cx="7756263" cy="865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r" defTabSz="1644650" rtl="1">
            <a:lnSpc>
              <a:spcPct val="90000"/>
            </a:lnSpc>
            <a:spcBef>
              <a:spcPct val="0"/>
            </a:spcBef>
            <a:spcAft>
              <a:spcPct val="35000"/>
            </a:spcAft>
          </a:pPr>
          <a:r>
            <a:rPr lang="ar-SA" sz="3700" kern="1200" dirty="0" smtClean="0"/>
            <a:t>من أبرز الوظائف التي يجب على المونتاج تحقيقها</a:t>
          </a:r>
          <a:endParaRPr lang="ar-SA" sz="3700" kern="1200" dirty="0"/>
        </a:p>
      </dsp:txBody>
      <dsp:txXfrm>
        <a:off x="42265" y="136489"/>
        <a:ext cx="7671733" cy="7812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B70FD-9B91-4F8B-902B-01EFBFEF260F}">
      <dsp:nvSpPr>
        <dsp:cNvPr id="0" name=""/>
        <dsp:cNvSpPr/>
      </dsp:nvSpPr>
      <dsp:spPr>
        <a:xfrm>
          <a:off x="0" y="94224"/>
          <a:ext cx="7756263" cy="865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r" defTabSz="1644650" rtl="1">
            <a:lnSpc>
              <a:spcPct val="90000"/>
            </a:lnSpc>
            <a:spcBef>
              <a:spcPct val="0"/>
            </a:spcBef>
            <a:spcAft>
              <a:spcPct val="35000"/>
            </a:spcAft>
          </a:pPr>
          <a:r>
            <a:rPr lang="ar-SA" sz="3700" kern="1200" dirty="0" smtClean="0"/>
            <a:t>من أبرز الوظائف التي يجب على المونتاج تحقيقها</a:t>
          </a:r>
          <a:endParaRPr lang="ar-SA" sz="3700" kern="1200" dirty="0"/>
        </a:p>
      </dsp:txBody>
      <dsp:txXfrm>
        <a:off x="42265" y="136489"/>
        <a:ext cx="7671733" cy="7812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B70FD-9B91-4F8B-902B-01EFBFEF260F}">
      <dsp:nvSpPr>
        <dsp:cNvPr id="0" name=""/>
        <dsp:cNvSpPr/>
      </dsp:nvSpPr>
      <dsp:spPr>
        <a:xfrm>
          <a:off x="0" y="94224"/>
          <a:ext cx="7756263" cy="865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r" defTabSz="1644650" rtl="1">
            <a:lnSpc>
              <a:spcPct val="90000"/>
            </a:lnSpc>
            <a:spcBef>
              <a:spcPct val="0"/>
            </a:spcBef>
            <a:spcAft>
              <a:spcPct val="35000"/>
            </a:spcAft>
          </a:pPr>
          <a:r>
            <a:rPr lang="ar-SA" sz="3700" kern="1200" dirty="0" smtClean="0"/>
            <a:t>من أبرز الوظائف التي يجب على المونتاج تحقيقها</a:t>
          </a:r>
          <a:endParaRPr lang="ar-SA" sz="3700" kern="1200" dirty="0"/>
        </a:p>
      </dsp:txBody>
      <dsp:txXfrm>
        <a:off x="42265" y="136489"/>
        <a:ext cx="7671733" cy="7812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1E9FF0C-3A94-469E-92A9-10170F7AF79B}" type="datetimeFigureOut">
              <a:rPr lang="ar-SA" smtClean="0"/>
              <a:t>13/04/1446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FCEA5EB-4F95-4BB1-B699-4F0E594F6C8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1E9FF0C-3A94-469E-92A9-10170F7AF79B}" type="datetimeFigureOut">
              <a:rPr lang="ar-SA" smtClean="0"/>
              <a:t>13/04/1446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FCEA5EB-4F95-4BB1-B699-4F0E594F6C8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1E9FF0C-3A94-469E-92A9-10170F7AF79B}" type="datetimeFigureOut">
              <a:rPr lang="ar-SA" smtClean="0"/>
              <a:t>13/04/1446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FCEA5EB-4F95-4BB1-B699-4F0E594F6C8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1E9FF0C-3A94-469E-92A9-10170F7AF79B}" type="datetimeFigureOut">
              <a:rPr lang="ar-SA" smtClean="0"/>
              <a:t>13/04/1446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FCEA5EB-4F95-4BB1-B699-4F0E594F6C8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1E9FF0C-3A94-469E-92A9-10170F7AF79B}" type="datetimeFigureOut">
              <a:rPr lang="ar-SA" smtClean="0"/>
              <a:t>13/04/1446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FCEA5EB-4F95-4BB1-B699-4F0E594F6C8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1E9FF0C-3A94-469E-92A9-10170F7AF79B}" type="datetimeFigureOut">
              <a:rPr lang="ar-SA" smtClean="0"/>
              <a:t>13/04/1446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FCEA5EB-4F95-4BB1-B699-4F0E594F6C8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1E9FF0C-3A94-469E-92A9-10170F7AF79B}" type="datetimeFigureOut">
              <a:rPr lang="ar-SA" smtClean="0"/>
              <a:t>13/04/1446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9FCEA5EB-4F95-4BB1-B699-4F0E594F6C8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1E9FF0C-3A94-469E-92A9-10170F7AF79B}" type="datetimeFigureOut">
              <a:rPr lang="ar-SA" smtClean="0"/>
              <a:t>13/04/1446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9FCEA5EB-4F95-4BB1-B699-4F0E594F6C8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9FF0C-3A94-469E-92A9-10170F7AF79B}" type="datetimeFigureOut">
              <a:rPr lang="ar-SA" smtClean="0"/>
              <a:t>13/04/1446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9FCEA5EB-4F95-4BB1-B699-4F0E594F6C8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1E9FF0C-3A94-469E-92A9-10170F7AF79B}" type="datetimeFigureOut">
              <a:rPr lang="ar-SA" smtClean="0"/>
              <a:t>13/04/1446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FCEA5EB-4F95-4BB1-B699-4F0E594F6C8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1E9FF0C-3A94-469E-92A9-10170F7AF79B}" type="datetimeFigureOut">
              <a:rPr lang="ar-SA" smtClean="0"/>
              <a:t>13/04/1446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FCEA5EB-4F95-4BB1-B699-4F0E594F6C8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E9FF0C-3A94-469E-92A9-10170F7AF79B}" type="datetimeFigureOut">
              <a:rPr lang="ar-SA" smtClean="0"/>
              <a:t>13/04/1446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FCEA5EB-4F95-4BB1-B699-4F0E594F6C8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a:latin typeface=" Abdoullah Ashgar EL-kharef" pitchFamily="2" charset="-78"/>
                <a:cs typeface=" Abdoullah Ashgar EL-kharef" pitchFamily="2" charset="-78"/>
              </a:rPr>
              <a:t>وظائف المونتاج</a:t>
            </a:r>
          </a:p>
        </p:txBody>
      </p:sp>
      <p:sp>
        <p:nvSpPr>
          <p:cNvPr id="3" name="عنوان فرعي 2"/>
          <p:cNvSpPr>
            <a:spLocks noGrp="1"/>
          </p:cNvSpPr>
          <p:nvPr>
            <p:ph type="subTitle" idx="1"/>
          </p:nvPr>
        </p:nvSpPr>
        <p:spPr/>
        <p:txBody>
          <a:bodyPr>
            <a:normAutofit/>
          </a:bodyPr>
          <a:lstStyle/>
          <a:p>
            <a:r>
              <a:rPr lang="ar-IQ" dirty="0" smtClean="0">
                <a:cs typeface="(AH) Manal Black" pitchFamily="2" charset="-78"/>
              </a:rPr>
              <a:t>المحاضرة الثانية </a:t>
            </a:r>
          </a:p>
          <a:p>
            <a:r>
              <a:rPr lang="ar-IQ" dirty="0" err="1" smtClean="0">
                <a:cs typeface="(AH) Manal Black" pitchFamily="2" charset="-78"/>
              </a:rPr>
              <a:t>م.م</a:t>
            </a:r>
            <a:r>
              <a:rPr lang="ar-IQ" dirty="0" smtClean="0">
                <a:cs typeface="(AH) Manal Black" pitchFamily="2" charset="-78"/>
              </a:rPr>
              <a:t> ذوالفقار المطيري</a:t>
            </a:r>
            <a:endParaRPr lang="ar-SA" dirty="0">
              <a:cs typeface="(AH) Manal Black" pitchFamily="2" charset="-78"/>
            </a:endParaRPr>
          </a:p>
        </p:txBody>
      </p:sp>
    </p:spTree>
    <p:extLst>
      <p:ext uri="{BB962C8B-B14F-4D97-AF65-F5344CB8AC3E}">
        <p14:creationId xmlns:p14="http://schemas.microsoft.com/office/powerpoint/2010/main" val="123027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justLow">
              <a:lnSpc>
                <a:spcPct val="150000"/>
              </a:lnSpc>
            </a:pPr>
            <a:r>
              <a:rPr lang="ar-SA" sz="2400" dirty="0"/>
              <a:t>عند إجراء عملية مونتاج لأحد الأفلام او التقارير يجب عند استمرارية تصوير الفيلم ضمان أن يكون الانتقال بين اللقطة والأخرى سلسًا، مما يجعل المشاهد يظن أن الفيلم قصة واحدة مستمرة، وتكمن صعوبة هذه النقطة عند جمع مشاهد تم تصويرها في أماكن ومواقع مختلفة؛ حيث يجب أن تكون المشاهِد سهلة الانتقال بين بعضها.</a:t>
            </a:r>
          </a:p>
        </p:txBody>
      </p:sp>
      <p:graphicFrame>
        <p:nvGraphicFramePr>
          <p:cNvPr id="4" name="رسم تخطيطي 3"/>
          <p:cNvGraphicFramePr/>
          <p:nvPr>
            <p:extLst>
              <p:ext uri="{D42A27DB-BD31-4B8C-83A1-F6EECF244321}">
                <p14:modId xmlns:p14="http://schemas.microsoft.com/office/powerpoint/2010/main" val="827432672"/>
              </p:ext>
            </p:extLst>
          </p:nvPr>
        </p:nvGraphicFramePr>
        <p:xfrm>
          <a:off x="688490" y="570156"/>
          <a:ext cx="7756263" cy="1054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275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justLow">
              <a:lnSpc>
                <a:spcPct val="150000"/>
              </a:lnSpc>
            </a:pPr>
            <a:r>
              <a:rPr lang="ar-IQ" b="1" dirty="0"/>
              <a:t>تغيير نظرة الجمهور </a:t>
            </a:r>
            <a:r>
              <a:rPr lang="ar-IQ" b="1" dirty="0" smtClean="0"/>
              <a:t>للفيلم</a:t>
            </a:r>
          </a:p>
          <a:p>
            <a:pPr marL="0" indent="0" algn="justLow">
              <a:lnSpc>
                <a:spcPct val="150000"/>
              </a:lnSpc>
              <a:buNone/>
            </a:pPr>
            <a:r>
              <a:rPr lang="ar-SA" dirty="0"/>
              <a:t>تؤثر عملية المونتاج </a:t>
            </a:r>
            <a:r>
              <a:rPr lang="ar-SA" dirty="0" smtClean="0"/>
              <a:t>بشكل </a:t>
            </a:r>
            <a:r>
              <a:rPr lang="ar-SA" dirty="0"/>
              <a:t>مباشر على الطريقة التي يرى بها المشاهد الفيلم، ونظرة الجمهور للفيلم بشكل عام؛ وتُستخدم تقنية القفز بين مشهدين خلال أوقات مختلفة لإبراز أهميتهما، بينما تستخدم تقنية الانقطاع المفاجئ في مشهد مخيف مع الموسيقى المناسبة لإثارة الرعب في نفوس الجمهور.</a:t>
            </a:r>
            <a:endParaRPr lang="ar-SA" sz="2400" dirty="0"/>
          </a:p>
        </p:txBody>
      </p:sp>
      <p:graphicFrame>
        <p:nvGraphicFramePr>
          <p:cNvPr id="4" name="رسم تخطيطي 3"/>
          <p:cNvGraphicFramePr/>
          <p:nvPr>
            <p:extLst>
              <p:ext uri="{D42A27DB-BD31-4B8C-83A1-F6EECF244321}">
                <p14:modId xmlns:p14="http://schemas.microsoft.com/office/powerpoint/2010/main" val="2196691217"/>
              </p:ext>
            </p:extLst>
          </p:nvPr>
        </p:nvGraphicFramePr>
        <p:xfrm>
          <a:off x="688490" y="570156"/>
          <a:ext cx="7756263" cy="1054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7831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justLow">
              <a:lnSpc>
                <a:spcPct val="150000"/>
              </a:lnSpc>
            </a:pPr>
            <a:r>
              <a:rPr lang="ar-IQ" b="1" dirty="0"/>
              <a:t>التواصل مع </a:t>
            </a:r>
            <a:r>
              <a:rPr lang="ar-IQ" b="1" dirty="0" smtClean="0"/>
              <a:t>المشاهدين</a:t>
            </a:r>
          </a:p>
          <a:p>
            <a:pPr marL="0" indent="0" algn="justLow">
              <a:lnSpc>
                <a:spcPct val="150000"/>
              </a:lnSpc>
              <a:buNone/>
            </a:pPr>
            <a:r>
              <a:rPr lang="ar-SA" dirty="0"/>
              <a:t>تشمل وظيفة عملية المونتاج أن تكون على تواصل كافٍ مع المشاهدين، وتحديد ما إذا كان المشاهد قد فهم المُراد إيصاله من الفيلم أم لا، ويُمكن تحقيق ذلك من خلال نشر مقاطع مصورة صغيرة على وسائل التواصل الاجتماعي تشرح الأمور المهمة في الفيلم، مع التركيز على إظهارها وشرحها خلال المونتاج.</a:t>
            </a:r>
            <a:endParaRPr lang="ar-SA" sz="2400" dirty="0"/>
          </a:p>
        </p:txBody>
      </p:sp>
      <p:graphicFrame>
        <p:nvGraphicFramePr>
          <p:cNvPr id="4" name="رسم تخطيطي 3"/>
          <p:cNvGraphicFramePr/>
          <p:nvPr>
            <p:extLst>
              <p:ext uri="{D42A27DB-BD31-4B8C-83A1-F6EECF244321}">
                <p14:modId xmlns:p14="http://schemas.microsoft.com/office/powerpoint/2010/main" val="2852200841"/>
              </p:ext>
            </p:extLst>
          </p:nvPr>
        </p:nvGraphicFramePr>
        <p:xfrm>
          <a:off x="688490" y="570156"/>
          <a:ext cx="7756263" cy="1054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6380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justLow">
              <a:lnSpc>
                <a:spcPct val="150000"/>
              </a:lnSpc>
            </a:pPr>
            <a:r>
              <a:rPr lang="ar-IQ" b="1" dirty="0"/>
              <a:t>خدمة السرد </a:t>
            </a:r>
            <a:r>
              <a:rPr lang="ar-IQ" b="1" dirty="0" smtClean="0"/>
              <a:t>العام</a:t>
            </a:r>
          </a:p>
          <a:p>
            <a:pPr marL="0" indent="0" algn="justLow">
              <a:lnSpc>
                <a:spcPct val="150000"/>
              </a:lnSpc>
              <a:buNone/>
            </a:pPr>
            <a:r>
              <a:rPr lang="ar-SA" b="1" dirty="0"/>
              <a:t>يجب أن تكون جميع المشاهدة، والحركات، والخطوط الموجودة داخل الفيلم ذات أهمية كبيرة، وتؤثر على سرد الفيلم العام بشكل إيجابي، مع جعل الرسائل الخفية وأكثر وضوحًا بالنسبة للمشاهد حتى يكون الفيلم مفهومًا بشكل </a:t>
            </a:r>
            <a:r>
              <a:rPr lang="ar-SA" b="1" dirty="0" smtClean="0"/>
              <a:t>أفضل</a:t>
            </a:r>
            <a:r>
              <a:rPr lang="ar-IQ" b="1" dirty="0" smtClean="0"/>
              <a:t>.</a:t>
            </a:r>
            <a:endParaRPr lang="ar-SA" sz="2400" b="1" dirty="0"/>
          </a:p>
        </p:txBody>
      </p:sp>
      <p:graphicFrame>
        <p:nvGraphicFramePr>
          <p:cNvPr id="4" name="رسم تخطيطي 3"/>
          <p:cNvGraphicFramePr/>
          <p:nvPr>
            <p:extLst>
              <p:ext uri="{D42A27DB-BD31-4B8C-83A1-F6EECF244321}">
                <p14:modId xmlns:p14="http://schemas.microsoft.com/office/powerpoint/2010/main" val="1685097604"/>
              </p:ext>
            </p:extLst>
          </p:nvPr>
        </p:nvGraphicFramePr>
        <p:xfrm>
          <a:off x="688490" y="570156"/>
          <a:ext cx="7756263" cy="1054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405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justLow">
              <a:lnSpc>
                <a:spcPct val="150000"/>
              </a:lnSpc>
            </a:pPr>
            <a:r>
              <a:rPr lang="ar-IQ" b="1" dirty="0"/>
              <a:t>مطابقة </a:t>
            </a:r>
            <a:r>
              <a:rPr lang="ar-IQ" b="1" dirty="0" smtClean="0"/>
              <a:t>الحركات</a:t>
            </a:r>
          </a:p>
          <a:p>
            <a:pPr marL="0" indent="0" algn="justLow">
              <a:lnSpc>
                <a:spcPct val="150000"/>
              </a:lnSpc>
              <a:buNone/>
            </a:pPr>
            <a:r>
              <a:rPr lang="ar-SA" b="1" dirty="0"/>
              <a:t>الحرص على ربط المشاهد من المواقع التي توقفت بها في المشهد السابق حتى يكون الفيلم متزنًا ومتصلًا مع بعضه البعض، وأن لا يكون هناك انقطاع بين المشاهد، أو تغير في وضعية </a:t>
            </a:r>
            <a:r>
              <a:rPr lang="ar-SA" b="1" dirty="0" smtClean="0"/>
              <a:t>الممثل</a:t>
            </a:r>
            <a:r>
              <a:rPr lang="ar-IQ" b="1" dirty="0" smtClean="0"/>
              <a:t>.</a:t>
            </a:r>
            <a:endParaRPr lang="ar-SA" sz="2400" b="1" dirty="0"/>
          </a:p>
        </p:txBody>
      </p:sp>
      <p:graphicFrame>
        <p:nvGraphicFramePr>
          <p:cNvPr id="4" name="رسم تخطيطي 3"/>
          <p:cNvGraphicFramePr/>
          <p:nvPr>
            <p:extLst>
              <p:ext uri="{D42A27DB-BD31-4B8C-83A1-F6EECF244321}">
                <p14:modId xmlns:p14="http://schemas.microsoft.com/office/powerpoint/2010/main" val="2350942797"/>
              </p:ext>
            </p:extLst>
          </p:nvPr>
        </p:nvGraphicFramePr>
        <p:xfrm>
          <a:off x="688490" y="570156"/>
          <a:ext cx="7756263" cy="1054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8891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justLow">
              <a:lnSpc>
                <a:spcPct val="150000"/>
              </a:lnSpc>
            </a:pPr>
            <a:r>
              <a:rPr lang="ar-IQ" b="1" dirty="0"/>
              <a:t>تحرير الصوت</a:t>
            </a:r>
          </a:p>
          <a:p>
            <a:pPr algn="justLow">
              <a:lnSpc>
                <a:spcPct val="150000"/>
              </a:lnSpc>
            </a:pPr>
            <a:r>
              <a:rPr lang="ar-IQ" b="1" dirty="0"/>
              <a:t>يلعب الصوت والموسيقى دورًا مهمًا وكبيرًا في التأثير على سرد الفيلم وجودته، ولذلك يتم تحرير الصوت بالشكل المناسب أثناء عملية المونتاج.</a:t>
            </a:r>
          </a:p>
        </p:txBody>
      </p:sp>
      <p:graphicFrame>
        <p:nvGraphicFramePr>
          <p:cNvPr id="4" name="رسم تخطيطي 3"/>
          <p:cNvGraphicFramePr/>
          <p:nvPr>
            <p:extLst>
              <p:ext uri="{D42A27DB-BD31-4B8C-83A1-F6EECF244321}">
                <p14:modId xmlns:p14="http://schemas.microsoft.com/office/powerpoint/2010/main" val="698598500"/>
              </p:ext>
            </p:extLst>
          </p:nvPr>
        </p:nvGraphicFramePr>
        <p:xfrm>
          <a:off x="688490" y="570156"/>
          <a:ext cx="7756263" cy="1054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29118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69</TotalTime>
  <Words>322</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غلاف فني</vt:lpstr>
      <vt:lpstr>وظائف المونتاج</vt:lpstr>
      <vt:lpstr>PowerPoint Presentation</vt:lpstr>
      <vt:lpstr>PowerPoint Presentation</vt:lpstr>
      <vt:lpstr>PowerPoint Presentation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وظائف المونتاج</dc:title>
  <dc:creator>Orbit</dc:creator>
  <cp:lastModifiedBy>Maher</cp:lastModifiedBy>
  <cp:revision>4</cp:revision>
  <dcterms:created xsi:type="dcterms:W3CDTF">2023-12-06T15:51:00Z</dcterms:created>
  <dcterms:modified xsi:type="dcterms:W3CDTF">2024-10-16T10:15:01Z</dcterms:modified>
</cp:coreProperties>
</file>