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362" r:id="rId9"/>
    <p:sldId id="264" r:id="rId10"/>
    <p:sldId id="265" r:id="rId11"/>
    <p:sldId id="363" r:id="rId12"/>
    <p:sldId id="266" r:id="rId13"/>
    <p:sldId id="267" r:id="rId14"/>
    <p:sldId id="268" r:id="rId15"/>
    <p:sldId id="269" r:id="rId16"/>
    <p:sldId id="364" r:id="rId17"/>
    <p:sldId id="270" r:id="rId18"/>
    <p:sldId id="271" r:id="rId19"/>
    <p:sldId id="272" r:id="rId20"/>
    <p:sldId id="273" r:id="rId21"/>
    <p:sldId id="274" r:id="rId22"/>
    <p:sldId id="275" r:id="rId23"/>
    <p:sldId id="276" r:id="rId24"/>
    <p:sldId id="365"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366" r:id="rId40"/>
    <p:sldId id="291" r:id="rId41"/>
    <p:sldId id="292" r:id="rId42"/>
    <p:sldId id="293" r:id="rId43"/>
    <p:sldId id="294" r:id="rId44"/>
    <p:sldId id="295" r:id="rId45"/>
    <p:sldId id="296" r:id="rId46"/>
    <p:sldId id="367" r:id="rId47"/>
    <p:sldId id="297" r:id="rId48"/>
    <p:sldId id="298" r:id="rId49"/>
    <p:sldId id="299" r:id="rId50"/>
    <p:sldId id="300" r:id="rId51"/>
    <p:sldId id="301" r:id="rId52"/>
    <p:sldId id="368" r:id="rId53"/>
    <p:sldId id="302" r:id="rId54"/>
    <p:sldId id="303" r:id="rId55"/>
    <p:sldId id="304" r:id="rId56"/>
    <p:sldId id="305" r:id="rId57"/>
    <p:sldId id="369"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70" r:id="rId86"/>
    <p:sldId id="333" r:id="rId87"/>
    <p:sldId id="371" r:id="rId88"/>
    <p:sldId id="334" r:id="rId89"/>
    <p:sldId id="335" r:id="rId90"/>
    <p:sldId id="372"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360" r:id="rId116"/>
    <p:sldId id="375"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949" y="4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tkar hamza" userId="b47f3e03c0d4bf70" providerId="LiveId" clId="{95484218-714B-43E8-AD3E-5D73C7795022}"/>
    <pc:docChg chg="modSld sldOrd">
      <pc:chgData name="aftkar hamza" userId="b47f3e03c0d4bf70" providerId="LiveId" clId="{95484218-714B-43E8-AD3E-5D73C7795022}" dt="2024-04-08T06:47:56.578" v="1"/>
      <pc:docMkLst>
        <pc:docMk/>
      </pc:docMkLst>
      <pc:sldChg chg="ord">
        <pc:chgData name="aftkar hamza" userId="b47f3e03c0d4bf70" providerId="LiveId" clId="{95484218-714B-43E8-AD3E-5D73C7795022}" dt="2024-04-08T06:47:56.578" v="1"/>
        <pc:sldMkLst>
          <pc:docMk/>
          <pc:sldMk cId="534080501" sldId="32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857250"/>
          </a:xfrm>
        </p:spPr>
        <p:txBody>
          <a:bodyPr>
            <a:normAutofit fontScale="90000"/>
          </a:bodyPr>
          <a:lstStyle/>
          <a:p>
            <a:r>
              <a:rPr lang="en-US" dirty="0"/>
              <a:t>Nursing Care of Women With Complications During Labor and Birth</a:t>
            </a:r>
          </a:p>
        </p:txBody>
      </p:sp>
      <p:sp>
        <p:nvSpPr>
          <p:cNvPr id="3" name="Subtitle 2"/>
          <p:cNvSpPr>
            <a:spLocks noGrp="1"/>
          </p:cNvSpPr>
          <p:nvPr>
            <p:ph type="subTitle" idx="1"/>
          </p:nvPr>
        </p:nvSpPr>
        <p:spPr>
          <a:xfrm>
            <a:off x="1371600" y="4267200"/>
            <a:ext cx="6400800" cy="1371600"/>
          </a:xfrm>
        </p:spPr>
        <p:txBody>
          <a:bodyPr/>
          <a:lstStyle/>
          <a:p>
            <a:r>
              <a:rPr lang="en-US" dirty="0" err="1"/>
              <a:t>Prof.Saadya</a:t>
            </a:r>
            <a:r>
              <a:rPr lang="en-US" dirty="0"/>
              <a:t> </a:t>
            </a:r>
            <a:r>
              <a:rPr lang="en-US" dirty="0" err="1"/>
              <a:t>Hadi</a:t>
            </a:r>
            <a:r>
              <a:rPr lang="en-US" dirty="0"/>
              <a:t> </a:t>
            </a:r>
            <a:r>
              <a:rPr lang="en-US" dirty="0" err="1"/>
              <a:t>Humade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09600"/>
            <a:ext cx="35020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20605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75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5262979"/>
          </a:xfrm>
          <a:prstGeom prst="rect">
            <a:avLst/>
          </a:prstGeom>
        </p:spPr>
        <p:txBody>
          <a:bodyPr wrap="square">
            <a:spAutoFit/>
          </a:bodyPr>
          <a:lstStyle/>
          <a:p>
            <a:r>
              <a:rPr lang="en-US" sz="2400" b="1" dirty="0">
                <a:latin typeface="Times New Roman" pitchFamily="18" charset="0"/>
                <a:cs typeface="Times New Roman" pitchFamily="18" charset="0"/>
              </a:rPr>
              <a:t>Pharmacological methods </a:t>
            </a:r>
          </a:p>
          <a:p>
            <a:pPr marL="342900" indent="-342900">
              <a:buFont typeface="Arial" pitchFamily="34" charset="0"/>
              <a:buChar char="•"/>
            </a:pPr>
            <a:r>
              <a:rPr lang="en-US" sz="2400" dirty="0">
                <a:latin typeface="Times New Roman" pitchFamily="18" charset="0"/>
                <a:cs typeface="Times New Roman" pitchFamily="18" charset="0"/>
              </a:rPr>
              <a:t>The use of prostaglandins to ripen the cervix is contraindicated in women with a history of uterine myomectomy surgery or previous cesarean section because of the risk of uterine rupture.</a:t>
            </a:r>
          </a:p>
          <a:p>
            <a:pPr marL="342900" indent="-342900">
              <a:buFont typeface="Arial" pitchFamily="34" charset="0"/>
              <a:buChar char="•"/>
            </a:pPr>
            <a:r>
              <a:rPr lang="en-US" sz="2400" dirty="0">
                <a:latin typeface="Times New Roman" pitchFamily="18" charset="0"/>
                <a:cs typeface="Times New Roman" pitchFamily="18" charset="0"/>
              </a:rPr>
              <a:t> Prostaglandin E2 </a:t>
            </a:r>
            <a:r>
              <a:rPr lang="en-US" sz="2400" dirty="0" err="1">
                <a:latin typeface="Times New Roman" pitchFamily="18" charset="0"/>
                <a:cs typeface="Times New Roman" pitchFamily="18" charset="0"/>
              </a:rPr>
              <a:t>Dinoprostone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Cervidil</a:t>
            </a:r>
            <a:r>
              <a:rPr lang="en-US" sz="2400" dirty="0">
                <a:latin typeface="Times New Roman" pitchFamily="18" charset="0"/>
                <a:cs typeface="Times New Roman" pitchFamily="18" charset="0"/>
              </a:rPr>
              <a:t>) vaginal insertion is recommended via a sustained-release vaginal insert.</a:t>
            </a:r>
          </a:p>
          <a:p>
            <a:pPr marL="342900" indent="-342900">
              <a:buFont typeface="Arial" pitchFamily="34" charset="0"/>
              <a:buChar char="•"/>
            </a:pPr>
            <a:r>
              <a:rPr lang="en-US" sz="2400" dirty="0">
                <a:latin typeface="Times New Roman" pitchFamily="18" charset="0"/>
                <a:cs typeface="Times New Roman" pitchFamily="18" charset="0"/>
              </a:rPr>
              <a:t> Prostaglandin E1 Misoprostol was designed for the treatment of peptic ulcer disease. </a:t>
            </a:r>
          </a:p>
          <a:p>
            <a:pPr marL="342900" indent="-342900">
              <a:buFont typeface="Arial" pitchFamily="34" charset="0"/>
              <a:buChar char="•"/>
            </a:pPr>
            <a:r>
              <a:rPr lang="en-US" sz="2400" dirty="0">
                <a:latin typeface="Times New Roman" pitchFamily="18" charset="0"/>
                <a:cs typeface="Times New Roman" pitchFamily="18" charset="0"/>
              </a:rPr>
              <a:t>Its use as a </a:t>
            </a:r>
            <a:r>
              <a:rPr lang="en-US" sz="2400" dirty="0" err="1">
                <a:latin typeface="Times New Roman" pitchFamily="18" charset="0"/>
                <a:cs typeface="Times New Roman" pitchFamily="18" charset="0"/>
              </a:rPr>
              <a:t>preinduction</a:t>
            </a:r>
            <a:r>
              <a:rPr lang="en-US" sz="2400" dirty="0">
                <a:latin typeface="Times New Roman" pitchFamily="18" charset="0"/>
                <a:cs typeface="Times New Roman" pitchFamily="18" charset="0"/>
              </a:rPr>
              <a:t> medication is considered an “off-label”.</a:t>
            </a:r>
          </a:p>
          <a:p>
            <a:pPr marL="342900" indent="-342900">
              <a:buFont typeface="Arial" pitchFamily="34" charset="0"/>
              <a:buChar char="•"/>
            </a:pPr>
            <a:r>
              <a:rPr lang="en-US" sz="2400" dirty="0">
                <a:latin typeface="Times New Roman" pitchFamily="18" charset="0"/>
                <a:cs typeface="Times New Roman" pitchFamily="18" charset="0"/>
              </a:rPr>
              <a:t>It can be administered orally (sublingual or </a:t>
            </a:r>
            <a:r>
              <a:rPr lang="en-US" sz="2400" dirty="0" err="1">
                <a:latin typeface="Times New Roman" pitchFamily="18" charset="0"/>
                <a:cs typeface="Times New Roman" pitchFamily="18" charset="0"/>
              </a:rPr>
              <a:t>buccal</a:t>
            </a:r>
            <a:r>
              <a:rPr lang="en-US" sz="2400" dirty="0">
                <a:latin typeface="Times New Roman" pitchFamily="18" charset="0"/>
                <a:cs typeface="Times New Roman" pitchFamily="18" charset="0"/>
              </a:rPr>
              <a:t>) or </a:t>
            </a:r>
            <a:r>
              <a:rPr lang="en-US" sz="2400" dirty="0" err="1">
                <a:latin typeface="Times New Roman" pitchFamily="18" charset="0"/>
                <a:cs typeface="Times New Roman" pitchFamily="18" charset="0"/>
              </a:rPr>
              <a:t>intravaginally</a:t>
            </a:r>
            <a:r>
              <a:rPr lang="en-US" sz="2400" dirty="0">
                <a:latin typeface="Times New Roman" pitchFamily="18" charset="0"/>
                <a:cs typeface="Times New Roman" pitchFamily="18" charset="0"/>
              </a:rPr>
              <a:t>. Prostaglandin E1 is more effective in achieving vaginal delivery within 24 hours, but it is associated with uterine </a:t>
            </a:r>
            <a:r>
              <a:rPr lang="en-US" sz="2400" dirty="0" err="1">
                <a:latin typeface="Times New Roman" pitchFamily="18" charset="0"/>
                <a:cs typeface="Times New Roman" pitchFamily="18" charset="0"/>
              </a:rPr>
              <a:t>tachysystole</a:t>
            </a:r>
            <a:r>
              <a:rPr lang="en-US" sz="2400" dirty="0">
                <a:latin typeface="Times New Roman" pitchFamily="18" charset="0"/>
                <a:cs typeface="Times New Roman" pitchFamily="18" charset="0"/>
              </a:rPr>
              <a:t> and fetal heart rate abnormalities.</a:t>
            </a:r>
          </a:p>
          <a:p>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1721605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763000" cy="6863417"/>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Medical treatment :</a:t>
            </a:r>
          </a:p>
          <a:p>
            <a:pPr marL="285750" indent="-285750">
              <a:buFont typeface="Arial" pitchFamily="34" charset="0"/>
              <a:buChar char="•"/>
            </a:pPr>
            <a:r>
              <a:rPr lang="en-US" sz="2000" dirty="0">
                <a:latin typeface="Times New Roman" pitchFamily="18" charset="0"/>
                <a:cs typeface="Times New Roman" pitchFamily="18" charset="0"/>
              </a:rPr>
              <a:t>The experienced physician may push the fetus upward from the vagina.</a:t>
            </a:r>
          </a:p>
          <a:p>
            <a:pPr marL="285750" indent="-285750">
              <a:buFont typeface="Arial" pitchFamily="34" charset="0"/>
              <a:buChar char="•"/>
            </a:pPr>
            <a:r>
              <a:rPr lang="en-US" sz="2000" dirty="0">
                <a:latin typeface="Times New Roman" pitchFamily="18" charset="0"/>
                <a:cs typeface="Times New Roman" pitchFamily="18" charset="0"/>
              </a:rPr>
              <a:t> Oxygen and a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drug such as </a:t>
            </a:r>
            <a:r>
              <a:rPr lang="en-US" sz="2000" dirty="0" err="1">
                <a:latin typeface="Times New Roman" pitchFamily="18" charset="0"/>
                <a:cs typeface="Times New Roman" pitchFamily="18" charset="0"/>
              </a:rPr>
              <a:t>terbutaline</a:t>
            </a:r>
            <a:r>
              <a:rPr lang="en-US" sz="2000" dirty="0">
                <a:latin typeface="Times New Roman" pitchFamily="18" charset="0"/>
                <a:cs typeface="Times New Roman" pitchFamily="18" charset="0"/>
              </a:rPr>
              <a:t> may be administered.</a:t>
            </a:r>
          </a:p>
          <a:p>
            <a:pPr marL="285750" indent="-285750">
              <a:buFont typeface="Arial" pitchFamily="34" charset="0"/>
              <a:buChar char="•"/>
            </a:pPr>
            <a:r>
              <a:rPr lang="en-US" sz="2000" dirty="0">
                <a:latin typeface="Times New Roman" pitchFamily="18" charset="0"/>
                <a:cs typeface="Times New Roman" pitchFamily="18" charset="0"/>
              </a:rPr>
              <a:t> The primary focus is to deliver the fetus by the quickest means possible, usually cesarean delivery. </a:t>
            </a:r>
          </a:p>
          <a:p>
            <a:pPr marL="285750" indent="-285750">
              <a:buFont typeface="Arial" pitchFamily="34" charset="0"/>
              <a:buChar char="•"/>
            </a:pPr>
            <a:r>
              <a:rPr lang="en-US" sz="2000" b="1" dirty="0">
                <a:latin typeface="Times New Roman" pitchFamily="18" charset="0"/>
                <a:cs typeface="Times New Roman" pitchFamily="18" charset="0"/>
              </a:rPr>
              <a:t>Nursing care :</a:t>
            </a:r>
          </a:p>
          <a:p>
            <a:pPr marL="285750" indent="-285750">
              <a:buFont typeface="Arial" pitchFamily="34" charset="0"/>
              <a:buChar char="•"/>
            </a:pPr>
            <a:r>
              <a:rPr lang="en-US" sz="2000" dirty="0">
                <a:latin typeface="Times New Roman" pitchFamily="18" charset="0"/>
                <a:cs typeface="Times New Roman" pitchFamily="18" charset="0"/>
              </a:rPr>
              <a:t>The main risk of a prolapsed cord is to the fetus.</a:t>
            </a:r>
          </a:p>
          <a:p>
            <a:pPr marL="285750" indent="-285750">
              <a:buFont typeface="Arial" pitchFamily="34" charset="0"/>
              <a:buChar char="•"/>
            </a:pPr>
            <a:r>
              <a:rPr lang="en-US" sz="2000" dirty="0">
                <a:latin typeface="Times New Roman" pitchFamily="18" charset="0"/>
                <a:cs typeface="Times New Roman" pitchFamily="18" charset="0"/>
              </a:rPr>
              <a:t> When a prolapsed cord occurs, the first action is to displace the fetus upward to stop compression against the pelvis. </a:t>
            </a:r>
          </a:p>
          <a:p>
            <a:pPr marL="285750" indent="-285750">
              <a:buFont typeface="Arial" pitchFamily="34" charset="0"/>
              <a:buChar char="•"/>
            </a:pPr>
            <a:r>
              <a:rPr lang="en-US" sz="2000" b="1" dirty="0">
                <a:latin typeface="Times New Roman" pitchFamily="18" charset="0"/>
                <a:cs typeface="Times New Roman" pitchFamily="18" charset="0"/>
              </a:rPr>
              <a:t>Maternal positions such as the knee-chest or </a:t>
            </a:r>
            <a:r>
              <a:rPr lang="en-US" sz="2000" b="1" dirty="0" err="1">
                <a:latin typeface="Times New Roman" pitchFamily="18" charset="0"/>
                <a:cs typeface="Times New Roman" pitchFamily="18" charset="0"/>
              </a:rPr>
              <a:t>Trendelenburg</a:t>
            </a:r>
            <a:r>
              <a:rPr lang="en-US" sz="2000" b="1" dirty="0">
                <a:latin typeface="Times New Roman" pitchFamily="18" charset="0"/>
                <a:cs typeface="Times New Roman" pitchFamily="18" charset="0"/>
              </a:rPr>
              <a:t> (head down) can accomplish this displacement</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Placing the mother in a side-lying position with her hips elevated on pillows also reduces cord pressure.</a:t>
            </a:r>
          </a:p>
          <a:p>
            <a:pPr marL="285750" indent="-285750">
              <a:buFont typeface="Arial" pitchFamily="34" charset="0"/>
              <a:buChar char="•"/>
            </a:pPr>
            <a:r>
              <a:rPr lang="en-US" sz="2000" dirty="0">
                <a:latin typeface="Times New Roman" pitchFamily="18" charset="0"/>
                <a:cs typeface="Times New Roman" pitchFamily="18" charset="0"/>
              </a:rPr>
              <a:t> In addition to prompt corrective actions and assisting with emergency procedures, the nurse should remain calm to avoid increasing the woman’s anxiety.</a:t>
            </a:r>
          </a:p>
          <a:p>
            <a:pPr marL="285750" indent="-285750">
              <a:buFont typeface="Arial" pitchFamily="34" charset="0"/>
              <a:buChar char="•"/>
            </a:pPr>
            <a:r>
              <a:rPr lang="en-US" sz="2000" dirty="0">
                <a:latin typeface="Times New Roman" pitchFamily="18" charset="0"/>
                <a:cs typeface="Times New Roman" pitchFamily="18" charset="0"/>
              </a:rPr>
              <a:t> Prolapsed cord is a sudden development; anxiety and fear are inevitable reactions in the woman and her partner. </a:t>
            </a:r>
          </a:p>
          <a:p>
            <a:pPr marL="285750" indent="-285750">
              <a:buFont typeface="Arial" pitchFamily="34" charset="0"/>
              <a:buChar char="•"/>
            </a:pPr>
            <a:r>
              <a:rPr lang="en-US" sz="2000" dirty="0">
                <a:latin typeface="Times New Roman" pitchFamily="18" charset="0"/>
                <a:cs typeface="Times New Roman" pitchFamily="18" charset="0"/>
              </a:rPr>
              <a:t>Calm, quick actions on the part of nurses help the woman and her family to feel that she is in competent hands. After birth, the nurse helps the woman to understand the experience. </a:t>
            </a:r>
          </a:p>
          <a:p>
            <a:pPr marL="285750" indent="-285750">
              <a:buFont typeface="Arial" pitchFamily="34" charset="0"/>
              <a:buChar char="•"/>
            </a:pPr>
            <a:r>
              <a:rPr lang="en-US" sz="2000" dirty="0">
                <a:latin typeface="Times New Roman" pitchFamily="18" charset="0"/>
                <a:cs typeface="Times New Roman" pitchFamily="18" charset="0"/>
              </a:rPr>
              <a:t>She may need several explanations of what happened and why.</a:t>
            </a:r>
          </a:p>
        </p:txBody>
      </p:sp>
    </p:spTree>
    <p:extLst>
      <p:ext uri="{BB962C8B-B14F-4D97-AF65-F5344CB8AC3E}">
        <p14:creationId xmlns:p14="http://schemas.microsoft.com/office/powerpoint/2010/main" val="11553374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900113"/>
            <a:ext cx="7115175"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8299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458200" cy="5016758"/>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Placenta </a:t>
            </a:r>
            <a:r>
              <a:rPr lang="en-US" sz="2000" b="1" dirty="0" err="1">
                <a:latin typeface="Times New Roman" pitchFamily="18" charset="0"/>
                <a:cs typeface="Times New Roman" pitchFamily="18" charset="0"/>
              </a:rPr>
              <a:t>accreta</a:t>
            </a:r>
            <a:r>
              <a:rPr lang="en-US" sz="2000" b="1" dirty="0">
                <a:latin typeface="Times New Roman" pitchFamily="18" charset="0"/>
                <a:cs typeface="Times New Roman" pitchFamily="18" charset="0"/>
              </a:rPr>
              <a:t>:</a:t>
            </a:r>
          </a:p>
          <a:p>
            <a:pPr marL="285750" indent="-285750">
              <a:buFont typeface="Arial" pitchFamily="34" charset="0"/>
              <a:buChar char="•"/>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An abnormal attachment of the placenta to the uterine wall occurs in 3 out of 1000 deliveries .</a:t>
            </a:r>
          </a:p>
          <a:p>
            <a:pPr marL="285750" indent="-285750">
              <a:buFont typeface="Arial" pitchFamily="34" charset="0"/>
              <a:buChar char="•"/>
            </a:pPr>
            <a:r>
              <a:rPr lang="en-US" sz="2000" dirty="0">
                <a:latin typeface="Times New Roman" pitchFamily="18" charset="0"/>
                <a:cs typeface="Times New Roman" pitchFamily="18" charset="0"/>
              </a:rPr>
              <a:t>It is common in women with a previous cesarean section delivery, fibroids, increased maternal age, or endometrial defects. </a:t>
            </a:r>
          </a:p>
          <a:p>
            <a:pPr marL="285750" indent="-285750">
              <a:buFont typeface="Arial" pitchFamily="34" charset="0"/>
              <a:buChar char="•"/>
            </a:pPr>
            <a:r>
              <a:rPr lang="en-US" sz="2000" dirty="0">
                <a:latin typeface="Times New Roman" pitchFamily="18" charset="0"/>
                <a:cs typeface="Times New Roman" pitchFamily="18" charset="0"/>
              </a:rPr>
              <a:t>Symptoms include profuse bleeding at attempts to manually deliver the placenta after the fetus is delivered. </a:t>
            </a:r>
          </a:p>
          <a:p>
            <a:pPr marL="285750" indent="-285750">
              <a:buFont typeface="Arial" pitchFamily="34" charset="0"/>
              <a:buChar char="•"/>
            </a:pPr>
            <a:r>
              <a:rPr lang="en-US" sz="2000" dirty="0">
                <a:latin typeface="Times New Roman" pitchFamily="18" charset="0"/>
                <a:cs typeface="Times New Roman" pitchFamily="18" charset="0"/>
              </a:rPr>
              <a:t>The condition can be diagnosed before delivery via ultrasound and interventions used to minimize postpartum blood loss, but a hysterectomy often is required.</a:t>
            </a:r>
          </a:p>
          <a:p>
            <a:pPr marL="285750" indent="-285750">
              <a:buFont typeface="Arial" pitchFamily="34" charset="0"/>
              <a:buChar char="•"/>
            </a:pPr>
            <a:r>
              <a:rPr lang="en-US" sz="2000" dirty="0">
                <a:latin typeface="Times New Roman" pitchFamily="18" charset="0"/>
                <a:cs typeface="Times New Roman" pitchFamily="18" charset="0"/>
              </a:rPr>
              <a:t> The nurse should give care and support to the woman, who may not have the opportunity to carry another pregnancy. </a:t>
            </a:r>
          </a:p>
          <a:p>
            <a:pPr marL="285750" indent="-285750">
              <a:buFont typeface="Arial" pitchFamily="34" charset="0"/>
              <a:buChar char="•"/>
            </a:pPr>
            <a:r>
              <a:rPr lang="en-US" sz="2000" dirty="0">
                <a:latin typeface="Times New Roman" pitchFamily="18" charset="0"/>
                <a:cs typeface="Times New Roman" pitchFamily="18" charset="0"/>
              </a:rPr>
              <a:t>Nursing responsibilities include monitoring and documenting vital signs, IV therapy, providing pain relief, and observing the principles of blood transfusion therapy with similar interventions as other bleeding disorders of pregnancy. </a:t>
            </a:r>
          </a:p>
        </p:txBody>
      </p:sp>
    </p:spTree>
    <p:extLst>
      <p:ext uri="{BB962C8B-B14F-4D97-AF65-F5344CB8AC3E}">
        <p14:creationId xmlns:p14="http://schemas.microsoft.com/office/powerpoint/2010/main" val="32052955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20840"/>
            <a:ext cx="7772400" cy="3170099"/>
          </a:xfrm>
          <a:prstGeom prst="rect">
            <a:avLst/>
          </a:prstGeom>
        </p:spPr>
        <p:txBody>
          <a:bodyPr wrap="square">
            <a:spAutoFit/>
          </a:bodyPr>
          <a:lstStyle/>
          <a:p>
            <a:r>
              <a:rPr lang="en-US" sz="2000" b="1" dirty="0">
                <a:latin typeface="Times New Roman" pitchFamily="18" charset="0"/>
                <a:cs typeface="Times New Roman" pitchFamily="18" charset="0"/>
              </a:rPr>
              <a:t>Uterine rupture:</a:t>
            </a:r>
          </a:p>
          <a:p>
            <a:r>
              <a:rPr lang="en-US" sz="2000" b="1" dirty="0">
                <a:latin typeface="Times New Roman" pitchFamily="18" charset="0"/>
                <a:cs typeface="Times New Roman" pitchFamily="18" charset="0"/>
              </a:rPr>
              <a:t> A tear in the uterine wall occurs if the muscle cannot withstand the pressure inside the organ. There are three variations of uterine rupture</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1. Complete rupture: There is a hole through the uterine wall, from the uterine cavity to the abdominal cavity. </a:t>
            </a:r>
          </a:p>
          <a:p>
            <a:r>
              <a:rPr lang="en-US" sz="2000" dirty="0">
                <a:latin typeface="Times New Roman" pitchFamily="18" charset="0"/>
                <a:cs typeface="Times New Roman" pitchFamily="18" charset="0"/>
              </a:rPr>
              <a:t>2. Incomplete rupture: The uterus tears into a nearby structure, such as a ligament, but not all the way into the abdominal cavity. </a:t>
            </a:r>
          </a:p>
          <a:p>
            <a:r>
              <a:rPr lang="en-US" sz="2000" dirty="0">
                <a:latin typeface="Times New Roman" pitchFamily="18" charset="0"/>
                <a:cs typeface="Times New Roman" pitchFamily="18" charset="0"/>
              </a:rPr>
              <a:t>3. Dehiscence: An old uterine scar, usually from a previous cesarean birth, separates. </a:t>
            </a:r>
          </a:p>
        </p:txBody>
      </p:sp>
    </p:spTree>
    <p:extLst>
      <p:ext uri="{BB962C8B-B14F-4D97-AF65-F5344CB8AC3E}">
        <p14:creationId xmlns:p14="http://schemas.microsoft.com/office/powerpoint/2010/main" val="3198303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077200" cy="4708981"/>
          </a:xfrm>
          <a:prstGeom prst="rect">
            <a:avLst/>
          </a:prstGeom>
        </p:spPr>
        <p:txBody>
          <a:bodyPr wrap="square">
            <a:spAutoFit/>
          </a:bodyPr>
          <a:lstStyle/>
          <a:p>
            <a:r>
              <a:rPr lang="en-US" sz="2000" b="1" dirty="0">
                <a:latin typeface="Times New Roman" pitchFamily="18" charset="0"/>
                <a:cs typeface="Times New Roman" pitchFamily="18" charset="0"/>
              </a:rPr>
              <a:t>Risk Factors Uterine rupture :</a:t>
            </a:r>
          </a:p>
          <a:p>
            <a:pPr marL="342900" indent="-342900">
              <a:buFont typeface="Arial" pitchFamily="34" charset="0"/>
              <a:buChar char="•"/>
            </a:pPr>
            <a:r>
              <a:rPr lang="en-US" sz="2000" b="1" dirty="0">
                <a:latin typeface="Times New Roman" pitchFamily="18" charset="0"/>
                <a:cs typeface="Times New Roman" pitchFamily="18" charset="0"/>
              </a:rPr>
              <a:t>i</a:t>
            </a:r>
            <a:r>
              <a:rPr lang="en-US" sz="2000" dirty="0">
                <a:latin typeface="Times New Roman" pitchFamily="18" charset="0"/>
                <a:cs typeface="Times New Roman" pitchFamily="18" charset="0"/>
              </a:rPr>
              <a:t>s more likely to occur if the woman has had previous surgery on her uterus such as a previous cesarean delivery. </a:t>
            </a:r>
          </a:p>
          <a:p>
            <a:pPr marL="342900" indent="-342900">
              <a:buFont typeface="Arial" pitchFamily="34" charset="0"/>
              <a:buChar char="•"/>
            </a:pPr>
            <a:r>
              <a:rPr lang="en-US" sz="2000" dirty="0">
                <a:latin typeface="Times New Roman" pitchFamily="18" charset="0"/>
                <a:cs typeface="Times New Roman" pitchFamily="18" charset="0"/>
              </a:rPr>
              <a:t>The low transverse uterine incision (goes side to side) is least likely to rupture. Because the classic uterine incision (goes up and down) is prone to rupture, a vaginal birth after this type of incision is not recommended.</a:t>
            </a:r>
          </a:p>
          <a:p>
            <a:pPr marL="342900" indent="-342900">
              <a:buFont typeface="Arial" pitchFamily="34" charset="0"/>
              <a:buChar char="•"/>
            </a:pPr>
            <a:r>
              <a:rPr lang="en-US" sz="2000" dirty="0">
                <a:latin typeface="Times New Roman" pitchFamily="18" charset="0"/>
                <a:cs typeface="Times New Roman" pitchFamily="18" charset="0"/>
              </a:rPr>
              <a:t> The woman who has had a previous cesarean section who wants to try to deliver vaginally (VBAC) should undergo a trial of labor (TOLAC), but a surgical team must be available to prevent or treat uterine rupture during labor in case an emergency cesarean section is indicated. Surgical intervention must be available within 30 minutes. </a:t>
            </a:r>
          </a:p>
          <a:p>
            <a:pPr marL="342900" indent="-342900">
              <a:buFont typeface="Arial" pitchFamily="34" charset="0"/>
              <a:buChar char="•"/>
            </a:pPr>
            <a:r>
              <a:rPr lang="en-US" sz="2000" dirty="0">
                <a:latin typeface="Times New Roman" pitchFamily="18" charset="0"/>
                <a:cs typeface="Times New Roman" pitchFamily="18" charset="0"/>
              </a:rPr>
              <a:t>Uterine rupture may also occur if </a:t>
            </a:r>
            <a:r>
              <a:rPr lang="en-US" sz="2000" dirty="0" err="1">
                <a:latin typeface="Times New Roman" pitchFamily="18" charset="0"/>
                <a:cs typeface="Times New Roman" pitchFamily="18" charset="0"/>
              </a:rPr>
              <a:t>tachysystole</a:t>
            </a:r>
            <a:r>
              <a:rPr lang="en-US" sz="2000" dirty="0">
                <a:latin typeface="Times New Roman" pitchFamily="18" charset="0"/>
                <a:cs typeface="Times New Roman" pitchFamily="18" charset="0"/>
              </a:rPr>
              <a:t> develops as a result of labor induction with oxytocin or the woman has sustained blunt abdominal trauma, such as from a motor vehicle accident or from battering.</a:t>
            </a:r>
          </a:p>
        </p:txBody>
      </p:sp>
    </p:spTree>
    <p:extLst>
      <p:ext uri="{BB962C8B-B14F-4D97-AF65-F5344CB8AC3E}">
        <p14:creationId xmlns:p14="http://schemas.microsoft.com/office/powerpoint/2010/main" val="42913514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89844"/>
            <a:ext cx="7696200" cy="5016758"/>
          </a:xfrm>
          <a:prstGeom prst="rect">
            <a:avLst/>
          </a:prstGeom>
        </p:spPr>
        <p:txBody>
          <a:bodyPr wrap="square">
            <a:spAutoFit/>
          </a:bodyPr>
          <a:lstStyle/>
          <a:p>
            <a:r>
              <a:rPr lang="en-US" sz="2000" b="1" dirty="0">
                <a:latin typeface="Times New Roman" pitchFamily="18" charset="0"/>
                <a:cs typeface="Times New Roman" pitchFamily="18" charset="0"/>
              </a:rPr>
              <a:t>Characteristics The woman may have no symptoms, or she may have sudden onset of severe signs and symptoms, such as the following: </a:t>
            </a:r>
          </a:p>
          <a:p>
            <a:r>
              <a:rPr lang="en-US" sz="2000" dirty="0">
                <a:latin typeface="Times New Roman" pitchFamily="18" charset="0"/>
                <a:cs typeface="Times New Roman" pitchFamily="18" charset="0"/>
              </a:rPr>
              <a:t>• Shock caused by bleeding into the abdomen (vaginal bleeding may be minimal) • Abdominal pain </a:t>
            </a:r>
          </a:p>
          <a:p>
            <a:r>
              <a:rPr lang="en-US" sz="2000" dirty="0">
                <a:latin typeface="Times New Roman" pitchFamily="18" charset="0"/>
                <a:cs typeface="Times New Roman" pitchFamily="18" charset="0"/>
              </a:rPr>
              <a:t>• Pain in the chest, between the scapulae (shoulder blades), or with inspiration </a:t>
            </a:r>
          </a:p>
          <a:p>
            <a:r>
              <a:rPr lang="en-US" sz="2000" dirty="0">
                <a:latin typeface="Times New Roman" pitchFamily="18" charset="0"/>
                <a:cs typeface="Times New Roman" pitchFamily="18" charset="0"/>
              </a:rPr>
              <a:t>• Cessation of contractions </a:t>
            </a:r>
          </a:p>
          <a:p>
            <a:r>
              <a:rPr lang="en-US" sz="2000" dirty="0">
                <a:latin typeface="Times New Roman" pitchFamily="18" charset="0"/>
                <a:cs typeface="Times New Roman" pitchFamily="18" charset="0"/>
              </a:rPr>
              <a:t>• Abnormal or absent fetal heart tones </a:t>
            </a:r>
          </a:p>
          <a:p>
            <a:r>
              <a:rPr lang="en-US" sz="2000" dirty="0">
                <a:latin typeface="Times New Roman" pitchFamily="18" charset="0"/>
                <a:cs typeface="Times New Roman" pitchFamily="18" charset="0"/>
              </a:rPr>
              <a:t>• Palpation of the fetus outside the uterus because the fetus has pushed through the torn area </a:t>
            </a:r>
          </a:p>
          <a:p>
            <a:pPr marL="285750" indent="-285750">
              <a:buFont typeface="Arial" pitchFamily="34" charset="0"/>
              <a:buChar char="•"/>
            </a:pPr>
            <a:r>
              <a:rPr lang="en-US" sz="2000" b="1" dirty="0">
                <a:latin typeface="Times New Roman" pitchFamily="18" charset="0"/>
                <a:cs typeface="Times New Roman" pitchFamily="18" charset="0"/>
              </a:rPr>
              <a:t>Medical Treatment </a:t>
            </a:r>
            <a:r>
              <a:rPr lang="en-US" sz="2000" dirty="0">
                <a:latin typeface="Times New Roman" pitchFamily="18" charset="0"/>
                <a:cs typeface="Times New Roman" pitchFamily="18" charset="0"/>
              </a:rPr>
              <a:t>If the fetus is living when the rupture is detected or if blood loss is excessive, the obstetrician performs surgery to deliver the fetus and to stop the bleeding.</a:t>
            </a:r>
          </a:p>
          <a:p>
            <a:pPr marL="285750" indent="-285750">
              <a:buFont typeface="Arial" pitchFamily="34" charset="0"/>
              <a:buChar char="•"/>
            </a:pPr>
            <a:r>
              <a:rPr lang="en-US" sz="2000" dirty="0">
                <a:latin typeface="Times New Roman" pitchFamily="18" charset="0"/>
                <a:cs typeface="Times New Roman" pitchFamily="18" charset="0"/>
              </a:rPr>
              <a:t> Hysterectomy (removal of the uterus) is likely to be required for an extensive tear. </a:t>
            </a:r>
          </a:p>
          <a:p>
            <a:pPr marL="285750" indent="-285750">
              <a:buFont typeface="Arial" pitchFamily="34" charset="0"/>
              <a:buChar char="•"/>
            </a:pPr>
            <a:r>
              <a:rPr lang="en-US" sz="2000" dirty="0">
                <a:latin typeface="Times New Roman" pitchFamily="18" charset="0"/>
                <a:cs typeface="Times New Roman" pitchFamily="18" charset="0"/>
              </a:rPr>
              <a:t>Smaller tears may be surgically repaired.</a:t>
            </a:r>
          </a:p>
        </p:txBody>
      </p:sp>
    </p:spTree>
    <p:extLst>
      <p:ext uri="{BB962C8B-B14F-4D97-AF65-F5344CB8AC3E}">
        <p14:creationId xmlns:p14="http://schemas.microsoft.com/office/powerpoint/2010/main" val="39296526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28343"/>
            <a:ext cx="7848600" cy="4093428"/>
          </a:xfrm>
          <a:prstGeom prst="rect">
            <a:avLst/>
          </a:prstGeom>
        </p:spPr>
        <p:txBody>
          <a:bodyPr wrap="square">
            <a:spAutoFit/>
          </a:bodyPr>
          <a:lstStyle/>
          <a:p>
            <a:r>
              <a:rPr lang="en-US" sz="2000" b="1" dirty="0">
                <a:latin typeface="Times New Roman" pitchFamily="18" charset="0"/>
                <a:cs typeface="Times New Roman" pitchFamily="18" charset="0"/>
              </a:rPr>
              <a:t>Nursing Care :</a:t>
            </a:r>
          </a:p>
          <a:p>
            <a:r>
              <a:rPr lang="en-US" sz="2000" b="1" dirty="0">
                <a:latin typeface="Times New Roman" pitchFamily="18" charset="0"/>
                <a:cs typeface="Times New Roman" pitchFamily="18" charset="0"/>
              </a:rPr>
              <a:t>The nurse should be aware of women who are at high risk for uterine rupture, and close monitoring during labor is essential. </a:t>
            </a:r>
          </a:p>
          <a:p>
            <a:pPr marL="342900" indent="-342900">
              <a:buFont typeface="+mj-lt"/>
              <a:buAutoNum type="arabicPeriod"/>
            </a:pPr>
            <a:r>
              <a:rPr lang="en-US" sz="2000" dirty="0">
                <a:latin typeface="Times New Roman" pitchFamily="18" charset="0"/>
                <a:cs typeface="Times New Roman" pitchFamily="18" charset="0"/>
              </a:rPr>
              <a:t>When uterine rupture occurs, the woman is prepared for immediate cesarean section. </a:t>
            </a:r>
          </a:p>
          <a:p>
            <a:pPr marL="342900" indent="-342900">
              <a:buFont typeface="+mj-lt"/>
              <a:buAutoNum type="arabicPeriod"/>
            </a:pPr>
            <a:r>
              <a:rPr lang="en-US" sz="2000" dirty="0">
                <a:latin typeface="Times New Roman" pitchFamily="18" charset="0"/>
                <a:cs typeface="Times New Roman" pitchFamily="18" charset="0"/>
              </a:rPr>
              <a:t>Measures to alleviate anxiety in the woman and her partner are necessary as emergency measures are being initiated.</a:t>
            </a:r>
          </a:p>
          <a:p>
            <a:pPr marL="342900" indent="-342900">
              <a:buFont typeface="+mj-lt"/>
              <a:buAutoNum type="arabicPeriod"/>
            </a:pPr>
            <a:r>
              <a:rPr lang="en-US" sz="2000" dirty="0">
                <a:latin typeface="Times New Roman" pitchFamily="18" charset="0"/>
                <a:cs typeface="Times New Roman" pitchFamily="18" charset="0"/>
              </a:rPr>
              <a:t> Uterine rupture is sometimes not discovered until after birth.</a:t>
            </a:r>
          </a:p>
          <a:p>
            <a:pPr marL="342900" indent="-342900">
              <a:buFont typeface="+mj-lt"/>
              <a:buAutoNum type="arabicPeriod"/>
            </a:pPr>
            <a:r>
              <a:rPr lang="en-US" sz="2000" dirty="0">
                <a:latin typeface="Times New Roman" pitchFamily="18" charset="0"/>
                <a:cs typeface="Times New Roman" pitchFamily="18" charset="0"/>
              </a:rPr>
              <a:t> In these cases, the woman does not have dramatic symptoms of blood loss. However, she may have continuous bleeding that is brighter red than the normal </a:t>
            </a:r>
            <a:r>
              <a:rPr lang="en-US" sz="2000" dirty="0" err="1">
                <a:latin typeface="Times New Roman" pitchFamily="18" charset="0"/>
                <a:cs typeface="Times New Roman" pitchFamily="18" charset="0"/>
              </a:rPr>
              <a:t>postbirth</a:t>
            </a:r>
            <a:r>
              <a:rPr lang="en-US" sz="2000" dirty="0">
                <a:latin typeface="Times New Roman" pitchFamily="18" charset="0"/>
                <a:cs typeface="Times New Roman" pitchFamily="18" charset="0"/>
              </a:rPr>
              <a:t> bleeding.</a:t>
            </a:r>
          </a:p>
          <a:p>
            <a:pPr marL="342900" indent="-342900">
              <a:buFont typeface="+mj-lt"/>
              <a:buAutoNum type="arabicPeriod"/>
            </a:pPr>
            <a:r>
              <a:rPr lang="en-US" sz="2000" dirty="0">
                <a:latin typeface="Times New Roman" pitchFamily="18" charset="0"/>
                <a:cs typeface="Times New Roman" pitchFamily="18" charset="0"/>
              </a:rPr>
              <a:t> A rising pulse rate and falling blood pressure reading are signs of hypovolemic shock, which may occur if blood loss is excessive.</a:t>
            </a:r>
          </a:p>
        </p:txBody>
      </p:sp>
    </p:spTree>
    <p:extLst>
      <p:ext uri="{BB962C8B-B14F-4D97-AF65-F5344CB8AC3E}">
        <p14:creationId xmlns:p14="http://schemas.microsoft.com/office/powerpoint/2010/main" val="11697538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799"/>
            <a:ext cx="7848600" cy="5940088"/>
          </a:xfrm>
          <a:prstGeom prst="rect">
            <a:avLst/>
          </a:prstGeom>
        </p:spPr>
        <p:txBody>
          <a:bodyPr wrap="square">
            <a:spAutoFit/>
          </a:bodyPr>
          <a:lstStyle/>
          <a:p>
            <a:r>
              <a:rPr lang="en-US" sz="2000" b="1" dirty="0">
                <a:latin typeface="Times New Roman" pitchFamily="18" charset="0"/>
                <a:cs typeface="Times New Roman" pitchFamily="18" charset="0"/>
              </a:rPr>
              <a:t>Amniotic fluid embolism Amniotic :</a:t>
            </a:r>
          </a:p>
          <a:p>
            <a:pPr marL="342900" indent="-342900">
              <a:buFont typeface="+mj-lt"/>
              <a:buAutoNum type="arabicPeriod"/>
            </a:pPr>
            <a:r>
              <a:rPr lang="en-US" sz="2000" dirty="0">
                <a:latin typeface="Times New Roman" pitchFamily="18" charset="0"/>
                <a:cs typeface="Times New Roman" pitchFamily="18" charset="0"/>
              </a:rPr>
              <a:t>fluid embolism, also known as </a:t>
            </a:r>
            <a:r>
              <a:rPr lang="en-US" sz="2000" dirty="0" err="1">
                <a:latin typeface="Times New Roman" pitchFamily="18" charset="0"/>
                <a:cs typeface="Times New Roman" pitchFamily="18" charset="0"/>
              </a:rPr>
              <a:t>anaphylactoid</a:t>
            </a:r>
            <a:r>
              <a:rPr lang="en-US" sz="2000" dirty="0">
                <a:latin typeface="Times New Roman" pitchFamily="18" charset="0"/>
                <a:cs typeface="Times New Roman" pitchFamily="18" charset="0"/>
              </a:rPr>
              <a:t> syndrome, occurs when amniotic fluid, with its particles such as </a:t>
            </a:r>
            <a:r>
              <a:rPr lang="en-US" sz="2000" dirty="0" err="1">
                <a:latin typeface="Times New Roman" pitchFamily="18" charset="0"/>
                <a:cs typeface="Times New Roman" pitchFamily="18" charset="0"/>
              </a:rPr>
              <a:t>vernix</a:t>
            </a:r>
            <a:r>
              <a:rPr lang="en-US" sz="2000" dirty="0">
                <a:latin typeface="Times New Roman" pitchFamily="18" charset="0"/>
                <a:cs typeface="Times New Roman" pitchFamily="18" charset="0"/>
              </a:rPr>
              <a:t>, fetal hair, and sometimes meconium, enters the woman’s circulation and obstructs small blood vessels in her lungs. It is more likely to occur during a very strong labor because the fluid is “pushed” into small blood vessels that rupture as the cervix dilates.</a:t>
            </a:r>
          </a:p>
          <a:p>
            <a:pPr marL="342900" indent="-342900">
              <a:buFont typeface="+mj-lt"/>
              <a:buAutoNum type="arabicPeriod"/>
            </a:pPr>
            <a:r>
              <a:rPr lang="en-US" sz="2000" dirty="0">
                <a:latin typeface="Times New Roman" pitchFamily="18" charset="0"/>
                <a:cs typeface="Times New Roman" pitchFamily="18" charset="0"/>
              </a:rPr>
              <a:t> Amniotic fluid embolism is characterized by abrupt onset of hypotension, respiratory distress, and coagulation abnormalities triggered by the </a:t>
            </a:r>
            <a:r>
              <a:rPr lang="en-US" sz="2000" dirty="0" err="1">
                <a:latin typeface="Times New Roman" pitchFamily="18" charset="0"/>
                <a:cs typeface="Times New Roman" pitchFamily="18" charset="0"/>
              </a:rPr>
              <a:t>thromboplastin</a:t>
            </a:r>
            <a:r>
              <a:rPr lang="en-US" sz="2000" dirty="0">
                <a:latin typeface="Times New Roman" pitchFamily="18" charset="0"/>
                <a:cs typeface="Times New Roman" pitchFamily="18" charset="0"/>
              </a:rPr>
              <a:t> contained in the amniotic fluid. </a:t>
            </a:r>
          </a:p>
          <a:p>
            <a:pPr marL="342900" indent="-342900">
              <a:buFont typeface="+mj-lt"/>
              <a:buAutoNum type="arabicPeriod"/>
            </a:pPr>
            <a:r>
              <a:rPr lang="en-US" sz="2000" dirty="0">
                <a:latin typeface="Times New Roman" pitchFamily="18" charset="0"/>
                <a:cs typeface="Times New Roman" pitchFamily="18" charset="0"/>
              </a:rPr>
              <a:t>Treatment includes providing respiratory support with intubation and mechanical ventilation as necessary, treating shock with electrolytes and volume expanders, and replacing the coagulation factors such as platelets and fibrinogen. </a:t>
            </a:r>
          </a:p>
          <a:p>
            <a:pPr marL="342900" indent="-342900">
              <a:buFont typeface="+mj-lt"/>
              <a:buAutoNum type="arabicPeriod"/>
            </a:pPr>
            <a:r>
              <a:rPr lang="en-US" sz="2000" dirty="0">
                <a:latin typeface="Times New Roman" pitchFamily="18" charset="0"/>
                <a:cs typeface="Times New Roman" pitchFamily="18" charset="0"/>
              </a:rPr>
              <a:t>Packed red blood cells are sometimes given intravenously. </a:t>
            </a:r>
          </a:p>
          <a:p>
            <a:pPr marL="342900" indent="-342900">
              <a:buFont typeface="+mj-lt"/>
              <a:buAutoNum type="arabicPeriod"/>
            </a:pPr>
            <a:r>
              <a:rPr lang="en-US" sz="2000" dirty="0">
                <a:latin typeface="Times New Roman" pitchFamily="18" charset="0"/>
                <a:cs typeface="Times New Roman" pitchFamily="18" charset="0"/>
              </a:rPr>
              <a:t>The woman’s intake and output are monitored closely. </a:t>
            </a:r>
          </a:p>
          <a:p>
            <a:pPr marL="342900" indent="-342900">
              <a:buFont typeface="+mj-lt"/>
              <a:buAutoNum type="arabicPeriod"/>
            </a:pPr>
            <a:r>
              <a:rPr lang="en-US" sz="2000" dirty="0">
                <a:latin typeface="Times New Roman" pitchFamily="18" charset="0"/>
                <a:cs typeface="Times New Roman" pitchFamily="18" charset="0"/>
              </a:rPr>
              <a:t>A pulse </a:t>
            </a:r>
            <a:r>
              <a:rPr lang="en-US" sz="2000" dirty="0" err="1">
                <a:latin typeface="Times New Roman" pitchFamily="18" charset="0"/>
                <a:cs typeface="Times New Roman" pitchFamily="18" charset="0"/>
              </a:rPr>
              <a:t>oximeter</a:t>
            </a:r>
            <a:r>
              <a:rPr lang="en-US" sz="2000" dirty="0">
                <a:latin typeface="Times New Roman" pitchFamily="18" charset="0"/>
                <a:cs typeface="Times New Roman" pitchFamily="18" charset="0"/>
              </a:rPr>
              <a:t> monitors oxygen saturation. </a:t>
            </a:r>
          </a:p>
          <a:p>
            <a:pPr marL="342900" indent="-342900">
              <a:buFont typeface="+mj-lt"/>
              <a:buAutoNum type="arabicPeriod"/>
            </a:pPr>
            <a:r>
              <a:rPr lang="en-US" sz="2000" dirty="0">
                <a:latin typeface="Times New Roman" pitchFamily="18" charset="0"/>
                <a:cs typeface="Times New Roman" pitchFamily="18" charset="0"/>
              </a:rPr>
              <a:t>The woman may be transferred to the intensive care unit for closer monitoring and nursing care.</a:t>
            </a:r>
          </a:p>
        </p:txBody>
      </p:sp>
    </p:spTree>
    <p:extLst>
      <p:ext uri="{BB962C8B-B14F-4D97-AF65-F5344CB8AC3E}">
        <p14:creationId xmlns:p14="http://schemas.microsoft.com/office/powerpoint/2010/main" val="37639902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913"/>
            <a:ext cx="8153399"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3006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51344"/>
            <a:ext cx="8077200" cy="3477875"/>
          </a:xfrm>
          <a:prstGeom prst="rect">
            <a:avLst/>
          </a:prstGeom>
        </p:spPr>
        <p:txBody>
          <a:bodyPr wrap="square">
            <a:spAutoFit/>
          </a:bodyPr>
          <a:lstStyle/>
          <a:p>
            <a:r>
              <a:rPr lang="en-US" sz="2000" dirty="0">
                <a:latin typeface="Times New Roman" pitchFamily="18" charset="0"/>
                <a:cs typeface="Times New Roman" pitchFamily="18" charset="0"/>
              </a:rPr>
              <a:t>Tess was admitted to the labor unit and has been in active labor. However, after many hours, her labor contractions stop. The health care provider determines that her Bishop score is 7 and decides to augment her labor.</a:t>
            </a:r>
          </a:p>
          <a:p>
            <a:r>
              <a:rPr lang="en-US" sz="2000" dirty="0">
                <a:latin typeface="Times New Roman" pitchFamily="18" charset="0"/>
                <a:cs typeface="Times New Roman" pitchFamily="18" charset="0"/>
              </a:rPr>
              <a:t> Questions 1. What is a Bishop score? </a:t>
            </a:r>
          </a:p>
          <a:p>
            <a:r>
              <a:rPr lang="en-US" sz="2000" dirty="0">
                <a:latin typeface="Times New Roman" pitchFamily="18" charset="0"/>
                <a:cs typeface="Times New Roman" pitchFamily="18" charset="0"/>
              </a:rPr>
              <a:t>2. What is the difference between induction of labor and augmentation of labor? </a:t>
            </a:r>
          </a:p>
          <a:p>
            <a:r>
              <a:rPr lang="en-US" sz="2000" dirty="0">
                <a:latin typeface="Times New Roman" pitchFamily="18" charset="0"/>
                <a:cs typeface="Times New Roman" pitchFamily="18" charset="0"/>
              </a:rPr>
              <a:t>3. When is induction or augmentation of labor contraindicated? </a:t>
            </a:r>
          </a:p>
          <a:p>
            <a:r>
              <a:rPr lang="en-US" sz="2000" dirty="0">
                <a:latin typeface="Times New Roman" pitchFamily="18" charset="0"/>
                <a:cs typeface="Times New Roman" pitchFamily="18" charset="0"/>
              </a:rPr>
              <a:t>4. How can the nurse help Tess stimulate labor contractions using </a:t>
            </a:r>
            <a:r>
              <a:rPr lang="en-US" sz="2000" dirty="0" err="1">
                <a:latin typeface="Times New Roman" pitchFamily="18" charset="0"/>
                <a:cs typeface="Times New Roman" pitchFamily="18" charset="0"/>
              </a:rPr>
              <a:t>nonpharmacological</a:t>
            </a:r>
            <a:r>
              <a:rPr lang="en-US" sz="2000" dirty="0">
                <a:latin typeface="Times New Roman" pitchFamily="18" charset="0"/>
                <a:cs typeface="Times New Roman" pitchFamily="18" charset="0"/>
              </a:rPr>
              <a:t> methods? How can her husband Luis help? </a:t>
            </a:r>
          </a:p>
          <a:p>
            <a:r>
              <a:rPr lang="en-US" sz="2000" dirty="0">
                <a:latin typeface="Times New Roman" pitchFamily="18" charset="0"/>
                <a:cs typeface="Times New Roman" pitchFamily="18" charset="0"/>
              </a:rPr>
              <a:t>5. What nursing responsibilities are involved during the administration of oxytocin during labor?</a:t>
            </a:r>
          </a:p>
        </p:txBody>
      </p:sp>
    </p:spTree>
    <p:extLst>
      <p:ext uri="{BB962C8B-B14F-4D97-AF65-F5344CB8AC3E}">
        <p14:creationId xmlns:p14="http://schemas.microsoft.com/office/powerpoint/2010/main" val="364215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5324535"/>
          </a:xfrm>
          <a:prstGeom prst="rect">
            <a:avLst/>
          </a:prstGeom>
        </p:spPr>
        <p:txBody>
          <a:bodyPr wrap="square">
            <a:spAutoFit/>
          </a:bodyPr>
          <a:lstStyle/>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The procedure should be explained to the woman and her family.</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A fetal heart rate baseline is recorded.</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An IV line with saline or heparin sodium (“</a:t>
            </a:r>
            <a:r>
              <a:rPr lang="en-US" sz="2000" dirty="0" err="1">
                <a:solidFill>
                  <a:prstClr val="black"/>
                </a:solidFill>
                <a:latin typeface="Times New Roman" pitchFamily="18" charset="0"/>
                <a:cs typeface="Times New Roman" pitchFamily="18" charset="0"/>
              </a:rPr>
              <a:t>hep</a:t>
            </a:r>
            <a:r>
              <a:rPr lang="en-US" sz="2000" dirty="0">
                <a:solidFill>
                  <a:prstClr val="black"/>
                </a:solidFill>
                <a:latin typeface="Times New Roman" pitchFamily="18" charset="0"/>
                <a:cs typeface="Times New Roman" pitchFamily="18" charset="0"/>
              </a:rPr>
              <a:t>-lock”) may be placed in case uterine </a:t>
            </a:r>
            <a:r>
              <a:rPr lang="en-US" sz="2000" dirty="0" err="1">
                <a:solidFill>
                  <a:prstClr val="black"/>
                </a:solidFill>
                <a:latin typeface="Times New Roman" pitchFamily="18" charset="0"/>
                <a:cs typeface="Times New Roman" pitchFamily="18" charset="0"/>
              </a:rPr>
              <a:t>tachysystole</a:t>
            </a:r>
            <a:r>
              <a:rPr lang="en-US" sz="2000" dirty="0">
                <a:solidFill>
                  <a:prstClr val="black"/>
                </a:solidFill>
                <a:latin typeface="Times New Roman" pitchFamily="18" charset="0"/>
                <a:cs typeface="Times New Roman" pitchFamily="18" charset="0"/>
              </a:rPr>
              <a:t> (increased uterine contractions) occurs and IV </a:t>
            </a:r>
            <a:r>
              <a:rPr lang="en-US" sz="2000" dirty="0" err="1">
                <a:solidFill>
                  <a:prstClr val="black"/>
                </a:solidFill>
                <a:latin typeface="Times New Roman" pitchFamily="18" charset="0"/>
                <a:cs typeface="Times New Roman" pitchFamily="18" charset="0"/>
              </a:rPr>
              <a:t>tocolytics</a:t>
            </a:r>
            <a:r>
              <a:rPr lang="en-US" sz="2000" dirty="0">
                <a:solidFill>
                  <a:prstClr val="black"/>
                </a:solidFill>
                <a:latin typeface="Times New Roman" pitchFamily="18" charset="0"/>
                <a:cs typeface="Times New Roman" pitchFamily="18" charset="0"/>
              </a:rPr>
              <a:t> (drugs that reduce uterine contractions) may be needed.</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After insertion of the prostaglandin gel, the woman remains on bed rest for 1 to 2 hours and is monitored for uterine contractions.</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Vital signs and fetal heart rate are also recorded.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Oxytocin induction can be started when the insert is removed—usually after 6 to 12 hours.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Signs of uterine </a:t>
            </a:r>
            <a:r>
              <a:rPr lang="en-US" sz="2000" dirty="0" err="1">
                <a:solidFill>
                  <a:prstClr val="black"/>
                </a:solidFill>
                <a:latin typeface="Times New Roman" pitchFamily="18" charset="0"/>
                <a:cs typeface="Times New Roman" pitchFamily="18" charset="0"/>
              </a:rPr>
              <a:t>tachysystole</a:t>
            </a:r>
            <a:r>
              <a:rPr lang="en-US" sz="2000" dirty="0">
                <a:solidFill>
                  <a:prstClr val="black"/>
                </a:solidFill>
                <a:latin typeface="Times New Roman" pitchFamily="18" charset="0"/>
                <a:cs typeface="Times New Roman" pitchFamily="18" charset="0"/>
              </a:rPr>
              <a:t> include uterine contractions that last longer than 90 seconds or more than five contractions in 10 minutes.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The vaginal insert can be removed by pulling on the netted string that protrudes from the vaginal orifice.</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Some women who receive cervical ripening products begin labor without additional oxytocin stimulation.</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9203723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533400"/>
            <a:ext cx="8382000" cy="4708981"/>
          </a:xfrm>
          <a:prstGeom prst="rect">
            <a:avLst/>
          </a:prstGeom>
        </p:spPr>
        <p:txBody>
          <a:bodyPr wrap="square">
            <a:spAutoFit/>
          </a:bodyPr>
          <a:lstStyle/>
          <a:p>
            <a:r>
              <a:rPr lang="en-US" sz="2000" b="1" dirty="0">
                <a:solidFill>
                  <a:prstClr val="black"/>
                </a:solidFill>
                <a:latin typeface="Times New Roman" pitchFamily="18" charset="0"/>
                <a:cs typeface="Times New Roman" pitchFamily="18" charset="0"/>
              </a:rPr>
              <a:t>Get Ready for the NCLEX® Examination! Key Points </a:t>
            </a:r>
          </a:p>
          <a:p>
            <a:r>
              <a:rPr lang="en-US" sz="2000" dirty="0">
                <a:solidFill>
                  <a:prstClr val="black"/>
                </a:solidFill>
                <a:latin typeface="Times New Roman" pitchFamily="18" charset="0"/>
                <a:cs typeface="Times New Roman" pitchFamily="18" charset="0"/>
              </a:rPr>
              <a:t>• An </a:t>
            </a:r>
            <a:r>
              <a:rPr lang="en-US" sz="2000" dirty="0" err="1">
                <a:solidFill>
                  <a:prstClr val="black"/>
                </a:solidFill>
                <a:latin typeface="Times New Roman" pitchFamily="18" charset="0"/>
                <a:cs typeface="Times New Roman" pitchFamily="18" charset="0"/>
              </a:rPr>
              <a:t>amnioinfusion</a:t>
            </a:r>
            <a:r>
              <a:rPr lang="en-US" sz="2000" dirty="0">
                <a:solidFill>
                  <a:prstClr val="black"/>
                </a:solidFill>
                <a:latin typeface="Times New Roman" pitchFamily="18" charset="0"/>
                <a:cs typeface="Times New Roman" pitchFamily="18" charset="0"/>
              </a:rPr>
              <a:t> is the insertion of fluid directly into the uterus to provide a cushion for the umbilical cord after amniotic fluid is lost. </a:t>
            </a:r>
          </a:p>
          <a:p>
            <a:r>
              <a:rPr lang="en-US" sz="2000" dirty="0">
                <a:solidFill>
                  <a:prstClr val="black"/>
                </a:solidFill>
                <a:latin typeface="Times New Roman" pitchFamily="18" charset="0"/>
                <a:cs typeface="Times New Roman" pitchFamily="18" charset="0"/>
              </a:rPr>
              <a:t>• Induction of labor is the intentional initiation of labor before it occurs naturally. </a:t>
            </a:r>
          </a:p>
          <a:p>
            <a:r>
              <a:rPr lang="en-US" sz="2000" dirty="0">
                <a:solidFill>
                  <a:prstClr val="black"/>
                </a:solidFill>
                <a:latin typeface="Times New Roman" pitchFamily="18" charset="0"/>
                <a:cs typeface="Times New Roman" pitchFamily="18" charset="0"/>
              </a:rPr>
              <a:t>• Augmentation of labor is the stimulation of contractions after they started naturally. </a:t>
            </a:r>
          </a:p>
          <a:p>
            <a:r>
              <a:rPr lang="en-US" sz="2000" dirty="0">
                <a:solidFill>
                  <a:prstClr val="black"/>
                </a:solidFill>
                <a:latin typeface="Times New Roman" pitchFamily="18" charset="0"/>
                <a:cs typeface="Times New Roman" pitchFamily="18" charset="0"/>
              </a:rPr>
              <a:t>• A Bishop score greater than 6 may predict successful labor induction because of a “ripe cervix.”</a:t>
            </a:r>
          </a:p>
          <a:p>
            <a:r>
              <a:rPr lang="en-US" sz="2000" dirty="0">
                <a:solidFill>
                  <a:prstClr val="black"/>
                </a:solidFill>
                <a:latin typeface="Times New Roman" pitchFamily="18" charset="0"/>
                <a:cs typeface="Times New Roman" pitchFamily="18" charset="0"/>
              </a:rPr>
              <a:t> • The nurse observes the character of the amniotic fluid and fetal heart rate when the membranes are ruptured. Fluid should be clear, but it may contain bits of lanugo and have a mild odor; the fetal heart rate should remain near its baseline level and between 110 and 160 beats/min at term. </a:t>
            </a:r>
          </a:p>
          <a:p>
            <a:r>
              <a:rPr lang="en-US" sz="2000" dirty="0">
                <a:solidFill>
                  <a:prstClr val="black"/>
                </a:solidFill>
                <a:latin typeface="Times New Roman" pitchFamily="18" charset="0"/>
                <a:cs typeface="Times New Roman" pitchFamily="18" charset="0"/>
              </a:rPr>
              <a:t>• The nurse observes the fetal condition and character of contractions if any methods to stimulate labor are used. </a:t>
            </a:r>
          </a:p>
        </p:txBody>
      </p:sp>
    </p:spTree>
    <p:extLst>
      <p:ext uri="{BB962C8B-B14F-4D97-AF65-F5344CB8AC3E}">
        <p14:creationId xmlns:p14="http://schemas.microsoft.com/office/powerpoint/2010/main" val="10527560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772400" cy="5632311"/>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Dystocia is a term used to describe a difficult labor, which can be caused by an abnormality of the power, passenger, passage, or psyche of the woman. </a:t>
            </a:r>
          </a:p>
          <a:p>
            <a:pPr lvl="0"/>
            <a:r>
              <a:rPr lang="en-US" sz="2000" dirty="0">
                <a:solidFill>
                  <a:prstClr val="black"/>
                </a:solidFill>
                <a:latin typeface="Times New Roman" pitchFamily="18" charset="0"/>
                <a:cs typeface="Times New Roman" pitchFamily="18" charset="0"/>
              </a:rPr>
              <a:t>• Nursing measures such as encouraging position changes, aiding relaxation, and reminding the woman to empty her bladder can promote a more normal labor. </a:t>
            </a:r>
          </a:p>
          <a:p>
            <a:pPr lvl="0"/>
            <a:r>
              <a:rPr lang="en-US" sz="2000" dirty="0">
                <a:solidFill>
                  <a:prstClr val="black"/>
                </a:solidFill>
                <a:latin typeface="Times New Roman" pitchFamily="18" charset="0"/>
                <a:cs typeface="Times New Roman" pitchFamily="18" charset="0"/>
              </a:rPr>
              <a:t>• Pharmacological, </a:t>
            </a:r>
            <a:r>
              <a:rPr lang="en-US" sz="2000" dirty="0" err="1">
                <a:solidFill>
                  <a:prstClr val="black"/>
                </a:solidFill>
                <a:latin typeface="Times New Roman" pitchFamily="18" charset="0"/>
                <a:cs typeface="Times New Roman" pitchFamily="18" charset="0"/>
              </a:rPr>
              <a:t>nonpharmacological</a:t>
            </a:r>
            <a:r>
              <a:rPr lang="en-US" sz="2000" dirty="0">
                <a:solidFill>
                  <a:prstClr val="black"/>
                </a:solidFill>
                <a:latin typeface="Times New Roman" pitchFamily="18" charset="0"/>
                <a:cs typeface="Times New Roman" pitchFamily="18" charset="0"/>
              </a:rPr>
              <a:t>, or mechanical methods can be used to stimulate labor. </a:t>
            </a:r>
          </a:p>
          <a:p>
            <a:pPr lvl="0"/>
            <a:r>
              <a:rPr lang="en-US" sz="2000" dirty="0">
                <a:solidFill>
                  <a:prstClr val="black"/>
                </a:solidFill>
                <a:latin typeface="Times New Roman" pitchFamily="18" charset="0"/>
                <a:cs typeface="Times New Roman" pitchFamily="18" charset="0"/>
              </a:rPr>
              <a:t>• After version, the nurse observes for leaking amniotic fluid and for a pattern of contractions that may indicate labor has begun. Before discharge, signs of labor are reviewed with the woman so she will know when to return to the birth center. </a:t>
            </a:r>
          </a:p>
          <a:p>
            <a:pPr lvl="0"/>
            <a:r>
              <a:rPr lang="en-US" sz="2000" dirty="0">
                <a:solidFill>
                  <a:prstClr val="black"/>
                </a:solidFill>
                <a:latin typeface="Times New Roman" pitchFamily="18" charset="0"/>
                <a:cs typeface="Times New Roman" pitchFamily="18" charset="0"/>
              </a:rPr>
              <a:t>• Nursing care after episiotomy or </a:t>
            </a:r>
            <a:r>
              <a:rPr lang="en-US" sz="2000" dirty="0" err="1">
                <a:solidFill>
                  <a:prstClr val="black"/>
                </a:solidFill>
                <a:latin typeface="Times New Roman" pitchFamily="18" charset="0"/>
                <a:cs typeface="Times New Roman" pitchFamily="18" charset="0"/>
              </a:rPr>
              <a:t>perineal</a:t>
            </a:r>
            <a:r>
              <a:rPr lang="en-US" sz="2000" dirty="0">
                <a:solidFill>
                  <a:prstClr val="black"/>
                </a:solidFill>
                <a:latin typeface="Times New Roman" pitchFamily="18" charset="0"/>
                <a:cs typeface="Times New Roman" pitchFamily="18" charset="0"/>
              </a:rPr>
              <a:t> lacerations includes comfort measures such as cold applications, analgesics, and wound assessment. </a:t>
            </a:r>
          </a:p>
          <a:p>
            <a:pPr lvl="0"/>
            <a:r>
              <a:rPr lang="en-US" sz="2000" dirty="0">
                <a:solidFill>
                  <a:prstClr val="black"/>
                </a:solidFill>
                <a:latin typeface="Times New Roman" pitchFamily="18" charset="0"/>
                <a:cs typeface="Times New Roman" pitchFamily="18" charset="0"/>
              </a:rPr>
              <a:t>• Nursing care after cesarean birth is similar to care after vaginal birth with the addition of assessing the wound, indwelling catheter patency, and IV flow. The woman and her partner may need extra emotional support after cesarean birth. </a:t>
            </a:r>
          </a:p>
        </p:txBody>
      </p:sp>
    </p:spTree>
    <p:extLst>
      <p:ext uri="{BB962C8B-B14F-4D97-AF65-F5344CB8AC3E}">
        <p14:creationId xmlns:p14="http://schemas.microsoft.com/office/powerpoint/2010/main" val="10005079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5632311"/>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Nursing care after births involving instruments (forceps or vacuum extraction) and after abnormal labor and birth include observations for maternal and newborn injuries or infections. Infection is the most common hazard after membranes rupture prematurely, especially if there is a long interval before delivery. </a:t>
            </a:r>
          </a:p>
          <a:p>
            <a:pPr lvl="0"/>
            <a:r>
              <a:rPr lang="en-US" sz="2000" dirty="0">
                <a:solidFill>
                  <a:prstClr val="black"/>
                </a:solidFill>
                <a:latin typeface="Times New Roman" pitchFamily="18" charset="0"/>
                <a:cs typeface="Times New Roman" pitchFamily="18" charset="0"/>
              </a:rPr>
              <a:t>• When oxytocin is given to the woman in labor, the nurse must be aware of signs and symptoms of increased uterine activity and monitor the fetal heart rate every 15 minutes during active labor and every 5 minutes during the transition phase. </a:t>
            </a:r>
          </a:p>
          <a:p>
            <a:pPr lvl="0"/>
            <a:r>
              <a:rPr lang="en-US" sz="2000" dirty="0">
                <a:solidFill>
                  <a:prstClr val="black"/>
                </a:solidFill>
                <a:latin typeface="Times New Roman" pitchFamily="18" charset="0"/>
                <a:cs typeface="Times New Roman" pitchFamily="18" charset="0"/>
              </a:rPr>
              <a:t>• Induction of labor is more effective if cervical ripening is achieved before oxytocin is administered to stimulate contractions. </a:t>
            </a:r>
          </a:p>
          <a:p>
            <a:pPr lvl="0"/>
            <a:r>
              <a:rPr lang="en-US" sz="2000" dirty="0">
                <a:solidFill>
                  <a:prstClr val="black"/>
                </a:solidFill>
                <a:latin typeface="Times New Roman" pitchFamily="18" charset="0"/>
                <a:cs typeface="Times New Roman" pitchFamily="18" charset="0"/>
              </a:rPr>
              <a:t>• The nurse should be aware of the subtle symptoms a woman may experience at the beginning of preterm labor and should encourage her to seek care at the hospital promptly. </a:t>
            </a:r>
          </a:p>
          <a:p>
            <a:pPr lvl="0"/>
            <a:r>
              <a:rPr lang="en-US" sz="2000" dirty="0">
                <a:solidFill>
                  <a:prstClr val="black"/>
                </a:solidFill>
                <a:latin typeface="Times New Roman" pitchFamily="18" charset="0"/>
                <a:cs typeface="Times New Roman" pitchFamily="18" charset="0"/>
              </a:rPr>
              <a:t>• The nurse must be aware of the side effects of </a:t>
            </a:r>
            <a:r>
              <a:rPr lang="en-US" sz="2000" dirty="0" err="1">
                <a:solidFill>
                  <a:prstClr val="black"/>
                </a:solidFill>
                <a:latin typeface="Times New Roman" pitchFamily="18" charset="0"/>
                <a:cs typeface="Times New Roman" pitchFamily="18" charset="0"/>
              </a:rPr>
              <a:t>tocolytic</a:t>
            </a:r>
            <a:r>
              <a:rPr lang="en-US" sz="2000" dirty="0">
                <a:solidFill>
                  <a:prstClr val="black"/>
                </a:solidFill>
                <a:latin typeface="Times New Roman" pitchFamily="18" charset="0"/>
                <a:cs typeface="Times New Roman" pitchFamily="18" charset="0"/>
              </a:rPr>
              <a:t> drugs and monitor the mother and fetus closely. </a:t>
            </a:r>
          </a:p>
          <a:p>
            <a:pPr lvl="0"/>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Anaphylactoid</a:t>
            </a:r>
            <a:r>
              <a:rPr lang="en-US" sz="2000" dirty="0">
                <a:solidFill>
                  <a:prstClr val="black"/>
                </a:solidFill>
                <a:latin typeface="Times New Roman" pitchFamily="18" charset="0"/>
                <a:cs typeface="Times New Roman" pitchFamily="18" charset="0"/>
              </a:rPr>
              <a:t> syndrome occurs when amniotic fluid enters the woman’s circulation. </a:t>
            </a:r>
          </a:p>
          <a:p>
            <a:pPr lvl="0"/>
            <a:r>
              <a:rPr lang="en-US" sz="2000" dirty="0">
                <a:solidFill>
                  <a:prstClr val="black"/>
                </a:solidFill>
                <a:latin typeface="Times New Roman" pitchFamily="18" charset="0"/>
                <a:cs typeface="Times New Roman" pitchFamily="18" charset="0"/>
              </a:rPr>
              <a:t>• After any type of emergency, the woman and her family need emotional support, explanations of what happened, and patience with their repeated questions</a:t>
            </a:r>
          </a:p>
        </p:txBody>
      </p:sp>
    </p:spTree>
    <p:extLst>
      <p:ext uri="{BB962C8B-B14F-4D97-AF65-F5344CB8AC3E}">
        <p14:creationId xmlns:p14="http://schemas.microsoft.com/office/powerpoint/2010/main" val="29629926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153400" cy="5570756"/>
          </a:xfrm>
          <a:prstGeom prst="rect">
            <a:avLst/>
          </a:prstGeom>
        </p:spPr>
        <p:txBody>
          <a:bodyPr wrap="square">
            <a:spAutoFit/>
          </a:bodyPr>
          <a:lstStyle/>
          <a:p>
            <a:r>
              <a:rPr lang="en-US" sz="2000" b="1" dirty="0">
                <a:latin typeface="Times New Roman" pitchFamily="18" charset="0"/>
                <a:cs typeface="Times New Roman" pitchFamily="18" charset="0"/>
              </a:rPr>
              <a:t>Review Questions for the NCLEX® Examination </a:t>
            </a:r>
          </a:p>
          <a:p>
            <a:r>
              <a:rPr lang="en-US" sz="2000" dirty="0">
                <a:latin typeface="Times New Roman" pitchFamily="18" charset="0"/>
                <a:cs typeface="Times New Roman" pitchFamily="18" charset="0"/>
              </a:rPr>
              <a:t>The nurse notes that a woman’s contractions during oxytocin induction of labor are every 2 minutes; the contractions last 95 seconds, and the uterus remains tense between contractions. What action is expected based on these assessments? </a:t>
            </a:r>
          </a:p>
          <a:p>
            <a:pPr marL="342900" indent="-342900">
              <a:buAutoNum type="arabicPeriod"/>
            </a:pPr>
            <a:r>
              <a:rPr lang="en-US" sz="2000" dirty="0">
                <a:latin typeface="Times New Roman" pitchFamily="18" charset="0"/>
                <a:cs typeface="Times New Roman" pitchFamily="18" charset="0"/>
              </a:rPr>
              <a:t>No action is expected; the contractions are normal. </a:t>
            </a:r>
          </a:p>
          <a:p>
            <a:r>
              <a:rPr lang="en-US" sz="2000" dirty="0">
                <a:latin typeface="Times New Roman" pitchFamily="18" charset="0"/>
                <a:cs typeface="Times New Roman" pitchFamily="18" charset="0"/>
              </a:rPr>
              <a:t>2. The rate of oxytocin administration will be increased slightly. </a:t>
            </a:r>
          </a:p>
          <a:p>
            <a:r>
              <a:rPr lang="en-US" sz="2000" dirty="0">
                <a:latin typeface="Times New Roman" pitchFamily="18" charset="0"/>
                <a:cs typeface="Times New Roman" pitchFamily="18" charset="0"/>
              </a:rPr>
              <a:t>3. Pain medication or an epidural block will be offered. </a:t>
            </a:r>
          </a:p>
          <a:p>
            <a:r>
              <a:rPr lang="en-US" sz="2000" dirty="0">
                <a:latin typeface="Times New Roman" pitchFamily="18" charset="0"/>
                <a:cs typeface="Times New Roman" pitchFamily="18" charset="0"/>
              </a:rPr>
              <a:t>4. </a:t>
            </a:r>
            <a:r>
              <a:rPr lang="en-US" sz="2000" dirty="0">
                <a:solidFill>
                  <a:srgbClr val="FF0000"/>
                </a:solidFill>
                <a:latin typeface="Times New Roman" pitchFamily="18" charset="0"/>
                <a:cs typeface="Times New Roman" pitchFamily="18" charset="0"/>
              </a:rPr>
              <a:t>Infusion of oxytocin will be stopped.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2. The nurse can anticipate that which of the following patients may be scheduled for induction of labor? A woman who is: </a:t>
            </a:r>
          </a:p>
          <a:p>
            <a:pPr marL="342900" indent="-342900">
              <a:buAutoNum type="arabicPeriod"/>
            </a:pPr>
            <a:r>
              <a:rPr lang="en-US" sz="2000" dirty="0">
                <a:latin typeface="Times New Roman" pitchFamily="18" charset="0"/>
                <a:cs typeface="Times New Roman" pitchFamily="18" charset="0"/>
              </a:rPr>
              <a:t>38 weeks’ gestation with fetus in transverse lie. </a:t>
            </a:r>
          </a:p>
          <a:p>
            <a:r>
              <a:rPr lang="en-US" sz="2000" dirty="0">
                <a:latin typeface="Times New Roman" pitchFamily="18" charset="0"/>
                <a:cs typeface="Times New Roman" pitchFamily="18" charset="0"/>
              </a:rPr>
              <a:t>2. 40 weeks’ gestation with fetal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3. </a:t>
            </a:r>
            <a:r>
              <a:rPr lang="en-US" sz="2000" dirty="0">
                <a:solidFill>
                  <a:srgbClr val="FF0000"/>
                </a:solidFill>
                <a:latin typeface="Times New Roman" pitchFamily="18" charset="0"/>
                <a:cs typeface="Times New Roman" pitchFamily="18" charset="0"/>
              </a:rPr>
              <a:t>40 weeks’ gestation with gestational hypertension</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4. 40 weeks’ gestation with a fetal prolapsed cord. </a:t>
            </a:r>
          </a:p>
          <a:p>
            <a:pPr marL="342900" indent="-342900">
              <a:buAutoNum type="arabicPeriod"/>
            </a:pPr>
            <a:endParaRPr lang="en-US" dirty="0"/>
          </a:p>
          <a:p>
            <a:endParaRPr lang="en-US" dirty="0"/>
          </a:p>
        </p:txBody>
      </p:sp>
    </p:spTree>
    <p:extLst>
      <p:ext uri="{BB962C8B-B14F-4D97-AF65-F5344CB8AC3E}">
        <p14:creationId xmlns:p14="http://schemas.microsoft.com/office/powerpoint/2010/main" val="34888263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305800" cy="5909310"/>
          </a:xfrm>
          <a:prstGeom prst="rect">
            <a:avLst/>
          </a:prstGeom>
        </p:spPr>
        <p:txBody>
          <a:bodyPr wrap="square">
            <a:spAutoFit/>
          </a:bodyPr>
          <a:lstStyle/>
          <a:p>
            <a:r>
              <a:rPr lang="en-US" sz="2000" dirty="0">
                <a:solidFill>
                  <a:prstClr val="black"/>
                </a:solidFill>
                <a:latin typeface="Times New Roman" pitchFamily="18" charset="0"/>
                <a:cs typeface="Times New Roman" pitchFamily="18" charset="0"/>
              </a:rPr>
              <a:t>3. A woman has an emergency cesarean delivery after the umbilical cord was found to be prolapsed. She repeatedly asks similar questions about what happened at birth. The nurse’s interpretation of the woman’s behavior is that she: </a:t>
            </a:r>
          </a:p>
          <a:p>
            <a:pPr marL="342900" indent="-342900">
              <a:buAutoNum type="arabicPeriod"/>
            </a:pPr>
            <a:r>
              <a:rPr lang="en-US" sz="2000" dirty="0">
                <a:solidFill>
                  <a:prstClr val="black"/>
                </a:solidFill>
                <a:latin typeface="Times New Roman" pitchFamily="18" charset="0"/>
                <a:cs typeface="Times New Roman" pitchFamily="18" charset="0"/>
              </a:rPr>
              <a:t>cannot accept that she did not have the type of delivery she planned. </a:t>
            </a:r>
          </a:p>
          <a:p>
            <a:r>
              <a:rPr lang="en-US" sz="2000" dirty="0">
                <a:solidFill>
                  <a:prstClr val="black"/>
                </a:solidFill>
                <a:latin typeface="Times New Roman" pitchFamily="18" charset="0"/>
                <a:cs typeface="Times New Roman" pitchFamily="18" charset="0"/>
              </a:rPr>
              <a:t>2</a:t>
            </a:r>
            <a:r>
              <a:rPr lang="en-US" sz="2000" dirty="0">
                <a:solidFill>
                  <a:srgbClr val="FF0000"/>
                </a:solidFill>
                <a:latin typeface="Times New Roman" pitchFamily="18" charset="0"/>
                <a:cs typeface="Times New Roman" pitchFamily="18" charset="0"/>
              </a:rPr>
              <a:t>. is trying to understand her experience and move on with postpartum adaptation. </a:t>
            </a:r>
          </a:p>
          <a:p>
            <a:r>
              <a:rPr lang="en-US" sz="2000" dirty="0">
                <a:solidFill>
                  <a:prstClr val="black"/>
                </a:solidFill>
                <a:latin typeface="Times New Roman" pitchFamily="18" charset="0"/>
                <a:cs typeface="Times New Roman" pitchFamily="18" charset="0"/>
              </a:rPr>
              <a:t>3. thinks the staff is not telling her the truth about what happened at birth. </a:t>
            </a:r>
          </a:p>
          <a:p>
            <a:r>
              <a:rPr lang="en-US" sz="2000" dirty="0">
                <a:solidFill>
                  <a:prstClr val="black"/>
                </a:solidFill>
                <a:latin typeface="Times New Roman" pitchFamily="18" charset="0"/>
                <a:cs typeface="Times New Roman" pitchFamily="18" charset="0"/>
              </a:rPr>
              <a:t>4. is confused about events because the effects of the general anesthetic are persisting. </a:t>
            </a:r>
          </a:p>
          <a:p>
            <a:endParaRPr lang="en-US" sz="2000" dirty="0">
              <a:solidFill>
                <a:prstClr val="black"/>
              </a:solidFill>
              <a:latin typeface="Times New Roman" pitchFamily="18" charset="0"/>
              <a:cs typeface="Times New Roman" pitchFamily="18" charset="0"/>
            </a:endParaRPr>
          </a:p>
          <a:p>
            <a:r>
              <a:rPr lang="en-US" sz="2000" dirty="0">
                <a:latin typeface="Times New Roman" pitchFamily="18" charset="0"/>
                <a:cs typeface="Times New Roman" pitchFamily="18" charset="0"/>
              </a:rPr>
              <a:t>4. What nursing intervention during labor can increase space in the woman’s pelvis?</a:t>
            </a:r>
          </a:p>
          <a:p>
            <a:r>
              <a:rPr lang="en-US" sz="2000" dirty="0">
                <a:latin typeface="Times New Roman" pitchFamily="18" charset="0"/>
                <a:cs typeface="Times New Roman" pitchFamily="18" charset="0"/>
              </a:rPr>
              <a:t> 1. Promote adequate fluid intake. </a:t>
            </a:r>
          </a:p>
          <a:p>
            <a:r>
              <a:rPr lang="en-US" sz="2000" dirty="0">
                <a:latin typeface="Times New Roman" pitchFamily="18" charset="0"/>
                <a:cs typeface="Times New Roman" pitchFamily="18" charset="0"/>
              </a:rPr>
              <a:t>2. Position her on the left side. </a:t>
            </a:r>
          </a:p>
          <a:p>
            <a:r>
              <a:rPr lang="en-US" sz="2000" dirty="0">
                <a:latin typeface="Times New Roman" pitchFamily="18" charset="0"/>
                <a:cs typeface="Times New Roman" pitchFamily="18" charset="0"/>
              </a:rPr>
              <a:t>3. Assist her to take a shower. </a:t>
            </a:r>
          </a:p>
          <a:p>
            <a:r>
              <a:rPr lang="en-US" sz="2000" dirty="0">
                <a:latin typeface="Times New Roman" pitchFamily="18" charset="0"/>
                <a:cs typeface="Times New Roman" pitchFamily="18" charset="0"/>
              </a:rPr>
              <a:t>4</a:t>
            </a:r>
            <a:r>
              <a:rPr lang="en-US" sz="2000" dirty="0">
                <a:solidFill>
                  <a:srgbClr val="FF0000"/>
                </a:solidFill>
                <a:latin typeface="Times New Roman" pitchFamily="18" charset="0"/>
                <a:cs typeface="Times New Roman" pitchFamily="18" charset="0"/>
              </a:rPr>
              <a:t>. Encourage regular urination. </a:t>
            </a:r>
          </a:p>
          <a:p>
            <a:endParaRPr lang="en-US" sz="2000" dirty="0">
              <a:latin typeface="Times New Roman" pitchFamily="18" charset="0"/>
              <a:cs typeface="Times New Roman" pitchFamily="18" charset="0"/>
            </a:endParaRPr>
          </a:p>
          <a:p>
            <a:pPr marL="342900" indent="-342900">
              <a:buAutoNum type="arabicPeriod"/>
            </a:pPr>
            <a:endParaRPr lang="en-US" dirty="0"/>
          </a:p>
        </p:txBody>
      </p:sp>
    </p:spTree>
    <p:extLst>
      <p:ext uri="{BB962C8B-B14F-4D97-AF65-F5344CB8AC3E}">
        <p14:creationId xmlns:p14="http://schemas.microsoft.com/office/powerpoint/2010/main" val="24630188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924800" cy="6247864"/>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5. A woman is being observed in the hospital because her membranes ruptured at 30 weeks gestation. While providing morning care, the nursing student notices that the draining fluid has a strong odor. The priority nursing action is to: </a:t>
            </a:r>
          </a:p>
          <a:p>
            <a:pPr marL="342900" lvl="0" indent="-342900">
              <a:buFontTx/>
              <a:buAutoNum type="arabicPeriod"/>
            </a:pPr>
            <a:r>
              <a:rPr lang="en-US" sz="2000" dirty="0">
                <a:solidFill>
                  <a:prstClr val="black"/>
                </a:solidFill>
                <a:latin typeface="Times New Roman" pitchFamily="18" charset="0"/>
                <a:cs typeface="Times New Roman" pitchFamily="18" charset="0"/>
              </a:rPr>
              <a:t>caution the woman to remain in bed until her physician visits. </a:t>
            </a:r>
          </a:p>
          <a:p>
            <a:pPr lvl="0"/>
            <a:r>
              <a:rPr lang="en-US" sz="2000" dirty="0">
                <a:solidFill>
                  <a:prstClr val="black"/>
                </a:solidFill>
                <a:latin typeface="Times New Roman" pitchFamily="18" charset="0"/>
                <a:cs typeface="Times New Roman" pitchFamily="18" charset="0"/>
              </a:rPr>
              <a:t>2. ask the woman if she is having any more contractions than usual. </a:t>
            </a:r>
          </a:p>
          <a:p>
            <a:pPr lvl="0"/>
            <a:r>
              <a:rPr lang="en-US" sz="2000" dirty="0">
                <a:solidFill>
                  <a:srgbClr val="FF0000"/>
                </a:solidFill>
                <a:latin typeface="Times New Roman" pitchFamily="18" charset="0"/>
                <a:cs typeface="Times New Roman" pitchFamily="18" charset="0"/>
              </a:rPr>
              <a:t>3. take the woman’s temperature; report it and the fluid odor to the RN. </a:t>
            </a:r>
          </a:p>
          <a:p>
            <a:pPr lvl="0"/>
            <a:r>
              <a:rPr lang="en-US" sz="2000" dirty="0">
                <a:solidFill>
                  <a:prstClr val="black"/>
                </a:solidFill>
                <a:latin typeface="Times New Roman" pitchFamily="18" charset="0"/>
                <a:cs typeface="Times New Roman" pitchFamily="18" charset="0"/>
              </a:rPr>
              <a:t>4. help to prepare the woman for an immediate cesarean delivery.</a:t>
            </a:r>
          </a:p>
          <a:p>
            <a:pPr lvl="0"/>
            <a:r>
              <a:rPr lang="en-US" sz="2000" dirty="0">
                <a:solidFill>
                  <a:prstClr val="black"/>
                </a:solidFill>
                <a:latin typeface="Times New Roman" pitchFamily="18" charset="0"/>
                <a:cs typeface="Times New Roman" pitchFamily="18" charset="0"/>
              </a:rPr>
              <a:t> </a:t>
            </a:r>
          </a:p>
          <a:p>
            <a:pPr lvl="0"/>
            <a:r>
              <a:rPr lang="en-US" sz="2000" dirty="0">
                <a:solidFill>
                  <a:prstClr val="black"/>
                </a:solidFill>
                <a:latin typeface="Times New Roman" pitchFamily="18" charset="0"/>
                <a:cs typeface="Times New Roman" pitchFamily="18" charset="0"/>
              </a:rPr>
              <a:t>6. Following a vacuum extraction delivery, the nurse notices the newborn’s head is not symmetrical with a chignon over the posterior </a:t>
            </a:r>
            <a:r>
              <a:rPr lang="en-US" sz="2000" dirty="0" err="1">
                <a:solidFill>
                  <a:prstClr val="black"/>
                </a:solidFill>
                <a:latin typeface="Times New Roman" pitchFamily="18" charset="0"/>
                <a:cs typeface="Times New Roman" pitchFamily="18" charset="0"/>
              </a:rPr>
              <a:t>fontanelle</a:t>
            </a:r>
            <a:r>
              <a:rPr lang="en-US" sz="2000" dirty="0">
                <a:solidFill>
                  <a:prstClr val="black"/>
                </a:solidFill>
                <a:latin typeface="Times New Roman" pitchFamily="18" charset="0"/>
                <a:cs typeface="Times New Roman" pitchFamily="18" charset="0"/>
              </a:rPr>
              <a:t>. The appropriate nursing action would be to:</a:t>
            </a:r>
          </a:p>
          <a:p>
            <a:pPr lvl="0"/>
            <a:r>
              <a:rPr lang="en-US" sz="2000" dirty="0">
                <a:solidFill>
                  <a:prstClr val="black"/>
                </a:solidFill>
                <a:latin typeface="Times New Roman" pitchFamily="18" charset="0"/>
                <a:cs typeface="Times New Roman" pitchFamily="18" charset="0"/>
              </a:rPr>
              <a:t> a. apply cold compresses to the swollen area</a:t>
            </a:r>
          </a:p>
          <a:p>
            <a:pPr lvl="0"/>
            <a:r>
              <a:rPr lang="en-US" sz="2000" dirty="0">
                <a:solidFill>
                  <a:prstClr val="black"/>
                </a:solidFill>
                <a:latin typeface="Times New Roman" pitchFamily="18" charset="0"/>
                <a:cs typeface="Times New Roman" pitchFamily="18" charset="0"/>
              </a:rPr>
              <a:t> b. notify the charge nurse or health care provider </a:t>
            </a:r>
          </a:p>
          <a:p>
            <a:pPr lvl="0"/>
            <a:r>
              <a:rPr lang="en-US" sz="2000" dirty="0">
                <a:solidFill>
                  <a:prstClr val="black"/>
                </a:solidFill>
                <a:latin typeface="Times New Roman" pitchFamily="18" charset="0"/>
                <a:cs typeface="Times New Roman" pitchFamily="18" charset="0"/>
              </a:rPr>
              <a:t>c. document and continue routine observation </a:t>
            </a:r>
          </a:p>
          <a:p>
            <a:pPr lvl="0"/>
            <a:r>
              <a:rPr lang="en-US" sz="2000" dirty="0">
                <a:solidFill>
                  <a:prstClr val="black"/>
                </a:solidFill>
                <a:latin typeface="Times New Roman" pitchFamily="18" charset="0"/>
                <a:cs typeface="Times New Roman" pitchFamily="18" charset="0"/>
              </a:rPr>
              <a:t>d. explain to the parents the swelling will resolve without treatment </a:t>
            </a:r>
          </a:p>
          <a:p>
            <a:pPr marL="342900" lvl="0" indent="-342900">
              <a:buAutoNum type="arabicPeriod"/>
            </a:pPr>
            <a:r>
              <a:rPr lang="en-US" sz="2000" dirty="0">
                <a:solidFill>
                  <a:prstClr val="black"/>
                </a:solidFill>
                <a:latin typeface="Times New Roman" pitchFamily="18" charset="0"/>
                <a:cs typeface="Times New Roman" pitchFamily="18" charset="0"/>
              </a:rPr>
              <a:t>a and b </a:t>
            </a:r>
          </a:p>
          <a:p>
            <a:pPr lvl="0"/>
            <a:r>
              <a:rPr lang="en-US" sz="2000" dirty="0">
                <a:solidFill>
                  <a:prstClr val="black"/>
                </a:solidFill>
                <a:latin typeface="Times New Roman" pitchFamily="18" charset="0"/>
                <a:cs typeface="Times New Roman" pitchFamily="18" charset="0"/>
              </a:rPr>
              <a:t>2. a and c </a:t>
            </a:r>
          </a:p>
          <a:p>
            <a:pPr lvl="0"/>
            <a:r>
              <a:rPr lang="en-US" sz="2000" dirty="0">
                <a:solidFill>
                  <a:srgbClr val="FF0000"/>
                </a:solidFill>
                <a:latin typeface="Times New Roman" pitchFamily="18" charset="0"/>
                <a:cs typeface="Times New Roman" pitchFamily="18" charset="0"/>
              </a:rPr>
              <a:t>3. c and d </a:t>
            </a:r>
          </a:p>
          <a:p>
            <a:pPr lvl="0"/>
            <a:r>
              <a:rPr lang="en-US" sz="2000" dirty="0">
                <a:solidFill>
                  <a:prstClr val="black"/>
                </a:solidFill>
                <a:latin typeface="Times New Roman" pitchFamily="18" charset="0"/>
                <a:cs typeface="Times New Roman" pitchFamily="18" charset="0"/>
              </a:rPr>
              <a:t>4. all of the above </a:t>
            </a:r>
          </a:p>
        </p:txBody>
      </p:sp>
    </p:spTree>
    <p:extLst>
      <p:ext uri="{BB962C8B-B14F-4D97-AF65-F5344CB8AC3E}">
        <p14:creationId xmlns:p14="http://schemas.microsoft.com/office/powerpoint/2010/main" val="1546528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 for listing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0946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370975"/>
          </a:xfrm>
          <a:prstGeom prst="rect">
            <a:avLst/>
          </a:prstGeom>
        </p:spPr>
        <p:txBody>
          <a:bodyPr wrap="square">
            <a:spAutoFit/>
          </a:bodyPr>
          <a:lstStyle/>
          <a:p>
            <a:r>
              <a:rPr lang="en-US" sz="2400" b="1" dirty="0">
                <a:latin typeface="Times New Roman" pitchFamily="18" charset="0"/>
                <a:cs typeface="Times New Roman" pitchFamily="18" charset="0"/>
              </a:rPr>
              <a:t>Mechanical methods :</a:t>
            </a:r>
          </a:p>
          <a:p>
            <a:r>
              <a:rPr lang="en-US" sz="2400" b="1" dirty="0">
                <a:latin typeface="Times New Roman" pitchFamily="18" charset="0"/>
                <a:cs typeface="Times New Roman" pitchFamily="18" charset="0"/>
              </a:rPr>
              <a:t>Stripping the amniotic membranes </a:t>
            </a:r>
          </a:p>
          <a:p>
            <a:pPr marL="342900" indent="-342900">
              <a:buFont typeface="Arial" pitchFamily="34" charset="0"/>
              <a:buChar char="•"/>
            </a:pPr>
            <a:r>
              <a:rPr lang="en-US" sz="2400" dirty="0">
                <a:latin typeface="Times New Roman" pitchFamily="18" charset="0"/>
                <a:cs typeface="Times New Roman" pitchFamily="18" charset="0"/>
              </a:rPr>
              <a:t>Stripping the amniotic membranes involves separation of the </a:t>
            </a:r>
            <a:r>
              <a:rPr lang="en-US" sz="2400" dirty="0" err="1">
                <a:latin typeface="Times New Roman" pitchFamily="18" charset="0"/>
                <a:cs typeface="Times New Roman" pitchFamily="18" charset="0"/>
              </a:rPr>
              <a:t>chorioamniotic</a:t>
            </a:r>
            <a:r>
              <a:rPr lang="en-US" sz="2400" dirty="0">
                <a:latin typeface="Times New Roman" pitchFamily="18" charset="0"/>
                <a:cs typeface="Times New Roman" pitchFamily="18" charset="0"/>
              </a:rPr>
              <a:t> membranes from the wall of the lower uterine segment and cervix by insertion of the examiner’s gloved finger through the cervix and beyond the internal cervical </a:t>
            </a:r>
            <a:r>
              <a:rPr lang="en-US" sz="2400" dirty="0" err="1">
                <a:latin typeface="Times New Roman" pitchFamily="18" charset="0"/>
                <a:cs typeface="Times New Roman" pitchFamily="18" charset="0"/>
              </a:rPr>
              <a:t>os</a:t>
            </a:r>
            <a:r>
              <a:rPr lang="en-US" sz="2400" dirty="0">
                <a:latin typeface="Times New Roman" pitchFamily="18" charset="0"/>
                <a:cs typeface="Times New Roman" pitchFamily="18" charset="0"/>
              </a:rPr>
              <a:t> and rotating the finger along the lower uterine segment.</a:t>
            </a:r>
          </a:p>
          <a:p>
            <a:pPr marL="342900" indent="-342900">
              <a:buFont typeface="Arial" pitchFamily="34" charset="0"/>
              <a:buChar char="•"/>
            </a:pPr>
            <a:r>
              <a:rPr lang="en-US" sz="2400" dirty="0">
                <a:latin typeface="Times New Roman" pitchFamily="18" charset="0"/>
                <a:cs typeface="Times New Roman" pitchFamily="18" charset="0"/>
              </a:rPr>
              <a:t> Hydroscopic dilators </a:t>
            </a:r>
            <a:r>
              <a:rPr lang="en-US" sz="2400" dirty="0" err="1">
                <a:latin typeface="Times New Roman" pitchFamily="18" charset="0"/>
                <a:cs typeface="Times New Roman" pitchFamily="18" charset="0"/>
              </a:rPr>
              <a:t>Laminaria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Lamicel</a:t>
            </a:r>
            <a:r>
              <a:rPr lang="en-US" sz="2400" dirty="0">
                <a:latin typeface="Times New Roman" pitchFamily="18" charset="0"/>
                <a:cs typeface="Times New Roman" pitchFamily="18" charset="0"/>
              </a:rPr>
              <a:t> are mechanical dilators placed in the lower uterine segment that stimulate the release of prostaglandins from the fetal membranes and maternal decidua.</a:t>
            </a:r>
          </a:p>
          <a:p>
            <a:pPr marL="342900" indent="-342900">
              <a:buFont typeface="Arial" pitchFamily="34" charset="0"/>
              <a:buChar char="•"/>
            </a:pPr>
            <a:r>
              <a:rPr lang="en-US" sz="2400" dirty="0">
                <a:latin typeface="Times New Roman" pitchFamily="18" charset="0"/>
                <a:cs typeface="Times New Roman" pitchFamily="18" charset="0"/>
              </a:rPr>
              <a:t> They swell inside the cervix, resulting in mechanical cervical dilation. </a:t>
            </a:r>
          </a:p>
          <a:p>
            <a:pPr marL="342900" indent="-342900">
              <a:buFont typeface="Arial" pitchFamily="34" charset="0"/>
              <a:buChar char="•"/>
            </a:pPr>
            <a:r>
              <a:rPr lang="en-US" sz="2400" dirty="0" err="1">
                <a:latin typeface="Times New Roman" pitchFamily="18" charset="0"/>
                <a:cs typeface="Times New Roman" pitchFamily="18" charset="0"/>
              </a:rPr>
              <a:t>Transcervical</a:t>
            </a:r>
            <a:r>
              <a:rPr lang="en-US" sz="2400" dirty="0">
                <a:latin typeface="Times New Roman" pitchFamily="18" charset="0"/>
                <a:cs typeface="Times New Roman" pitchFamily="18" charset="0"/>
              </a:rPr>
              <a:t> balloon dilators A 16-Fr catheter with a 30-mL balloon can be inserted through the cervix and inflated. </a:t>
            </a:r>
          </a:p>
          <a:p>
            <a:pPr marL="342900" indent="-342900">
              <a:buFont typeface="Arial" pitchFamily="34" charset="0"/>
              <a:buChar char="•"/>
            </a:pPr>
            <a:r>
              <a:rPr lang="en-US" sz="2400" dirty="0">
                <a:latin typeface="Times New Roman" pitchFamily="18" charset="0"/>
                <a:cs typeface="Times New Roman" pitchFamily="18" charset="0"/>
              </a:rPr>
              <a:t>Mechanical pressure by gentle traction against the cervix dilates the cervix.</a:t>
            </a:r>
          </a:p>
        </p:txBody>
      </p:sp>
    </p:spTree>
    <p:extLst>
      <p:ext uri="{BB962C8B-B14F-4D97-AF65-F5344CB8AC3E}">
        <p14:creationId xmlns:p14="http://schemas.microsoft.com/office/powerpoint/2010/main" val="223128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1"/>
            <a:ext cx="8229600" cy="5262979"/>
          </a:xfrm>
          <a:prstGeom prst="rect">
            <a:avLst/>
          </a:prstGeom>
        </p:spPr>
        <p:txBody>
          <a:bodyPr wrap="square">
            <a:spAutoFit/>
          </a:bodyPr>
          <a:lstStyle/>
          <a:p>
            <a:r>
              <a:rPr lang="en-US" sz="2400" b="1" dirty="0" err="1">
                <a:latin typeface="Times New Roman" pitchFamily="18" charset="0"/>
                <a:cs typeface="Times New Roman" pitchFamily="18" charset="0"/>
              </a:rPr>
              <a:t>Amniotomy</a:t>
            </a:r>
            <a:r>
              <a:rPr lang="en-US" sz="2400" dirty="0">
                <a:latin typeface="Times New Roman" pitchFamily="18" charset="0"/>
                <a:cs typeface="Times New Roman" pitchFamily="18" charset="0"/>
              </a:rPr>
              <a:t> :</a:t>
            </a:r>
          </a:p>
          <a:p>
            <a:pPr marL="285750" indent="-285750">
              <a:buFont typeface="Arial" pitchFamily="34" charset="0"/>
              <a:buChar char="•"/>
            </a:pPr>
            <a:r>
              <a:rPr lang="en-US" sz="2400" dirty="0" err="1">
                <a:latin typeface="Times New Roman" pitchFamily="18" charset="0"/>
                <a:cs typeface="Times New Roman" pitchFamily="18" charset="0"/>
              </a:rPr>
              <a:t>Amniotomy</a:t>
            </a:r>
            <a:r>
              <a:rPr lang="en-US" sz="2400" dirty="0">
                <a:latin typeface="Times New Roman" pitchFamily="18" charset="0"/>
                <a:cs typeface="Times New Roman" pitchFamily="18" charset="0"/>
              </a:rPr>
              <a:t> is the artificial rupture of membranes (AROM) (amniotic sac) by using a sterile sharp instrument to puncture the amniotic sac and release the amniotic fluid for the purpose of inducing or augmenting labor. </a:t>
            </a:r>
          </a:p>
          <a:p>
            <a:pPr marL="285750" indent="-285750">
              <a:buFont typeface="Arial" pitchFamily="34" charset="0"/>
              <a:buChar char="•"/>
            </a:pPr>
            <a:r>
              <a:rPr lang="en-US" sz="2400" dirty="0">
                <a:latin typeface="Times New Roman" pitchFamily="18" charset="0"/>
                <a:cs typeface="Times New Roman" pitchFamily="18" charset="0"/>
              </a:rPr>
              <a:t>It may also be performed to permit internal fetal monitoring . </a:t>
            </a:r>
          </a:p>
          <a:p>
            <a:pPr marL="285750" indent="-285750">
              <a:buFont typeface="Arial" pitchFamily="34" charset="0"/>
              <a:buChar char="•"/>
            </a:pPr>
            <a:r>
              <a:rPr lang="en-US" sz="2400" dirty="0">
                <a:latin typeface="Times New Roman" pitchFamily="18" charset="0"/>
                <a:cs typeface="Times New Roman" pitchFamily="18" charset="0"/>
              </a:rPr>
              <a:t>A health care provider performs the procedure. </a:t>
            </a:r>
          </a:p>
          <a:p>
            <a:pPr marL="285750" indent="-285750">
              <a:buFont typeface="Arial" pitchFamily="34" charset="0"/>
              <a:buChar char="•"/>
            </a:pPr>
            <a:r>
              <a:rPr lang="en-US" sz="2400" dirty="0">
                <a:latin typeface="Times New Roman" pitchFamily="18" charset="0"/>
                <a:cs typeface="Times New Roman" pitchFamily="18" charset="0"/>
              </a:rPr>
              <a:t>The nurse assists the health care provider with the procedure and cares for the woman and fetus afterward. </a:t>
            </a:r>
          </a:p>
          <a:p>
            <a:pPr marL="285750" indent="-285750">
              <a:buFont typeface="Arial" pitchFamily="34" charset="0"/>
              <a:buChar char="•"/>
            </a:pPr>
            <a:r>
              <a:rPr lang="en-US" sz="2400" dirty="0">
                <a:latin typeface="Times New Roman" pitchFamily="18" charset="0"/>
                <a:cs typeface="Times New Roman" pitchFamily="18" charset="0"/>
              </a:rPr>
              <a:t>Confirmation of a vertex presentation and the station is essential to prevent umbilical cord prolapse. </a:t>
            </a:r>
          </a:p>
          <a:p>
            <a:pPr marL="285750" indent="-285750">
              <a:buFont typeface="Arial" pitchFamily="34" charset="0"/>
              <a:buChar char="•"/>
            </a:pPr>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amniotomy</a:t>
            </a:r>
            <a:r>
              <a:rPr lang="en-US" sz="2400" dirty="0">
                <a:latin typeface="Times New Roman" pitchFamily="18" charset="0"/>
                <a:cs typeface="Times New Roman" pitchFamily="18" charset="0"/>
              </a:rPr>
              <a:t> stimulates prostaglandin secretion, which stimulates labor, but the loss of amniotic fluid may result in umbilical cord compression. </a:t>
            </a:r>
          </a:p>
        </p:txBody>
      </p:sp>
    </p:spTree>
    <p:extLst>
      <p:ext uri="{BB962C8B-B14F-4D97-AF65-F5344CB8AC3E}">
        <p14:creationId xmlns:p14="http://schemas.microsoft.com/office/powerpoint/2010/main" val="170652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5940088"/>
          </a:xfrm>
          <a:prstGeom prst="rect">
            <a:avLst/>
          </a:prstGeom>
        </p:spPr>
        <p:txBody>
          <a:bodyPr wrap="square">
            <a:spAutoFit/>
          </a:bodyPr>
          <a:lstStyle/>
          <a:p>
            <a:r>
              <a:rPr lang="en-US" sz="2000" b="1" dirty="0">
                <a:latin typeface="Times New Roman" pitchFamily="18" charset="0"/>
                <a:cs typeface="Times New Roman" pitchFamily="18" charset="0"/>
              </a:rPr>
              <a:t>Complications of </a:t>
            </a:r>
            <a:r>
              <a:rPr lang="en-US" sz="2000" b="1" dirty="0" err="1">
                <a:latin typeface="Times New Roman" pitchFamily="18" charset="0"/>
                <a:cs typeface="Times New Roman" pitchFamily="18" charset="0"/>
              </a:rPr>
              <a:t>Amniotomy</a:t>
            </a:r>
            <a:r>
              <a:rPr lang="en-US" sz="2000" b="1" dirty="0">
                <a:latin typeface="Times New Roman" pitchFamily="18" charset="0"/>
                <a:cs typeface="Times New Roman" pitchFamily="18" charset="0"/>
              </a:rPr>
              <a:t> :</a:t>
            </a:r>
          </a:p>
          <a:p>
            <a:r>
              <a:rPr lang="en-US" sz="2000" dirty="0">
                <a:latin typeface="Times New Roman" pitchFamily="18" charset="0"/>
                <a:cs typeface="Times New Roman" pitchFamily="18" charset="0"/>
              </a:rPr>
              <a:t>Three complications associated with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may also occur if a woman’s membranes rupture spontaneously (spontaneous rupture of membranes [SROM]). </a:t>
            </a:r>
            <a:r>
              <a:rPr lang="en-US" sz="2000" b="1" dirty="0">
                <a:latin typeface="Times New Roman" pitchFamily="18" charset="0"/>
                <a:cs typeface="Times New Roman" pitchFamily="18" charset="0"/>
              </a:rPr>
              <a:t>These complications are prolapse of the umbilical cord, infection, and </a:t>
            </a:r>
            <a:r>
              <a:rPr lang="en-US" sz="2000" b="1" dirty="0" err="1">
                <a:latin typeface="Times New Roman" pitchFamily="18" charset="0"/>
                <a:cs typeface="Times New Roman" pitchFamily="18" charset="0"/>
              </a:rPr>
              <a:t>abruptio</a:t>
            </a:r>
            <a:r>
              <a:rPr lang="en-US" sz="2000" b="1" dirty="0">
                <a:latin typeface="Times New Roman" pitchFamily="18" charset="0"/>
                <a:cs typeface="Times New Roman" pitchFamily="18" charset="0"/>
              </a:rPr>
              <a:t> placentae</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Prolapse of the umbilical cord Prolapse may occur if the cord slips downward with the gush of amniotic fluid . </a:t>
            </a:r>
          </a:p>
          <a:p>
            <a:r>
              <a:rPr lang="en-US" sz="2000" b="1" dirty="0">
                <a:latin typeface="Times New Roman" pitchFamily="18" charset="0"/>
                <a:cs typeface="Times New Roman" pitchFamily="18" charset="0"/>
              </a:rPr>
              <a:t>Infection:</a:t>
            </a:r>
          </a:p>
          <a:p>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Infection may occur because the membranes no longer block vaginal organisms from entering the uterus. </a:t>
            </a:r>
          </a:p>
          <a:p>
            <a:r>
              <a:rPr lang="en-US" sz="2000" dirty="0">
                <a:latin typeface="Times New Roman" pitchFamily="18" charset="0"/>
                <a:cs typeface="Times New Roman" pitchFamily="18" charset="0"/>
              </a:rPr>
              <a:t>Once performed, an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commits the woman to delivery within a certain time; the health care provider delays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until he or she is reasonably sure that birth will occur before the risk of infection markedly increases. </a:t>
            </a:r>
          </a:p>
          <a:p>
            <a:r>
              <a:rPr lang="en-US" sz="2000" b="1" dirty="0" err="1">
                <a:latin typeface="Times New Roman" pitchFamily="18" charset="0"/>
                <a:cs typeface="Times New Roman" pitchFamily="18" charset="0"/>
              </a:rPr>
              <a:t>Abruptio</a:t>
            </a:r>
            <a:r>
              <a:rPr lang="en-US" sz="2000" b="1" dirty="0">
                <a:latin typeface="Times New Roman" pitchFamily="18" charset="0"/>
                <a:cs typeface="Times New Roman" pitchFamily="18" charset="0"/>
              </a:rPr>
              <a:t> Placentae</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 (separation of the placenta before birth) is more likely to occur if the uterus is </a:t>
            </a:r>
            <a:r>
              <a:rPr lang="en-US" sz="2000" dirty="0" err="1">
                <a:latin typeface="Times New Roman" pitchFamily="18" charset="0"/>
                <a:cs typeface="Times New Roman" pitchFamily="18" charset="0"/>
              </a:rPr>
              <a:t>overdistended</a:t>
            </a:r>
            <a:r>
              <a:rPr lang="en-US" sz="2000" dirty="0">
                <a:latin typeface="Times New Roman" pitchFamily="18" charset="0"/>
                <a:cs typeface="Times New Roman" pitchFamily="18" charset="0"/>
              </a:rPr>
              <a:t> with amniotic fluid (</a:t>
            </a:r>
            <a:r>
              <a:rPr lang="en-US" sz="2000" dirty="0" err="1">
                <a:latin typeface="Times New Roman" pitchFamily="18" charset="0"/>
                <a:cs typeface="Times New Roman" pitchFamily="18" charset="0"/>
              </a:rPr>
              <a:t>hydramnios</a:t>
            </a:r>
            <a:r>
              <a:rPr lang="en-US" sz="2000" dirty="0">
                <a:latin typeface="Times New Roman" pitchFamily="18" charset="0"/>
                <a:cs typeface="Times New Roman" pitchFamily="18" charset="0"/>
              </a:rPr>
              <a:t>) when the membranes rupture.</a:t>
            </a:r>
          </a:p>
          <a:p>
            <a:r>
              <a:rPr lang="en-US" sz="2000" dirty="0">
                <a:latin typeface="Times New Roman" pitchFamily="18" charset="0"/>
                <a:cs typeface="Times New Roman" pitchFamily="18" charset="0"/>
              </a:rPr>
              <a:t> The uterus becomes smaller with the discharge of amniotic fluid, but the placenta stays the same size and no longer fits its implantation site .</a:t>
            </a:r>
          </a:p>
        </p:txBody>
      </p:sp>
    </p:spTree>
    <p:extLst>
      <p:ext uri="{BB962C8B-B14F-4D97-AF65-F5344CB8AC3E}">
        <p14:creationId xmlns:p14="http://schemas.microsoft.com/office/powerpoint/2010/main" val="3912806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599"/>
            <a:ext cx="8153400" cy="5909310"/>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Nursing Care After </a:t>
            </a:r>
            <a:r>
              <a:rPr lang="en-US" sz="2000" b="1" dirty="0" err="1">
                <a:latin typeface="Times New Roman" pitchFamily="18" charset="0"/>
                <a:cs typeface="Times New Roman" pitchFamily="18" charset="0"/>
              </a:rPr>
              <a:t>Amniotomy</a:t>
            </a:r>
            <a:r>
              <a:rPr lang="en-US" sz="2000" b="1" dirty="0">
                <a:latin typeface="Times New Roman" pitchFamily="18" charset="0"/>
                <a:cs typeface="Times New Roman" pitchFamily="18" charset="0"/>
              </a:rPr>
              <a:t> :</a:t>
            </a:r>
          </a:p>
          <a:p>
            <a:pPr marL="342900" indent="-342900">
              <a:buFont typeface="Arial" pitchFamily="34" charset="0"/>
              <a:buChar char="•"/>
            </a:pPr>
            <a:r>
              <a:rPr lang="en-US" sz="2000" dirty="0">
                <a:latin typeface="Times New Roman" pitchFamily="18" charset="0"/>
                <a:cs typeface="Times New Roman" pitchFamily="18" charset="0"/>
              </a:rPr>
              <a:t>The nursing care after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is the same as that after spontaneous membrane rupture:</a:t>
            </a:r>
          </a:p>
          <a:p>
            <a:pPr marL="342900" indent="-342900">
              <a:buFont typeface="Arial" pitchFamily="34" charset="0"/>
              <a:buChar char="•"/>
            </a:pPr>
            <a:r>
              <a:rPr lang="en-US" sz="2000" dirty="0">
                <a:latin typeface="Times New Roman" pitchFamily="18" charset="0"/>
                <a:cs typeface="Times New Roman" pitchFamily="18" charset="0"/>
              </a:rPr>
              <a:t> observing for complications and promoting the woman’s comfort.</a:t>
            </a:r>
          </a:p>
          <a:p>
            <a:pPr marL="342900" indent="-342900">
              <a:buFont typeface="Arial" pitchFamily="34" charset="0"/>
              <a:buChar char="•"/>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Nursing Tip :</a:t>
            </a:r>
          </a:p>
          <a:p>
            <a:pPr marL="342900" indent="-342900">
              <a:buFont typeface="Arial" pitchFamily="34" charset="0"/>
              <a:buChar char="•"/>
            </a:pPr>
            <a:r>
              <a:rPr lang="en-US" sz="2000" dirty="0">
                <a:latin typeface="Times New Roman" pitchFamily="18" charset="0"/>
                <a:cs typeface="Times New Roman" pitchFamily="18" charset="0"/>
              </a:rPr>
              <a:t>Observe for wet </a:t>
            </a:r>
            <a:r>
              <a:rPr lang="en-US" sz="2000" dirty="0" err="1">
                <a:latin typeface="Times New Roman" pitchFamily="18" charset="0"/>
                <a:cs typeface="Times New Roman" pitchFamily="18" charset="0"/>
              </a:rPr>
              <a:t>underpads</a:t>
            </a:r>
            <a:r>
              <a:rPr lang="en-US" sz="2000" dirty="0">
                <a:latin typeface="Times New Roman" pitchFamily="18" charset="0"/>
                <a:cs typeface="Times New Roman" pitchFamily="18" charset="0"/>
              </a:rPr>
              <a:t> and linens after the membranes rupture. </a:t>
            </a:r>
          </a:p>
          <a:p>
            <a:pPr marL="342900" indent="-342900">
              <a:buFont typeface="Arial" pitchFamily="34" charset="0"/>
              <a:buChar char="•"/>
            </a:pPr>
            <a:r>
              <a:rPr lang="en-US" sz="2000" dirty="0">
                <a:latin typeface="Times New Roman" pitchFamily="18" charset="0"/>
                <a:cs typeface="Times New Roman" pitchFamily="18" charset="0"/>
              </a:rPr>
              <a:t>Change them as often as needed to keep the woman relatively dry and to reduce the risk for infection or skin breakdown.</a:t>
            </a:r>
          </a:p>
          <a:p>
            <a:pPr marL="342900" indent="-342900">
              <a:buFont typeface="Arial" pitchFamily="34" charset="0"/>
              <a:buChar char="•"/>
            </a:pPr>
            <a:r>
              <a:rPr lang="en-US" sz="2000" dirty="0">
                <a:latin typeface="Times New Roman" pitchFamily="18" charset="0"/>
                <a:cs typeface="Times New Roman" pitchFamily="18" charset="0"/>
              </a:rPr>
              <a:t> Observing for complications </a:t>
            </a:r>
          </a:p>
          <a:p>
            <a:pPr marL="342900" indent="-342900">
              <a:buFont typeface="Arial" pitchFamily="34" charset="0"/>
              <a:buChar char="•"/>
            </a:pPr>
            <a:r>
              <a:rPr lang="en-US" sz="2000" dirty="0">
                <a:latin typeface="Times New Roman" pitchFamily="18" charset="0"/>
                <a:cs typeface="Times New Roman" pitchFamily="18" charset="0"/>
              </a:rPr>
              <a:t>The fetal heart rate is recorded for at least 1 minute after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a:t>
            </a:r>
          </a:p>
          <a:p>
            <a:pPr marL="342900" indent="-342900">
              <a:buFont typeface="Arial" pitchFamily="34" charset="0"/>
              <a:buChar char="•"/>
            </a:pPr>
            <a:r>
              <a:rPr lang="en-US" sz="2000" dirty="0">
                <a:latin typeface="Times New Roman" pitchFamily="18" charset="0"/>
                <a:cs typeface="Times New Roman" pitchFamily="18" charset="0"/>
              </a:rPr>
              <a:t>Rates outside the normal range of 110 to 160 beats/min for a term fetus suggest a prolapsed umbilical cord.</a:t>
            </a:r>
          </a:p>
          <a:p>
            <a:pPr marL="342900" indent="-342900">
              <a:buFont typeface="Arial" pitchFamily="34" charset="0"/>
              <a:buChar char="•"/>
            </a:pPr>
            <a:r>
              <a:rPr lang="en-US" sz="2000" dirty="0">
                <a:latin typeface="Times New Roman" pitchFamily="18" charset="0"/>
                <a:cs typeface="Times New Roman" pitchFamily="18" charset="0"/>
              </a:rPr>
              <a:t> A large quantity of fluid increases the risk for prolapsed cord, especially if the fetus is high in the pelvis.</a:t>
            </a:r>
          </a:p>
          <a:p>
            <a:pPr marL="342900" indent="-342900">
              <a:buFont typeface="Arial" pitchFamily="34" charset="0"/>
              <a:buChar char="•"/>
            </a:pPr>
            <a:r>
              <a:rPr lang="en-US" sz="2000" dirty="0">
                <a:latin typeface="Times New Roman" pitchFamily="18" charset="0"/>
                <a:cs typeface="Times New Roman" pitchFamily="18" charset="0"/>
              </a:rPr>
              <a:t> The color, odor, amount, and character of amniotic fluid are recorded. </a:t>
            </a:r>
          </a:p>
          <a:p>
            <a:pPr marL="342900" indent="-342900">
              <a:buFont typeface="Arial" pitchFamily="34" charset="0"/>
              <a:buChar char="•"/>
            </a:pPr>
            <a:r>
              <a:rPr lang="en-US" sz="2000" dirty="0">
                <a:latin typeface="Times New Roman" pitchFamily="18" charset="0"/>
                <a:cs typeface="Times New Roman" pitchFamily="18" charset="0"/>
              </a:rPr>
              <a:t>The fluid should be clear, possibly with flecks of </a:t>
            </a:r>
            <a:r>
              <a:rPr lang="en-US" sz="2000" dirty="0" err="1">
                <a:latin typeface="Times New Roman" pitchFamily="18" charset="0"/>
                <a:cs typeface="Times New Roman" pitchFamily="18" charset="0"/>
              </a:rPr>
              <a:t>vernix</a:t>
            </a:r>
            <a:r>
              <a:rPr lang="en-US" sz="2000" dirty="0">
                <a:latin typeface="Times New Roman" pitchFamily="18" charset="0"/>
                <a:cs typeface="Times New Roman" pitchFamily="18" charset="0"/>
              </a:rPr>
              <a:t> (newborn skin coating) and lanugo, and should not have a bad odor.</a:t>
            </a:r>
          </a:p>
          <a:p>
            <a:pPr marL="342900" indent="-342900">
              <a:buFont typeface="Arial" pitchFamily="34" charset="0"/>
              <a:buChar char="•"/>
            </a:pPr>
            <a:r>
              <a:rPr lang="en-US" sz="2000" dirty="0">
                <a:latin typeface="Times New Roman" pitchFamily="18" charset="0"/>
                <a:cs typeface="Times New Roman" pitchFamily="18" charset="0"/>
              </a:rPr>
              <a:t> Cloudy, yellow, or malodorous fluid suggests infection. </a:t>
            </a:r>
          </a:p>
          <a:p>
            <a:endParaRPr lang="en-US" dirty="0"/>
          </a:p>
        </p:txBody>
      </p:sp>
    </p:spTree>
    <p:extLst>
      <p:ext uri="{BB962C8B-B14F-4D97-AF65-F5344CB8AC3E}">
        <p14:creationId xmlns:p14="http://schemas.microsoft.com/office/powerpoint/2010/main" val="51759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1"/>
            <a:ext cx="7696200" cy="5262979"/>
          </a:xfrm>
          <a:prstGeom prst="rect">
            <a:avLst/>
          </a:prstGeom>
        </p:spPr>
        <p:txBody>
          <a:bodyPr wrap="square">
            <a:spAutoFit/>
          </a:bodyPr>
          <a:lstStyle/>
          <a:p>
            <a:pPr marL="285750" indent="-285750">
              <a:buFont typeface="Arial" pitchFamily="34" charset="0"/>
              <a:buChar char="•"/>
            </a:pPr>
            <a:r>
              <a:rPr lang="en-US" sz="2400" dirty="0">
                <a:solidFill>
                  <a:prstClr val="black"/>
                </a:solidFill>
                <a:latin typeface="Times New Roman" pitchFamily="18" charset="0"/>
                <a:cs typeface="Times New Roman" pitchFamily="18" charset="0"/>
              </a:rPr>
              <a:t>Green fluid means that the fetus passed the first stool (meconium) into the fluid before birth. </a:t>
            </a:r>
          </a:p>
          <a:p>
            <a:pPr marL="285750" indent="-285750">
              <a:buFont typeface="Arial" pitchFamily="34" charset="0"/>
              <a:buChar char="•"/>
            </a:pPr>
            <a:r>
              <a:rPr lang="en-US" sz="2400" dirty="0">
                <a:solidFill>
                  <a:prstClr val="black"/>
                </a:solidFill>
                <a:latin typeface="Times New Roman" pitchFamily="18" charset="0"/>
                <a:cs typeface="Times New Roman" pitchFamily="18" charset="0"/>
              </a:rPr>
              <a:t>Meconium-stained amniotic fluid is associated with fetal compromise during labor and infant respiratory distress after birth. </a:t>
            </a:r>
          </a:p>
          <a:p>
            <a:pPr marL="285750" indent="-285750">
              <a:buFont typeface="Arial" pitchFamily="34" charset="0"/>
              <a:buChar char="•"/>
            </a:pPr>
            <a:r>
              <a:rPr lang="en-US" sz="2400" dirty="0">
                <a:solidFill>
                  <a:prstClr val="black"/>
                </a:solidFill>
                <a:latin typeface="Times New Roman" pitchFamily="18" charset="0"/>
                <a:cs typeface="Times New Roman" pitchFamily="18" charset="0"/>
              </a:rPr>
              <a:t>The woman’s temperature is taken every 2 to 4 hours after her membranes rupture according to facility policy.</a:t>
            </a:r>
          </a:p>
          <a:p>
            <a:pPr marL="285750" indent="-285750">
              <a:buFont typeface="Arial" pitchFamily="34" charset="0"/>
              <a:buChar char="•"/>
            </a:pPr>
            <a:r>
              <a:rPr lang="en-US" sz="2400" dirty="0">
                <a:solidFill>
                  <a:prstClr val="black"/>
                </a:solidFill>
                <a:latin typeface="Times New Roman" pitchFamily="18" charset="0"/>
                <a:cs typeface="Times New Roman" pitchFamily="18" charset="0"/>
              </a:rPr>
              <a:t> A maternal temperature of 38°C (100.4°F) or higher suggests infection.</a:t>
            </a:r>
          </a:p>
          <a:p>
            <a:pPr marL="285750" indent="-285750">
              <a:buFont typeface="Arial" pitchFamily="34" charset="0"/>
              <a:buChar char="•"/>
            </a:pPr>
            <a:r>
              <a:rPr lang="en-US" sz="2400" dirty="0">
                <a:solidFill>
                  <a:prstClr val="black"/>
                </a:solidFill>
                <a:latin typeface="Times New Roman" pitchFamily="18" charset="0"/>
                <a:cs typeface="Times New Roman" pitchFamily="18" charset="0"/>
              </a:rPr>
              <a:t> An increase in the fetal heart rate, especially if more than 160 beats/min, may precede the woman’s temperature increase. </a:t>
            </a:r>
          </a:p>
          <a:p>
            <a:pPr marL="285750" indent="-285750">
              <a:buFont typeface="Arial" pitchFamily="34" charset="0"/>
              <a:buChar char="•"/>
            </a:pPr>
            <a:r>
              <a:rPr lang="en-US" sz="2400" dirty="0">
                <a:solidFill>
                  <a:prstClr val="black"/>
                </a:solidFill>
                <a:latin typeface="Times New Roman" pitchFamily="18" charset="0"/>
                <a:cs typeface="Times New Roman" pitchFamily="18" charset="0"/>
              </a:rPr>
              <a:t>Promoting comfort When </a:t>
            </a:r>
            <a:r>
              <a:rPr lang="en-US" sz="2400" dirty="0" err="1">
                <a:solidFill>
                  <a:prstClr val="black"/>
                </a:solidFill>
                <a:latin typeface="Times New Roman" pitchFamily="18" charset="0"/>
                <a:cs typeface="Times New Roman" pitchFamily="18" charset="0"/>
              </a:rPr>
              <a:t>amniotomy</a:t>
            </a:r>
            <a:r>
              <a:rPr lang="en-US" sz="2400" dirty="0">
                <a:solidFill>
                  <a:prstClr val="black"/>
                </a:solidFill>
                <a:latin typeface="Times New Roman" pitchFamily="18" charset="0"/>
                <a:cs typeface="Times New Roman" pitchFamily="18" charset="0"/>
              </a:rPr>
              <a:t> is anticipated, several disposable </a:t>
            </a:r>
            <a:r>
              <a:rPr lang="en-US" sz="2400" dirty="0" err="1">
                <a:solidFill>
                  <a:prstClr val="black"/>
                </a:solidFill>
                <a:latin typeface="Times New Roman" pitchFamily="18" charset="0"/>
                <a:cs typeface="Times New Roman" pitchFamily="18" charset="0"/>
              </a:rPr>
              <a:t>underpads</a:t>
            </a:r>
            <a:r>
              <a:rPr lang="en-US" sz="2400" dirty="0">
                <a:solidFill>
                  <a:prstClr val="black"/>
                </a:solidFill>
                <a:latin typeface="Times New Roman" pitchFamily="18" charset="0"/>
                <a:cs typeface="Times New Roman" pitchFamily="18" charset="0"/>
              </a:rPr>
              <a:t> are placed</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5483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51344"/>
            <a:ext cx="8610600" cy="5632311"/>
          </a:xfrm>
          <a:prstGeom prst="rect">
            <a:avLst/>
          </a:prstGeom>
        </p:spPr>
        <p:txBody>
          <a:bodyPr wrap="square">
            <a:spAutoFit/>
          </a:bodyPr>
          <a:lstStyle/>
          <a:p>
            <a:r>
              <a:rPr lang="en-US" sz="2400" b="1" dirty="0">
                <a:latin typeface="Times New Roman" pitchFamily="18" charset="0"/>
                <a:cs typeface="Times New Roman" pitchFamily="18" charset="0"/>
              </a:rPr>
              <a:t>Promoting comfort</a:t>
            </a:r>
          </a:p>
          <a:p>
            <a:pPr marL="342900" indent="-342900">
              <a:buFont typeface="Arial" pitchFamily="34" charset="0"/>
              <a:buChar char="•"/>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When </a:t>
            </a:r>
            <a:r>
              <a:rPr lang="en-US" sz="2400" dirty="0" err="1">
                <a:latin typeface="Times New Roman" pitchFamily="18" charset="0"/>
                <a:cs typeface="Times New Roman" pitchFamily="18" charset="0"/>
              </a:rPr>
              <a:t>amniotomy</a:t>
            </a:r>
            <a:r>
              <a:rPr lang="en-US" sz="2400" dirty="0">
                <a:latin typeface="Times New Roman" pitchFamily="18" charset="0"/>
                <a:cs typeface="Times New Roman" pitchFamily="18" charset="0"/>
              </a:rPr>
              <a:t> is anticipated, several disposable </a:t>
            </a:r>
            <a:r>
              <a:rPr lang="en-US" sz="2400" dirty="0" err="1">
                <a:latin typeface="Times New Roman" pitchFamily="18" charset="0"/>
                <a:cs typeface="Times New Roman" pitchFamily="18" charset="0"/>
              </a:rPr>
              <a:t>underpads</a:t>
            </a:r>
            <a:r>
              <a:rPr lang="en-US" sz="2400" dirty="0">
                <a:latin typeface="Times New Roman" pitchFamily="18" charset="0"/>
                <a:cs typeface="Times New Roman" pitchFamily="18" charset="0"/>
              </a:rPr>
              <a:t> are placed under the woman’s hips to absorb the fluid that continues to leak from the woman’s vagina during labor.</a:t>
            </a:r>
          </a:p>
          <a:p>
            <a:pPr marL="342900" indent="-342900">
              <a:buFont typeface="Arial" pitchFamily="34" charset="0"/>
              <a:buChar char="•"/>
            </a:pPr>
            <a:r>
              <a:rPr lang="en-US" sz="2400" dirty="0">
                <a:latin typeface="Times New Roman" pitchFamily="18" charset="0"/>
                <a:cs typeface="Times New Roman" pitchFamily="18" charset="0"/>
              </a:rPr>
              <a:t> Disposable </a:t>
            </a:r>
            <a:r>
              <a:rPr lang="en-US" sz="2400" dirty="0" err="1">
                <a:latin typeface="Times New Roman" pitchFamily="18" charset="0"/>
                <a:cs typeface="Times New Roman" pitchFamily="18" charset="0"/>
              </a:rPr>
              <a:t>underpads</a:t>
            </a:r>
            <a:r>
              <a:rPr lang="en-US" sz="2400" dirty="0">
                <a:latin typeface="Times New Roman" pitchFamily="18" charset="0"/>
                <a:cs typeface="Times New Roman" pitchFamily="18" charset="0"/>
              </a:rPr>
              <a:t> are changed often enough to keep her reasonably dry and to reduce the moist, warm environment that favors the growth of microorganisms.</a:t>
            </a:r>
          </a:p>
          <a:p>
            <a:pPr marL="342900" indent="-342900">
              <a:buFont typeface="Arial" pitchFamily="34" charset="0"/>
              <a:buChar char="•"/>
            </a:pPr>
            <a:r>
              <a:rPr lang="en-US" sz="2400" dirty="0">
                <a:latin typeface="Times New Roman" pitchFamily="18" charset="0"/>
                <a:cs typeface="Times New Roman" pitchFamily="18" charset="0"/>
              </a:rPr>
              <a:t> Oxytocin induction or augmentation of labor Initiation or stimulation of contractions with oxytocin (Pitocin) is the most common method of labor induction and augmentation in women with a favorable or “ripe” cervix .</a:t>
            </a:r>
          </a:p>
          <a:p>
            <a:pPr marL="342900" indent="-342900">
              <a:buFont typeface="Arial" pitchFamily="34" charset="0"/>
              <a:buChar char="•"/>
            </a:pPr>
            <a:r>
              <a:rPr lang="en-US" sz="2400" dirty="0">
                <a:latin typeface="Times New Roman" pitchFamily="18" charset="0"/>
                <a:cs typeface="Times New Roman" pitchFamily="18" charset="0"/>
              </a:rPr>
              <a:t>When oxytocin is administered to stimulate contractions, it is called induction of labor. </a:t>
            </a:r>
          </a:p>
          <a:p>
            <a:pPr marL="342900" indent="-342900">
              <a:buFont typeface="Arial" pitchFamily="34" charset="0"/>
              <a:buChar char="•"/>
            </a:pPr>
            <a:r>
              <a:rPr lang="en-US" sz="2400" dirty="0">
                <a:latin typeface="Times New Roman" pitchFamily="18" charset="0"/>
                <a:cs typeface="Times New Roman" pitchFamily="18" charset="0"/>
              </a:rPr>
              <a:t>When oxytocin is administered to stimulate contractions that have already begun, it is known as augmentation of</a:t>
            </a:r>
            <a:r>
              <a:rPr lang="en-US" sz="2400" dirty="0">
                <a:solidFill>
                  <a:prstClr val="black"/>
                </a:solidFill>
                <a:latin typeface="Times New Roman" pitchFamily="18" charset="0"/>
                <a:cs typeface="Times New Roman" pitchFamily="18" charset="0"/>
              </a:rPr>
              <a:t> labor.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9688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7848600" cy="4708981"/>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Infusion of oxytocin solution is regulated with an infusion pump. </a:t>
            </a:r>
          </a:p>
          <a:p>
            <a:pPr marL="285750" indent="-285750">
              <a:buFont typeface="Arial" pitchFamily="34" charset="0"/>
              <a:buChar char="•"/>
            </a:pPr>
            <a:r>
              <a:rPr lang="en-US" sz="2000" dirty="0">
                <a:latin typeface="Times New Roman" pitchFamily="18" charset="0"/>
                <a:cs typeface="Times New Roman" pitchFamily="18" charset="0"/>
              </a:rPr>
              <a:t>Administration begins at a very low rate and is adjusted upward or downward according to how the fetus responds to labor and to the woman’s contractions. The dose is individualized for every woman. </a:t>
            </a:r>
          </a:p>
          <a:p>
            <a:pPr marL="285750" indent="-285750">
              <a:buFont typeface="Arial" pitchFamily="34" charset="0"/>
              <a:buChar char="•"/>
            </a:pPr>
            <a:r>
              <a:rPr lang="en-US" sz="2000" dirty="0">
                <a:latin typeface="Times New Roman" pitchFamily="18" charset="0"/>
                <a:cs typeface="Times New Roman" pitchFamily="18" charset="0"/>
              </a:rPr>
              <a:t>When contractions are well established, it is often possible to reduce the rate of oxytocin. </a:t>
            </a:r>
          </a:p>
          <a:p>
            <a:pPr marL="285750" indent="-285750">
              <a:buFont typeface="Arial" pitchFamily="34" charset="0"/>
              <a:buChar char="•"/>
            </a:pPr>
            <a:r>
              <a:rPr lang="en-US" sz="2000" dirty="0">
                <a:latin typeface="Times New Roman" pitchFamily="18" charset="0"/>
                <a:cs typeface="Times New Roman" pitchFamily="18" charset="0"/>
              </a:rPr>
              <a:t>Augmentation of labor usually requires less total oxytocin than induction of labor because the uterus is more sensitive to the drug when labor has already begun. Continuous electronic monitoring is the usual method to assess and record fetal and maternal responses to oxytocin. </a:t>
            </a:r>
          </a:p>
          <a:p>
            <a:pPr marL="285750" indent="-285750">
              <a:buFont typeface="Arial" pitchFamily="34" charset="0"/>
              <a:buChar char="•"/>
            </a:pPr>
            <a:r>
              <a:rPr lang="en-US" sz="2000" dirty="0">
                <a:latin typeface="Times New Roman" pitchFamily="18" charset="0"/>
                <a:cs typeface="Times New Roman" pitchFamily="18" charset="0"/>
              </a:rPr>
              <a:t>Many health care providers prefer internal methods of monitoring when oxytocin is used because these techniques are more accurate, especially for contraction intensity. Oxytocin may be used in the fourth stage of labor to reduce uterine bleeding after the placenta has been delivered. </a:t>
            </a:r>
          </a:p>
          <a:p>
            <a:pPr marL="285750" indent="-285750">
              <a:buFont typeface="Arial" pitchFamily="34" charset="0"/>
              <a:buChar char="•"/>
            </a:pPr>
            <a:r>
              <a:rPr lang="en-US" sz="2000" dirty="0">
                <a:latin typeface="Times New Roman" pitchFamily="18" charset="0"/>
                <a:cs typeface="Times New Roman" pitchFamily="18" charset="0"/>
              </a:rPr>
              <a:t>Vital signs are monitored closely.</a:t>
            </a:r>
          </a:p>
        </p:txBody>
      </p:sp>
    </p:spTree>
    <p:extLst>
      <p:ext uri="{BB962C8B-B14F-4D97-AF65-F5344CB8AC3E}">
        <p14:creationId xmlns:p14="http://schemas.microsoft.com/office/powerpoint/2010/main" val="291749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382000" cy="5940088"/>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Complications of Augmentation of Labor :</a:t>
            </a:r>
          </a:p>
          <a:p>
            <a:pPr marL="285750" indent="-285750">
              <a:buFont typeface="Arial" pitchFamily="34" charset="0"/>
              <a:buChar char="•"/>
            </a:pPr>
            <a:r>
              <a:rPr lang="en-US" sz="2000" b="1" dirty="0">
                <a:latin typeface="Times New Roman" pitchFamily="18" charset="0"/>
                <a:cs typeface="Times New Roman" pitchFamily="18" charset="0"/>
              </a:rPr>
              <a:t>The most common complications related to overstimulation of contractions are fetal compromise and uterine rupture .</a:t>
            </a:r>
          </a:p>
          <a:p>
            <a:pPr marL="285750" indent="-285750">
              <a:buFont typeface="Arial" pitchFamily="34" charset="0"/>
              <a:buChar char="•"/>
            </a:pPr>
            <a:r>
              <a:rPr lang="en-US" sz="2000" dirty="0">
                <a:latin typeface="Times New Roman" pitchFamily="18" charset="0"/>
                <a:cs typeface="Times New Roman" pitchFamily="18" charset="0"/>
              </a:rPr>
              <a:t>Fetal compromise can occur because blood flow to the placenta is reduced if contractions are excessive (</a:t>
            </a:r>
            <a:r>
              <a:rPr lang="en-US" sz="2000" dirty="0" err="1">
                <a:latin typeface="Times New Roman" pitchFamily="18" charset="0"/>
                <a:cs typeface="Times New Roman" pitchFamily="18" charset="0"/>
              </a:rPr>
              <a:t>tachysystole</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Most placental exchange of oxygen, nutrients, and waste products occurs between contractions. </a:t>
            </a:r>
          </a:p>
          <a:p>
            <a:pPr marL="285750" indent="-285750">
              <a:buFont typeface="Arial" pitchFamily="34" charset="0"/>
              <a:buChar char="•"/>
            </a:pPr>
            <a:r>
              <a:rPr lang="en-US" sz="2000" dirty="0">
                <a:latin typeface="Times New Roman" pitchFamily="18" charset="0"/>
                <a:cs typeface="Times New Roman" pitchFamily="18" charset="0"/>
              </a:rPr>
              <a:t>This exchange is likely to be impaired if the contractions are too long, too frequent, or too intense. </a:t>
            </a:r>
          </a:p>
          <a:p>
            <a:pPr marL="285750" indent="-285750">
              <a:buFont typeface="Arial" pitchFamily="34" charset="0"/>
              <a:buChar char="•"/>
            </a:pPr>
            <a:r>
              <a:rPr lang="en-US" sz="2000" b="1" dirty="0">
                <a:latin typeface="Times New Roman" pitchFamily="18" charset="0"/>
                <a:cs typeface="Times New Roman" pitchFamily="18" charset="0"/>
              </a:rPr>
              <a:t>Water intoxication sometimes occurs </a:t>
            </a:r>
            <a:r>
              <a:rPr lang="en-US" sz="2000" dirty="0">
                <a:latin typeface="Times New Roman" pitchFamily="18" charset="0"/>
                <a:cs typeface="Times New Roman" pitchFamily="18" charset="0"/>
              </a:rPr>
              <a:t>because oxytocin inhibits the excretion of urine and promotes fluid retention.</a:t>
            </a:r>
          </a:p>
          <a:p>
            <a:pPr marL="285750" indent="-285750">
              <a:buFont typeface="Arial" pitchFamily="34" charset="0"/>
              <a:buChar char="•"/>
            </a:pPr>
            <a:r>
              <a:rPr lang="en-US" sz="2000" dirty="0">
                <a:latin typeface="Times New Roman" pitchFamily="18" charset="0"/>
                <a:cs typeface="Times New Roman" pitchFamily="18" charset="0"/>
              </a:rPr>
              <a:t> Water intoxication is not likely with the small amounts of oxytocin and fluids given intravenously during labor, but it is more likely to occur if large doses of </a:t>
            </a:r>
            <a:r>
              <a:rPr lang="en-US" sz="2000" b="1" dirty="0">
                <a:latin typeface="Times New Roman" pitchFamily="18" charset="0"/>
                <a:cs typeface="Times New Roman" pitchFamily="18" charset="0"/>
              </a:rPr>
              <a:t>oxytocin and fluids are given intravenously after birth</a:t>
            </a:r>
            <a:r>
              <a:rPr lang="en-US" sz="2000" dirty="0">
                <a:latin typeface="Times New Roman" pitchFamily="18" charset="0"/>
                <a:cs typeface="Times New Roman" pitchFamily="18" charset="0"/>
              </a:rPr>
              <a:t>. </a:t>
            </a:r>
          </a:p>
          <a:p>
            <a:pPr marL="285750" indent="-285750">
              <a:buFont typeface="Arial" pitchFamily="34" charset="0"/>
              <a:buChar char="•"/>
            </a:pPr>
            <a:r>
              <a:rPr lang="en-US" sz="2000" b="1" dirty="0">
                <a:latin typeface="Times New Roman" pitchFamily="18" charset="0"/>
                <a:cs typeface="Times New Roman" pitchFamily="18" charset="0"/>
              </a:rPr>
              <a:t>Oxytocin is discontinued </a:t>
            </a:r>
            <a:r>
              <a:rPr lang="en-US" sz="2000" dirty="0">
                <a:latin typeface="Times New Roman" pitchFamily="18" charset="0"/>
                <a:cs typeface="Times New Roman" pitchFamily="18" charset="0"/>
              </a:rPr>
              <a:t>or its rate is reduced if signs of fetal compromise or excessive uterine contractions occur.</a:t>
            </a:r>
          </a:p>
          <a:p>
            <a:pPr marL="285750" indent="-285750">
              <a:buFont typeface="Arial" pitchFamily="34" charset="0"/>
              <a:buChar char="•"/>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Fetal heart rates outside the normal range of 110 to 160 beats/min</a:t>
            </a:r>
            <a:r>
              <a:rPr lang="en-US" sz="2000" dirty="0">
                <a:latin typeface="Times New Roman" pitchFamily="18" charset="0"/>
                <a:cs typeface="Times New Roman" pitchFamily="18" charset="0"/>
              </a:rPr>
              <a:t>, late decelerations, and loss of variability are the most common signs of fetal compromise.</a:t>
            </a:r>
          </a:p>
        </p:txBody>
      </p:sp>
    </p:spTree>
    <p:extLst>
      <p:ext uri="{BB962C8B-B14F-4D97-AF65-F5344CB8AC3E}">
        <p14:creationId xmlns:p14="http://schemas.microsoft.com/office/powerpoint/2010/main" val="324666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7924800" cy="6217087"/>
          </a:xfrm>
          <a:prstGeom prst="rect">
            <a:avLst/>
          </a:prstGeom>
        </p:spPr>
        <p:txBody>
          <a:bodyPr wrap="square">
            <a:spAutoFit/>
          </a:bodyPr>
          <a:lstStyle/>
          <a:p>
            <a:r>
              <a:rPr lang="vi-VN" sz="2000" b="1" dirty="0">
                <a:latin typeface="+mj-lt"/>
              </a:rPr>
              <a:t>KEY TERMS</a:t>
            </a:r>
            <a:r>
              <a:rPr lang="en-US" sz="2000" b="1" dirty="0">
                <a:latin typeface="+mj-lt"/>
              </a:rPr>
              <a:t>:</a:t>
            </a:r>
          </a:p>
          <a:p>
            <a:r>
              <a:rPr lang="vi-VN" sz="2000" b="1" dirty="0">
                <a:latin typeface="+mj-lt"/>
              </a:rPr>
              <a:t> </a:t>
            </a:r>
            <a:r>
              <a:rPr lang="vi-VN" sz="2000" dirty="0">
                <a:latin typeface="+mj-lt"/>
              </a:rPr>
              <a:t>anaphylactoid syndrome </a:t>
            </a:r>
            <a:endParaRPr lang="en-US" sz="2000" dirty="0">
              <a:latin typeface="+mj-lt"/>
            </a:endParaRPr>
          </a:p>
          <a:p>
            <a:r>
              <a:rPr lang="vi-VN" sz="2000" dirty="0">
                <a:latin typeface="+mj-lt"/>
              </a:rPr>
              <a:t>artificial rupture of membranes (AROM) </a:t>
            </a:r>
            <a:endParaRPr lang="en-US" sz="2000" dirty="0">
              <a:latin typeface="+mj-lt"/>
            </a:endParaRPr>
          </a:p>
          <a:p>
            <a:r>
              <a:rPr lang="vi-VN" sz="2000" dirty="0">
                <a:latin typeface="+mj-lt"/>
              </a:rPr>
              <a:t>augmentation of labor </a:t>
            </a:r>
            <a:endParaRPr lang="en-US" sz="2000" dirty="0">
              <a:latin typeface="+mj-lt"/>
            </a:endParaRPr>
          </a:p>
          <a:p>
            <a:r>
              <a:rPr lang="vi-VN" sz="2000" dirty="0">
                <a:latin typeface="+mj-lt"/>
              </a:rPr>
              <a:t>Bishop score </a:t>
            </a:r>
            <a:endParaRPr lang="en-US" sz="2000" dirty="0">
              <a:latin typeface="+mj-lt"/>
            </a:endParaRPr>
          </a:p>
          <a:p>
            <a:r>
              <a:rPr lang="vi-VN" sz="2000" dirty="0">
                <a:latin typeface="+mj-lt"/>
              </a:rPr>
              <a:t>cephalopelvic disproportion (sĕf-ăh-lō-PĔL-vĭc dĭs-prŏ-PŎR-shŭn</a:t>
            </a:r>
            <a:r>
              <a:rPr lang="en-US" sz="2000" dirty="0">
                <a:latin typeface="+mj-lt"/>
              </a:rPr>
              <a:t>)</a:t>
            </a:r>
            <a:r>
              <a:rPr lang="vi-VN" sz="2000" dirty="0">
                <a:latin typeface="+mj-lt"/>
              </a:rPr>
              <a:t>, </a:t>
            </a:r>
            <a:endParaRPr lang="en-US" sz="2000" dirty="0">
              <a:latin typeface="+mj-lt"/>
            </a:endParaRPr>
          </a:p>
          <a:p>
            <a:r>
              <a:rPr lang="vi-VN" sz="2000" dirty="0">
                <a:latin typeface="+mj-lt"/>
              </a:rPr>
              <a:t>chignon (SHĒN-yon, </a:t>
            </a:r>
            <a:r>
              <a:rPr lang="en-US" sz="2000" dirty="0">
                <a:latin typeface="+mj-lt"/>
              </a:rPr>
              <a:t>)</a:t>
            </a:r>
          </a:p>
          <a:p>
            <a:r>
              <a:rPr lang="vi-VN" sz="2000" dirty="0">
                <a:latin typeface="+mj-lt"/>
              </a:rPr>
              <a:t>chorioamnionitis (kō-rē-ō-ăm-nē-ō-NĪ-tĭs</a:t>
            </a:r>
            <a:r>
              <a:rPr lang="en-US" sz="2000" dirty="0">
                <a:latin typeface="+mj-lt"/>
              </a:rPr>
              <a:t>)</a:t>
            </a:r>
            <a:r>
              <a:rPr lang="vi-VN" sz="2000" dirty="0">
                <a:latin typeface="+mj-lt"/>
              </a:rPr>
              <a:t>, </a:t>
            </a:r>
            <a:endParaRPr lang="en-US" sz="2000" dirty="0">
              <a:latin typeface="+mj-lt"/>
            </a:endParaRPr>
          </a:p>
          <a:p>
            <a:r>
              <a:rPr lang="vi-VN" sz="2000" dirty="0">
                <a:latin typeface="+mj-lt"/>
              </a:rPr>
              <a:t>complementary and alternative medicine (CAM) </a:t>
            </a:r>
            <a:endParaRPr lang="en-US" sz="2000" dirty="0">
              <a:latin typeface="+mj-lt"/>
            </a:endParaRPr>
          </a:p>
          <a:p>
            <a:r>
              <a:rPr lang="vi-VN" sz="2000" dirty="0">
                <a:latin typeface="+mj-lt"/>
              </a:rPr>
              <a:t>dysfunctional labor</a:t>
            </a:r>
            <a:endParaRPr lang="en-US" sz="2000" dirty="0">
              <a:latin typeface="+mj-lt"/>
            </a:endParaRPr>
          </a:p>
          <a:p>
            <a:r>
              <a:rPr lang="vi-VN" sz="2000" dirty="0">
                <a:latin typeface="+mj-lt"/>
              </a:rPr>
              <a:t>dystocia </a:t>
            </a:r>
            <a:endParaRPr lang="en-US" sz="2000" dirty="0">
              <a:latin typeface="+mj-lt"/>
            </a:endParaRPr>
          </a:p>
          <a:p>
            <a:r>
              <a:rPr lang="vi-VN" sz="2000" dirty="0">
                <a:latin typeface="+mj-lt"/>
              </a:rPr>
              <a:t>fibronectin (fī-brō-NĔK-tĭn</a:t>
            </a:r>
            <a:r>
              <a:rPr lang="en-US" sz="2000" dirty="0">
                <a:latin typeface="+mj-lt"/>
              </a:rPr>
              <a:t>)</a:t>
            </a:r>
            <a:r>
              <a:rPr lang="vi-VN" sz="2000" dirty="0">
                <a:latin typeface="+mj-lt"/>
              </a:rPr>
              <a:t>, </a:t>
            </a:r>
            <a:endParaRPr lang="en-US" sz="2000" dirty="0">
              <a:latin typeface="+mj-lt"/>
            </a:endParaRPr>
          </a:p>
          <a:p>
            <a:r>
              <a:rPr lang="vi-VN" sz="2000" dirty="0">
                <a:latin typeface="+mj-lt"/>
              </a:rPr>
              <a:t>hydramnios (hī-DRĂM-nē-ŏs</a:t>
            </a:r>
            <a:r>
              <a:rPr lang="en-US" sz="2000" dirty="0">
                <a:latin typeface="+mj-lt"/>
              </a:rPr>
              <a:t>)</a:t>
            </a:r>
            <a:r>
              <a:rPr lang="vi-VN" sz="2000" dirty="0">
                <a:latin typeface="+mj-lt"/>
              </a:rPr>
              <a:t>, </a:t>
            </a:r>
            <a:endParaRPr lang="en-US" sz="2000" dirty="0">
              <a:latin typeface="+mj-lt"/>
            </a:endParaRPr>
          </a:p>
          <a:p>
            <a:r>
              <a:rPr lang="vi-VN" sz="2000" dirty="0">
                <a:latin typeface="+mj-lt"/>
              </a:rPr>
              <a:t> induction of labor </a:t>
            </a:r>
            <a:endParaRPr lang="en-US" sz="2000" dirty="0">
              <a:latin typeface="+mj-lt"/>
            </a:endParaRPr>
          </a:p>
          <a:p>
            <a:r>
              <a:rPr lang="vi-VN" sz="2000" dirty="0">
                <a:latin typeface="+mj-lt"/>
              </a:rPr>
              <a:t>laminaria (lăm-ĭ-NĂ-rē-ăh,</a:t>
            </a:r>
            <a:r>
              <a:rPr lang="en-US" sz="2000" dirty="0">
                <a:latin typeface="+mj-lt"/>
              </a:rPr>
              <a:t>)</a:t>
            </a:r>
            <a:r>
              <a:rPr lang="vi-VN" sz="2000" dirty="0">
                <a:latin typeface="+mj-lt"/>
              </a:rPr>
              <a:t> </a:t>
            </a:r>
            <a:endParaRPr lang="en-US" sz="2000" dirty="0">
              <a:latin typeface="+mj-lt"/>
            </a:endParaRPr>
          </a:p>
          <a:p>
            <a:r>
              <a:rPr lang="vi-VN" sz="2000" dirty="0">
                <a:latin typeface="+mj-lt"/>
              </a:rPr>
              <a:t>macrosomia (măk-rō-SŌM-ē-ă, </a:t>
            </a:r>
            <a:r>
              <a:rPr lang="en-US" sz="2000" dirty="0">
                <a:latin typeface="+mj-lt"/>
              </a:rPr>
              <a:t>)</a:t>
            </a:r>
          </a:p>
          <a:p>
            <a:r>
              <a:rPr lang="vi-VN" sz="2000" dirty="0">
                <a:latin typeface="+mj-lt"/>
              </a:rPr>
              <a:t>oligohydramnios (ŏl-ĭ-gō-hī-DRĂM-nē-ŏs</a:t>
            </a:r>
            <a:r>
              <a:rPr lang="en-US" sz="2000" dirty="0">
                <a:latin typeface="+mj-lt"/>
              </a:rPr>
              <a:t>)</a:t>
            </a:r>
            <a:r>
              <a:rPr lang="vi-VN" sz="2000" dirty="0">
                <a:latin typeface="+mj-lt"/>
              </a:rPr>
              <a:t>, </a:t>
            </a:r>
            <a:endParaRPr lang="en-US" sz="2000" dirty="0">
              <a:latin typeface="+mj-lt"/>
            </a:endParaRPr>
          </a:p>
          <a:p>
            <a:r>
              <a:rPr lang="vi-VN" sz="2000" dirty="0">
                <a:latin typeface="+mj-lt"/>
              </a:rPr>
              <a:t>shoulder dystocia (SHŌL-dŭr dĭs-TŌ-sē-ă,</a:t>
            </a:r>
            <a:r>
              <a:rPr lang="en-US" sz="2000" dirty="0">
                <a:latin typeface="+mj-lt"/>
              </a:rPr>
              <a:t>)</a:t>
            </a:r>
            <a:r>
              <a:rPr lang="vi-VN" sz="2000" dirty="0">
                <a:latin typeface="+mj-lt"/>
              </a:rPr>
              <a:t> </a:t>
            </a:r>
            <a:endParaRPr lang="en-US" sz="2000" dirty="0">
              <a:latin typeface="+mj-lt"/>
            </a:endParaRPr>
          </a:p>
          <a:p>
            <a:r>
              <a:rPr lang="vi-VN" sz="2000" dirty="0">
                <a:latin typeface="+mj-lt"/>
              </a:rPr>
              <a:t>spontaneous rupture of membranes (SROM)</a:t>
            </a:r>
            <a:r>
              <a:rPr lang="vi-VN" dirty="0">
                <a:solidFill>
                  <a:prstClr val="black"/>
                </a:solidFill>
              </a:rPr>
              <a:t> </a:t>
            </a:r>
            <a:endParaRPr lang="en-US" dirty="0">
              <a:solidFill>
                <a:prstClr val="black"/>
              </a:solidFill>
            </a:endParaRPr>
          </a:p>
          <a:p>
            <a:r>
              <a:rPr lang="vi-VN" dirty="0">
                <a:solidFill>
                  <a:prstClr val="black"/>
                </a:solidFill>
              </a:rPr>
              <a:t>tocolytics (tō-kō-LĬT-ĭks</a:t>
            </a:r>
            <a:r>
              <a:rPr lang="en-US" dirty="0">
                <a:solidFill>
                  <a:prstClr val="black"/>
                </a:solidFill>
              </a:rPr>
              <a:t>)</a:t>
            </a:r>
            <a:r>
              <a:rPr lang="vi-VN" dirty="0">
                <a:solidFill>
                  <a:prstClr val="black"/>
                </a:solidFill>
              </a:rPr>
              <a:t>, </a:t>
            </a:r>
            <a:endParaRPr lang="en-US" sz="2000" dirty="0">
              <a:latin typeface="+mj-lt"/>
            </a:endParaRPr>
          </a:p>
        </p:txBody>
      </p:sp>
    </p:spTree>
    <p:extLst>
      <p:ext uri="{BB962C8B-B14F-4D97-AF65-F5344CB8AC3E}">
        <p14:creationId xmlns:p14="http://schemas.microsoft.com/office/powerpoint/2010/main" val="384132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915400" cy="5016758"/>
          </a:xfrm>
          <a:prstGeom prst="rect">
            <a:avLst/>
          </a:prstGeom>
        </p:spPr>
        <p:txBody>
          <a:bodyPr wrap="square">
            <a:spAutoFit/>
          </a:bodyPr>
          <a:lstStyle/>
          <a:p>
            <a:pPr marL="285750" indent="-285750">
              <a:buFont typeface="Arial" pitchFamily="34" charset="0"/>
              <a:buChar char="•"/>
            </a:pPr>
            <a:r>
              <a:rPr lang="en-US" sz="2000" b="1" dirty="0">
                <a:solidFill>
                  <a:prstClr val="black"/>
                </a:solidFill>
                <a:latin typeface="Times New Roman" pitchFamily="18" charset="0"/>
                <a:cs typeface="Times New Roman" pitchFamily="18" charset="0"/>
              </a:rPr>
              <a:t>Safety Alert! </a:t>
            </a:r>
          </a:p>
          <a:p>
            <a:r>
              <a:rPr lang="en-US" sz="2000" dirty="0" err="1">
                <a:solidFill>
                  <a:prstClr val="black"/>
                </a:solidFill>
                <a:latin typeface="Times New Roman" pitchFamily="18" charset="0"/>
                <a:cs typeface="Times New Roman" pitchFamily="18" charset="0"/>
              </a:rPr>
              <a:t>Tachysystole</a:t>
            </a:r>
            <a:r>
              <a:rPr lang="en-US" sz="2000" dirty="0">
                <a:solidFill>
                  <a:prstClr val="black"/>
                </a:solidFill>
                <a:latin typeface="Times New Roman" pitchFamily="18" charset="0"/>
                <a:cs typeface="Times New Roman" pitchFamily="18" charset="0"/>
              </a:rPr>
              <a:t> is most often evidenced by contraction frequency greater than every 2 minutes; five or more contractions within 10 minutes, durations longer than 90 seconds; or resting intervals shorter than 60 seconds.</a:t>
            </a:r>
          </a:p>
          <a:p>
            <a:pPr marL="285750" indent="-285750">
              <a:buFont typeface="Arial" pitchFamily="34" charset="0"/>
              <a:buChar char="•"/>
            </a:pPr>
            <a:r>
              <a:rPr lang="en-US" sz="2000" dirty="0">
                <a:latin typeface="Times New Roman" pitchFamily="18" charset="0"/>
                <a:cs typeface="Times New Roman" pitchFamily="18" charset="0"/>
              </a:rPr>
              <a:t>The resting tone of the uterus (muscle tension when it is not contracting) is often higher than normal. Internal uterine activity monitoring allows determination of peak uterine pressures and uterine resting tone.</a:t>
            </a:r>
          </a:p>
          <a:p>
            <a:pPr marL="285750" indent="-285750">
              <a:buFont typeface="Arial" pitchFamily="34" charset="0"/>
              <a:buChar char="•"/>
            </a:pPr>
            <a:r>
              <a:rPr lang="en-US" sz="2000" dirty="0">
                <a:latin typeface="Times New Roman" pitchFamily="18" charset="0"/>
                <a:cs typeface="Times New Roman" pitchFamily="18" charset="0"/>
              </a:rPr>
              <a:t> In addition to stopping the oxytocin infusion, the RN chooses one or more of the following measures to correct adverse maternal or fetal reactions: </a:t>
            </a:r>
          </a:p>
          <a:p>
            <a:pPr marL="457200" indent="-457200">
              <a:buFont typeface="+mj-lt"/>
              <a:buAutoNum type="arabicPeriod"/>
            </a:pPr>
            <a:r>
              <a:rPr lang="en-US" sz="2000" dirty="0">
                <a:latin typeface="Times New Roman" pitchFamily="18" charset="0"/>
                <a:cs typeface="Times New Roman" pitchFamily="18" charset="0"/>
              </a:rPr>
              <a:t>• Increasing the </a:t>
            </a:r>
            <a:r>
              <a:rPr lang="en-US" sz="2000" dirty="0" err="1">
                <a:latin typeface="Times New Roman" pitchFamily="18" charset="0"/>
                <a:cs typeface="Times New Roman" pitchFamily="18" charset="0"/>
              </a:rPr>
              <a:t>nonmedicated</a:t>
            </a:r>
            <a:r>
              <a:rPr lang="en-US" sz="2000" dirty="0">
                <a:latin typeface="Times New Roman" pitchFamily="18" charset="0"/>
                <a:cs typeface="Times New Roman" pitchFamily="18" charset="0"/>
              </a:rPr>
              <a:t> IV solution </a:t>
            </a:r>
          </a:p>
          <a:p>
            <a:pPr marL="457200" indent="-457200">
              <a:buFont typeface="+mj-lt"/>
              <a:buAutoNum type="arabicPeriod"/>
            </a:pPr>
            <a:r>
              <a:rPr lang="en-US" sz="2000" dirty="0">
                <a:latin typeface="Times New Roman" pitchFamily="18" charset="0"/>
                <a:cs typeface="Times New Roman" pitchFamily="18" charset="0"/>
              </a:rPr>
              <a:t>• Changing the woman’s position, avoiding the supine position</a:t>
            </a:r>
          </a:p>
          <a:p>
            <a:pPr marL="457200" indent="-457200">
              <a:buFont typeface="+mj-lt"/>
              <a:buAutoNum type="arabicPeriod"/>
            </a:pPr>
            <a:r>
              <a:rPr lang="en-US" sz="2000" dirty="0">
                <a:latin typeface="Times New Roman" pitchFamily="18" charset="0"/>
                <a:cs typeface="Times New Roman" pitchFamily="18" charset="0"/>
              </a:rPr>
              <a:t> • Giving oxygen by face mask at 8 to 10 L/min The health care provider is notified after corrective measures are taken.</a:t>
            </a:r>
          </a:p>
          <a:p>
            <a:pPr marL="285750" indent="-285750">
              <a:buFont typeface="Arial" pitchFamily="34" charset="0"/>
              <a:buChar char="•"/>
            </a:pPr>
            <a:r>
              <a:rPr lang="en-US" sz="2000" dirty="0">
                <a:latin typeface="Times New Roman" pitchFamily="18" charset="0"/>
                <a:cs typeface="Times New Roman" pitchFamily="18" charset="0"/>
              </a:rPr>
              <a:t> A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(drug that reduces uterine contractions such as magnesium sulfate or </a:t>
            </a:r>
            <a:r>
              <a:rPr lang="en-US" sz="2000" dirty="0" err="1">
                <a:latin typeface="Times New Roman" pitchFamily="18" charset="0"/>
                <a:cs typeface="Times New Roman" pitchFamily="18" charset="0"/>
              </a:rPr>
              <a:t>terbutaline</a:t>
            </a:r>
            <a:r>
              <a:rPr lang="en-US" sz="2000" dirty="0">
                <a:latin typeface="Times New Roman" pitchFamily="18" charset="0"/>
                <a:cs typeface="Times New Roman" pitchFamily="18" charset="0"/>
              </a:rPr>
              <a:t>) may be ordered if contractions do not quickly decrease after oxytocin is stopped.</a:t>
            </a:r>
          </a:p>
        </p:txBody>
      </p:sp>
    </p:spTree>
    <p:extLst>
      <p:ext uri="{BB962C8B-B14F-4D97-AF65-F5344CB8AC3E}">
        <p14:creationId xmlns:p14="http://schemas.microsoft.com/office/powerpoint/2010/main" val="561976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4345"/>
            <a:ext cx="8305800" cy="5016758"/>
          </a:xfrm>
          <a:prstGeom prst="rect">
            <a:avLst/>
          </a:prstGeom>
        </p:spPr>
        <p:txBody>
          <a:bodyPr wrap="square">
            <a:spAutoFit/>
          </a:bodyPr>
          <a:lstStyle/>
          <a:p>
            <a:r>
              <a:rPr lang="en-US" sz="2000" b="1" dirty="0">
                <a:latin typeface="Times New Roman" pitchFamily="18" charset="0"/>
                <a:cs typeface="Times New Roman" pitchFamily="18" charset="0"/>
              </a:rPr>
              <a:t>Safety Alert!</a:t>
            </a:r>
          </a:p>
          <a:p>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IV oxytocin is considered to be a high-alert medication because it has an increased risk of causing a significant adverse reaction if used incorrectly.</a:t>
            </a:r>
          </a:p>
          <a:p>
            <a:r>
              <a:rPr lang="en-US" sz="2000" dirty="0">
                <a:latin typeface="Times New Roman" pitchFamily="18" charset="0"/>
                <a:cs typeface="Times New Roman" pitchFamily="18" charset="0"/>
              </a:rPr>
              <a:t> The nurse must be aware of signs and symptoms of increased uterine activity and must monitor fetal heart rate every 15 minutes during active labor and every 5 minutes during the transitional phase. </a:t>
            </a:r>
          </a:p>
          <a:p>
            <a:r>
              <a:rPr lang="en-US" sz="2000" b="1" dirty="0">
                <a:latin typeface="Times New Roman" pitchFamily="18" charset="0"/>
                <a:cs typeface="Times New Roman" pitchFamily="18" charset="0"/>
              </a:rPr>
              <a:t>Safety interventions for oxytocin-induced uterine contractions or fetal heart rate abnormalities include the following: </a:t>
            </a:r>
          </a:p>
          <a:p>
            <a:r>
              <a:rPr lang="en-US" sz="2000" dirty="0">
                <a:latin typeface="Times New Roman" pitchFamily="18" charset="0"/>
                <a:cs typeface="Times New Roman" pitchFamily="18" charset="0"/>
              </a:rPr>
              <a:t>• Notifying the health care provider and the RN </a:t>
            </a:r>
          </a:p>
          <a:p>
            <a:r>
              <a:rPr lang="en-US" sz="2000" dirty="0">
                <a:latin typeface="Times New Roman" pitchFamily="18" charset="0"/>
                <a:cs typeface="Times New Roman" pitchFamily="18" charset="0"/>
              </a:rPr>
              <a:t>• Repositioning the woman to left or right lateral position </a:t>
            </a:r>
          </a:p>
          <a:p>
            <a:r>
              <a:rPr lang="en-US" sz="2000" dirty="0">
                <a:latin typeface="Times New Roman" pitchFamily="18" charset="0"/>
                <a:cs typeface="Times New Roman" pitchFamily="18" charset="0"/>
              </a:rPr>
              <a:t>• Decreasing the dose of oxytocin to half of the current rate or discontinuing oxytocin </a:t>
            </a:r>
          </a:p>
          <a:p>
            <a:r>
              <a:rPr lang="en-US" sz="2000" dirty="0">
                <a:latin typeface="Times New Roman" pitchFamily="18" charset="0"/>
                <a:cs typeface="Times New Roman" pitchFamily="18" charset="0"/>
              </a:rPr>
              <a:t>• Preparing an IV bolus of lactated Ringer’s solution </a:t>
            </a:r>
          </a:p>
          <a:p>
            <a:r>
              <a:rPr lang="en-US" sz="2000" dirty="0">
                <a:latin typeface="Times New Roman" pitchFamily="18" charset="0"/>
                <a:cs typeface="Times New Roman" pitchFamily="18" charset="0"/>
              </a:rPr>
              <a:t>• Administering oxygen at 10 L/min via a </a:t>
            </a:r>
            <a:r>
              <a:rPr lang="en-US" sz="2000" dirty="0" err="1">
                <a:latin typeface="Times New Roman" pitchFamily="18" charset="0"/>
                <a:cs typeface="Times New Roman" pitchFamily="18" charset="0"/>
              </a:rPr>
              <a:t>nonrebreather</a:t>
            </a:r>
            <a:r>
              <a:rPr lang="en-US" sz="2000" dirty="0">
                <a:latin typeface="Times New Roman" pitchFamily="18" charset="0"/>
                <a:cs typeface="Times New Roman" pitchFamily="18" charset="0"/>
              </a:rPr>
              <a:t> face mask </a:t>
            </a:r>
          </a:p>
          <a:p>
            <a:r>
              <a:rPr lang="en-US" sz="2000" dirty="0">
                <a:latin typeface="Times New Roman" pitchFamily="18" charset="0"/>
                <a:cs typeface="Times New Roman" pitchFamily="18" charset="0"/>
              </a:rPr>
              <a:t>• Preparing IV </a:t>
            </a:r>
            <a:r>
              <a:rPr lang="en-US" sz="2000" dirty="0" err="1">
                <a:latin typeface="Times New Roman" pitchFamily="18" charset="0"/>
                <a:cs typeface="Times New Roman" pitchFamily="18" charset="0"/>
              </a:rPr>
              <a:t>terbutaline</a:t>
            </a:r>
            <a:r>
              <a:rPr lang="en-US" sz="2000" dirty="0">
                <a:latin typeface="Times New Roman" pitchFamily="18" charset="0"/>
                <a:cs typeface="Times New Roman" pitchFamily="18" charset="0"/>
              </a:rPr>
              <a:t> for administration </a:t>
            </a:r>
          </a:p>
          <a:p>
            <a:r>
              <a:rPr lang="en-US" sz="2000" dirty="0">
                <a:latin typeface="Times New Roman" pitchFamily="18" charset="0"/>
                <a:cs typeface="Times New Roman" pitchFamily="18" charset="0"/>
              </a:rPr>
              <a:t>• Assessing uterine contractions and fetal heart rate every 5 minutes</a:t>
            </a:r>
          </a:p>
        </p:txBody>
      </p:sp>
    </p:spTree>
    <p:extLst>
      <p:ext uri="{BB962C8B-B14F-4D97-AF65-F5344CB8AC3E}">
        <p14:creationId xmlns:p14="http://schemas.microsoft.com/office/powerpoint/2010/main" val="75169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7186"/>
            <a:ext cx="8229600" cy="4708981"/>
          </a:xfrm>
          <a:prstGeom prst="rect">
            <a:avLst/>
          </a:prstGeom>
        </p:spPr>
        <p:txBody>
          <a:bodyPr wrap="square">
            <a:spAutoFit/>
          </a:bodyPr>
          <a:lstStyle/>
          <a:p>
            <a:r>
              <a:rPr lang="en-US" sz="2000" b="1" dirty="0">
                <a:latin typeface="Times New Roman" pitchFamily="18" charset="0"/>
                <a:cs typeface="Times New Roman" pitchFamily="18" charset="0"/>
              </a:rPr>
              <a:t>Nursing Care During Induction or Augmentation :</a:t>
            </a:r>
          </a:p>
          <a:p>
            <a:pPr marL="342900" indent="-342900">
              <a:buFont typeface="+mj-lt"/>
              <a:buAutoNum type="arabicPeriod"/>
            </a:pPr>
            <a:r>
              <a:rPr lang="en-US" sz="2000" dirty="0">
                <a:latin typeface="Times New Roman" pitchFamily="18" charset="0"/>
                <a:cs typeface="Times New Roman" pitchFamily="18" charset="0"/>
              </a:rPr>
              <a:t>RN, with 1:1 or 1:2 ratio, care for patients undergoing oxytocin-induced labor.</a:t>
            </a:r>
          </a:p>
          <a:p>
            <a:pPr marL="342900" indent="-342900">
              <a:buFont typeface="+mj-lt"/>
              <a:buAutoNum type="arabicPeriod"/>
            </a:pPr>
            <a:r>
              <a:rPr lang="en-US" sz="2000" dirty="0">
                <a:latin typeface="Times New Roman" pitchFamily="18" charset="0"/>
                <a:cs typeface="Times New Roman" pitchFamily="18" charset="0"/>
              </a:rPr>
              <a:t> Fetal heart rate must be assessed and recorded every 15 minutes during active labor and every 5 minutes during transition.</a:t>
            </a:r>
          </a:p>
          <a:p>
            <a:pPr marL="342900" indent="-342900">
              <a:buFont typeface="+mj-lt"/>
              <a:buAutoNum type="arabicPeriod"/>
            </a:pPr>
            <a:r>
              <a:rPr lang="en-US" sz="2000" dirty="0">
                <a:latin typeface="Times New Roman" pitchFamily="18" charset="0"/>
                <a:cs typeface="Times New Roman" pitchFamily="18" charset="0"/>
              </a:rPr>
              <a:t> Baseline maternal vital signs are assessed, and a fetal monitor tracing is performed to identify contraindications to induction or augmentation before the procedure begins. If abnormalities are noted in either fetal heart rate or maternal vital signs, the nurse stops the oxytocin and begins measures to reduce contractions and increase placental blood flow. </a:t>
            </a:r>
          </a:p>
          <a:p>
            <a:pPr marL="342900" indent="-342900">
              <a:buFont typeface="+mj-lt"/>
              <a:buAutoNum type="arabicPeriod"/>
            </a:pPr>
            <a:r>
              <a:rPr lang="en-US" sz="2000" dirty="0">
                <a:latin typeface="Times New Roman" pitchFamily="18" charset="0"/>
                <a:cs typeface="Times New Roman" pitchFamily="18" charset="0"/>
              </a:rPr>
              <a:t>The woman’s blood pressure, pulse rate, and respirations are measured every 30 to 60 minutes. </a:t>
            </a:r>
          </a:p>
          <a:p>
            <a:pPr marL="342900" indent="-342900">
              <a:buFont typeface="+mj-lt"/>
              <a:buAutoNum type="arabicPeriod"/>
            </a:pPr>
            <a:r>
              <a:rPr lang="en-US" sz="2000" dirty="0">
                <a:latin typeface="Times New Roman" pitchFamily="18" charset="0"/>
                <a:cs typeface="Times New Roman" pitchFamily="18" charset="0"/>
              </a:rPr>
              <a:t>Her temperature is taken every 2 to 4 hours.</a:t>
            </a:r>
          </a:p>
          <a:p>
            <a:pPr marL="342900" indent="-342900">
              <a:buFont typeface="+mj-lt"/>
              <a:buAutoNum type="arabicPeriod"/>
            </a:pPr>
            <a:r>
              <a:rPr lang="en-US" sz="2000" dirty="0">
                <a:latin typeface="Times New Roman" pitchFamily="18" charset="0"/>
                <a:cs typeface="Times New Roman" pitchFamily="18" charset="0"/>
              </a:rPr>
              <a:t> Recording her intake and output helps identify potential water intoxication.</a:t>
            </a:r>
          </a:p>
          <a:p>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2671071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534400" cy="5632311"/>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Nursing Tip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A woman who has oxytocin stimulation of labor may find that her contractions are difficult to manage.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Help her to stay focused on breathing and relaxation techniques with each contraction.</a:t>
            </a:r>
          </a:p>
          <a:p>
            <a:r>
              <a:rPr lang="en-US" sz="2000" b="1" dirty="0" err="1">
                <a:latin typeface="Times New Roman" pitchFamily="18" charset="0"/>
                <a:cs typeface="Times New Roman" pitchFamily="18" charset="0"/>
              </a:rPr>
              <a:t>Amnioinfusion</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An </a:t>
            </a:r>
            <a:r>
              <a:rPr lang="en-US" sz="2000" dirty="0" err="1">
                <a:latin typeface="Times New Roman" pitchFamily="18" charset="0"/>
                <a:cs typeface="Times New Roman" pitchFamily="18" charset="0"/>
              </a:rPr>
              <a:t>amnioinfusion</a:t>
            </a:r>
            <a:r>
              <a:rPr lang="en-US" sz="2000" dirty="0">
                <a:latin typeface="Times New Roman" pitchFamily="18" charset="0"/>
                <a:cs typeface="Times New Roman" pitchFamily="18" charset="0"/>
              </a:rPr>
              <a:t> is the injection of warmed sterile saline or lactated Ringer’s solution into the uterus via an intrauterine pressure catheter during labor after the membranes have ruptured.</a:t>
            </a:r>
          </a:p>
          <a:p>
            <a:r>
              <a:rPr lang="en-US" sz="2000" dirty="0">
                <a:latin typeface="Times New Roman" pitchFamily="18" charset="0"/>
                <a:cs typeface="Times New Roman" pitchFamily="18" charset="0"/>
              </a:rPr>
              <a:t> Indications for this procedure include the following: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Oligohydramnios</a:t>
            </a:r>
            <a:r>
              <a:rPr lang="en-US" sz="2000" dirty="0">
                <a:latin typeface="Times New Roman" pitchFamily="18" charset="0"/>
                <a:cs typeface="Times New Roman" pitchFamily="18" charset="0"/>
              </a:rPr>
              <a:t> (lower-than-normal amount of amniotic fluid)</a:t>
            </a:r>
          </a:p>
          <a:p>
            <a:r>
              <a:rPr lang="en-US" sz="2000" dirty="0">
                <a:latin typeface="Times New Roman" pitchFamily="18" charset="0"/>
                <a:cs typeface="Times New Roman" pitchFamily="18" charset="0"/>
              </a:rPr>
              <a:t> • Umbilical cord compression resulting from lack of amniotic fluid</a:t>
            </a:r>
          </a:p>
          <a:p>
            <a:r>
              <a:rPr lang="en-US" sz="2000" dirty="0">
                <a:latin typeface="Times New Roman" pitchFamily="18" charset="0"/>
                <a:cs typeface="Times New Roman" pitchFamily="18" charset="0"/>
              </a:rPr>
              <a:t> • Goal of reducing recurrent variable decelerations in the fetal heart rate </a:t>
            </a:r>
          </a:p>
          <a:p>
            <a:r>
              <a:rPr lang="en-US" sz="2000" dirty="0">
                <a:latin typeface="Times New Roman" pitchFamily="18" charset="0"/>
                <a:cs typeface="Times New Roman" pitchFamily="18" charset="0"/>
              </a:rPr>
              <a:t>• Goal of diluting meconium-stained amniotic fluid to prevent meconium aspiration syndrome</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Amnioinfusion</a:t>
            </a:r>
            <a:r>
              <a:rPr lang="en-US" sz="2000" dirty="0">
                <a:latin typeface="Times New Roman" pitchFamily="18" charset="0"/>
                <a:cs typeface="Times New Roman" pitchFamily="18" charset="0"/>
              </a:rPr>
              <a:t> replaces the “cushion” for the umbilical cord and relieves the variable decelerations of the fetal heart rate that may occur during contractions when decreased amniotic fluid is present</a:t>
            </a:r>
            <a:r>
              <a:rPr lang="en-US" dirty="0"/>
              <a:t>. </a:t>
            </a:r>
          </a:p>
        </p:txBody>
      </p:sp>
    </p:spTree>
    <p:extLst>
      <p:ext uri="{BB962C8B-B14F-4D97-AF65-F5344CB8AC3E}">
        <p14:creationId xmlns:p14="http://schemas.microsoft.com/office/powerpoint/2010/main" val="4011476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97839"/>
            <a:ext cx="8610600" cy="1631216"/>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It can be administered as a one-time bolus for 1 hour or as a continuous infusion.</a:t>
            </a:r>
          </a:p>
          <a:p>
            <a:pPr lvl="0"/>
            <a:r>
              <a:rPr lang="en-US" sz="2000" dirty="0">
                <a:solidFill>
                  <a:prstClr val="black"/>
                </a:solidFill>
                <a:latin typeface="Times New Roman" pitchFamily="18" charset="0"/>
                <a:cs typeface="Times New Roman" pitchFamily="18" charset="0"/>
              </a:rPr>
              <a:t> Continuous monitoring of uterine activity and fetal heart rate is essential. </a:t>
            </a:r>
          </a:p>
          <a:p>
            <a:pPr lvl="0"/>
            <a:r>
              <a:rPr lang="en-US" sz="2000" dirty="0">
                <a:solidFill>
                  <a:prstClr val="black"/>
                </a:solidFill>
                <a:latin typeface="Times New Roman" pitchFamily="18" charset="0"/>
                <a:cs typeface="Times New Roman" pitchFamily="18" charset="0"/>
              </a:rPr>
              <a:t>The nurse should change the </a:t>
            </a:r>
            <a:r>
              <a:rPr lang="en-US" sz="2000" dirty="0" err="1">
                <a:solidFill>
                  <a:prstClr val="black"/>
                </a:solidFill>
                <a:latin typeface="Times New Roman" pitchFamily="18" charset="0"/>
                <a:cs typeface="Times New Roman" pitchFamily="18" charset="0"/>
              </a:rPr>
              <a:t>underpads</a:t>
            </a:r>
            <a:r>
              <a:rPr lang="en-US" sz="2000" dirty="0">
                <a:solidFill>
                  <a:prstClr val="black"/>
                </a:solidFill>
                <a:latin typeface="Times New Roman" pitchFamily="18" charset="0"/>
                <a:cs typeface="Times New Roman" pitchFamily="18" charset="0"/>
              </a:rPr>
              <a:t> on the bed as needed to maintain patient comfort and should document the color, amount, and any odor of the fluid expelled from the vagina.</a:t>
            </a:r>
          </a:p>
        </p:txBody>
      </p:sp>
    </p:spTree>
    <p:extLst>
      <p:ext uri="{BB962C8B-B14F-4D97-AF65-F5344CB8AC3E}">
        <p14:creationId xmlns:p14="http://schemas.microsoft.com/office/powerpoint/2010/main" val="4213585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7346"/>
            <a:ext cx="8839200" cy="5940088"/>
          </a:xfrm>
          <a:prstGeom prst="rect">
            <a:avLst/>
          </a:prstGeom>
        </p:spPr>
        <p:txBody>
          <a:bodyPr wrap="square">
            <a:spAutoFit/>
          </a:bodyPr>
          <a:lstStyle/>
          <a:p>
            <a:r>
              <a:rPr lang="en-US" sz="2000" b="1" dirty="0">
                <a:latin typeface="Times New Roman" pitchFamily="18" charset="0"/>
                <a:cs typeface="Times New Roman" pitchFamily="18" charset="0"/>
              </a:rPr>
              <a:t>Version:</a:t>
            </a:r>
          </a:p>
          <a:p>
            <a:r>
              <a:rPr lang="en-US" sz="2000" dirty="0">
                <a:latin typeface="Times New Roman" pitchFamily="18" charset="0"/>
                <a:cs typeface="Times New Roman" pitchFamily="18" charset="0"/>
              </a:rPr>
              <a:t> Version is a method of changing the fetal presentation, usually from breech or oblique to cephalic.</a:t>
            </a:r>
          </a:p>
          <a:p>
            <a:r>
              <a:rPr lang="en-US" sz="2000" dirty="0">
                <a:latin typeface="Times New Roman" pitchFamily="18" charset="0"/>
                <a:cs typeface="Times New Roman" pitchFamily="18" charset="0"/>
              </a:rPr>
              <a:t> There are two methods: external and internal. External version is the more common method. </a:t>
            </a:r>
          </a:p>
          <a:p>
            <a:r>
              <a:rPr lang="en-US" sz="2000" dirty="0">
                <a:latin typeface="Times New Roman" pitchFamily="18" charset="0"/>
                <a:cs typeface="Times New Roman" pitchFamily="18" charset="0"/>
              </a:rPr>
              <a:t>A successful version reduces the need cesarean delivery. </a:t>
            </a:r>
          </a:p>
          <a:p>
            <a:r>
              <a:rPr lang="en-US" sz="2000" dirty="0">
                <a:latin typeface="Times New Roman" pitchFamily="18" charset="0"/>
                <a:cs typeface="Times New Roman" pitchFamily="18" charset="0"/>
              </a:rPr>
              <a:t>Risks and Contraindications of Version Few maternal and fetal risks are associated with version, especially external version. </a:t>
            </a:r>
          </a:p>
          <a:p>
            <a:r>
              <a:rPr lang="en-US" sz="2000" dirty="0">
                <a:latin typeface="Times New Roman" pitchFamily="18" charset="0"/>
                <a:cs typeface="Times New Roman" pitchFamily="18" charset="0"/>
              </a:rPr>
              <a:t>maternal or fetal conditions that are contraindications for version include the following: </a:t>
            </a:r>
          </a:p>
          <a:p>
            <a:r>
              <a:rPr lang="en-US" sz="2000" dirty="0">
                <a:latin typeface="Times New Roman" pitchFamily="18" charset="0"/>
                <a:cs typeface="Times New Roman" pitchFamily="18" charset="0"/>
              </a:rPr>
              <a:t>• Disproportion between the mother’s pelvis and fetal size</a:t>
            </a:r>
          </a:p>
          <a:p>
            <a:r>
              <a:rPr lang="en-US" sz="2000" dirty="0">
                <a:latin typeface="Times New Roman" pitchFamily="18" charset="0"/>
                <a:cs typeface="Times New Roman" pitchFamily="18" charset="0"/>
              </a:rPr>
              <a:t> • Abnormal uterine or pelvic size or shape </a:t>
            </a:r>
          </a:p>
          <a:p>
            <a:r>
              <a:rPr lang="en-US" sz="2000" dirty="0">
                <a:latin typeface="Times New Roman" pitchFamily="18" charset="0"/>
                <a:cs typeface="Times New Roman" pitchFamily="18" charset="0"/>
              </a:rPr>
              <a:t>• Abnormal placental placement </a:t>
            </a:r>
          </a:p>
          <a:p>
            <a:r>
              <a:rPr lang="en-US" sz="2000" dirty="0">
                <a:latin typeface="Times New Roman" pitchFamily="18" charset="0"/>
                <a:cs typeface="Times New Roman" pitchFamily="18" charset="0"/>
              </a:rPr>
              <a:t>• Previous cesarean birth with a vertical uterine incision </a:t>
            </a:r>
          </a:p>
          <a:p>
            <a:r>
              <a:rPr lang="en-US" sz="2000" dirty="0">
                <a:latin typeface="Times New Roman" pitchFamily="18" charset="0"/>
                <a:cs typeface="Times New Roman" pitchFamily="18" charset="0"/>
              </a:rPr>
              <a:t>• Active </a:t>
            </a:r>
            <a:r>
              <a:rPr lang="en-US" sz="2000" dirty="0" err="1">
                <a:latin typeface="Times New Roman" pitchFamily="18" charset="0"/>
                <a:cs typeface="Times New Roman" pitchFamily="18" charset="0"/>
              </a:rPr>
              <a:t>herpesvirus</a:t>
            </a:r>
            <a:r>
              <a:rPr lang="en-US" sz="2000" dirty="0">
                <a:latin typeface="Times New Roman" pitchFamily="18" charset="0"/>
                <a:cs typeface="Times New Roman" pitchFamily="18" charset="0"/>
              </a:rPr>
              <a:t> infection </a:t>
            </a:r>
          </a:p>
          <a:p>
            <a:r>
              <a:rPr lang="en-US" sz="2000" dirty="0">
                <a:latin typeface="Times New Roman" pitchFamily="18" charset="0"/>
                <a:cs typeface="Times New Roman" pitchFamily="18" charset="0"/>
              </a:rPr>
              <a:t>• Inadequate amniotic fluid </a:t>
            </a:r>
          </a:p>
          <a:p>
            <a:r>
              <a:rPr lang="en-US" sz="2000" dirty="0">
                <a:latin typeface="Times New Roman" pitchFamily="18" charset="0"/>
                <a:cs typeface="Times New Roman" pitchFamily="18" charset="0"/>
              </a:rPr>
              <a:t>• Poor placental function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Multifetal</a:t>
            </a:r>
            <a:r>
              <a:rPr lang="en-US" sz="2000" dirty="0">
                <a:latin typeface="Times New Roman" pitchFamily="18" charset="0"/>
                <a:cs typeface="Times New Roman" pitchFamily="18" charset="0"/>
              </a:rPr>
              <a:t> gestation </a:t>
            </a:r>
          </a:p>
          <a:p>
            <a:r>
              <a:rPr lang="en-US" sz="2000" dirty="0">
                <a:latin typeface="Times New Roman" pitchFamily="18" charset="0"/>
                <a:cs typeface="Times New Roman" pitchFamily="18" charset="0"/>
              </a:rPr>
              <a:t>• Malfunctioning placenta</a:t>
            </a:r>
          </a:p>
        </p:txBody>
      </p:sp>
    </p:spTree>
    <p:extLst>
      <p:ext uri="{BB962C8B-B14F-4D97-AF65-F5344CB8AC3E}">
        <p14:creationId xmlns:p14="http://schemas.microsoft.com/office/powerpoint/2010/main" val="319075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799"/>
            <a:ext cx="8382000" cy="6247864"/>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Version</a:t>
            </a:r>
            <a:r>
              <a:rPr lang="en-US" sz="2000" dirty="0">
                <a:latin typeface="Times New Roman" pitchFamily="18" charset="0"/>
                <a:cs typeface="Times New Roman" pitchFamily="18" charset="0"/>
              </a:rPr>
              <a:t> may not be attempted in a woman who has a higher risk for uterine rupture, such as several previous cesarean births or high parity. </a:t>
            </a:r>
          </a:p>
          <a:p>
            <a:pPr marL="285750" indent="-285750">
              <a:buFont typeface="Arial" pitchFamily="34" charset="0"/>
              <a:buChar char="•"/>
            </a:pPr>
            <a:r>
              <a:rPr lang="en-US" sz="2000" dirty="0">
                <a:latin typeface="Times New Roman" pitchFamily="18" charset="0"/>
                <a:cs typeface="Times New Roman" pitchFamily="18" charset="0"/>
              </a:rPr>
              <a:t>Version is not usually attempted if the fetal presenting part is engaged in the pelvis. </a:t>
            </a:r>
          </a:p>
          <a:p>
            <a:pPr marL="285750" indent="-285750">
              <a:buFont typeface="Arial" pitchFamily="34" charset="0"/>
              <a:buChar char="•"/>
            </a:pPr>
            <a:r>
              <a:rPr lang="en-US" sz="2000" dirty="0">
                <a:latin typeface="Times New Roman" pitchFamily="18" charset="0"/>
                <a:cs typeface="Times New Roman" pitchFamily="18" charset="0"/>
              </a:rPr>
              <a:t>The main risk to the fetus is that it will become entangled in the umbilical cord, thus compressing the cord. </a:t>
            </a:r>
          </a:p>
          <a:p>
            <a:pPr marL="285750" indent="-285750">
              <a:buFont typeface="Arial" pitchFamily="34" charset="0"/>
              <a:buChar char="•"/>
            </a:pPr>
            <a:r>
              <a:rPr lang="en-US" sz="2000" dirty="0">
                <a:latin typeface="Times New Roman" pitchFamily="18" charset="0"/>
                <a:cs typeface="Times New Roman" pitchFamily="18" charset="0"/>
              </a:rPr>
              <a:t>This is more likely to happen if there is not adequate room to turn the fetus, such as in </a:t>
            </a:r>
            <a:r>
              <a:rPr lang="en-US" sz="2000" dirty="0" err="1">
                <a:latin typeface="Times New Roman" pitchFamily="18" charset="0"/>
                <a:cs typeface="Times New Roman" pitchFamily="18" charset="0"/>
              </a:rPr>
              <a:t>multifetal</a:t>
            </a:r>
            <a:r>
              <a:rPr lang="en-US" sz="2000" dirty="0">
                <a:latin typeface="Times New Roman" pitchFamily="18" charset="0"/>
                <a:cs typeface="Times New Roman" pitchFamily="18" charset="0"/>
              </a:rPr>
              <a:t> gestation (e.g., twins) or when the amount of amniotic fluid is minimal. Technique External version is done after 37 weeks gestation but before the onset of labor. </a:t>
            </a:r>
          </a:p>
          <a:p>
            <a:pPr marL="285750" indent="-285750">
              <a:buFont typeface="Arial" pitchFamily="34" charset="0"/>
              <a:buChar char="•"/>
            </a:pPr>
            <a:r>
              <a:rPr lang="en-US" sz="2000" dirty="0">
                <a:latin typeface="Times New Roman" pitchFamily="18" charset="0"/>
                <a:cs typeface="Times New Roman" pitchFamily="18" charset="0"/>
              </a:rPr>
              <a:t>The procedure begins with a non–stress test (NST) or biophysical profile (BPP) to determine whether the fetus is in good condition and if there is adequate amniotic fluid to perform the version.</a:t>
            </a:r>
          </a:p>
          <a:p>
            <a:pPr marL="285750" indent="-285750">
              <a:buFont typeface="Arial" pitchFamily="34" charset="0"/>
              <a:buChar char="•"/>
            </a:pPr>
            <a:r>
              <a:rPr lang="en-US" sz="2000" dirty="0">
                <a:latin typeface="Times New Roman" pitchFamily="18" charset="0"/>
                <a:cs typeface="Times New Roman" pitchFamily="18" charset="0"/>
              </a:rPr>
              <a:t> The woman receives a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drug to relax her uterus during the version.</a:t>
            </a:r>
          </a:p>
          <a:p>
            <a:pPr marL="285750" indent="-285750">
              <a:buFont typeface="Arial" pitchFamily="34" charset="0"/>
              <a:buChar char="•"/>
            </a:pPr>
            <a:r>
              <a:rPr lang="en-US" sz="2000" dirty="0">
                <a:latin typeface="Times New Roman" pitchFamily="18" charset="0"/>
                <a:cs typeface="Times New Roman" pitchFamily="18" charset="0"/>
              </a:rPr>
              <a:t> Using ultrasound to guide the procedure, the health care provider pushes the fetal buttocks upward out of the pelvis while pushing the fetal head downward toward the pelvis in either a clockwise or a counterclockwise turn. </a:t>
            </a:r>
          </a:p>
          <a:p>
            <a:pPr marL="285750" indent="-285750">
              <a:buFont typeface="Arial" pitchFamily="34" charset="0"/>
              <a:buChar char="•"/>
            </a:pPr>
            <a:r>
              <a:rPr lang="en-US" sz="2000" dirty="0">
                <a:latin typeface="Times New Roman" pitchFamily="18" charset="0"/>
                <a:cs typeface="Times New Roman" pitchFamily="18" charset="0"/>
              </a:rPr>
              <a:t>The fetus is monitored frequently during the procedure. </a:t>
            </a:r>
          </a:p>
          <a:p>
            <a:pPr marL="285750" indent="-285750">
              <a:buFont typeface="Arial" pitchFamily="34" charset="0"/>
              <a:buChar char="•"/>
            </a:pP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drug is discontinued after the external version is completed (or the effort abandoned). </a:t>
            </a:r>
          </a:p>
        </p:txBody>
      </p:sp>
    </p:spTree>
    <p:extLst>
      <p:ext uri="{BB962C8B-B14F-4D97-AF65-F5344CB8AC3E}">
        <p14:creationId xmlns:p14="http://schemas.microsoft.com/office/powerpoint/2010/main" val="2829703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305800" cy="5940088"/>
          </a:xfrm>
          <a:prstGeom prst="rect">
            <a:avLst/>
          </a:prstGeom>
        </p:spPr>
        <p:txBody>
          <a:bodyPr wrap="square">
            <a:spAutoFit/>
          </a:bodyPr>
          <a:lstStyle/>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The Rh-negative woman receives a dose of Rho (D) immune globulin (</a:t>
            </a:r>
            <a:r>
              <a:rPr lang="en-US" sz="2000" dirty="0" err="1">
                <a:solidFill>
                  <a:prstClr val="black"/>
                </a:solidFill>
                <a:latin typeface="Times New Roman" pitchFamily="18" charset="0"/>
                <a:cs typeface="Times New Roman" pitchFamily="18" charset="0"/>
              </a:rPr>
              <a:t>RhoGAM</a:t>
            </a:r>
            <a:r>
              <a:rPr lang="en-US" sz="2000" dirty="0">
                <a:solidFill>
                  <a:prstClr val="black"/>
                </a:solidFill>
                <a:latin typeface="Times New Roman" pitchFamily="18" charset="0"/>
                <a:cs typeface="Times New Roman" pitchFamily="18" charset="0"/>
              </a:rPr>
              <a:t>) to prevent development of </a:t>
            </a:r>
            <a:r>
              <a:rPr lang="en-US" sz="2000" dirty="0" err="1">
                <a:solidFill>
                  <a:prstClr val="black"/>
                </a:solidFill>
                <a:latin typeface="Times New Roman" pitchFamily="18" charset="0"/>
                <a:cs typeface="Times New Roman" pitchFamily="18" charset="0"/>
              </a:rPr>
              <a:t>RH-positive</a:t>
            </a:r>
            <a:r>
              <a:rPr lang="en-US" sz="2000" dirty="0">
                <a:solidFill>
                  <a:prstClr val="black"/>
                </a:solidFill>
                <a:latin typeface="Times New Roman" pitchFamily="18" charset="0"/>
                <a:cs typeface="Times New Roman" pitchFamily="18" charset="0"/>
              </a:rPr>
              <a:t> antibodies if the fetus is </a:t>
            </a:r>
            <a:r>
              <a:rPr lang="en-US" sz="2000" dirty="0" err="1">
                <a:solidFill>
                  <a:prstClr val="black"/>
                </a:solidFill>
                <a:latin typeface="Times New Roman" pitchFamily="18" charset="0"/>
                <a:cs typeface="Times New Roman" pitchFamily="18" charset="0"/>
              </a:rPr>
              <a:t>RH-positive</a:t>
            </a:r>
            <a:r>
              <a:rPr lang="en-US" sz="2000" dirty="0">
                <a:solidFill>
                  <a:prstClr val="black"/>
                </a:solidFill>
                <a:latin typeface="Times New Roman" pitchFamily="18" charset="0"/>
                <a:cs typeface="Times New Roman" pitchFamily="18" charset="0"/>
              </a:rPr>
              <a:t>.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Internal version is an emergency procedure.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The health care provider usually performs internal version during a vaginal birth of twins to change the fetal presentation of the second twin.</a:t>
            </a:r>
          </a:p>
          <a:p>
            <a:r>
              <a:rPr lang="en-US" sz="2000" b="1" dirty="0">
                <a:latin typeface="Times New Roman" pitchFamily="18" charset="0"/>
                <a:cs typeface="Times New Roman" pitchFamily="18" charset="0"/>
              </a:rPr>
              <a:t>Nursing Care During Version Nursing care </a:t>
            </a:r>
            <a:r>
              <a:rPr lang="en-US" sz="2000" dirty="0">
                <a:latin typeface="Times New Roman" pitchFamily="18" charset="0"/>
                <a:cs typeface="Times New Roman" pitchFamily="18" charset="0"/>
              </a:rPr>
              <a:t>of the woman having external version includes assisting with the procedure and observing the mother and fetus afterward for 1 to 2 hours. </a:t>
            </a:r>
          </a:p>
          <a:p>
            <a:pPr marL="342900" indent="-342900">
              <a:buFont typeface="+mj-lt"/>
              <a:buAutoNum type="arabicPeriod"/>
            </a:pPr>
            <a:r>
              <a:rPr lang="en-US" sz="2000" dirty="0">
                <a:latin typeface="Times New Roman" pitchFamily="18" charset="0"/>
                <a:cs typeface="Times New Roman" pitchFamily="18" charset="0"/>
              </a:rPr>
              <a:t>Baseline maternal vital signs and a fetal monitor strip (part of the NST or BPP) are taken before the version.</a:t>
            </a:r>
          </a:p>
          <a:p>
            <a:pPr marL="342900" indent="-342900">
              <a:buFont typeface="+mj-lt"/>
              <a:buAutoNum type="arabicPeriod"/>
            </a:pPr>
            <a:r>
              <a:rPr lang="en-US" sz="2000" dirty="0">
                <a:latin typeface="Times New Roman" pitchFamily="18" charset="0"/>
                <a:cs typeface="Times New Roman" pitchFamily="18" charset="0"/>
              </a:rPr>
              <a:t> The mother’s vital signs and the fetal heart rate are observed to ensure return to normal levels after the version is complete. </a:t>
            </a:r>
          </a:p>
          <a:p>
            <a:pPr marL="342900" indent="-342900">
              <a:buFont typeface="+mj-lt"/>
              <a:buAutoNum type="arabicPeriod"/>
            </a:pPr>
            <a:r>
              <a:rPr lang="en-US" sz="2000" dirty="0">
                <a:latin typeface="Times New Roman" pitchFamily="18" charset="0"/>
                <a:cs typeface="Times New Roman" pitchFamily="18" charset="0"/>
              </a:rPr>
              <a:t>Vaginal leaking of amniotic fluid suggests that manipulating the fetus caused a tear in the membranes, and this is reported. </a:t>
            </a:r>
          </a:p>
          <a:p>
            <a:pPr marL="342900" indent="-342900">
              <a:buFont typeface="+mj-lt"/>
              <a:buAutoNum type="arabicPeriod"/>
            </a:pPr>
            <a:r>
              <a:rPr lang="en-US" sz="2000" dirty="0">
                <a:latin typeface="Times New Roman" pitchFamily="18" charset="0"/>
                <a:cs typeface="Times New Roman" pitchFamily="18" charset="0"/>
              </a:rPr>
              <a:t>Uterine contractions usually decrease or stop shortly after the version. </a:t>
            </a:r>
          </a:p>
          <a:p>
            <a:pPr marL="342900" indent="-342900">
              <a:buFont typeface="+mj-lt"/>
              <a:buAutoNum type="arabicPeriod"/>
            </a:pPr>
            <a:r>
              <a:rPr lang="en-US" sz="2000" dirty="0">
                <a:latin typeface="Times New Roman" pitchFamily="18" charset="0"/>
                <a:cs typeface="Times New Roman" pitchFamily="18" charset="0"/>
              </a:rPr>
              <a:t>The health care provider is notified if they do not. </a:t>
            </a:r>
          </a:p>
          <a:p>
            <a:pPr marL="342900" indent="-342900">
              <a:buFont typeface="+mj-lt"/>
              <a:buAutoNum type="arabicPeriod"/>
            </a:pPr>
            <a:r>
              <a:rPr lang="en-US" sz="2000" dirty="0">
                <a:latin typeface="Times New Roman" pitchFamily="18" charset="0"/>
                <a:cs typeface="Times New Roman" pitchFamily="18" charset="0"/>
              </a:rPr>
              <a:t>The nurse reviews signs of labor with the woman because version is performed near term, when spontaneous labor is expected</a:t>
            </a:r>
          </a:p>
        </p:txBody>
      </p:sp>
    </p:spTree>
    <p:extLst>
      <p:ext uri="{BB962C8B-B14F-4D97-AF65-F5344CB8AC3E}">
        <p14:creationId xmlns:p14="http://schemas.microsoft.com/office/powerpoint/2010/main" val="303555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86800" cy="5632311"/>
          </a:xfrm>
          <a:prstGeom prst="rect">
            <a:avLst/>
          </a:prstGeom>
        </p:spPr>
        <p:txBody>
          <a:bodyPr wrap="square">
            <a:spAutoFit/>
          </a:bodyPr>
          <a:lstStyle/>
          <a:p>
            <a:r>
              <a:rPr lang="en-US" sz="2000" b="1" dirty="0">
                <a:latin typeface="Times New Roman" pitchFamily="18" charset="0"/>
                <a:cs typeface="Times New Roman" pitchFamily="18" charset="0"/>
              </a:rPr>
              <a:t>Episiotomy and lacerations :</a:t>
            </a:r>
          </a:p>
          <a:p>
            <a:r>
              <a:rPr lang="en-US" sz="2000" b="1" dirty="0">
                <a:latin typeface="Times New Roman" pitchFamily="18" charset="0"/>
                <a:cs typeface="Times New Roman" pitchFamily="18" charset="0"/>
              </a:rPr>
              <a:t>Episiotomy is the surgical enlargement of the vaginal opening during birth. The health care provider performs and repairs an episiotomy</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A laceration is an uncontrolled tear of the tissues that results in a jagged wound. Lacerations of the perineum and episiotomy incisions are treated similarly.</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lacerations and often episiotomies are described by the amount of tissue involved, as follows: </a:t>
            </a:r>
          </a:p>
          <a:p>
            <a:r>
              <a:rPr lang="en-US" sz="2000" dirty="0">
                <a:latin typeface="Times New Roman" pitchFamily="18" charset="0"/>
                <a:cs typeface="Times New Roman" pitchFamily="18" charset="0"/>
              </a:rPr>
              <a:t>• First degree: Involves the superficial vaginal mucosa or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skin </a:t>
            </a:r>
          </a:p>
          <a:p>
            <a:r>
              <a:rPr lang="en-US" sz="2000" dirty="0">
                <a:latin typeface="Times New Roman" pitchFamily="18" charset="0"/>
                <a:cs typeface="Times New Roman" pitchFamily="18" charset="0"/>
              </a:rPr>
              <a:t>• Second degree: Involves the vaginal mucosa,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skin, and deeper tissues of the perineum </a:t>
            </a:r>
          </a:p>
          <a:p>
            <a:r>
              <a:rPr lang="en-US" sz="2000" dirty="0">
                <a:latin typeface="Times New Roman" pitchFamily="18" charset="0"/>
                <a:cs typeface="Times New Roman" pitchFamily="18" charset="0"/>
              </a:rPr>
              <a:t>• Third degree: Same as second degree, plus involves the anal sphincter </a:t>
            </a:r>
          </a:p>
          <a:p>
            <a:r>
              <a:rPr lang="en-US" sz="2000" dirty="0">
                <a:latin typeface="Times New Roman" pitchFamily="18" charset="0"/>
                <a:cs typeface="Times New Roman" pitchFamily="18" charset="0"/>
              </a:rPr>
              <a:t>• Fourth degree: Extends through the anal sphincter into the rectal mucosa Women with third- and fourth-degree lacerations may have more discomfort postpartum if they are constipated after birth. </a:t>
            </a:r>
          </a:p>
          <a:p>
            <a:r>
              <a:rPr lang="en-US" sz="2000" dirty="0">
                <a:latin typeface="Times New Roman" pitchFamily="18" charset="0"/>
                <a:cs typeface="Times New Roman" pitchFamily="18" charset="0"/>
              </a:rPr>
              <a:t>Nutrition Considerations Third- or Fourth-Degree Laceration Pay special attention to a woman’s diet and fluids if she had a third- or fourth-degree laceration.</a:t>
            </a:r>
          </a:p>
          <a:p>
            <a:r>
              <a:rPr lang="en-US" sz="2000" dirty="0">
                <a:latin typeface="Times New Roman" pitchFamily="18" charset="0"/>
                <a:cs typeface="Times New Roman" pitchFamily="18" charset="0"/>
              </a:rPr>
              <a:t> A high-fiber diet and adequate fluids help to prevent constipation that might result in a breakdown of the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area where the laceration was sutured. </a:t>
            </a:r>
          </a:p>
        </p:txBody>
      </p:sp>
    </p:spTree>
    <p:extLst>
      <p:ext uri="{BB962C8B-B14F-4D97-AF65-F5344CB8AC3E}">
        <p14:creationId xmlns:p14="http://schemas.microsoft.com/office/powerpoint/2010/main" val="1853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153400" cy="5632311"/>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Indications for Episiotomy :</a:t>
            </a:r>
          </a:p>
          <a:p>
            <a:pPr lvl="0"/>
            <a:r>
              <a:rPr lang="en-US" sz="2000" dirty="0">
                <a:solidFill>
                  <a:prstClr val="black"/>
                </a:solidFill>
                <a:latin typeface="Times New Roman" pitchFamily="18" charset="0"/>
                <a:cs typeface="Times New Roman" pitchFamily="18" charset="0"/>
              </a:rPr>
              <a:t>Maternal indications include the following: </a:t>
            </a:r>
          </a:p>
          <a:p>
            <a:pPr lvl="0"/>
            <a:r>
              <a:rPr lang="en-US" sz="2000" dirty="0">
                <a:solidFill>
                  <a:prstClr val="black"/>
                </a:solidFill>
                <a:latin typeface="Times New Roman" pitchFamily="18" charset="0"/>
                <a:cs typeface="Times New Roman" pitchFamily="18" charset="0"/>
              </a:rPr>
              <a:t>• Better control over where and how much the vaginal opening is enlarged </a:t>
            </a:r>
          </a:p>
          <a:p>
            <a:pPr lvl="0"/>
            <a:r>
              <a:rPr lang="en-US" sz="2000" dirty="0">
                <a:solidFill>
                  <a:prstClr val="black"/>
                </a:solidFill>
                <a:latin typeface="Times New Roman" pitchFamily="18" charset="0"/>
                <a:cs typeface="Times New Roman" pitchFamily="18" charset="0"/>
              </a:rPr>
              <a:t>• An opening is provided with a clean edge rather than the ragged opening of a tea</a:t>
            </a:r>
          </a:p>
          <a:p>
            <a:r>
              <a:rPr lang="en-US" sz="2000" dirty="0">
                <a:latin typeface="Times New Roman" pitchFamily="18" charset="0"/>
                <a:cs typeface="Times New Roman" pitchFamily="18" charset="0"/>
              </a:rPr>
              <a:t>Indications for Episiotomy Maternal indications include the following: </a:t>
            </a:r>
          </a:p>
          <a:p>
            <a:r>
              <a:rPr lang="en-US" sz="2000" dirty="0">
                <a:latin typeface="Times New Roman" pitchFamily="18" charset="0"/>
                <a:cs typeface="Times New Roman" pitchFamily="18" charset="0"/>
              </a:rPr>
              <a:t>• Better control over where and how much the vaginal opening is enlarged </a:t>
            </a:r>
          </a:p>
          <a:p>
            <a:r>
              <a:rPr lang="en-US" sz="2000" dirty="0">
                <a:latin typeface="Times New Roman" pitchFamily="18" charset="0"/>
                <a:cs typeface="Times New Roman" pitchFamily="18" charset="0"/>
              </a:rPr>
              <a:t>• An opening is provided with a clean edge rather than the ragged opening of a tear Episiotomy is no longer routinely performed during vaginal delivery but is used with specific indications when problems occur during the expulsion stage of labor. </a:t>
            </a:r>
          </a:p>
          <a:p>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massage and stretching exercises before labor are popular techniques to decrease the need for an episiotomy during birth. </a:t>
            </a:r>
          </a:p>
          <a:p>
            <a:r>
              <a:rPr lang="en-US" sz="2000" b="1" dirty="0">
                <a:latin typeface="Times New Roman" pitchFamily="18" charset="0"/>
                <a:cs typeface="Times New Roman" pitchFamily="18" charset="0"/>
              </a:rPr>
              <a:t>Risks of Episiotomy or Laceration </a:t>
            </a:r>
            <a:r>
              <a:rPr lang="en-US" sz="2000" dirty="0">
                <a:latin typeface="Times New Roman" pitchFamily="18" charset="0"/>
                <a:cs typeface="Times New Roman" pitchFamily="18" charset="0"/>
              </a:rPr>
              <a:t>As in other incisions, infection is the primary risk in an episiotomy or laceration. An additional risk is extension of the episiotomy with a laceration into or through the rectal sphincter (third or fourth degree), which can cause prolonged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discomfort and stress incontinence.</a:t>
            </a:r>
          </a:p>
        </p:txBody>
      </p:sp>
    </p:spTree>
    <p:extLst>
      <p:ext uri="{BB962C8B-B14F-4D97-AF65-F5344CB8AC3E}">
        <p14:creationId xmlns:p14="http://schemas.microsoft.com/office/powerpoint/2010/main" val="257617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12845"/>
            <a:ext cx="8077200" cy="4708981"/>
          </a:xfrm>
          <a:prstGeom prst="rect">
            <a:avLst/>
          </a:prstGeom>
        </p:spPr>
        <p:txBody>
          <a:bodyPr wrap="square">
            <a:spAutoFit/>
          </a:bodyPr>
          <a:lstStyle/>
          <a:p>
            <a:r>
              <a:rPr lang="en-US" sz="2000" b="1" dirty="0">
                <a:latin typeface="Times New Roman" pitchFamily="18" charset="0"/>
                <a:cs typeface="Times New Roman" pitchFamily="18" charset="0"/>
              </a:rPr>
              <a:t>Induction or augmentation of labor</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Induction of labor is the intentional initiation of labor before it begins naturally. </a:t>
            </a:r>
            <a:r>
              <a:rPr lang="en-US" sz="2000" b="1" dirty="0">
                <a:latin typeface="Times New Roman" pitchFamily="18" charset="0"/>
                <a:cs typeface="Times New Roman" pitchFamily="18" charset="0"/>
              </a:rPr>
              <a:t>Augmentation of labor is the stimulation of contractions after they have begun naturally.</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Labor involves the complex interaction between fetus and mother. </a:t>
            </a:r>
          </a:p>
          <a:p>
            <a:pPr marL="285750" indent="-285750">
              <a:buFont typeface="Arial" pitchFamily="34" charset="0"/>
              <a:buChar char="•"/>
            </a:pPr>
            <a:r>
              <a:rPr lang="en-US" sz="2000" dirty="0">
                <a:latin typeface="Times New Roman" pitchFamily="18" charset="0"/>
                <a:cs typeface="Times New Roman" pitchFamily="18" charset="0"/>
              </a:rPr>
              <a:t>Before labor is induced, it is important that fetal maturity be confirmed, as induction is avoided before 39 weeks gestation.</a:t>
            </a:r>
          </a:p>
          <a:p>
            <a:pPr marL="285750" indent="-285750">
              <a:buFont typeface="Arial" pitchFamily="34" charset="0"/>
              <a:buChar char="•"/>
            </a:pPr>
            <a:r>
              <a:rPr lang="en-US" sz="2000" dirty="0">
                <a:latin typeface="Times New Roman" pitchFamily="18" charset="0"/>
                <a:cs typeface="Times New Roman" pitchFamily="18" charset="0"/>
              </a:rPr>
              <a:t> Fetal maturity can be assessed by ultrasound or amniotic fluid analysis (lecithin/</a:t>
            </a:r>
            <a:r>
              <a:rPr lang="en-US" sz="2000" dirty="0" err="1">
                <a:latin typeface="Times New Roman" pitchFamily="18" charset="0"/>
                <a:cs typeface="Times New Roman" pitchFamily="18" charset="0"/>
              </a:rPr>
              <a:t>sphingomyelin</a:t>
            </a:r>
            <a:r>
              <a:rPr lang="en-US" sz="2000" dirty="0">
                <a:latin typeface="Times New Roman" pitchFamily="18" charset="0"/>
                <a:cs typeface="Times New Roman" pitchFamily="18" charset="0"/>
              </a:rPr>
              <a:t> [L/S] ratio) .</a:t>
            </a:r>
          </a:p>
          <a:p>
            <a:pPr marL="285750" indent="-285750">
              <a:buFont typeface="Arial" pitchFamily="34" charset="0"/>
              <a:buChar char="•"/>
            </a:pPr>
            <a:r>
              <a:rPr lang="en-US" sz="2000" dirty="0">
                <a:latin typeface="Times New Roman" pitchFamily="18" charset="0"/>
                <a:cs typeface="Times New Roman" pitchFamily="18" charset="0"/>
              </a:rPr>
              <a:t>The Bishop score is used to assess the status of the cervix in determining its response to induction .</a:t>
            </a:r>
          </a:p>
          <a:p>
            <a:pPr marL="285750" indent="-285750">
              <a:buFont typeface="Arial" pitchFamily="34" charset="0"/>
              <a:buChar char="•"/>
            </a:pPr>
            <a:r>
              <a:rPr lang="en-US" sz="2000" dirty="0">
                <a:latin typeface="Times New Roman" pitchFamily="18" charset="0"/>
                <a:cs typeface="Times New Roman" pitchFamily="18" charset="0"/>
              </a:rPr>
              <a:t>The presence of increased fetal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at the cervix and Bishop score above 6 determine cervical readiness for labor induction. </a:t>
            </a:r>
          </a:p>
          <a:p>
            <a:pPr marL="285750" indent="-285750">
              <a:buFont typeface="Arial" pitchFamily="34" charset="0"/>
              <a:buChar char="•"/>
            </a:pPr>
            <a:r>
              <a:rPr lang="en-US" sz="2000" dirty="0">
                <a:latin typeface="Times New Roman" pitchFamily="18" charset="0"/>
                <a:cs typeface="Times New Roman" pitchFamily="18" charset="0"/>
              </a:rPr>
              <a:t>Continuous monitoring of uterine activity and fetal heart rate during labor induction is essential.</a:t>
            </a:r>
          </a:p>
        </p:txBody>
      </p:sp>
    </p:spTree>
    <p:extLst>
      <p:ext uri="{BB962C8B-B14F-4D97-AF65-F5344CB8AC3E}">
        <p14:creationId xmlns:p14="http://schemas.microsoft.com/office/powerpoint/2010/main" val="2767856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7346"/>
            <a:ext cx="8686800" cy="3785652"/>
          </a:xfrm>
          <a:prstGeom prst="rect">
            <a:avLst/>
          </a:prstGeom>
        </p:spPr>
        <p:txBody>
          <a:bodyPr wrap="square">
            <a:spAutoFit/>
          </a:bodyPr>
          <a:lstStyle/>
          <a:p>
            <a:r>
              <a:rPr lang="en-US" sz="2000" dirty="0">
                <a:latin typeface="Times New Roman" pitchFamily="18" charset="0"/>
                <a:cs typeface="Times New Roman" pitchFamily="18" charset="0"/>
              </a:rPr>
              <a:t>Technique The episiotomy is performed with blunt-tipped scissors just before birth. </a:t>
            </a:r>
          </a:p>
          <a:p>
            <a:r>
              <a:rPr lang="en-US" sz="2000" dirty="0">
                <a:latin typeface="Times New Roman" pitchFamily="18" charset="0"/>
                <a:cs typeface="Times New Roman" pitchFamily="18" charset="0"/>
              </a:rPr>
              <a:t>One of the following two directions is chosen :</a:t>
            </a:r>
          </a:p>
          <a:p>
            <a:r>
              <a:rPr lang="en-US" sz="2000" dirty="0">
                <a:latin typeface="Times New Roman" pitchFamily="18" charset="0"/>
                <a:cs typeface="Times New Roman" pitchFamily="18" charset="0"/>
              </a:rPr>
              <a:t>• Midline (median)—extending directly from the lower vaginal border toward the anus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Mediolateral</a:t>
            </a:r>
            <a:r>
              <a:rPr lang="en-US" sz="2000" dirty="0">
                <a:latin typeface="Times New Roman" pitchFamily="18" charset="0"/>
                <a:cs typeface="Times New Roman" pitchFamily="18" charset="0"/>
              </a:rPr>
              <a:t>—extending from the lower vaginal border toward the mother’s right or left Episiotomies. </a:t>
            </a:r>
          </a:p>
          <a:p>
            <a:pPr marL="342900" indent="-342900">
              <a:buFont typeface="Arial" pitchFamily="34" charset="0"/>
              <a:buChar char="•"/>
            </a:pPr>
            <a:r>
              <a:rPr lang="en-US" sz="2000" dirty="0">
                <a:latin typeface="Times New Roman" pitchFamily="18" charset="0"/>
                <a:cs typeface="Times New Roman" pitchFamily="18" charset="0"/>
              </a:rPr>
              <a:t>The two common types of episiotomies are midline (median) and </a:t>
            </a:r>
            <a:r>
              <a:rPr lang="en-US" sz="2000" dirty="0" err="1">
                <a:latin typeface="Times New Roman" pitchFamily="18" charset="0"/>
                <a:cs typeface="Times New Roman" pitchFamily="18" charset="0"/>
              </a:rPr>
              <a:t>mediolateral</a:t>
            </a:r>
            <a:r>
              <a:rPr lang="en-US" sz="2000" dirty="0">
                <a:latin typeface="Times New Roman" pitchFamily="18" charset="0"/>
                <a:cs typeface="Times New Roman" pitchFamily="18" charset="0"/>
              </a:rPr>
              <a:t>. </a:t>
            </a:r>
          </a:p>
          <a:p>
            <a:pPr marL="342900" indent="-342900">
              <a:buFont typeface="Arial" pitchFamily="34" charset="0"/>
              <a:buChar char="•"/>
            </a:pPr>
            <a:r>
              <a:rPr lang="en-US" sz="2000" dirty="0">
                <a:latin typeface="Times New Roman" pitchFamily="18" charset="0"/>
                <a:cs typeface="Times New Roman" pitchFamily="18" charset="0"/>
              </a:rPr>
              <a:t>A median episiotomy is easier to repair and heals neatly. </a:t>
            </a:r>
          </a:p>
          <a:p>
            <a:pPr marL="342900" indent="-342900">
              <a:buFont typeface="Arial" pitchFamily="34" charset="0"/>
              <a:buChar char="•"/>
            </a:pP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mediolateral</a:t>
            </a:r>
            <a:r>
              <a:rPr lang="en-US" sz="2000" dirty="0">
                <a:latin typeface="Times New Roman" pitchFamily="18" charset="0"/>
                <a:cs typeface="Times New Roman" pitchFamily="18" charset="0"/>
              </a:rPr>
              <a:t> incision provides more room, but greater scarring during healing may cause painful sexual intercourse. </a:t>
            </a:r>
          </a:p>
          <a:p>
            <a:pPr marL="342900" indent="-342900">
              <a:buFont typeface="Arial" pitchFamily="34" charset="0"/>
              <a:buChar char="•"/>
            </a:pPr>
            <a:r>
              <a:rPr lang="en-US" sz="2000" dirty="0">
                <a:latin typeface="Times New Roman" pitchFamily="18" charset="0"/>
                <a:cs typeface="Times New Roman" pitchFamily="18" charset="0"/>
              </a:rPr>
              <a:t>A laceration that extends a median episiotomy is more likely to involve the rectal sphincter than one that extends the </a:t>
            </a:r>
            <a:r>
              <a:rPr lang="en-US" sz="2000" dirty="0" err="1">
                <a:latin typeface="Times New Roman" pitchFamily="18" charset="0"/>
                <a:cs typeface="Times New Roman" pitchFamily="18" charset="0"/>
              </a:rPr>
              <a:t>mediolateral</a:t>
            </a:r>
            <a:r>
              <a:rPr lang="en-US" sz="2000" dirty="0">
                <a:latin typeface="Times New Roman" pitchFamily="18" charset="0"/>
                <a:cs typeface="Times New Roman" pitchFamily="18" charset="0"/>
              </a:rPr>
              <a:t> episiotomy.</a:t>
            </a:r>
          </a:p>
        </p:txBody>
      </p:sp>
    </p:spTree>
    <p:extLst>
      <p:ext uri="{BB962C8B-B14F-4D97-AF65-F5344CB8AC3E}">
        <p14:creationId xmlns:p14="http://schemas.microsoft.com/office/powerpoint/2010/main" val="2835217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690688"/>
            <a:ext cx="70294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4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12845"/>
            <a:ext cx="8077200" cy="2862322"/>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Nursing Care for Episiotomy or Laceration :</a:t>
            </a:r>
          </a:p>
          <a:p>
            <a:pPr marL="342900" indent="-342900">
              <a:buFont typeface="Arial" pitchFamily="34" charset="0"/>
              <a:buChar char="•"/>
            </a:pPr>
            <a:r>
              <a:rPr lang="en-US" sz="2000" dirty="0">
                <a:latin typeface="Times New Roman" pitchFamily="18" charset="0"/>
                <a:cs typeface="Times New Roman" pitchFamily="18" charset="0"/>
              </a:rPr>
              <a:t>Nursing care for an episiotomy or laceration begins during the fourth stage of labor. </a:t>
            </a:r>
          </a:p>
          <a:p>
            <a:pPr marL="342900" indent="-342900">
              <a:buFont typeface="Arial" pitchFamily="34" charset="0"/>
              <a:buChar char="•"/>
            </a:pPr>
            <a:r>
              <a:rPr lang="en-US" sz="2000" dirty="0">
                <a:latin typeface="Times New Roman" pitchFamily="18" charset="0"/>
                <a:cs typeface="Times New Roman" pitchFamily="18" charset="0"/>
              </a:rPr>
              <a:t>Cold packs should be applied to the perineum for at least the first 12 hours to reduce pain, bruising, and edema. </a:t>
            </a:r>
          </a:p>
          <a:p>
            <a:pPr marL="342900" indent="-342900">
              <a:buFont typeface="Arial" pitchFamily="34" charset="0"/>
              <a:buChar char="•"/>
            </a:pPr>
            <a:r>
              <a:rPr lang="en-US" sz="2000" dirty="0">
                <a:latin typeface="Times New Roman" pitchFamily="18" charset="0"/>
                <a:cs typeface="Times New Roman" pitchFamily="18" charset="0"/>
              </a:rPr>
              <a:t>After 12 to 24 hours of cold applications, warmth in the form of heat packs or </a:t>
            </a:r>
            <a:r>
              <a:rPr lang="en-US" sz="2000" dirty="0" err="1">
                <a:latin typeface="Times New Roman" pitchFamily="18" charset="0"/>
                <a:cs typeface="Times New Roman" pitchFamily="18" charset="0"/>
              </a:rPr>
              <a:t>sitz</a:t>
            </a:r>
            <a:r>
              <a:rPr lang="en-US" sz="2000" dirty="0">
                <a:latin typeface="Times New Roman" pitchFamily="18" charset="0"/>
                <a:cs typeface="Times New Roman" pitchFamily="18" charset="0"/>
              </a:rPr>
              <a:t> baths increases blood circulation, enhancing comfort and healing. </a:t>
            </a:r>
          </a:p>
          <a:p>
            <a:pPr marL="342900" indent="-342900">
              <a:buFont typeface="Arial" pitchFamily="34" charset="0"/>
              <a:buChar char="•"/>
            </a:pPr>
            <a:r>
              <a:rPr lang="en-US" sz="2000" dirty="0">
                <a:latin typeface="Times New Roman" pitchFamily="18" charset="0"/>
                <a:cs typeface="Times New Roman" pitchFamily="18" charset="0"/>
              </a:rPr>
              <a:t>Mild oral analgesics are usually sufficient for pain management. </a:t>
            </a:r>
          </a:p>
        </p:txBody>
      </p:sp>
    </p:spTree>
    <p:extLst>
      <p:ext uri="{BB962C8B-B14F-4D97-AF65-F5344CB8AC3E}">
        <p14:creationId xmlns:p14="http://schemas.microsoft.com/office/powerpoint/2010/main" val="1124805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8229600" cy="3170099"/>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Forceps and vacuum extraction:</a:t>
            </a:r>
          </a:p>
          <a:p>
            <a:pPr marL="342900" indent="-342900">
              <a:buFont typeface="Arial" pitchFamily="34" charset="0"/>
              <a:buChar char="•"/>
            </a:pPr>
            <a:r>
              <a:rPr lang="en-US" sz="2000" dirty="0">
                <a:latin typeface="Times New Roman" pitchFamily="18" charset="0"/>
                <a:cs typeface="Times New Roman" pitchFamily="18" charset="0"/>
              </a:rPr>
              <a:t> births An obstetrician uses obstetric forceps and vacuum extractors to provide traction and rotation to the fetal head when the mother’s pushing efforts are insufficient to accomplish a safe delivery.</a:t>
            </a:r>
          </a:p>
          <a:p>
            <a:pPr marL="342900" indent="-342900">
              <a:buFont typeface="Arial" pitchFamily="34" charset="0"/>
              <a:buChar char="•"/>
            </a:pPr>
            <a:r>
              <a:rPr lang="en-US" sz="2000" dirty="0">
                <a:latin typeface="Times New Roman" pitchFamily="18" charset="0"/>
                <a:cs typeface="Times New Roman" pitchFamily="18" charset="0"/>
              </a:rPr>
              <a:t> Forceps are instruments with curved blades that fit around the fetal head without unduly compressing it.</a:t>
            </a:r>
          </a:p>
          <a:p>
            <a:pPr marL="342900" indent="-342900">
              <a:buFont typeface="Arial" pitchFamily="34" charset="0"/>
              <a:buChar char="•"/>
            </a:pPr>
            <a:r>
              <a:rPr lang="en-US" sz="2000" dirty="0">
                <a:latin typeface="Times New Roman" pitchFamily="18" charset="0"/>
                <a:cs typeface="Times New Roman" pitchFamily="18" charset="0"/>
              </a:rPr>
              <a:t> Several different styles are available to assist the birth of the fetal head in a cephalic presentation or the after-coming head in a breech delivery. </a:t>
            </a:r>
          </a:p>
          <a:p>
            <a:pPr marL="342900" indent="-342900">
              <a:buFont typeface="Arial" pitchFamily="34" charset="0"/>
              <a:buChar char="•"/>
            </a:pPr>
            <a:r>
              <a:rPr lang="en-US" sz="2000" dirty="0">
                <a:latin typeface="Times New Roman" pitchFamily="18" charset="0"/>
                <a:cs typeface="Times New Roman" pitchFamily="18" charset="0"/>
              </a:rPr>
              <a:t>Forceps may also help the health care provider extract the fetal head through the incision during cesarean birth.</a:t>
            </a:r>
          </a:p>
        </p:txBody>
      </p:sp>
    </p:spTree>
    <p:extLst>
      <p:ext uri="{BB962C8B-B14F-4D97-AF65-F5344CB8AC3E}">
        <p14:creationId xmlns:p14="http://schemas.microsoft.com/office/powerpoint/2010/main" val="1278811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709613"/>
            <a:ext cx="688657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415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229600" cy="2862322"/>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A vacuum extractor :</a:t>
            </a:r>
          </a:p>
          <a:p>
            <a:pPr marL="285750" indent="-285750">
              <a:buFont typeface="Arial" pitchFamily="34" charset="0"/>
              <a:buChar char="•"/>
            </a:pPr>
            <a:r>
              <a:rPr lang="en-US" sz="2000" b="1" dirty="0">
                <a:latin typeface="Times New Roman" pitchFamily="18" charset="0"/>
                <a:cs typeface="Times New Roman" pitchFamily="18" charset="0"/>
              </a:rPr>
              <a:t>uses suction applied </a:t>
            </a:r>
            <a:r>
              <a:rPr lang="en-US" sz="2000" dirty="0">
                <a:latin typeface="Times New Roman" pitchFamily="18" charset="0"/>
                <a:cs typeface="Times New Roman" pitchFamily="18" charset="0"/>
              </a:rPr>
              <a:t>to the fetal head so that the health care provider can assist the mother’s expulsive efforts .</a:t>
            </a:r>
          </a:p>
          <a:p>
            <a:pPr marL="285750" indent="-285750">
              <a:buFont typeface="Arial" pitchFamily="34" charset="0"/>
              <a:buChar char="•"/>
            </a:pPr>
            <a:r>
              <a:rPr lang="en-US" sz="2000" dirty="0">
                <a:latin typeface="Times New Roman" pitchFamily="18" charset="0"/>
                <a:cs typeface="Times New Roman" pitchFamily="18" charset="0"/>
              </a:rPr>
              <a:t>The vacuum extractor is used only with an occiput presentation. </a:t>
            </a:r>
          </a:p>
          <a:p>
            <a:pPr marL="285750" indent="-285750">
              <a:buFont typeface="Arial" pitchFamily="34" charset="0"/>
              <a:buChar char="•"/>
            </a:pPr>
            <a:r>
              <a:rPr lang="en-US" sz="2000" dirty="0">
                <a:latin typeface="Times New Roman" pitchFamily="18" charset="0"/>
                <a:cs typeface="Times New Roman" pitchFamily="18" charset="0"/>
              </a:rPr>
              <a:t>One advantage of the vacuum extractor is that it does not take up room in the mother’s pelvis, as forceps do. Since 2001, the use of vacuum extractors has increased during delivery, whereas the use of forceps has decreased. However, since 2011, the use of cesarean sections has increased, whereas the use of both forceps and vacuum extractors has decreased .</a:t>
            </a:r>
          </a:p>
        </p:txBody>
      </p:sp>
    </p:spTree>
    <p:extLst>
      <p:ext uri="{BB962C8B-B14F-4D97-AF65-F5344CB8AC3E}">
        <p14:creationId xmlns:p14="http://schemas.microsoft.com/office/powerpoint/2010/main" val="4221111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7705725" cy="355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66606" y="3982998"/>
            <a:ext cx="3110394" cy="369332"/>
          </a:xfrm>
          <a:prstGeom prst="rect">
            <a:avLst/>
          </a:prstGeom>
        </p:spPr>
        <p:txBody>
          <a:bodyPr wrap="square">
            <a:spAutoFit/>
          </a:bodyPr>
          <a:lstStyle/>
          <a:p>
            <a:r>
              <a:rPr lang="en-US" dirty="0"/>
              <a:t>the posterior </a:t>
            </a:r>
            <a:r>
              <a:rPr lang="en-US" dirty="0" err="1"/>
              <a:t>fontanelle</a:t>
            </a:r>
            <a:endParaRPr lang="en-US" dirty="0"/>
          </a:p>
        </p:txBody>
      </p:sp>
    </p:spTree>
    <p:extLst>
      <p:ext uri="{BB962C8B-B14F-4D97-AF65-F5344CB8AC3E}">
        <p14:creationId xmlns:p14="http://schemas.microsoft.com/office/powerpoint/2010/main" val="806211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1057275"/>
            <a:ext cx="74961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440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57200"/>
            <a:ext cx="8915400" cy="3170099"/>
          </a:xfrm>
          <a:prstGeom prst="rect">
            <a:avLst/>
          </a:prstGeom>
        </p:spPr>
        <p:txBody>
          <a:bodyPr wrap="square">
            <a:spAutoFit/>
          </a:bodyPr>
          <a:lstStyle/>
          <a:p>
            <a:r>
              <a:rPr lang="en-US" sz="2000" b="1" dirty="0">
                <a:latin typeface="Times New Roman" pitchFamily="18" charset="0"/>
                <a:cs typeface="Times New Roman" pitchFamily="18" charset="0"/>
              </a:rPr>
              <a:t>Indications for Forceps or Vacuum Extraction Forceps or vacuum extraction :</a:t>
            </a:r>
          </a:p>
          <a:p>
            <a:pPr marL="342900" indent="-342900">
              <a:buFont typeface="+mj-lt"/>
              <a:buAutoNum type="arabicPeriod"/>
            </a:pPr>
            <a:r>
              <a:rPr lang="en-US" sz="2000" dirty="0">
                <a:latin typeface="Times New Roman" pitchFamily="18" charset="0"/>
                <a:cs typeface="Times New Roman" pitchFamily="18" charset="0"/>
              </a:rPr>
              <a:t>may be used to end the second stage of labor if it is in the best interest of the mother or fetus. </a:t>
            </a:r>
          </a:p>
          <a:p>
            <a:pPr marL="342900" indent="-342900">
              <a:buFont typeface="+mj-lt"/>
              <a:buAutoNum type="arabicPeriod"/>
            </a:pPr>
            <a:r>
              <a:rPr lang="en-US" sz="2000" dirty="0">
                <a:latin typeface="Times New Roman" pitchFamily="18" charset="0"/>
                <a:cs typeface="Times New Roman" pitchFamily="18" charset="0"/>
              </a:rPr>
              <a:t>The mother may be exhausted, or she may be unable to push effectively. </a:t>
            </a:r>
          </a:p>
          <a:p>
            <a:pPr marL="342900" indent="-342900">
              <a:buFont typeface="+mj-lt"/>
              <a:buAutoNum type="arabicPeriod"/>
            </a:pPr>
            <a:r>
              <a:rPr lang="en-US" sz="2000" dirty="0">
                <a:latin typeface="Times New Roman" pitchFamily="18" charset="0"/>
                <a:cs typeface="Times New Roman" pitchFamily="18" charset="0"/>
              </a:rPr>
              <a:t>Women with cardiac or pulmonary disorders often have forceps or vacuum extraction births because prolonged pushing can worsen these conditions.</a:t>
            </a:r>
          </a:p>
          <a:p>
            <a:pPr marL="342900" indent="-342900">
              <a:buFont typeface="+mj-lt"/>
              <a:buAutoNum type="arabicPeriod"/>
            </a:pPr>
            <a:r>
              <a:rPr lang="en-US" sz="2000" dirty="0">
                <a:latin typeface="Times New Roman" pitchFamily="18" charset="0"/>
                <a:cs typeface="Times New Roman" pitchFamily="18" charset="0"/>
              </a:rPr>
              <a:t> Fetal indications include conditions in which there is evidence of an increased risk to the fetus near the end of labor. </a:t>
            </a:r>
          </a:p>
          <a:p>
            <a:pPr marL="342900" indent="-342900">
              <a:buFont typeface="+mj-lt"/>
              <a:buAutoNum type="arabicPeriod"/>
            </a:pPr>
            <a:r>
              <a:rPr lang="en-US" sz="2000" dirty="0">
                <a:latin typeface="Times New Roman" pitchFamily="18" charset="0"/>
                <a:cs typeface="Times New Roman" pitchFamily="18" charset="0"/>
              </a:rPr>
              <a:t>The cervix must be fully dilated, the membranes ruptured, the bladder empty, and the fetal head engaged and at + 2 station for optimal outcome. </a:t>
            </a:r>
          </a:p>
        </p:txBody>
      </p:sp>
    </p:spTree>
    <p:extLst>
      <p:ext uri="{BB962C8B-B14F-4D97-AF65-F5344CB8AC3E}">
        <p14:creationId xmlns:p14="http://schemas.microsoft.com/office/powerpoint/2010/main" val="950055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5"/>
            <a:ext cx="8229600" cy="5016758"/>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Contraindications for Forceps or Vacuum Extraction Forceps or vacuum extraction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cannot substitute for cesarean birth if the maternal or fetal condition requires a quicker delivery.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Delivery by these techniques is not done if the delivery would be more traumatic than cesarean birth, such as when the fetus is high in the pelvis or too large for a vaginal delivery.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Risks Associated With Forceps or Vacuum Extraction Trauma to maternal or fetal tissues is the main risk when forceps or vacuum extraction is used. </a:t>
            </a:r>
          </a:p>
          <a:p>
            <a:pPr lvl="0"/>
            <a:r>
              <a:rPr lang="en-US" sz="2000" dirty="0">
                <a:solidFill>
                  <a:prstClr val="black"/>
                </a:solidFill>
                <a:latin typeface="Times New Roman" pitchFamily="18" charset="0"/>
                <a:cs typeface="Times New Roman" pitchFamily="18" charset="0"/>
              </a:rPr>
              <a:t>The mother may have a laceration or hematoma (collection of blood in the tissues) in her vagina. </a:t>
            </a:r>
          </a:p>
          <a:p>
            <a:pPr lvl="0"/>
            <a:r>
              <a:rPr lang="en-US" sz="2000" dirty="0">
                <a:solidFill>
                  <a:prstClr val="black"/>
                </a:solidFill>
                <a:latin typeface="Times New Roman" pitchFamily="18" charset="0"/>
                <a:cs typeface="Times New Roman" pitchFamily="18" charset="0"/>
              </a:rPr>
              <a:t>4. The infant may have bruising, facial or scalp lacerations or abrasions, </a:t>
            </a:r>
            <a:r>
              <a:rPr lang="en-US" sz="2000" dirty="0" err="1">
                <a:solidFill>
                  <a:prstClr val="black"/>
                </a:solidFill>
                <a:latin typeface="Times New Roman" pitchFamily="18" charset="0"/>
                <a:cs typeface="Times New Roman" pitchFamily="18" charset="0"/>
              </a:rPr>
              <a:t>cephalhematoma</a:t>
            </a:r>
            <a:r>
              <a:rPr lang="en-US" sz="2000" dirty="0">
                <a:solidFill>
                  <a:prstClr val="black"/>
                </a:solidFill>
                <a:latin typeface="Times New Roman" pitchFamily="18" charset="0"/>
                <a:cs typeface="Times New Roman" pitchFamily="18" charset="0"/>
              </a:rPr>
              <a:t> , or intracranial hemorrhage. </a:t>
            </a:r>
          </a:p>
          <a:p>
            <a:pPr lvl="0"/>
            <a:r>
              <a:rPr lang="en-US" sz="2000" dirty="0">
                <a:solidFill>
                  <a:prstClr val="black"/>
                </a:solidFill>
                <a:latin typeface="Times New Roman" pitchFamily="18" charset="0"/>
                <a:cs typeface="Times New Roman" pitchFamily="18" charset="0"/>
              </a:rPr>
              <a:t>5. The vacuum extractor causes a harmless area of circular edema on the infant’s scalp (chignon) where it was applied. </a:t>
            </a:r>
          </a:p>
          <a:p>
            <a:pPr marL="342900" lvl="0" indent="-342900">
              <a:buFont typeface="+mj-lt"/>
              <a:buAutoNum type="arabicPeriod"/>
            </a:pP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1240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1"/>
            <a:ext cx="7848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019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001000" cy="4401205"/>
          </a:xfrm>
          <a:prstGeom prst="rect">
            <a:avLst/>
          </a:prstGeom>
        </p:spPr>
        <p:txBody>
          <a:bodyPr wrap="square">
            <a:spAutoFit/>
          </a:bodyPr>
          <a:lstStyle/>
          <a:p>
            <a:r>
              <a:rPr lang="en-US" sz="2000" b="1" dirty="0">
                <a:latin typeface="Times New Roman" pitchFamily="18" charset="0"/>
                <a:cs typeface="Times New Roman" pitchFamily="18" charset="0"/>
              </a:rPr>
              <a:t>Nursing Tip:</a:t>
            </a:r>
          </a:p>
          <a:p>
            <a:pPr marL="457200" indent="-457200">
              <a:buFont typeface="+mj-lt"/>
              <a:buAutoNum type="arabicPeriod"/>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Many parents are concerned about the marks made by forceps. </a:t>
            </a:r>
          </a:p>
          <a:p>
            <a:pPr marL="457200" indent="-457200">
              <a:buFont typeface="+mj-lt"/>
              <a:buAutoNum type="arabicPeriod"/>
            </a:pPr>
            <a:r>
              <a:rPr lang="en-US" sz="2000" dirty="0">
                <a:latin typeface="Times New Roman" pitchFamily="18" charset="0"/>
                <a:cs typeface="Times New Roman" pitchFamily="18" charset="0"/>
              </a:rPr>
              <a:t>Reassure parents that these marks are temporary and usually resolve without treatment.</a:t>
            </a:r>
          </a:p>
          <a:p>
            <a:pPr marL="457200" indent="-457200">
              <a:buFont typeface="+mj-lt"/>
              <a:buAutoNum type="arabicPeriod"/>
            </a:pPr>
            <a:r>
              <a:rPr lang="en-US" sz="2000" dirty="0">
                <a:latin typeface="Times New Roman" pitchFamily="18" charset="0"/>
                <a:cs typeface="Times New Roman" pitchFamily="18" charset="0"/>
              </a:rPr>
              <a:t> Technique The health care provider catheterizes the woman to prevent trauma to her bladder and to make more room in her pelvis. </a:t>
            </a:r>
          </a:p>
          <a:p>
            <a:pPr marL="457200" indent="-457200">
              <a:buFont typeface="+mj-lt"/>
              <a:buAutoNum type="arabicPeriod"/>
            </a:pPr>
            <a:r>
              <a:rPr lang="en-US" sz="2000" dirty="0">
                <a:latin typeface="Times New Roman" pitchFamily="18" charset="0"/>
                <a:cs typeface="Times New Roman" pitchFamily="18" charset="0"/>
              </a:rPr>
              <a:t>After the forceps are applied, the health care provider pulls in line with the pelvic curve. An episiotomy is usually done. </a:t>
            </a:r>
          </a:p>
          <a:p>
            <a:pPr marL="457200" indent="-457200">
              <a:buFont typeface="+mj-lt"/>
              <a:buAutoNum type="arabicPeriod"/>
            </a:pPr>
            <a:r>
              <a:rPr lang="en-US" sz="2000" dirty="0">
                <a:latin typeface="Times New Roman" pitchFamily="18" charset="0"/>
                <a:cs typeface="Times New Roman" pitchFamily="18" charset="0"/>
              </a:rPr>
              <a:t>After the fetal head is brought under the mother’s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the rest of the birth occurs in the usual way.</a:t>
            </a:r>
          </a:p>
          <a:p>
            <a:pPr marL="457200" indent="-457200">
              <a:buFont typeface="+mj-lt"/>
              <a:buAutoNum type="arabicPeriod"/>
            </a:pPr>
            <a:r>
              <a:rPr lang="en-US" sz="2000" dirty="0">
                <a:latin typeface="Times New Roman" pitchFamily="18" charset="0"/>
                <a:cs typeface="Times New Roman" pitchFamily="18" charset="0"/>
              </a:rPr>
              <a:t> Birth assisted with the vacuum extractor follows a similar sequence. </a:t>
            </a:r>
          </a:p>
          <a:p>
            <a:pPr marL="457200" indent="-457200">
              <a:buFont typeface="+mj-lt"/>
              <a:buAutoNum type="arabicPeriod"/>
            </a:pPr>
            <a:r>
              <a:rPr lang="en-US" sz="2000" dirty="0">
                <a:latin typeface="Times New Roman" pitchFamily="18" charset="0"/>
                <a:cs typeface="Times New Roman" pitchFamily="18" charset="0"/>
              </a:rPr>
              <a:t>The health care provider applies the cup over the posterior </a:t>
            </a:r>
            <a:r>
              <a:rPr lang="en-US" sz="2000" dirty="0" err="1">
                <a:latin typeface="Times New Roman" pitchFamily="18" charset="0"/>
                <a:cs typeface="Times New Roman" pitchFamily="18" charset="0"/>
              </a:rPr>
              <a:t>fontanelle</a:t>
            </a:r>
            <a:r>
              <a:rPr lang="en-US" sz="2000" dirty="0">
                <a:latin typeface="Times New Roman" pitchFamily="18" charset="0"/>
                <a:cs typeface="Times New Roman" pitchFamily="18" charset="0"/>
              </a:rPr>
              <a:t> of the fetal occiput, and suction is created with a machine to hold it there. Traction is applied by pulling on the handle of the extractor cup</a:t>
            </a:r>
          </a:p>
        </p:txBody>
      </p:sp>
    </p:spTree>
    <p:extLst>
      <p:ext uri="{BB962C8B-B14F-4D97-AF65-F5344CB8AC3E}">
        <p14:creationId xmlns:p14="http://schemas.microsoft.com/office/powerpoint/2010/main" val="2515538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247864"/>
          </a:xfrm>
          <a:prstGeom prst="rect">
            <a:avLst/>
          </a:prstGeom>
        </p:spPr>
        <p:txBody>
          <a:bodyPr wrap="square">
            <a:spAutoFit/>
          </a:bodyPr>
          <a:lstStyle/>
          <a:p>
            <a:r>
              <a:rPr lang="en-US" sz="2000" b="1" dirty="0">
                <a:latin typeface="Times New Roman" pitchFamily="18" charset="0"/>
                <a:cs typeface="Times New Roman" pitchFamily="18" charset="0"/>
              </a:rPr>
              <a:t>Nursing Care During Forceps or Vacuum Extraction Birth If the use of forceps or vacuum extraction:</a:t>
            </a:r>
          </a:p>
          <a:p>
            <a:pPr marL="342900" indent="-342900">
              <a:buFont typeface="+mj-lt"/>
              <a:buAutoNum type="arabicPeriod"/>
            </a:pPr>
            <a:r>
              <a:rPr lang="en-US" sz="2000" dirty="0">
                <a:latin typeface="Times New Roman" pitchFamily="18" charset="0"/>
                <a:cs typeface="Times New Roman" pitchFamily="18" charset="0"/>
              </a:rPr>
              <a:t>is anticipated, the nurse places the sterile equipment on the delivery instrument table.</a:t>
            </a:r>
          </a:p>
          <a:p>
            <a:pPr marL="342900" indent="-342900">
              <a:buFont typeface="+mj-lt"/>
              <a:buAutoNum type="arabicPeriod"/>
            </a:pPr>
            <a:r>
              <a:rPr lang="en-US" sz="2000" dirty="0">
                <a:latin typeface="Times New Roman" pitchFamily="18" charset="0"/>
                <a:cs typeface="Times New Roman" pitchFamily="18" charset="0"/>
              </a:rPr>
              <a:t> After birth, nursing care is similar to care for episiotomy and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lacerations.</a:t>
            </a:r>
          </a:p>
          <a:p>
            <a:pPr marL="342900" indent="-342900">
              <a:buFont typeface="+mj-lt"/>
              <a:buAutoNum type="arabicPeriod"/>
            </a:pPr>
            <a:r>
              <a:rPr lang="en-US" sz="2000" dirty="0">
                <a:latin typeface="Times New Roman" pitchFamily="18" charset="0"/>
                <a:cs typeface="Times New Roman" pitchFamily="18" charset="0"/>
              </a:rPr>
              <a:t> Ice is applied to the perineum to reduce bruising and edema. </a:t>
            </a:r>
          </a:p>
          <a:p>
            <a:pPr marL="342900" indent="-342900">
              <a:buFont typeface="+mj-lt"/>
              <a:buAutoNum type="arabicPeriod"/>
            </a:pPr>
            <a:r>
              <a:rPr lang="en-US" sz="2000" dirty="0">
                <a:latin typeface="Times New Roman" pitchFamily="18" charset="0"/>
                <a:cs typeface="Times New Roman" pitchFamily="18" charset="0"/>
              </a:rPr>
              <a:t>The health care provider is notified if the woman has signs of vaginal hematoma, which include severe and poorly relieved pelvic or rectal pain. The infant’s head is examined for lacerations, abrasions, or bruising. </a:t>
            </a:r>
          </a:p>
          <a:p>
            <a:pPr marL="342900" indent="-342900">
              <a:buFont typeface="+mj-lt"/>
              <a:buAutoNum type="arabicPeriod"/>
            </a:pPr>
            <a:r>
              <a:rPr lang="en-US" sz="2000" dirty="0">
                <a:latin typeface="Times New Roman" pitchFamily="18" charset="0"/>
                <a:cs typeface="Times New Roman" pitchFamily="18" charset="0"/>
              </a:rPr>
              <a:t>Mild facial reddening and molding (alteration in shape) of the head are common and do not necessitate treatment. </a:t>
            </a:r>
          </a:p>
          <a:p>
            <a:pPr marL="342900" indent="-342900">
              <a:buFont typeface="+mj-lt"/>
              <a:buAutoNum type="arabicPeriod"/>
            </a:pPr>
            <a:r>
              <a:rPr lang="en-US" sz="2000" dirty="0">
                <a:latin typeface="Times New Roman" pitchFamily="18" charset="0"/>
                <a:cs typeface="Times New Roman" pitchFamily="18" charset="0"/>
              </a:rPr>
              <a:t>Cold treatments are not used on neonates because they would cause hypothermia.</a:t>
            </a:r>
          </a:p>
          <a:p>
            <a:pPr marL="342900" indent="-342900">
              <a:buFont typeface="+mj-lt"/>
              <a:buAutoNum type="arabicPeriod"/>
            </a:pPr>
            <a:r>
              <a:rPr lang="en-US" sz="2000" dirty="0">
                <a:latin typeface="Times New Roman" pitchFamily="18" charset="0"/>
                <a:cs typeface="Times New Roman" pitchFamily="18" charset="0"/>
              </a:rPr>
              <a:t> Pressure from forceps may injure the infant’s facial nerve. </a:t>
            </a:r>
          </a:p>
          <a:p>
            <a:pPr marL="342900" indent="-342900">
              <a:buFont typeface="+mj-lt"/>
              <a:buAutoNum type="arabicPeriod"/>
            </a:pPr>
            <a:r>
              <a:rPr lang="en-US" sz="2000" dirty="0">
                <a:latin typeface="Times New Roman" pitchFamily="18" charset="0"/>
                <a:cs typeface="Times New Roman" pitchFamily="18" charset="0"/>
              </a:rPr>
              <a:t>This is evidenced by facial asymmetry (different appearance of right and left sides), which is most obvious when the infant cries. Facial nerve injury usually resolves without treatment. </a:t>
            </a:r>
          </a:p>
          <a:p>
            <a:pPr marL="342900" indent="-342900">
              <a:buFont typeface="+mj-lt"/>
              <a:buAutoNum type="arabicPeriod"/>
            </a:pPr>
            <a:r>
              <a:rPr lang="en-US" sz="2000" dirty="0">
                <a:latin typeface="Times New Roman" pitchFamily="18" charset="0"/>
                <a:cs typeface="Times New Roman" pitchFamily="18" charset="0"/>
              </a:rPr>
              <a:t>The scalp chignon from the vacuum extractor does not necessitate intervention and resolves quickly.</a:t>
            </a:r>
          </a:p>
        </p:txBody>
      </p:sp>
    </p:spTree>
    <p:extLst>
      <p:ext uri="{BB962C8B-B14F-4D97-AF65-F5344CB8AC3E}">
        <p14:creationId xmlns:p14="http://schemas.microsoft.com/office/powerpoint/2010/main" val="2009786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4345"/>
            <a:ext cx="8229600" cy="4093428"/>
          </a:xfrm>
          <a:prstGeom prst="rect">
            <a:avLst/>
          </a:prstGeom>
        </p:spPr>
        <p:txBody>
          <a:bodyPr wrap="square">
            <a:spAutoFit/>
          </a:bodyPr>
          <a:lstStyle/>
          <a:p>
            <a:r>
              <a:rPr lang="en-US" sz="2000" b="1" dirty="0">
                <a:latin typeface="Times New Roman" pitchFamily="18" charset="0"/>
                <a:cs typeface="Times New Roman" pitchFamily="18" charset="0"/>
              </a:rPr>
              <a:t>Cesarean birth :</a:t>
            </a:r>
          </a:p>
          <a:p>
            <a:r>
              <a:rPr lang="en-US" sz="2000" dirty="0">
                <a:latin typeface="Times New Roman" pitchFamily="18" charset="0"/>
                <a:cs typeface="Times New Roman" pitchFamily="18" charset="0"/>
              </a:rPr>
              <a:t>Cesarean birth is the surgical delivery of the fetus through incisions in the mother’s abdomen and uterus. </a:t>
            </a:r>
          </a:p>
          <a:p>
            <a:r>
              <a:rPr lang="en-US" sz="2000" dirty="0">
                <a:latin typeface="Times New Roman" pitchFamily="18" charset="0"/>
                <a:cs typeface="Times New Roman" pitchFamily="18" charset="0"/>
              </a:rPr>
              <a:t>This is the basis for some of the practices in the management of the second stage of labor, such as the following:</a:t>
            </a:r>
          </a:p>
          <a:p>
            <a:r>
              <a:rPr lang="en-US" sz="2000" dirty="0">
                <a:latin typeface="Times New Roman" pitchFamily="18" charset="0"/>
                <a:cs typeface="Times New Roman" pitchFamily="18" charset="0"/>
              </a:rPr>
              <a:t> • Position variation (upright or horizontal) </a:t>
            </a:r>
          </a:p>
          <a:p>
            <a:r>
              <a:rPr lang="en-US" sz="2000" dirty="0">
                <a:latin typeface="Times New Roman" pitchFamily="18" charset="0"/>
                <a:cs typeface="Times New Roman" pitchFamily="18" charset="0"/>
              </a:rPr>
              <a:t>• Epidural analgesia and subarachnoid analgesia that allows ambulation and delivery in squatting position </a:t>
            </a:r>
          </a:p>
          <a:p>
            <a:r>
              <a:rPr lang="en-US" sz="2000" dirty="0">
                <a:latin typeface="Times New Roman" pitchFamily="18" charset="0"/>
                <a:cs typeface="Times New Roman" pitchFamily="18" charset="0"/>
              </a:rPr>
              <a:t>• Oxytocin (Pitocin) augmentation of labor </a:t>
            </a:r>
          </a:p>
          <a:p>
            <a:r>
              <a:rPr lang="en-US" sz="2000" dirty="0">
                <a:latin typeface="Times New Roman" pitchFamily="18" charset="0"/>
                <a:cs typeface="Times New Roman" pitchFamily="18" charset="0"/>
              </a:rPr>
              <a:t>• Spontaneous open glottis pushing when fetus is at + 1 station</a:t>
            </a:r>
          </a:p>
          <a:p>
            <a:r>
              <a:rPr lang="en-US" sz="2000" dirty="0">
                <a:latin typeface="Times New Roman" pitchFamily="18" charset="0"/>
                <a:cs typeface="Times New Roman" pitchFamily="18" charset="0"/>
              </a:rPr>
              <a:t> • Use of vacuum-assisted delivery replacing forceps delivery </a:t>
            </a:r>
          </a:p>
          <a:p>
            <a:r>
              <a:rPr lang="en-US" sz="2000" dirty="0">
                <a:latin typeface="Times New Roman" pitchFamily="18" charset="0"/>
                <a:cs typeface="Times New Roman" pitchFamily="18" charset="0"/>
              </a:rPr>
              <a:t>• Electronic fetal and uterine monitoring Indications for Cesarean Birth Several conditions may necessitate cesarean delivery, </a:t>
            </a:r>
          </a:p>
        </p:txBody>
      </p:sp>
    </p:spTree>
    <p:extLst>
      <p:ext uri="{BB962C8B-B14F-4D97-AF65-F5344CB8AC3E}">
        <p14:creationId xmlns:p14="http://schemas.microsoft.com/office/powerpoint/2010/main" val="1290487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35846"/>
            <a:ext cx="8305800" cy="5632311"/>
          </a:xfrm>
          <a:prstGeom prst="rect">
            <a:avLst/>
          </a:prstGeom>
        </p:spPr>
        <p:txBody>
          <a:bodyPr wrap="square">
            <a:spAutoFit/>
          </a:bodyPr>
          <a:lstStyle/>
          <a:p>
            <a:r>
              <a:rPr lang="en-US" sz="2000" b="1" dirty="0">
                <a:latin typeface="Times New Roman" pitchFamily="18" charset="0"/>
                <a:cs typeface="Times New Roman" pitchFamily="18" charset="0"/>
              </a:rPr>
              <a:t>Indications for Cesarean :</a:t>
            </a:r>
          </a:p>
          <a:p>
            <a:r>
              <a:rPr lang="en-US" sz="2000" dirty="0">
                <a:latin typeface="Times New Roman" pitchFamily="18" charset="0"/>
                <a:cs typeface="Times New Roman" pitchFamily="18" charset="0"/>
              </a:rPr>
              <a:t>Birth Several conditions may necessitate cesarean delivery, as follows: </a:t>
            </a:r>
          </a:p>
          <a:p>
            <a:r>
              <a:rPr lang="en-US" sz="2000" dirty="0">
                <a:latin typeface="Times New Roman" pitchFamily="18" charset="0"/>
                <a:cs typeface="Times New Roman" pitchFamily="18" charset="0"/>
              </a:rPr>
              <a:t>• Abnormal labor </a:t>
            </a:r>
          </a:p>
          <a:p>
            <a:r>
              <a:rPr lang="en-US" sz="2000" dirty="0">
                <a:latin typeface="Times New Roman" pitchFamily="18" charset="0"/>
                <a:cs typeface="Times New Roman" pitchFamily="18" charset="0"/>
              </a:rPr>
              <a:t>• Inability of the fetus to pass through the mother’s pelvis (</a:t>
            </a:r>
            <a:r>
              <a:rPr lang="en-US" sz="2000" dirty="0" err="1">
                <a:latin typeface="Times New Roman" pitchFamily="18" charset="0"/>
                <a:cs typeface="Times New Roman" pitchFamily="18" charset="0"/>
              </a:rPr>
              <a:t>cephalopelvic</a:t>
            </a:r>
            <a:r>
              <a:rPr lang="en-US" sz="2000" dirty="0">
                <a:latin typeface="Times New Roman" pitchFamily="18" charset="0"/>
                <a:cs typeface="Times New Roman" pitchFamily="18" charset="0"/>
              </a:rPr>
              <a:t> disproportion) (most breech presentations are delivered by cesarean section) </a:t>
            </a:r>
          </a:p>
          <a:p>
            <a:r>
              <a:rPr lang="en-US" sz="2000" dirty="0">
                <a:latin typeface="Times New Roman" pitchFamily="18" charset="0"/>
                <a:cs typeface="Times New Roman" pitchFamily="18" charset="0"/>
              </a:rPr>
              <a:t>• Maternal conditions such as gestational hypertension or diabetes mellitus </a:t>
            </a:r>
          </a:p>
          <a:p>
            <a:r>
              <a:rPr lang="en-US" sz="2000" dirty="0">
                <a:latin typeface="Times New Roman" pitchFamily="18" charset="0"/>
                <a:cs typeface="Times New Roman" pitchFamily="18" charset="0"/>
              </a:rPr>
              <a:t>• Active maternal </a:t>
            </a:r>
            <a:r>
              <a:rPr lang="en-US" sz="2000" dirty="0" err="1">
                <a:latin typeface="Times New Roman" pitchFamily="18" charset="0"/>
                <a:cs typeface="Times New Roman" pitchFamily="18" charset="0"/>
              </a:rPr>
              <a:t>herpesvirus</a:t>
            </a:r>
            <a:r>
              <a:rPr lang="en-US" sz="2000" dirty="0">
                <a:latin typeface="Times New Roman" pitchFamily="18" charset="0"/>
                <a:cs typeface="Times New Roman" pitchFamily="18" charset="0"/>
              </a:rPr>
              <a:t> infection, which may cause serious or fatal infant infection </a:t>
            </a:r>
          </a:p>
          <a:p>
            <a:r>
              <a:rPr lang="en-US" sz="2000" dirty="0">
                <a:latin typeface="Times New Roman" pitchFamily="18" charset="0"/>
                <a:cs typeface="Times New Roman" pitchFamily="18" charset="0"/>
              </a:rPr>
              <a:t>• Previous surgery on the uterus, including the classic type of cesarean incision </a:t>
            </a:r>
          </a:p>
          <a:p>
            <a:r>
              <a:rPr lang="en-US" sz="2000" dirty="0">
                <a:latin typeface="Times New Roman" pitchFamily="18" charset="0"/>
                <a:cs typeface="Times New Roman" pitchFamily="18" charset="0"/>
              </a:rPr>
              <a:t>• Fetal compromise, including prolapsed umbilical cord and abnormal presentations </a:t>
            </a:r>
          </a:p>
          <a:p>
            <a:r>
              <a:rPr lang="en-US" sz="2000" dirty="0">
                <a:latin typeface="Times New Roman" pitchFamily="18" charset="0"/>
                <a:cs typeface="Times New Roman" pitchFamily="18" charset="0"/>
              </a:rPr>
              <a:t>•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or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Contraindications for Cesarean Birth:</a:t>
            </a:r>
          </a:p>
          <a:p>
            <a:pPr marL="342900" indent="-342900">
              <a:buFont typeface="+mj-lt"/>
              <a:buAutoNum type="arabicPeriod"/>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There are few contraindications to cesarean birth, but it is not usually performed if the fetus is dead or too premature to survive or if the mother has abnormal blood clotting.</a:t>
            </a:r>
          </a:p>
          <a:p>
            <a:pPr marL="342900" indent="-342900">
              <a:buFont typeface="+mj-lt"/>
              <a:buAutoNum type="arabicPeriod"/>
            </a:pPr>
            <a:r>
              <a:rPr lang="en-US" sz="2000" dirty="0">
                <a:latin typeface="Times New Roman" pitchFamily="18" charset="0"/>
                <a:cs typeface="Times New Roman" pitchFamily="18" charset="0"/>
              </a:rPr>
              <a:t> A cesarean birth should not be planned for the convenience of the woman, as there are risks involved.</a:t>
            </a:r>
          </a:p>
        </p:txBody>
      </p:sp>
    </p:spTree>
    <p:extLst>
      <p:ext uri="{BB962C8B-B14F-4D97-AF65-F5344CB8AC3E}">
        <p14:creationId xmlns:p14="http://schemas.microsoft.com/office/powerpoint/2010/main" val="3274830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229600" cy="5940088"/>
          </a:xfrm>
          <a:prstGeom prst="rect">
            <a:avLst/>
          </a:prstGeom>
        </p:spPr>
        <p:txBody>
          <a:bodyPr wrap="square">
            <a:spAutoFit/>
          </a:bodyPr>
          <a:lstStyle/>
          <a:p>
            <a:r>
              <a:rPr lang="en-US" sz="2000" b="1" dirty="0">
                <a:latin typeface="Times New Roman" pitchFamily="18" charset="0"/>
                <a:cs typeface="Times New Roman" pitchFamily="18" charset="0"/>
              </a:rPr>
              <a:t>Risks of Cesarean Birth:</a:t>
            </a:r>
          </a:p>
          <a:p>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Cesarean birth carries risks to both mother and fetus. </a:t>
            </a:r>
          </a:p>
          <a:p>
            <a:r>
              <a:rPr lang="en-US" sz="2000" b="1" dirty="0">
                <a:latin typeface="Times New Roman" pitchFamily="18" charset="0"/>
                <a:cs typeface="Times New Roman" pitchFamily="18" charset="0"/>
              </a:rPr>
              <a:t>Maternal risks :</a:t>
            </a:r>
          </a:p>
          <a:p>
            <a:r>
              <a:rPr lang="en-US" sz="2000" dirty="0">
                <a:latin typeface="Times New Roman" pitchFamily="18" charset="0"/>
                <a:cs typeface="Times New Roman" pitchFamily="18" charset="0"/>
              </a:rPr>
              <a:t>include the following: </a:t>
            </a:r>
          </a:p>
          <a:p>
            <a:r>
              <a:rPr lang="en-US" sz="2000" dirty="0">
                <a:latin typeface="Times New Roman" pitchFamily="18" charset="0"/>
                <a:cs typeface="Times New Roman" pitchFamily="18" charset="0"/>
              </a:rPr>
              <a:t>• Risks related to anesthesia </a:t>
            </a:r>
          </a:p>
          <a:p>
            <a:r>
              <a:rPr lang="en-US" sz="2000" dirty="0">
                <a:latin typeface="Times New Roman" pitchFamily="18" charset="0"/>
                <a:cs typeface="Times New Roman" pitchFamily="18" charset="0"/>
              </a:rPr>
              <a:t>• Respiratory complications </a:t>
            </a:r>
          </a:p>
          <a:p>
            <a:r>
              <a:rPr lang="en-US" sz="2000" dirty="0">
                <a:latin typeface="Times New Roman" pitchFamily="18" charset="0"/>
                <a:cs typeface="Times New Roman" pitchFamily="18" charset="0"/>
              </a:rPr>
              <a:t>• Hemorrhage </a:t>
            </a:r>
          </a:p>
          <a:p>
            <a:r>
              <a:rPr lang="en-US" sz="2000" dirty="0">
                <a:latin typeface="Times New Roman" pitchFamily="18" charset="0"/>
                <a:cs typeface="Times New Roman" pitchFamily="18" charset="0"/>
              </a:rPr>
              <a:t>• Blood clots </a:t>
            </a:r>
          </a:p>
          <a:p>
            <a:r>
              <a:rPr lang="en-US" sz="2000" dirty="0">
                <a:latin typeface="Times New Roman" pitchFamily="18" charset="0"/>
                <a:cs typeface="Times New Roman" pitchFamily="18" charset="0"/>
              </a:rPr>
              <a:t>• Injury to the urinary tract </a:t>
            </a:r>
          </a:p>
          <a:p>
            <a:r>
              <a:rPr lang="en-US" sz="2000" dirty="0">
                <a:latin typeface="Times New Roman" pitchFamily="18" charset="0"/>
                <a:cs typeface="Times New Roman" pitchFamily="18" charset="0"/>
              </a:rPr>
              <a:t>• Delayed intestinal peristalsis (paralytic ileus) </a:t>
            </a:r>
          </a:p>
          <a:p>
            <a:r>
              <a:rPr lang="en-US" sz="2000" dirty="0">
                <a:latin typeface="Times New Roman" pitchFamily="18" charset="0"/>
                <a:cs typeface="Times New Roman" pitchFamily="18" charset="0"/>
              </a:rPr>
              <a:t>• Infection</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Risks to the newborn may include the following</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Inadvertent preterm birth</a:t>
            </a:r>
          </a:p>
          <a:p>
            <a:r>
              <a:rPr lang="en-US" sz="2000" dirty="0">
                <a:latin typeface="Times New Roman" pitchFamily="18" charset="0"/>
                <a:cs typeface="Times New Roman" pitchFamily="18" charset="0"/>
              </a:rPr>
              <a:t> • Respiratory problems because of delayed absorption of lung fluid </a:t>
            </a:r>
          </a:p>
          <a:p>
            <a:r>
              <a:rPr lang="en-US" sz="2000" dirty="0">
                <a:latin typeface="Times New Roman" pitchFamily="18" charset="0"/>
                <a:cs typeface="Times New Roman" pitchFamily="18" charset="0"/>
              </a:rPr>
              <a:t>• Injury, such as laceration or bruising </a:t>
            </a:r>
          </a:p>
          <a:p>
            <a:pPr marL="285750" indent="-285750">
              <a:buFont typeface="Wingdings" pitchFamily="2" charset="2"/>
              <a:buChar char="v"/>
            </a:pPr>
            <a:r>
              <a:rPr lang="en-US" sz="2000" dirty="0">
                <a:latin typeface="Times New Roman" pitchFamily="18" charset="0"/>
                <a:cs typeface="Times New Roman" pitchFamily="18" charset="0"/>
              </a:rPr>
              <a:t>• Scarring of the uterus that may influence progress of future </a:t>
            </a:r>
            <a:r>
              <a:rPr lang="en-US" sz="2000" dirty="0" err="1">
                <a:latin typeface="Times New Roman" pitchFamily="18" charset="0"/>
                <a:cs typeface="Times New Roman" pitchFamily="18" charset="0"/>
              </a:rPr>
              <a:t>pregnancie</a:t>
            </a:r>
            <a:r>
              <a:rPr lang="en-US" sz="2000" dirty="0">
                <a:latin typeface="Times New Roman" pitchFamily="18" charset="0"/>
                <a:cs typeface="Times New Roman" pitchFamily="18" charset="0"/>
              </a:rPr>
              <a:t> </a:t>
            </a:r>
          </a:p>
          <a:p>
            <a:pPr marL="285750" indent="-285750">
              <a:buFont typeface="Wingdings" pitchFamily="2" charset="2"/>
              <a:buChar char="v"/>
            </a:pPr>
            <a:r>
              <a:rPr lang="en-US" sz="2000" dirty="0">
                <a:latin typeface="Times New Roman" pitchFamily="18" charset="0"/>
                <a:cs typeface="Times New Roman" pitchFamily="18" charset="0"/>
              </a:rPr>
              <a:t>To help prevent the unintentional birth of a preterm fetus, the physician often performs amniocentesis before a planned cesarean birth to determine if the fetal lungs are mature</a:t>
            </a:r>
          </a:p>
        </p:txBody>
      </p:sp>
    </p:spTree>
    <p:extLst>
      <p:ext uri="{BB962C8B-B14F-4D97-AF65-F5344CB8AC3E}">
        <p14:creationId xmlns:p14="http://schemas.microsoft.com/office/powerpoint/2010/main" val="320232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
            <a:ext cx="7924800" cy="4708981"/>
          </a:xfrm>
          <a:prstGeom prst="rect">
            <a:avLst/>
          </a:prstGeom>
        </p:spPr>
        <p:txBody>
          <a:bodyPr wrap="square">
            <a:spAutoFit/>
          </a:bodyPr>
          <a:lstStyle/>
          <a:p>
            <a:r>
              <a:rPr lang="en-US" sz="2000" b="1" dirty="0">
                <a:latin typeface="Times New Roman" pitchFamily="18" charset="0"/>
                <a:cs typeface="Times New Roman" pitchFamily="18" charset="0"/>
              </a:rPr>
              <a:t>Technique Cesarean birth:</a:t>
            </a:r>
          </a:p>
          <a:p>
            <a:r>
              <a:rPr lang="en-US" sz="2000" dirty="0">
                <a:latin typeface="Times New Roman" pitchFamily="18" charset="0"/>
                <a:cs typeface="Times New Roman" pitchFamily="18" charset="0"/>
              </a:rPr>
              <a:t> may occur under planned, unplanned, or emergency conditions.</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The preparation includes routine preoperative care</a:t>
            </a:r>
            <a:r>
              <a:rPr lang="en-US" sz="2000" dirty="0">
                <a:latin typeface="Times New Roman" pitchFamily="18" charset="0"/>
                <a:cs typeface="Times New Roman" pitchFamily="18" charset="0"/>
              </a:rPr>
              <a:t>: such as </a:t>
            </a:r>
          </a:p>
          <a:p>
            <a:pPr marL="342900" indent="-342900">
              <a:buFont typeface="+mj-lt"/>
              <a:buAutoNum type="arabicPeriod"/>
            </a:pPr>
            <a:r>
              <a:rPr lang="en-US" sz="2000" dirty="0">
                <a:latin typeface="Times New Roman" pitchFamily="18" charset="0"/>
                <a:cs typeface="Times New Roman" pitchFamily="18" charset="0"/>
              </a:rPr>
              <a:t>obtaining informed consent. </a:t>
            </a:r>
          </a:p>
          <a:p>
            <a:pPr marL="342900" indent="-342900">
              <a:buFont typeface="+mj-lt"/>
              <a:buAutoNum type="arabicPeriod"/>
            </a:pPr>
            <a:r>
              <a:rPr lang="en-US" sz="2000" dirty="0">
                <a:latin typeface="Times New Roman" pitchFamily="18" charset="0"/>
                <a:cs typeface="Times New Roman" pitchFamily="18" charset="0"/>
              </a:rPr>
              <a:t>If the woman wears eyeglasses, they should accompany her to the operating room because she is usually awake to bond with the infant after birth. </a:t>
            </a:r>
          </a:p>
          <a:p>
            <a:pPr marL="342900" indent="-342900">
              <a:buFont typeface="+mj-lt"/>
              <a:buAutoNum type="arabicPeriod"/>
            </a:pPr>
            <a:r>
              <a:rPr lang="en-US" sz="2000" dirty="0">
                <a:latin typeface="Times New Roman" pitchFamily="18" charset="0"/>
                <a:cs typeface="Times New Roman" pitchFamily="18" charset="0"/>
              </a:rPr>
              <a:t>several laboratory studies are performed to identify anemia or blood-clotting abnormalities.</a:t>
            </a:r>
          </a:p>
          <a:p>
            <a:pPr marL="342900" indent="-342900">
              <a:buFont typeface="+mj-lt"/>
              <a:buAutoNum type="arabicPeriod"/>
            </a:pPr>
            <a:r>
              <a:rPr lang="en-US" sz="2000" dirty="0">
                <a:latin typeface="Times New Roman" pitchFamily="18" charset="0"/>
                <a:cs typeface="Times New Roman" pitchFamily="18" charset="0"/>
              </a:rPr>
              <a:t> Complete blood count, coagulation studies, and blood typing and history screening are common, and appropriate consent is obtained. </a:t>
            </a:r>
          </a:p>
          <a:p>
            <a:pPr marL="342900" indent="-342900">
              <a:buFont typeface="+mj-lt"/>
              <a:buAutoNum type="arabicPeriod"/>
            </a:pPr>
            <a:r>
              <a:rPr lang="en-US" sz="2000" dirty="0">
                <a:latin typeface="Times New Roman" pitchFamily="18" charset="0"/>
                <a:cs typeface="Times New Roman" pitchFamily="18" charset="0"/>
              </a:rPr>
              <a:t>One or more units of blood may be typed and cross-matched if the woman is likely to need a transfusion. </a:t>
            </a:r>
          </a:p>
          <a:p>
            <a:pPr marL="342900" indent="-342900">
              <a:buFont typeface="+mj-lt"/>
              <a:buAutoNum type="arabicPeriod"/>
            </a:pPr>
            <a:r>
              <a:rPr lang="en-US" sz="2000" dirty="0">
                <a:latin typeface="Times New Roman" pitchFamily="18" charset="0"/>
                <a:cs typeface="Times New Roman" pitchFamily="18" charset="0"/>
              </a:rPr>
              <a:t>The baseline vital signs of the mother and the fetal heart rate are recorded. </a:t>
            </a:r>
          </a:p>
        </p:txBody>
      </p:sp>
    </p:spTree>
    <p:extLst>
      <p:ext uri="{BB962C8B-B14F-4D97-AF65-F5344CB8AC3E}">
        <p14:creationId xmlns:p14="http://schemas.microsoft.com/office/powerpoint/2010/main" val="2974801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7848600" cy="4708981"/>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7.The woman is placed in a supine position with a wedge under the hip to prevent decreased blood flow to the fetus.</a:t>
            </a:r>
          </a:p>
          <a:p>
            <a:pPr lvl="0"/>
            <a:r>
              <a:rPr lang="en-US" sz="2000" dirty="0">
                <a:solidFill>
                  <a:prstClr val="black"/>
                </a:solidFill>
                <a:latin typeface="Times New Roman" pitchFamily="18" charset="0"/>
                <a:cs typeface="Times New Roman" pitchFamily="18" charset="0"/>
              </a:rPr>
              <a:t> 8. A regional anesthetic is administered, and an IV medication to reduce gastric acidity and speed gastric emptying is provided.</a:t>
            </a:r>
          </a:p>
          <a:p>
            <a:pPr lvl="0"/>
            <a:r>
              <a:rPr lang="en-US" sz="2000" dirty="0">
                <a:solidFill>
                  <a:prstClr val="black"/>
                </a:solidFill>
                <a:latin typeface="Times New Roman" pitchFamily="18" charset="0"/>
                <a:cs typeface="Times New Roman" pitchFamily="18" charset="0"/>
              </a:rPr>
              <a:t> 9. A prophylactic IV antibiotic may be administered before surgery. </a:t>
            </a:r>
          </a:p>
          <a:p>
            <a:pPr lvl="0"/>
            <a:r>
              <a:rPr lang="en-US" sz="2000" dirty="0">
                <a:solidFill>
                  <a:prstClr val="black"/>
                </a:solidFill>
                <a:latin typeface="Times New Roman" pitchFamily="18" charset="0"/>
                <a:cs typeface="Times New Roman" pitchFamily="18" charset="0"/>
              </a:rPr>
              <a:t>10. Shaving of the skin or hair removal is not necessary. </a:t>
            </a:r>
          </a:p>
          <a:p>
            <a:pPr lvl="0"/>
            <a:r>
              <a:rPr lang="en-US" sz="2000" dirty="0">
                <a:solidFill>
                  <a:prstClr val="black"/>
                </a:solidFill>
                <a:latin typeface="Times New Roman" pitchFamily="18" charset="0"/>
                <a:cs typeface="Times New Roman" pitchFamily="18" charset="0"/>
              </a:rPr>
              <a:t>An indwelling Foley catheter is inserted to keep the bladder empty and to prevent trauma to the bladder. </a:t>
            </a:r>
          </a:p>
          <a:p>
            <a:pPr lvl="0"/>
            <a:r>
              <a:rPr lang="en-US" sz="2000" dirty="0">
                <a:solidFill>
                  <a:prstClr val="black"/>
                </a:solidFill>
                <a:latin typeface="Times New Roman" pitchFamily="18" charset="0"/>
                <a:cs typeface="Times New Roman" pitchFamily="18" charset="0"/>
              </a:rPr>
              <a:t>11. The catheter bag is placed near the head of the operating table so that the anesthesiologist can monitor urine output, an important indicator of the 12. woman’s circulating blood volume. </a:t>
            </a:r>
          </a:p>
          <a:p>
            <a:pPr lvl="0"/>
            <a:r>
              <a:rPr lang="en-US" sz="2000" dirty="0">
                <a:solidFill>
                  <a:prstClr val="black"/>
                </a:solidFill>
                <a:latin typeface="Times New Roman" pitchFamily="18" charset="0"/>
                <a:cs typeface="Times New Roman" pitchFamily="18" charset="0"/>
              </a:rPr>
              <a:t>13.The circulating nurse scrubs the abdomen with </a:t>
            </a:r>
            <a:r>
              <a:rPr lang="en-US" sz="2000" dirty="0" err="1">
                <a:solidFill>
                  <a:prstClr val="black"/>
                </a:solidFill>
                <a:latin typeface="Times New Roman" pitchFamily="18" charset="0"/>
                <a:cs typeface="Times New Roman" pitchFamily="18" charset="0"/>
              </a:rPr>
              <a:t>chlorhexidine</a:t>
            </a:r>
            <a:r>
              <a:rPr lang="en-US" sz="2000" dirty="0">
                <a:solidFill>
                  <a:prstClr val="black"/>
                </a:solidFill>
                <a:latin typeface="Times New Roman" pitchFamily="18" charset="0"/>
                <a:cs typeface="Times New Roman" pitchFamily="18" charset="0"/>
              </a:rPr>
              <a:t> alcohol by using a circular motion that goes outward from the incisional area.</a:t>
            </a:r>
          </a:p>
          <a:p>
            <a:pPr lvl="0"/>
            <a:r>
              <a:rPr lang="en-US" sz="2000" dirty="0">
                <a:solidFill>
                  <a:prstClr val="black"/>
                </a:solidFill>
                <a:latin typeface="Times New Roman" pitchFamily="18" charset="0"/>
                <a:cs typeface="Times New Roman" pitchFamily="18" charset="0"/>
              </a:rPr>
              <a:t> 14.The father or woman’s partner may don a hat, mask, and gown and provide support to the woman at the head of the table.</a:t>
            </a:r>
          </a:p>
        </p:txBody>
      </p:sp>
    </p:spTree>
    <p:extLst>
      <p:ext uri="{BB962C8B-B14F-4D97-AF65-F5344CB8AC3E}">
        <p14:creationId xmlns:p14="http://schemas.microsoft.com/office/powerpoint/2010/main" val="372776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1"/>
            <a:ext cx="7924800" cy="3785652"/>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Types of incisions:</a:t>
            </a:r>
          </a:p>
          <a:p>
            <a:pPr marL="342900" indent="-342900">
              <a:buFont typeface="Arial" pitchFamily="34" charset="0"/>
              <a:buChar char="•"/>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There are two incisions in cesarean birth:</a:t>
            </a:r>
          </a:p>
          <a:p>
            <a:pPr marL="342900" indent="-342900">
              <a:buFont typeface="Arial" pitchFamily="34" charset="0"/>
              <a:buChar char="•"/>
            </a:pPr>
            <a:r>
              <a:rPr lang="en-US" sz="2000" dirty="0">
                <a:latin typeface="Times New Roman" pitchFamily="18" charset="0"/>
                <a:cs typeface="Times New Roman" pitchFamily="18" charset="0"/>
              </a:rPr>
              <a:t> a skin incision and a uterine incision. </a:t>
            </a:r>
          </a:p>
          <a:p>
            <a:pPr marL="342900" indent="-342900">
              <a:buFont typeface="Arial" pitchFamily="34" charset="0"/>
              <a:buChar char="•"/>
            </a:pPr>
            <a:r>
              <a:rPr lang="en-US" sz="2000" dirty="0">
                <a:latin typeface="Times New Roman" pitchFamily="18" charset="0"/>
                <a:cs typeface="Times New Roman" pitchFamily="18" charset="0"/>
              </a:rPr>
              <a:t>The directions of these incisions are not always the same. </a:t>
            </a:r>
          </a:p>
          <a:p>
            <a:pPr marL="342900" indent="-342900">
              <a:buFont typeface="Arial" pitchFamily="34" charset="0"/>
              <a:buChar char="•"/>
            </a:pPr>
            <a:r>
              <a:rPr lang="en-US" sz="2000" b="1" dirty="0">
                <a:latin typeface="Times New Roman" pitchFamily="18" charset="0"/>
                <a:cs typeface="Times New Roman" pitchFamily="18" charset="0"/>
              </a:rPr>
              <a:t>Skin incisions:</a:t>
            </a:r>
          </a:p>
          <a:p>
            <a:pPr marL="342900" indent="-342900">
              <a:buFont typeface="Arial" pitchFamily="34" charset="0"/>
              <a:buChar char="•"/>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The skin incision is done in either a vertical or a transverse direction.</a:t>
            </a:r>
          </a:p>
          <a:p>
            <a:pPr marL="342900" indent="-342900">
              <a:buFont typeface="Arial" pitchFamily="34" charset="0"/>
              <a:buChar char="•"/>
            </a:pPr>
            <a:r>
              <a:rPr lang="en-US" sz="2000" dirty="0">
                <a:latin typeface="Times New Roman" pitchFamily="18" charset="0"/>
                <a:cs typeface="Times New Roman" pitchFamily="18" charset="0"/>
              </a:rPr>
              <a:t> A vertical incision allows more room if a large fetus is being delivered, and it is usually needed for an obese woman.</a:t>
            </a:r>
          </a:p>
          <a:p>
            <a:pPr marL="342900" indent="-342900">
              <a:buFont typeface="Arial" pitchFamily="34" charset="0"/>
              <a:buChar char="•"/>
            </a:pPr>
            <a:r>
              <a:rPr lang="en-US" sz="2000" dirty="0">
                <a:latin typeface="Times New Roman" pitchFamily="18" charset="0"/>
                <a:cs typeface="Times New Roman" pitchFamily="18" charset="0"/>
              </a:rPr>
              <a:t> In an emergency, the vertical incision can be accomplished more quickly. </a:t>
            </a:r>
          </a:p>
          <a:p>
            <a:pPr marL="342900" indent="-342900">
              <a:buFont typeface="Arial" pitchFamily="34" charset="0"/>
              <a:buChar char="•"/>
            </a:pPr>
            <a:r>
              <a:rPr lang="en-US" sz="2000" dirty="0">
                <a:latin typeface="Times New Roman" pitchFamily="18" charset="0"/>
                <a:cs typeface="Times New Roman" pitchFamily="18" charset="0"/>
              </a:rPr>
              <a:t>The transverse, incision is nearly invisible when healed but cannot always be used in an obese woman or in a woman with a large fetus.</a:t>
            </a:r>
          </a:p>
        </p:txBody>
      </p:sp>
    </p:spTree>
    <p:extLst>
      <p:ext uri="{BB962C8B-B14F-4D97-AF65-F5344CB8AC3E}">
        <p14:creationId xmlns:p14="http://schemas.microsoft.com/office/powerpoint/2010/main" val="2508923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7848600" cy="1938992"/>
          </a:xfrm>
          <a:prstGeom prst="rect">
            <a:avLst/>
          </a:prstGeom>
        </p:spPr>
        <p:txBody>
          <a:bodyPr wrap="square">
            <a:spAutoFit/>
          </a:bodyPr>
          <a:lstStyle/>
          <a:p>
            <a:r>
              <a:rPr lang="en-US" sz="2000" dirty="0">
                <a:latin typeface="Times New Roman" pitchFamily="18" charset="0"/>
                <a:cs typeface="Times New Roman" pitchFamily="18" charset="0"/>
              </a:rPr>
              <a:t>Uterine incisions The more important of the two incisions is the one that cuts into the uterus.</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There are three types of uterine incisions :</a:t>
            </a:r>
          </a:p>
          <a:p>
            <a:pPr marL="342900" indent="-342900">
              <a:buFont typeface="+mj-lt"/>
              <a:buAutoNum type="arabicPeriod"/>
            </a:pPr>
            <a:r>
              <a:rPr lang="en-US" sz="2000" dirty="0">
                <a:latin typeface="Times New Roman" pitchFamily="18" charset="0"/>
                <a:cs typeface="Times New Roman" pitchFamily="18" charset="0"/>
              </a:rPr>
              <a:t> low transverse,</a:t>
            </a:r>
          </a:p>
          <a:p>
            <a:pPr marL="342900" indent="-342900">
              <a:buFont typeface="+mj-lt"/>
              <a:buAutoNum type="arabicPeriod"/>
            </a:pPr>
            <a:r>
              <a:rPr lang="en-US" sz="2000" dirty="0">
                <a:latin typeface="Times New Roman" pitchFamily="18" charset="0"/>
                <a:cs typeface="Times New Roman" pitchFamily="18" charset="0"/>
              </a:rPr>
              <a:t> low vertical, </a:t>
            </a:r>
          </a:p>
          <a:p>
            <a:pPr marL="342900" indent="-342900">
              <a:buFont typeface="+mj-lt"/>
              <a:buAutoNum type="arabicPeriod"/>
            </a:pPr>
            <a:r>
              <a:rPr lang="en-US" sz="2000" dirty="0">
                <a:latin typeface="Times New Roman" pitchFamily="18" charset="0"/>
                <a:cs typeface="Times New Roman" pitchFamily="18" charset="0"/>
              </a:rPr>
              <a:t>and classic.</a:t>
            </a:r>
          </a:p>
        </p:txBody>
      </p:sp>
    </p:spTree>
    <p:extLst>
      <p:ext uri="{BB962C8B-B14F-4D97-AF65-F5344CB8AC3E}">
        <p14:creationId xmlns:p14="http://schemas.microsoft.com/office/powerpoint/2010/main" val="2641231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6199"/>
            <a:ext cx="6019800" cy="655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16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1"/>
            <a:ext cx="8229600" cy="4893647"/>
          </a:xfrm>
          <a:prstGeom prst="rect">
            <a:avLst/>
          </a:prstGeom>
        </p:spPr>
        <p:txBody>
          <a:bodyPr wrap="square">
            <a:spAutoFit/>
          </a:bodyPr>
          <a:lstStyle/>
          <a:p>
            <a:r>
              <a:rPr lang="en-US" sz="2400" b="1" dirty="0">
                <a:latin typeface="Times New Roman" pitchFamily="18" charset="0"/>
                <a:cs typeface="Times New Roman" pitchFamily="18" charset="0"/>
              </a:rPr>
              <a:t>Indications for Induction Labor :</a:t>
            </a:r>
          </a:p>
          <a:p>
            <a:r>
              <a:rPr lang="en-US" sz="2400" b="1" dirty="0">
                <a:latin typeface="Times New Roman" pitchFamily="18" charset="0"/>
                <a:cs typeface="Times New Roman" pitchFamily="18" charset="0"/>
              </a:rPr>
              <a:t>i</a:t>
            </a:r>
            <a:r>
              <a:rPr lang="en-US" sz="2400" dirty="0">
                <a:latin typeface="Times New Roman" pitchFamily="18" charset="0"/>
                <a:cs typeface="Times New Roman" pitchFamily="18" charset="0"/>
              </a:rPr>
              <a:t>s induced if continuing the pregnancy is hazardous for the woman or the fetus. Following are some of the indications for labor induction: </a:t>
            </a:r>
          </a:p>
          <a:p>
            <a:r>
              <a:rPr lang="en-US" sz="2400" dirty="0">
                <a:latin typeface="Times New Roman" pitchFamily="18" charset="0"/>
                <a:cs typeface="Times New Roman" pitchFamily="18" charset="0"/>
              </a:rPr>
              <a:t>• Gestational hypertension </a:t>
            </a:r>
          </a:p>
          <a:p>
            <a:r>
              <a:rPr lang="en-US" sz="2400" dirty="0">
                <a:latin typeface="Times New Roman" pitchFamily="18" charset="0"/>
                <a:cs typeface="Times New Roman" pitchFamily="18" charset="0"/>
              </a:rPr>
              <a:t>• Ruptured membranes without spontaneous onset of labor </a:t>
            </a:r>
          </a:p>
          <a:p>
            <a:r>
              <a:rPr lang="en-US" sz="2400" dirty="0">
                <a:latin typeface="Times New Roman" pitchFamily="18" charset="0"/>
                <a:cs typeface="Times New Roman" pitchFamily="18" charset="0"/>
              </a:rPr>
              <a:t>• Infection within the uterus </a:t>
            </a:r>
          </a:p>
          <a:p>
            <a:r>
              <a:rPr lang="en-US" sz="2400" dirty="0">
                <a:latin typeface="Times New Roman" pitchFamily="18" charset="0"/>
                <a:cs typeface="Times New Roman" pitchFamily="18" charset="0"/>
              </a:rPr>
              <a:t>• Medical problems in the woman that worsen during pregnancy, such as diabetes, kidney disease, or pulmonary disease </a:t>
            </a:r>
          </a:p>
          <a:p>
            <a:r>
              <a:rPr lang="en-US" sz="2400" dirty="0">
                <a:latin typeface="Times New Roman" pitchFamily="18" charset="0"/>
                <a:cs typeface="Times New Roman" pitchFamily="18" charset="0"/>
              </a:rPr>
              <a:t>• Fetal problems, such as slowed growth, prolonged pregnancy, or incompatibility between fetal and maternal blood types </a:t>
            </a:r>
          </a:p>
          <a:p>
            <a:r>
              <a:rPr lang="en-US" sz="2400" dirty="0">
                <a:latin typeface="Times New Roman" pitchFamily="18" charset="0"/>
                <a:cs typeface="Times New Roman" pitchFamily="18" charset="0"/>
              </a:rPr>
              <a:t>• Placental insufficiency </a:t>
            </a:r>
          </a:p>
          <a:p>
            <a:r>
              <a:rPr lang="en-US" sz="2400" dirty="0">
                <a:latin typeface="Times New Roman" pitchFamily="18" charset="0"/>
                <a:cs typeface="Times New Roman" pitchFamily="18" charset="0"/>
              </a:rPr>
              <a:t>• Fetal death</a:t>
            </a:r>
          </a:p>
        </p:txBody>
      </p:sp>
    </p:spTree>
    <p:extLst>
      <p:ext uri="{BB962C8B-B14F-4D97-AF65-F5344CB8AC3E}">
        <p14:creationId xmlns:p14="http://schemas.microsoft.com/office/powerpoint/2010/main" val="3809244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5"/>
            <a:ext cx="8001000" cy="5632311"/>
          </a:xfrm>
          <a:prstGeom prst="rect">
            <a:avLst/>
          </a:prstGeom>
        </p:spPr>
        <p:txBody>
          <a:bodyPr wrap="square">
            <a:spAutoFit/>
          </a:bodyPr>
          <a:lstStyle/>
          <a:p>
            <a:r>
              <a:rPr lang="en-US" sz="2000" b="1" dirty="0">
                <a:latin typeface="Times New Roman" pitchFamily="18" charset="0"/>
                <a:cs typeface="Times New Roman" pitchFamily="18" charset="0"/>
              </a:rPr>
              <a:t>Low transverse incision :</a:t>
            </a:r>
          </a:p>
          <a:p>
            <a:pPr marL="342900" indent="-342900">
              <a:buFont typeface="Arial" pitchFamily="34" charset="0"/>
              <a:buChar char="•"/>
            </a:pPr>
            <a:r>
              <a:rPr lang="en-US" sz="2000" dirty="0">
                <a:latin typeface="Times New Roman" pitchFamily="18" charset="0"/>
                <a:cs typeface="Times New Roman" pitchFamily="18" charset="0"/>
              </a:rPr>
              <a:t>A low transverse incision is preferred because it is not likely to rupture during another birth, causes less blood loss, and is easier to repair.</a:t>
            </a:r>
          </a:p>
          <a:p>
            <a:pPr marL="342900" indent="-342900">
              <a:buFont typeface="Arial" pitchFamily="34" charset="0"/>
              <a:buChar char="•"/>
            </a:pPr>
            <a:r>
              <a:rPr lang="en-US" sz="2000" dirty="0">
                <a:latin typeface="Times New Roman" pitchFamily="18" charset="0"/>
                <a:cs typeface="Times New Roman" pitchFamily="18" charset="0"/>
              </a:rPr>
              <a:t> It may not be an option if the fetus is large or if there is a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in the area where the incision would be made. </a:t>
            </a:r>
          </a:p>
          <a:p>
            <a:pPr marL="342900" indent="-342900">
              <a:buFont typeface="Arial" pitchFamily="34" charset="0"/>
              <a:buChar char="•"/>
            </a:pPr>
            <a:r>
              <a:rPr lang="en-US" sz="2000" dirty="0">
                <a:latin typeface="Times New Roman" pitchFamily="18" charset="0"/>
                <a:cs typeface="Times New Roman" pitchFamily="18" charset="0"/>
              </a:rPr>
              <a:t>This type of incision makes vaginal birth after cesarean (VBAC) possible for subsequent births. </a:t>
            </a:r>
          </a:p>
          <a:p>
            <a:r>
              <a:rPr lang="en-US" sz="2000" b="1" dirty="0">
                <a:latin typeface="Times New Roman" pitchFamily="18" charset="0"/>
                <a:cs typeface="Times New Roman" pitchFamily="18" charset="0"/>
              </a:rPr>
              <a:t>Low vertical incision :</a:t>
            </a:r>
          </a:p>
          <a:p>
            <a:pPr marL="342900" indent="-342900">
              <a:buFont typeface="Arial" pitchFamily="34" charset="0"/>
              <a:buChar char="•"/>
            </a:pPr>
            <a:r>
              <a:rPr lang="en-US" sz="2000" dirty="0">
                <a:latin typeface="Times New Roman" pitchFamily="18" charset="0"/>
                <a:cs typeface="Times New Roman" pitchFamily="18" charset="0"/>
              </a:rPr>
              <a:t>A low vertical incision produces minimal blood loss and allows delivery of a larger fetus.</a:t>
            </a:r>
          </a:p>
          <a:p>
            <a:pPr marL="342900" indent="-342900">
              <a:buFont typeface="Arial" pitchFamily="34" charset="0"/>
              <a:buChar char="•"/>
            </a:pPr>
            <a:r>
              <a:rPr lang="en-US" sz="2000" dirty="0">
                <a:latin typeface="Times New Roman" pitchFamily="18" charset="0"/>
                <a:cs typeface="Times New Roman" pitchFamily="18" charset="0"/>
              </a:rPr>
              <a:t> However, it is more likely to rupture during another birth, although less so than the classic incision.</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Classic incision :</a:t>
            </a:r>
          </a:p>
          <a:p>
            <a:pPr marL="342900" indent="-342900">
              <a:buFont typeface="Arial" pitchFamily="34" charset="0"/>
              <a:buChar char="•"/>
            </a:pPr>
            <a:r>
              <a:rPr lang="en-US" sz="2000" dirty="0">
                <a:latin typeface="Times New Roman" pitchFamily="18" charset="0"/>
                <a:cs typeface="Times New Roman" pitchFamily="18" charset="0"/>
              </a:rPr>
              <a:t>The classic incision is rarely used because it involves more blood loss, and it is the most likely of the three types to rupture during another pregnancy.</a:t>
            </a:r>
          </a:p>
          <a:p>
            <a:pPr marL="342900" indent="-342900">
              <a:buFont typeface="Arial" pitchFamily="34" charset="0"/>
              <a:buChar char="•"/>
            </a:pPr>
            <a:r>
              <a:rPr lang="en-US" sz="2000" dirty="0">
                <a:latin typeface="Times New Roman" pitchFamily="18" charset="0"/>
                <a:cs typeface="Times New Roman" pitchFamily="18" charset="0"/>
              </a:rPr>
              <a:t> However, it may be the only choice if the fetus is in a transverse lie or if there is scarring or a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in the lower anterior uterus.</a:t>
            </a:r>
          </a:p>
        </p:txBody>
      </p:sp>
    </p:spTree>
    <p:extLst>
      <p:ext uri="{BB962C8B-B14F-4D97-AF65-F5344CB8AC3E}">
        <p14:creationId xmlns:p14="http://schemas.microsoft.com/office/powerpoint/2010/main" val="2801991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799"/>
            <a:ext cx="8610600" cy="4401205"/>
          </a:xfrm>
          <a:prstGeom prst="rect">
            <a:avLst/>
          </a:prstGeom>
        </p:spPr>
        <p:txBody>
          <a:bodyPr wrap="square">
            <a:spAutoFit/>
          </a:bodyPr>
          <a:lstStyle/>
          <a:p>
            <a:r>
              <a:rPr lang="en-US" sz="2000" b="1" dirty="0">
                <a:latin typeface="Times New Roman" pitchFamily="18" charset="0"/>
                <a:cs typeface="Times New Roman" pitchFamily="18" charset="0"/>
              </a:rPr>
              <a:t>Nursing Care During and After Cesarean Birth :</a:t>
            </a:r>
          </a:p>
          <a:p>
            <a:pPr marL="457200" indent="-457200">
              <a:buFont typeface="+mj-lt"/>
              <a:buAutoNum type="arabicPeriod"/>
            </a:pPr>
            <a:r>
              <a:rPr lang="en-US" sz="2000" dirty="0">
                <a:latin typeface="Times New Roman" pitchFamily="18" charset="0"/>
                <a:cs typeface="Times New Roman" pitchFamily="18" charset="0"/>
              </a:rPr>
              <a:t>The RN assumes most of the preoperative and postoperative care of the woman. This includes obtaining the required laboratory studies, </a:t>
            </a:r>
          </a:p>
          <a:p>
            <a:pPr marL="457200" indent="-457200">
              <a:buFont typeface="+mj-lt"/>
              <a:buAutoNum type="arabicPeriod"/>
            </a:pPr>
            <a:r>
              <a:rPr lang="en-US" sz="2000" dirty="0">
                <a:latin typeface="Times New Roman" pitchFamily="18" charset="0"/>
                <a:cs typeface="Times New Roman" pitchFamily="18" charset="0"/>
              </a:rPr>
              <a:t>administering medications, </a:t>
            </a:r>
          </a:p>
          <a:p>
            <a:pPr marL="457200" indent="-457200">
              <a:buFont typeface="+mj-lt"/>
              <a:buAutoNum type="arabicPeriod"/>
            </a:pPr>
            <a:r>
              <a:rPr lang="en-US" sz="2000" dirty="0">
                <a:latin typeface="Times New Roman" pitchFamily="18" charset="0"/>
                <a:cs typeface="Times New Roman" pitchFamily="18" charset="0"/>
              </a:rPr>
              <a:t>performing preoperative teaching, and preparing for surgery. </a:t>
            </a:r>
          </a:p>
          <a:p>
            <a:pPr marL="457200" indent="-457200">
              <a:buFont typeface="+mj-lt"/>
              <a:buAutoNum type="arabicPeriod"/>
            </a:pPr>
            <a:r>
              <a:rPr lang="en-US" sz="2000" dirty="0">
                <a:latin typeface="Times New Roman" pitchFamily="18" charset="0"/>
                <a:cs typeface="Times New Roman" pitchFamily="18" charset="0"/>
              </a:rPr>
              <a:t>Women who have cesarean births usually need greater emotional support than women having vaginal births. </a:t>
            </a:r>
          </a:p>
          <a:p>
            <a:pPr marL="457200" indent="-457200">
              <a:buFont typeface="+mj-lt"/>
              <a:buAutoNum type="arabicPeriod"/>
            </a:pPr>
            <a:r>
              <a:rPr lang="en-US" sz="2000" dirty="0">
                <a:latin typeface="Times New Roman" pitchFamily="18" charset="0"/>
                <a:cs typeface="Times New Roman" pitchFamily="18" charset="0"/>
              </a:rPr>
              <a:t>They are usually happy and excited about the newborn, but they may also feel grief, guilt, or anger because the expected course of birth did not occur.</a:t>
            </a:r>
          </a:p>
          <a:p>
            <a:pPr marL="457200" indent="-457200">
              <a:buFont typeface="+mj-lt"/>
              <a:buAutoNum type="arabicPeriod"/>
            </a:pPr>
            <a:r>
              <a:rPr lang="en-US" sz="2000" dirty="0">
                <a:latin typeface="Times New Roman" pitchFamily="18" charset="0"/>
                <a:cs typeface="Times New Roman" pitchFamily="18" charset="0"/>
              </a:rPr>
              <a:t> These feelings may linger and resurface during another pregnancy. </a:t>
            </a:r>
          </a:p>
          <a:p>
            <a:pPr marL="457200" indent="-457200">
              <a:buFont typeface="+mj-lt"/>
              <a:buAutoNum type="arabicPeriod"/>
            </a:pPr>
            <a:r>
              <a:rPr lang="en-US" sz="2000" dirty="0">
                <a:latin typeface="Times New Roman" pitchFamily="18" charset="0"/>
                <a:cs typeface="Times New Roman" pitchFamily="18" charset="0"/>
              </a:rPr>
              <a:t>Emotional care of the partner and family is essential; they are included in explanations of the surgery as much as the woman wishes.</a:t>
            </a:r>
          </a:p>
          <a:p>
            <a:pPr marL="457200" indent="-457200">
              <a:buFont typeface="+mj-lt"/>
              <a:buAutoNum type="arabicPeriod"/>
            </a:pPr>
            <a:r>
              <a:rPr lang="en-US" sz="2000" dirty="0">
                <a:latin typeface="Times New Roman" pitchFamily="18" charset="0"/>
                <a:cs typeface="Times New Roman" pitchFamily="18" charset="0"/>
              </a:rPr>
              <a:t> The partner may be frightened when an emergency cesarean is needed but may not express these feelings because the woman needs so much support.</a:t>
            </a:r>
          </a:p>
        </p:txBody>
      </p:sp>
    </p:spTree>
    <p:extLst>
      <p:ext uri="{BB962C8B-B14F-4D97-AF65-F5344CB8AC3E}">
        <p14:creationId xmlns:p14="http://schemas.microsoft.com/office/powerpoint/2010/main" val="2589412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8956"/>
            <a:ext cx="7924800" cy="3477875"/>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9. The nurse informs the partner when he or she may enter the operating room, as 30 minutes or longer may be needed to administer a regional anesthetic and for surgical preparations if there is no emergency. </a:t>
            </a:r>
          </a:p>
          <a:p>
            <a:pPr lvl="0"/>
            <a:r>
              <a:rPr lang="en-US" sz="2000" dirty="0">
                <a:solidFill>
                  <a:prstClr val="black"/>
                </a:solidFill>
                <a:latin typeface="Times New Roman" pitchFamily="18" charset="0"/>
                <a:cs typeface="Times New Roman" pitchFamily="18" charset="0"/>
              </a:rPr>
              <a:t>10. The partner dons surgical attire during this time. </a:t>
            </a:r>
          </a:p>
          <a:p>
            <a:pPr lvl="0"/>
            <a:r>
              <a:rPr lang="en-US" sz="2000" dirty="0">
                <a:solidFill>
                  <a:prstClr val="black"/>
                </a:solidFill>
                <a:latin typeface="Times New Roman" pitchFamily="18" charset="0"/>
                <a:cs typeface="Times New Roman" pitchFamily="18" charset="0"/>
              </a:rPr>
              <a:t>11. The partner may be almost as exhausted as the woman if a cesarean birth is performed after hours of labor. </a:t>
            </a:r>
          </a:p>
          <a:p>
            <a:pPr lvl="0"/>
            <a:r>
              <a:rPr lang="en-US" sz="2000" dirty="0">
                <a:solidFill>
                  <a:prstClr val="black"/>
                </a:solidFill>
                <a:latin typeface="Times New Roman" pitchFamily="18" charset="0"/>
                <a:cs typeface="Times New Roman" pitchFamily="18" charset="0"/>
              </a:rPr>
              <a:t>12.The thoughtful nurse includes the partner and promotes his or her emotional and physical well-being. </a:t>
            </a:r>
          </a:p>
          <a:p>
            <a:pPr lvl="0"/>
            <a:r>
              <a:rPr lang="en-US" sz="2000" dirty="0">
                <a:solidFill>
                  <a:prstClr val="black"/>
                </a:solidFill>
                <a:latin typeface="Times New Roman" pitchFamily="18" charset="0"/>
                <a:cs typeface="Times New Roman" pitchFamily="18" charset="0"/>
              </a:rPr>
              <a:t>13.The mother, neonate, and partner are kept together as much as possible after birth, just as for a vaginal birth. The woman and her partner are encouraged to talk about the</a:t>
            </a:r>
          </a:p>
        </p:txBody>
      </p:sp>
    </p:spTree>
    <p:extLst>
      <p:ext uri="{BB962C8B-B14F-4D97-AF65-F5344CB8AC3E}">
        <p14:creationId xmlns:p14="http://schemas.microsoft.com/office/powerpoint/2010/main" val="3539735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610600" cy="5940088"/>
          </a:xfrm>
          <a:prstGeom prst="rect">
            <a:avLst/>
          </a:prstGeom>
        </p:spPr>
        <p:txBody>
          <a:bodyPr wrap="square">
            <a:spAutoFit/>
          </a:bodyPr>
          <a:lstStyle/>
          <a:p>
            <a:r>
              <a:rPr lang="en-US" sz="2000" b="1" dirty="0">
                <a:latin typeface="Times New Roman" pitchFamily="18" charset="0"/>
                <a:cs typeface="Times New Roman" pitchFamily="18" charset="0"/>
              </a:rPr>
              <a:t>Nursing assessments after cesarean birth</a:t>
            </a:r>
            <a:r>
              <a:rPr lang="en-US" sz="2000" dirty="0">
                <a:latin typeface="Times New Roman" pitchFamily="18" charset="0"/>
                <a:cs typeface="Times New Roman" pitchFamily="18" charset="0"/>
              </a:rPr>
              <a:t>: include :</a:t>
            </a:r>
          </a:p>
          <a:p>
            <a:r>
              <a:rPr lang="en-US" sz="2000" b="1" dirty="0">
                <a:latin typeface="Times New Roman" pitchFamily="18" charset="0"/>
                <a:cs typeface="Times New Roman" pitchFamily="18" charset="0"/>
              </a:rPr>
              <a:t>assessment of the uterine fundus. </a:t>
            </a:r>
          </a:p>
          <a:p>
            <a:r>
              <a:rPr lang="en-US" sz="2000" b="1" dirty="0">
                <a:latin typeface="Times New Roman" pitchFamily="18" charset="0"/>
                <a:cs typeface="Times New Roman" pitchFamily="18" charset="0"/>
              </a:rPr>
              <a:t>Assessments are done every 15 minutes for the first 1 or 2 hours and then every 30 minutes for 1 hour according to hospital policy. </a:t>
            </a:r>
          </a:p>
          <a:p>
            <a:r>
              <a:rPr lang="en-US" sz="2000" b="1" dirty="0">
                <a:latin typeface="Times New Roman" pitchFamily="18" charset="0"/>
                <a:cs typeface="Times New Roman" pitchFamily="18" charset="0"/>
              </a:rPr>
              <a:t>Recovery-room assessments after cesarean birth include the following</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Vital signs to identify hemorrhage or shock; a pulse </a:t>
            </a:r>
            <a:r>
              <a:rPr lang="en-US" sz="2000" dirty="0" err="1">
                <a:latin typeface="Times New Roman" pitchFamily="18" charset="0"/>
                <a:cs typeface="Times New Roman" pitchFamily="18" charset="0"/>
              </a:rPr>
              <a:t>oximeter</a:t>
            </a:r>
            <a:r>
              <a:rPr lang="en-US" sz="2000" dirty="0">
                <a:latin typeface="Times New Roman" pitchFamily="18" charset="0"/>
                <a:cs typeface="Times New Roman" pitchFamily="18" charset="0"/>
              </a:rPr>
              <a:t> is used to better identify depressed respiratory function </a:t>
            </a:r>
          </a:p>
          <a:p>
            <a:r>
              <a:rPr lang="en-US" sz="2000" dirty="0">
                <a:latin typeface="Times New Roman" pitchFamily="18" charset="0"/>
                <a:cs typeface="Times New Roman" pitchFamily="18" charset="0"/>
              </a:rPr>
              <a:t>• IV site and rate of solution flow </a:t>
            </a:r>
          </a:p>
          <a:p>
            <a:r>
              <a:rPr lang="en-US" sz="2000" dirty="0">
                <a:latin typeface="Times New Roman" pitchFamily="18" charset="0"/>
                <a:cs typeface="Times New Roman" pitchFamily="18" charset="0"/>
              </a:rPr>
              <a:t>• Fundus for firmness, height, and midline position </a:t>
            </a:r>
          </a:p>
          <a:p>
            <a:r>
              <a:rPr lang="en-US" sz="2000" dirty="0">
                <a:latin typeface="Times New Roman" pitchFamily="18" charset="0"/>
                <a:cs typeface="Times New Roman" pitchFamily="18" charset="0"/>
              </a:rPr>
              <a:t>• Dressing for drainage </a:t>
            </a:r>
          </a:p>
          <a:p>
            <a:r>
              <a:rPr lang="en-US" sz="2000" dirty="0">
                <a:latin typeface="Times New Roman" pitchFamily="18" charset="0"/>
                <a:cs typeface="Times New Roman" pitchFamily="18" charset="0"/>
              </a:rPr>
              <a:t>• Lochia for quantity, color, and presence of clots </a:t>
            </a:r>
          </a:p>
          <a:p>
            <a:r>
              <a:rPr lang="en-US" sz="2000" dirty="0">
                <a:latin typeface="Times New Roman" pitchFamily="18" charset="0"/>
                <a:cs typeface="Times New Roman" pitchFamily="18" charset="0"/>
              </a:rPr>
              <a:t>• Urine output from indwelling catheter </a:t>
            </a:r>
          </a:p>
          <a:p>
            <a:r>
              <a:rPr lang="en-US" sz="2000" dirty="0">
                <a:latin typeface="Times New Roman" pitchFamily="18" charset="0"/>
                <a:cs typeface="Times New Roman" pitchFamily="18" charset="0"/>
              </a:rPr>
              <a:t>• Return of sensation to the lower body The fundus is checked as gently as possible. </a:t>
            </a:r>
          </a:p>
          <a:p>
            <a:pPr marL="342900" indent="-342900">
              <a:buFont typeface="Arial" pitchFamily="34" charset="0"/>
              <a:buChar char="•"/>
            </a:pPr>
            <a:r>
              <a:rPr lang="en-US" sz="2000" dirty="0">
                <a:latin typeface="Times New Roman" pitchFamily="18" charset="0"/>
                <a:cs typeface="Times New Roman" pitchFamily="18" charset="0"/>
              </a:rPr>
              <a:t>The woman flexes her knees slightly and takes slow, deep breaths to minimize the discomfort of fundal assessments. </a:t>
            </a:r>
          </a:p>
          <a:p>
            <a:pPr marL="342900" indent="-342900">
              <a:buFont typeface="Arial" pitchFamily="34" charset="0"/>
              <a:buChar char="•"/>
            </a:pPr>
            <a:r>
              <a:rPr lang="en-US" sz="2000" dirty="0">
                <a:latin typeface="Times New Roman" pitchFamily="18" charset="0"/>
                <a:cs typeface="Times New Roman" pitchFamily="18" charset="0"/>
              </a:rPr>
              <a:t>While supporting the lower uterus with one hand, the fingers of the other hand are gently “walked” from the side of the uterus toward the midline.</a:t>
            </a:r>
          </a:p>
          <a:p>
            <a:pPr marL="342900" indent="-342900">
              <a:buFont typeface="Arial" pitchFamily="34" charset="0"/>
              <a:buChar char="•"/>
            </a:pPr>
            <a:r>
              <a:rPr lang="en-US" sz="2000" dirty="0">
                <a:latin typeface="Times New Roman" pitchFamily="18" charset="0"/>
                <a:cs typeface="Times New Roman" pitchFamily="18" charset="0"/>
              </a:rPr>
              <a:t> Massage is not needed if the fundus is already firm.</a:t>
            </a:r>
          </a:p>
        </p:txBody>
      </p:sp>
    </p:spTree>
    <p:extLst>
      <p:ext uri="{BB962C8B-B14F-4D97-AF65-F5344CB8AC3E}">
        <p14:creationId xmlns:p14="http://schemas.microsoft.com/office/powerpoint/2010/main" val="229404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12845"/>
            <a:ext cx="7315200" cy="4093428"/>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The woman is told to take deep breaths at each assessment and to cough to move secretions from her airways.</a:t>
            </a:r>
          </a:p>
          <a:p>
            <a:pPr marL="285750" indent="-285750">
              <a:buFont typeface="Arial" pitchFamily="34" charset="0"/>
              <a:buChar char="•"/>
            </a:pPr>
            <a:r>
              <a:rPr lang="en-US" sz="2000" dirty="0">
                <a:latin typeface="Times New Roman" pitchFamily="18" charset="0"/>
                <a:cs typeface="Times New Roman" pitchFamily="18" charset="0"/>
              </a:rPr>
              <a:t> A small pillow or folded blanket supports her incision when she coughs or moves, which reduces pain. </a:t>
            </a:r>
          </a:p>
          <a:p>
            <a:pPr marL="285750" indent="-285750">
              <a:buFont typeface="Arial" pitchFamily="34" charset="0"/>
              <a:buChar char="•"/>
            </a:pPr>
            <a:r>
              <a:rPr lang="en-US" sz="2000" dirty="0">
                <a:latin typeface="Times New Roman" pitchFamily="18" charset="0"/>
                <a:cs typeface="Times New Roman" pitchFamily="18" charset="0"/>
              </a:rPr>
              <a:t>Changing her position every 1 or 2 hours helps expand her lungs and also makes her more comfortable.</a:t>
            </a:r>
          </a:p>
          <a:p>
            <a:pPr marL="285750" indent="-285750">
              <a:buFont typeface="Arial" pitchFamily="34" charset="0"/>
              <a:buChar char="•"/>
            </a:pPr>
            <a:r>
              <a:rPr lang="en-US" sz="2000" dirty="0">
                <a:latin typeface="Times New Roman" pitchFamily="18" charset="0"/>
                <a:cs typeface="Times New Roman" pitchFamily="18" charset="0"/>
              </a:rPr>
              <a:t> Pain relief after cesarean birth may be accomplished by a patient-controlled analgesia (PCA) pump or by intermittent injections of narcotic analgesics. Epidural narcotics provide long-lasting pain relief but are associated with delayed respiratory depression and itching (see Chapter 7), which vary with the drug injected. </a:t>
            </a:r>
          </a:p>
          <a:p>
            <a:pPr marL="285750" indent="-285750">
              <a:buFont typeface="Arial" pitchFamily="34" charset="0"/>
              <a:buChar char="•"/>
            </a:pPr>
            <a:r>
              <a:rPr lang="en-US" sz="2000" dirty="0">
                <a:latin typeface="Times New Roman" pitchFamily="18" charset="0"/>
                <a:cs typeface="Times New Roman" pitchFamily="18" charset="0"/>
              </a:rPr>
              <a:t>The woman is changed to oral analgesics after about the first 24 hours. </a:t>
            </a:r>
          </a:p>
        </p:txBody>
      </p:sp>
    </p:spTree>
    <p:extLst>
      <p:ext uri="{BB962C8B-B14F-4D97-AF65-F5344CB8AC3E}">
        <p14:creationId xmlns:p14="http://schemas.microsoft.com/office/powerpoint/2010/main" val="4090399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7696200" cy="3170099"/>
          </a:xfrm>
          <a:prstGeom prst="rect">
            <a:avLst/>
          </a:prstGeom>
        </p:spPr>
        <p:txBody>
          <a:bodyPr wrap="square">
            <a:spAutoFit/>
          </a:bodyPr>
          <a:lstStyle/>
          <a:p>
            <a:r>
              <a:rPr lang="en-US" sz="2000" b="1" dirty="0">
                <a:latin typeface="Times New Roman" pitchFamily="18" charset="0"/>
                <a:cs typeface="Times New Roman" pitchFamily="18" charset="0"/>
              </a:rPr>
              <a:t>Critical thinking question </a:t>
            </a:r>
          </a:p>
          <a:p>
            <a:r>
              <a:rPr lang="en-US" sz="2000" b="1" dirty="0">
                <a:latin typeface="Times New Roman" pitchFamily="18" charset="0"/>
                <a:cs typeface="Times New Roman" pitchFamily="18" charset="0"/>
              </a:rPr>
              <a:t>1. What are the advantages and disadvantages of a transverse abdominal incision compared with the classic midline incision?</a:t>
            </a:r>
          </a:p>
          <a:p>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Critical thinking question </a:t>
            </a:r>
          </a:p>
          <a:p>
            <a:r>
              <a:rPr lang="en-US" sz="2000" b="1" dirty="0">
                <a:latin typeface="Times New Roman" pitchFamily="18" charset="0"/>
                <a:cs typeface="Times New Roman" pitchFamily="18" charset="0"/>
              </a:rPr>
              <a:t>1. A woman, </a:t>
            </a:r>
            <a:r>
              <a:rPr lang="en-US" sz="2000" b="1" dirty="0" err="1">
                <a:latin typeface="Times New Roman" pitchFamily="18" charset="0"/>
                <a:cs typeface="Times New Roman" pitchFamily="18" charset="0"/>
              </a:rPr>
              <a:t>para</a:t>
            </a:r>
            <a:r>
              <a:rPr lang="en-US" sz="2000" b="1" dirty="0">
                <a:latin typeface="Times New Roman" pitchFamily="18" charset="0"/>
                <a:cs typeface="Times New Roman" pitchFamily="18" charset="0"/>
              </a:rPr>
              <a:t> 0, </a:t>
            </a:r>
            <a:r>
              <a:rPr lang="en-US" sz="2000" b="1" dirty="0" err="1">
                <a:latin typeface="Times New Roman" pitchFamily="18" charset="0"/>
                <a:cs typeface="Times New Roman" pitchFamily="18" charset="0"/>
              </a:rPr>
              <a:t>gravida</a:t>
            </a:r>
            <a:r>
              <a:rPr lang="en-US" sz="2000" b="1" dirty="0">
                <a:latin typeface="Times New Roman" pitchFamily="18" charset="0"/>
                <a:cs typeface="Times New Roman" pitchFamily="18" charset="0"/>
              </a:rPr>
              <a:t> 1, has been admitted with ruptured membranes. Contractions are irregular and ineffective, and progress in dilation and effacement of the cervix is very slow. An oxytocin IV infusion is started after 15 hours. What could happen if the health care provider decided not to augment labor?</a:t>
            </a:r>
          </a:p>
        </p:txBody>
      </p:sp>
    </p:spTree>
    <p:extLst>
      <p:ext uri="{BB962C8B-B14F-4D97-AF65-F5344CB8AC3E}">
        <p14:creationId xmlns:p14="http://schemas.microsoft.com/office/powerpoint/2010/main" val="3334768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1"/>
            <a:ext cx="8458200" cy="5016758"/>
          </a:xfrm>
          <a:prstGeom prst="rect">
            <a:avLst/>
          </a:prstGeom>
        </p:spPr>
        <p:txBody>
          <a:bodyPr wrap="square">
            <a:spAutoFit/>
          </a:bodyPr>
          <a:lstStyle/>
          <a:p>
            <a:r>
              <a:rPr lang="en-US" sz="2000" b="1" dirty="0">
                <a:latin typeface="Times New Roman" pitchFamily="18" charset="0"/>
                <a:cs typeface="Times New Roman" pitchFamily="18" charset="0"/>
              </a:rPr>
              <a:t>Abnormal labor </a:t>
            </a:r>
          </a:p>
          <a:p>
            <a:r>
              <a:rPr lang="en-US" sz="2000" b="1" dirty="0">
                <a:latin typeface="Times New Roman" pitchFamily="18" charset="0"/>
                <a:cs typeface="Times New Roman" pitchFamily="18" charset="0"/>
              </a:rPr>
              <a:t>A normal labor evidences a regular progression in cervical effacement, dilation, and descent of the fetus</a:t>
            </a:r>
            <a:r>
              <a:rPr lang="en-US" sz="2000" dirty="0">
                <a:latin typeface="Times New Roman" pitchFamily="18" charset="0"/>
                <a:cs typeface="Times New Roman" pitchFamily="18" charset="0"/>
              </a:rPr>
              <a:t>. </a:t>
            </a:r>
          </a:p>
          <a:p>
            <a:r>
              <a:rPr lang="en-US" sz="2000" b="1" dirty="0">
                <a:latin typeface="Times New Roman" pitchFamily="18" charset="0"/>
                <a:cs typeface="Times New Roman" pitchFamily="18" charset="0"/>
              </a:rPr>
              <a:t>Abnormal labor</a:t>
            </a:r>
            <a:r>
              <a:rPr lang="en-US" sz="2000" dirty="0">
                <a:latin typeface="Times New Roman" pitchFamily="18" charset="0"/>
                <a:cs typeface="Times New Roman" pitchFamily="18" charset="0"/>
              </a:rPr>
              <a:t>, :</a:t>
            </a:r>
          </a:p>
          <a:p>
            <a:pPr marL="457200" indent="-457200">
              <a:buFont typeface="+mj-lt"/>
              <a:buAutoNum type="arabicPeriod"/>
            </a:pPr>
            <a:r>
              <a:rPr lang="en-US" sz="2000" dirty="0">
                <a:latin typeface="Times New Roman" pitchFamily="18" charset="0"/>
                <a:cs typeface="Times New Roman" pitchFamily="18" charset="0"/>
              </a:rPr>
              <a:t>called dysfunctional labor, does not progress. </a:t>
            </a:r>
          </a:p>
          <a:p>
            <a:pPr marL="457200" indent="-457200">
              <a:buFont typeface="+mj-lt"/>
              <a:buAutoNum type="arabicPeriod"/>
            </a:pPr>
            <a:r>
              <a:rPr lang="en-US" sz="2000" dirty="0">
                <a:latin typeface="Times New Roman" pitchFamily="18" charset="0"/>
                <a:cs typeface="Times New Roman" pitchFamily="18" charset="0"/>
              </a:rPr>
              <a:t>Dystocia is a term used to describe a difficult labor. </a:t>
            </a:r>
          </a:p>
          <a:p>
            <a:pPr marL="457200" indent="-457200">
              <a:buFont typeface="+mj-lt"/>
              <a:buAutoNum type="arabicPeriod"/>
            </a:pPr>
            <a:r>
              <a:rPr lang="en-US" sz="2000" dirty="0">
                <a:latin typeface="Times New Roman" pitchFamily="18" charset="0"/>
                <a:cs typeface="Times New Roman" pitchFamily="18" charset="0"/>
              </a:rPr>
              <a:t>The “four Ps” of labor) interact constantly throughout the birth.</a:t>
            </a:r>
          </a:p>
          <a:p>
            <a:pPr marL="457200" indent="-457200">
              <a:buFont typeface="+mj-lt"/>
              <a:buAutoNum type="arabicPeriod"/>
            </a:pPr>
            <a:r>
              <a:rPr lang="en-US" sz="2000" dirty="0">
                <a:latin typeface="Times New Roman" pitchFamily="18" charset="0"/>
                <a:cs typeface="Times New Roman" pitchFamily="18" charset="0"/>
              </a:rPr>
              <a:t> Abnormalities in the powers, passengers, passage, or psyche may result in a dysfunctional labor.</a:t>
            </a:r>
          </a:p>
          <a:p>
            <a:pPr marL="457200" indent="-457200">
              <a:buFont typeface="+mj-lt"/>
              <a:buAutoNum type="arabicPeriod"/>
            </a:pPr>
            <a:r>
              <a:rPr lang="en-US" sz="2000" dirty="0">
                <a:latin typeface="Times New Roman" pitchFamily="18" charset="0"/>
                <a:cs typeface="Times New Roman" pitchFamily="18" charset="0"/>
              </a:rPr>
              <a:t> In addition, the length of labor may be unusually short or long.</a:t>
            </a:r>
          </a:p>
          <a:p>
            <a:pPr marL="457200" indent="-457200">
              <a:buFont typeface="+mj-lt"/>
              <a:buAutoNum type="arabicPeriod"/>
            </a:pPr>
            <a:r>
              <a:rPr lang="en-US" sz="2000" dirty="0">
                <a:latin typeface="Times New Roman" pitchFamily="18" charset="0"/>
                <a:cs typeface="Times New Roman" pitchFamily="18" charset="0"/>
              </a:rPr>
              <a:t> Labor abnormalities may necessitate use of forceps or cesarean delivery, and they are more likely to result in injury to the mother or fetus.</a:t>
            </a:r>
          </a:p>
          <a:p>
            <a:pPr marL="457200" indent="-457200">
              <a:buFont typeface="+mj-lt"/>
              <a:buAutoNum type="arabicPeriod"/>
            </a:pPr>
            <a:r>
              <a:rPr lang="en-US" sz="2000" dirty="0">
                <a:latin typeface="Times New Roman" pitchFamily="18" charset="0"/>
                <a:cs typeface="Times New Roman" pitchFamily="18" charset="0"/>
              </a:rPr>
              <a:t> It is essential for nurses to understand the normal birth process so that deviations from normal can be recognized and prompt interventions can be implemented. Effective support for the woman and her family is part of competent and compassionate care. </a:t>
            </a:r>
          </a:p>
        </p:txBody>
      </p:sp>
    </p:spTree>
    <p:extLst>
      <p:ext uri="{BB962C8B-B14F-4D97-AF65-F5344CB8AC3E}">
        <p14:creationId xmlns:p14="http://schemas.microsoft.com/office/powerpoint/2010/main" val="1301208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7239000" cy="2862322"/>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Risk factors for dysfunctional labor include the following</a:t>
            </a:r>
            <a:r>
              <a:rPr lang="en-US" sz="2000" dirty="0">
                <a:solidFill>
                  <a:prstClr val="black"/>
                </a:solidFill>
                <a:latin typeface="Times New Roman" pitchFamily="18" charset="0"/>
                <a:cs typeface="Times New Roman" pitchFamily="18" charset="0"/>
              </a:rPr>
              <a:t>:</a:t>
            </a:r>
          </a:p>
          <a:p>
            <a:pPr lvl="0"/>
            <a:r>
              <a:rPr lang="en-US" sz="2000" dirty="0">
                <a:solidFill>
                  <a:prstClr val="black"/>
                </a:solidFill>
                <a:latin typeface="Times New Roman" pitchFamily="18" charset="0"/>
                <a:cs typeface="Times New Roman" pitchFamily="18" charset="0"/>
              </a:rPr>
              <a:t> • Advanced maternal age</a:t>
            </a:r>
          </a:p>
          <a:p>
            <a:pPr lvl="0"/>
            <a:r>
              <a:rPr lang="en-US" sz="2000" dirty="0">
                <a:solidFill>
                  <a:prstClr val="black"/>
                </a:solidFill>
                <a:latin typeface="Times New Roman" pitchFamily="18" charset="0"/>
                <a:cs typeface="Times New Roman" pitchFamily="18" charset="0"/>
              </a:rPr>
              <a:t> • Obesity </a:t>
            </a:r>
          </a:p>
          <a:p>
            <a:pPr lvl="0"/>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Overdistention</a:t>
            </a:r>
            <a:r>
              <a:rPr lang="en-US" sz="2000" dirty="0">
                <a:solidFill>
                  <a:prstClr val="black"/>
                </a:solidFill>
                <a:latin typeface="Times New Roman" pitchFamily="18" charset="0"/>
                <a:cs typeface="Times New Roman" pitchFamily="18" charset="0"/>
              </a:rPr>
              <a:t> of uterus (</a:t>
            </a:r>
            <a:r>
              <a:rPr lang="en-US" sz="2000" dirty="0" err="1">
                <a:solidFill>
                  <a:prstClr val="black"/>
                </a:solidFill>
                <a:latin typeface="Times New Roman" pitchFamily="18" charset="0"/>
                <a:cs typeface="Times New Roman" pitchFamily="18" charset="0"/>
              </a:rPr>
              <a:t>hydramnios</a:t>
            </a:r>
            <a:r>
              <a:rPr lang="en-US" sz="2000" dirty="0">
                <a:solidFill>
                  <a:prstClr val="black"/>
                </a:solidFill>
                <a:latin typeface="Times New Roman" pitchFamily="18" charset="0"/>
                <a:cs typeface="Times New Roman" pitchFamily="18" charset="0"/>
              </a:rPr>
              <a:t> or </a:t>
            </a:r>
            <a:r>
              <a:rPr lang="en-US" sz="2000" dirty="0" err="1">
                <a:solidFill>
                  <a:prstClr val="black"/>
                </a:solidFill>
                <a:latin typeface="Times New Roman" pitchFamily="18" charset="0"/>
                <a:cs typeface="Times New Roman" pitchFamily="18" charset="0"/>
              </a:rPr>
              <a:t>multifetal</a:t>
            </a:r>
            <a:r>
              <a:rPr lang="en-US" sz="2000" dirty="0">
                <a:solidFill>
                  <a:prstClr val="black"/>
                </a:solidFill>
                <a:latin typeface="Times New Roman" pitchFamily="18" charset="0"/>
                <a:cs typeface="Times New Roman" pitchFamily="18" charset="0"/>
              </a:rPr>
              <a:t> pregnancy) </a:t>
            </a:r>
          </a:p>
          <a:p>
            <a:pPr lvl="0"/>
            <a:r>
              <a:rPr lang="en-US" sz="2000" dirty="0">
                <a:solidFill>
                  <a:prstClr val="black"/>
                </a:solidFill>
                <a:latin typeface="Times New Roman" pitchFamily="18" charset="0"/>
                <a:cs typeface="Times New Roman" pitchFamily="18" charset="0"/>
              </a:rPr>
              <a:t>• Abnormal presentation </a:t>
            </a:r>
          </a:p>
          <a:p>
            <a:pPr lvl="0"/>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Cephalopelvic</a:t>
            </a:r>
            <a:r>
              <a:rPr lang="en-US" sz="2000" dirty="0">
                <a:solidFill>
                  <a:prstClr val="black"/>
                </a:solidFill>
                <a:latin typeface="Times New Roman" pitchFamily="18" charset="0"/>
                <a:cs typeface="Times New Roman" pitchFamily="18" charset="0"/>
              </a:rPr>
              <a:t> disproportion (CPD) </a:t>
            </a:r>
          </a:p>
          <a:p>
            <a:pPr lvl="0"/>
            <a:r>
              <a:rPr lang="en-US" sz="2000" dirty="0">
                <a:solidFill>
                  <a:prstClr val="black"/>
                </a:solidFill>
                <a:latin typeface="Times New Roman" pitchFamily="18" charset="0"/>
                <a:cs typeface="Times New Roman" pitchFamily="18" charset="0"/>
              </a:rPr>
              <a:t>• Overstimulation of the uterus</a:t>
            </a:r>
          </a:p>
          <a:p>
            <a:pPr lvl="0"/>
            <a:r>
              <a:rPr lang="en-US" sz="2000" dirty="0">
                <a:solidFill>
                  <a:prstClr val="black"/>
                </a:solidFill>
                <a:latin typeface="Times New Roman" pitchFamily="18" charset="0"/>
                <a:cs typeface="Times New Roman" pitchFamily="18" charset="0"/>
              </a:rPr>
              <a:t> • Maternal fatigue, dehydration, fear </a:t>
            </a:r>
          </a:p>
          <a:p>
            <a:pPr lvl="0"/>
            <a:r>
              <a:rPr lang="en-US" sz="2000" dirty="0">
                <a:solidFill>
                  <a:prstClr val="black"/>
                </a:solidFill>
                <a:latin typeface="Times New Roman" pitchFamily="18" charset="0"/>
                <a:cs typeface="Times New Roman" pitchFamily="18" charset="0"/>
              </a:rPr>
              <a:t>• Lack of analgesic assistance</a:t>
            </a:r>
          </a:p>
        </p:txBody>
      </p:sp>
    </p:spTree>
    <p:extLst>
      <p:ext uri="{BB962C8B-B14F-4D97-AF65-F5344CB8AC3E}">
        <p14:creationId xmlns:p14="http://schemas.microsoft.com/office/powerpoint/2010/main" val="1335014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82341"/>
            <a:ext cx="8077200" cy="3170099"/>
          </a:xfrm>
          <a:prstGeom prst="rect">
            <a:avLst/>
          </a:prstGeom>
        </p:spPr>
        <p:txBody>
          <a:bodyPr wrap="square">
            <a:spAutoFit/>
          </a:bodyPr>
          <a:lstStyle/>
          <a:p>
            <a:r>
              <a:rPr lang="en-US" sz="2000" b="1" dirty="0">
                <a:latin typeface="Times New Roman" pitchFamily="18" charset="0"/>
                <a:cs typeface="Times New Roman" pitchFamily="18" charset="0"/>
              </a:rPr>
              <a:t>Problems with the powers of labor :</a:t>
            </a:r>
          </a:p>
          <a:p>
            <a:pPr marL="457200" indent="-457200">
              <a:buFont typeface="+mj-lt"/>
              <a:buAutoNum type="arabicPeriod"/>
            </a:pPr>
            <a:r>
              <a:rPr lang="en-US" sz="2000" dirty="0">
                <a:latin typeface="Times New Roman" pitchFamily="18" charset="0"/>
                <a:cs typeface="Times New Roman" pitchFamily="18" charset="0"/>
              </a:rPr>
              <a:t>Increased Uterine Muscle Tone Increased uterine muscle tone usually occurs during the latent phase of labor (before 4 cm of cervical dilation) and is characterized by contractions that are frequent, cramp-like, and poorly coordinated.</a:t>
            </a:r>
          </a:p>
          <a:p>
            <a:pPr marL="457200" indent="-457200">
              <a:buFont typeface="+mj-lt"/>
              <a:buAutoNum type="arabicPeriod"/>
            </a:pPr>
            <a:r>
              <a:rPr lang="en-US" sz="2000" dirty="0">
                <a:latin typeface="Times New Roman" pitchFamily="18" charset="0"/>
                <a:cs typeface="Times New Roman" pitchFamily="18" charset="0"/>
              </a:rPr>
              <a:t> These contractions are painful but nonproductive.</a:t>
            </a:r>
          </a:p>
          <a:p>
            <a:pPr marL="457200" indent="-457200">
              <a:buFont typeface="+mj-lt"/>
              <a:buAutoNum type="arabicPeriod"/>
            </a:pPr>
            <a:r>
              <a:rPr lang="en-US" sz="2000" dirty="0">
                <a:latin typeface="Times New Roman" pitchFamily="18" charset="0"/>
                <a:cs typeface="Times New Roman" pitchFamily="18" charset="0"/>
              </a:rPr>
              <a:t> Even between contractions the uterus is tense, which reduces blood flow to the placenta. </a:t>
            </a:r>
          </a:p>
          <a:p>
            <a:pPr marL="457200" indent="-457200">
              <a:buFont typeface="+mj-lt"/>
              <a:buAutoNum type="arabicPeriod"/>
            </a:pPr>
            <a:r>
              <a:rPr lang="en-US" sz="2000" dirty="0">
                <a:latin typeface="Times New Roman" pitchFamily="18" charset="0"/>
                <a:cs typeface="Times New Roman" pitchFamily="18" charset="0"/>
              </a:rPr>
              <a:t>Hypertonic labor dysfunction is less common than hypotonic dysfunction. </a:t>
            </a:r>
          </a:p>
        </p:txBody>
      </p:sp>
    </p:spTree>
    <p:extLst>
      <p:ext uri="{BB962C8B-B14F-4D97-AF65-F5344CB8AC3E}">
        <p14:creationId xmlns:p14="http://schemas.microsoft.com/office/powerpoint/2010/main" val="929981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4688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95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89844"/>
            <a:ext cx="8001000" cy="4154984"/>
          </a:xfrm>
          <a:prstGeom prst="rect">
            <a:avLst/>
          </a:prstGeom>
        </p:spPr>
        <p:txBody>
          <a:bodyPr wrap="square">
            <a:spAutoFit/>
          </a:bodyPr>
          <a:lstStyle/>
          <a:p>
            <a:r>
              <a:rPr lang="en-US" sz="2400" dirty="0">
                <a:latin typeface="Times New Roman" pitchFamily="18" charset="0"/>
                <a:cs typeface="Times New Roman" pitchFamily="18" charset="0"/>
              </a:rPr>
              <a:t>Contraindications to Induction Labor is not induced in the following conditions: </a:t>
            </a:r>
          </a:p>
          <a:p>
            <a:r>
              <a:rPr lang="en-US" sz="2400" dirty="0">
                <a:latin typeface="Times New Roman" pitchFamily="18" charset="0"/>
                <a:cs typeface="Times New Roman" pitchFamily="18" charset="0"/>
              </a:rPr>
              <a:t>• Placenta </a:t>
            </a:r>
            <a:r>
              <a:rPr lang="en-US" sz="2400" dirty="0" err="1">
                <a:latin typeface="Times New Roman" pitchFamily="18" charset="0"/>
                <a:cs typeface="Times New Roman" pitchFamily="18" charset="0"/>
              </a:rPr>
              <a:t>previa</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Umbilical cord prolapse </a:t>
            </a:r>
          </a:p>
          <a:p>
            <a:r>
              <a:rPr lang="en-US" sz="2400" dirty="0">
                <a:latin typeface="Times New Roman" pitchFamily="18" charset="0"/>
                <a:cs typeface="Times New Roman" pitchFamily="18" charset="0"/>
              </a:rPr>
              <a:t>• Abnormal fetal presentation </a:t>
            </a:r>
          </a:p>
          <a:p>
            <a:r>
              <a:rPr lang="en-US" sz="2400" dirty="0">
                <a:latin typeface="Times New Roman" pitchFamily="18" charset="0"/>
                <a:cs typeface="Times New Roman" pitchFamily="18" charset="0"/>
              </a:rPr>
              <a:t>• High station of the fetus (head not engaged), which can suggest a preterm fetus or a small maternal pelvis </a:t>
            </a:r>
          </a:p>
          <a:p>
            <a:r>
              <a:rPr lang="en-US" sz="2400" dirty="0">
                <a:latin typeface="Times New Roman" pitchFamily="18" charset="0"/>
                <a:cs typeface="Times New Roman" pitchFamily="18" charset="0"/>
              </a:rPr>
              <a:t>• Active herpes infection externally or in the birth canal, which the infant can acquire during birth </a:t>
            </a:r>
          </a:p>
          <a:p>
            <a:r>
              <a:rPr lang="en-US" sz="2400" dirty="0">
                <a:latin typeface="Times New Roman" pitchFamily="18" charset="0"/>
                <a:cs typeface="Times New Roman" pitchFamily="18" charset="0"/>
              </a:rPr>
              <a:t>• Abnormal size or structure of the mother’s pelvis </a:t>
            </a:r>
          </a:p>
          <a:p>
            <a:r>
              <a:rPr lang="en-US" sz="2400" dirty="0">
                <a:latin typeface="Times New Roman" pitchFamily="18" charset="0"/>
                <a:cs typeface="Times New Roman" pitchFamily="18" charset="0"/>
              </a:rPr>
              <a:t>• Previous classic (vertical) cesarean incision</a:t>
            </a:r>
          </a:p>
        </p:txBody>
      </p:sp>
    </p:spTree>
    <p:extLst>
      <p:ext uri="{BB962C8B-B14F-4D97-AF65-F5344CB8AC3E}">
        <p14:creationId xmlns:p14="http://schemas.microsoft.com/office/powerpoint/2010/main" val="1237623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610600" cy="5016758"/>
          </a:xfrm>
          <a:prstGeom prst="rect">
            <a:avLst/>
          </a:prstGeom>
        </p:spPr>
        <p:txBody>
          <a:bodyPr wrap="square">
            <a:spAutoFit/>
          </a:bodyPr>
          <a:lstStyle/>
          <a:p>
            <a:r>
              <a:rPr lang="en-US" sz="2000" b="1" dirty="0">
                <a:latin typeface="Times New Roman" pitchFamily="18" charset="0"/>
                <a:cs typeface="Times New Roman" pitchFamily="18" charset="0"/>
              </a:rPr>
              <a:t>Medical treatment :</a:t>
            </a:r>
          </a:p>
          <a:p>
            <a:pPr marL="342900" indent="-342900">
              <a:buFont typeface="+mj-lt"/>
              <a:buAutoNum type="arabicPeriod"/>
            </a:pPr>
            <a:r>
              <a:rPr lang="en-US" sz="2000" dirty="0">
                <a:latin typeface="Times New Roman" pitchFamily="18" charset="0"/>
                <a:cs typeface="Times New Roman" pitchFamily="18" charset="0"/>
              </a:rPr>
              <a:t>Medical treatment may include mild sedation to allow the woman to rest.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drugs such as </a:t>
            </a:r>
            <a:r>
              <a:rPr lang="en-US" sz="2000" dirty="0" err="1">
                <a:latin typeface="Times New Roman" pitchFamily="18" charset="0"/>
                <a:cs typeface="Times New Roman" pitchFamily="18" charset="0"/>
              </a:rPr>
              <a:t>terbutaline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Brethine</a:t>
            </a:r>
            <a:r>
              <a:rPr lang="en-US" sz="2000" dirty="0">
                <a:latin typeface="Times New Roman" pitchFamily="18" charset="0"/>
                <a:cs typeface="Times New Roman" pitchFamily="18" charset="0"/>
              </a:rPr>
              <a:t>) may be ordered. </a:t>
            </a:r>
          </a:p>
          <a:p>
            <a:pPr marL="342900" indent="-342900">
              <a:buFont typeface="+mj-lt"/>
              <a:buAutoNum type="arabicPeriod"/>
            </a:pPr>
            <a:r>
              <a:rPr lang="en-US" sz="2000" dirty="0">
                <a:latin typeface="Times New Roman" pitchFamily="18" charset="0"/>
                <a:cs typeface="Times New Roman" pitchFamily="18" charset="0"/>
              </a:rPr>
              <a:t>Nursing care Women with increased uterine muscle tone are uncomfortable and frustrated. </a:t>
            </a:r>
          </a:p>
          <a:p>
            <a:pPr marL="342900" indent="-342900">
              <a:buFont typeface="+mj-lt"/>
              <a:buAutoNum type="arabicPeriod"/>
            </a:pPr>
            <a:r>
              <a:rPr lang="en-US" sz="2000" dirty="0">
                <a:latin typeface="Times New Roman" pitchFamily="18" charset="0"/>
                <a:cs typeface="Times New Roman" pitchFamily="18" charset="0"/>
              </a:rPr>
              <a:t>Anxiety about the lack of progress and fatigue impair their ability to tolerate pain. </a:t>
            </a:r>
          </a:p>
          <a:p>
            <a:pPr marL="342900" indent="-342900">
              <a:buFont typeface="+mj-lt"/>
              <a:buAutoNum type="arabicPeriod"/>
            </a:pPr>
            <a:r>
              <a:rPr lang="en-US" sz="2000" dirty="0">
                <a:latin typeface="Times New Roman" pitchFamily="18" charset="0"/>
                <a:cs typeface="Times New Roman" pitchFamily="18" charset="0"/>
              </a:rPr>
              <a:t>They may lose confidence in their ability to give birth.</a:t>
            </a:r>
          </a:p>
          <a:p>
            <a:pPr marL="342900" indent="-342900">
              <a:buFont typeface="+mj-lt"/>
              <a:buAutoNum type="arabicPeriod"/>
            </a:pPr>
            <a:r>
              <a:rPr lang="en-US" sz="2000" dirty="0">
                <a:latin typeface="Times New Roman" pitchFamily="18" charset="0"/>
                <a:cs typeface="Times New Roman" pitchFamily="18" charset="0"/>
              </a:rPr>
              <a:t> The nurse should accept the woman’s frustration and that of her partner. </a:t>
            </a:r>
          </a:p>
          <a:p>
            <a:pPr marL="457200" lvl="0" indent="-457200">
              <a:buFont typeface="+mj-lt"/>
              <a:buAutoNum type="arabicPeriod"/>
            </a:pPr>
            <a:r>
              <a:rPr lang="en-US" sz="2000" dirty="0">
                <a:latin typeface="Times New Roman" pitchFamily="18" charset="0"/>
                <a:cs typeface="Times New Roman" pitchFamily="18" charset="0"/>
              </a:rPr>
              <a:t>Both</a:t>
            </a:r>
            <a:r>
              <a:rPr lang="en-US" sz="2000" dirty="0">
                <a:solidFill>
                  <a:prstClr val="black"/>
                </a:solidFill>
                <a:latin typeface="Times New Roman" pitchFamily="18" charset="0"/>
                <a:cs typeface="Times New Roman" pitchFamily="18" charset="0"/>
              </a:rPr>
              <a:t> may be exhausted from the near-constant discomfort. </a:t>
            </a:r>
          </a:p>
          <a:p>
            <a:pPr marL="457200" lvl="0" indent="-457200">
              <a:buFont typeface="+mj-lt"/>
              <a:buAutoNum type="arabicPeriod"/>
            </a:pPr>
            <a:r>
              <a:rPr lang="en-US" sz="2000" dirty="0">
                <a:solidFill>
                  <a:prstClr val="black"/>
                </a:solidFill>
                <a:latin typeface="Times New Roman" pitchFamily="18" charset="0"/>
                <a:cs typeface="Times New Roman" pitchFamily="18" charset="0"/>
              </a:rPr>
              <a:t>Warm showers or baths may help to promote relaxation.</a:t>
            </a:r>
          </a:p>
          <a:p>
            <a:pPr marL="457200" lvl="0" indent="-457200">
              <a:buFont typeface="+mj-lt"/>
              <a:buAutoNum type="arabicPeriod"/>
            </a:pPr>
            <a:r>
              <a:rPr lang="en-US" sz="2000" dirty="0">
                <a:solidFill>
                  <a:prstClr val="black"/>
                </a:solidFill>
                <a:latin typeface="Times New Roman" pitchFamily="18" charset="0"/>
                <a:cs typeface="Times New Roman" pitchFamily="18" charset="0"/>
              </a:rPr>
              <a:t> It is important not to equate the amount of pain a woman reports with how much she “should” feel at that point in labor. </a:t>
            </a:r>
          </a:p>
          <a:p>
            <a:pPr marL="457200" lvl="0" indent="-457200">
              <a:buFont typeface="+mj-lt"/>
              <a:buAutoNum type="arabicPeriod"/>
            </a:pPr>
            <a:r>
              <a:rPr lang="en-US" sz="2000" dirty="0">
                <a:solidFill>
                  <a:prstClr val="black"/>
                </a:solidFill>
                <a:latin typeface="Times New Roman" pitchFamily="18" charset="0"/>
                <a:cs typeface="Times New Roman" pitchFamily="18" charset="0"/>
              </a:rPr>
              <a:t>The nurse provides general comfort measures that promote rest and relaxation.</a:t>
            </a:r>
          </a:p>
          <a:p>
            <a:pPr marL="342900" indent="-342900">
              <a:buFont typeface="+mj-lt"/>
              <a:buAutoNum type="arabicPeriod"/>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343990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153400" cy="3170099"/>
          </a:xfrm>
          <a:prstGeom prst="rect">
            <a:avLst/>
          </a:prstGeom>
        </p:spPr>
        <p:txBody>
          <a:bodyPr wrap="square">
            <a:spAutoFit/>
          </a:bodyPr>
          <a:lstStyle/>
          <a:p>
            <a:r>
              <a:rPr lang="en-US" sz="2000" b="1" dirty="0">
                <a:latin typeface="Times New Roman" pitchFamily="18" charset="0"/>
                <a:cs typeface="Times New Roman" pitchFamily="18" charset="0"/>
              </a:rPr>
              <a:t>10. Decreased Uterine </a:t>
            </a:r>
            <a:r>
              <a:rPr lang="en-US" sz="2000" dirty="0">
                <a:latin typeface="Times New Roman" pitchFamily="18" charset="0"/>
                <a:cs typeface="Times New Roman" pitchFamily="18" charset="0"/>
              </a:rPr>
              <a:t>Muscle Tone A woman who has decreased uterine muscle tone has contractions that are too weak to be effective during active labor. </a:t>
            </a:r>
          </a:p>
          <a:p>
            <a:r>
              <a:rPr lang="en-US" sz="2000" dirty="0">
                <a:latin typeface="Times New Roman" pitchFamily="18" charset="0"/>
                <a:cs typeface="Times New Roman" pitchFamily="18" charset="0"/>
              </a:rPr>
              <a:t>11. The woman begins labor normally, but contractions diminish (hypotonic labor dysfunction) during the active phase (after 4 cm of cervical dilation), when the pace of labor is expected to accelerate. </a:t>
            </a:r>
          </a:p>
          <a:p>
            <a:r>
              <a:rPr lang="en-US" sz="2000" dirty="0">
                <a:latin typeface="Times New Roman" pitchFamily="18" charset="0"/>
                <a:cs typeface="Times New Roman" pitchFamily="18" charset="0"/>
              </a:rPr>
              <a:t>12. This is more likely to occur if the uterus is </a:t>
            </a:r>
            <a:r>
              <a:rPr lang="en-US" sz="2000" dirty="0" err="1">
                <a:latin typeface="Times New Roman" pitchFamily="18" charset="0"/>
                <a:cs typeface="Times New Roman" pitchFamily="18" charset="0"/>
              </a:rPr>
              <a:t>overdistended</a:t>
            </a:r>
            <a:r>
              <a:rPr lang="en-US" sz="2000" dirty="0">
                <a:latin typeface="Times New Roman" pitchFamily="18" charset="0"/>
                <a:cs typeface="Times New Roman" pitchFamily="18" charset="0"/>
              </a:rPr>
              <a:t>, such as with twins, a large fetus, or excess amniotic fluid (</a:t>
            </a:r>
            <a:r>
              <a:rPr lang="en-US" sz="2000" dirty="0" err="1">
                <a:latin typeface="Times New Roman" pitchFamily="18" charset="0"/>
                <a:cs typeface="Times New Roman" pitchFamily="18" charset="0"/>
              </a:rPr>
              <a:t>hydramnios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13. Uterine </a:t>
            </a:r>
            <a:r>
              <a:rPr lang="en-US" sz="2000" dirty="0" err="1">
                <a:latin typeface="Times New Roman" pitchFamily="18" charset="0"/>
                <a:cs typeface="Times New Roman" pitchFamily="18" charset="0"/>
              </a:rPr>
              <a:t>overdistention</a:t>
            </a:r>
            <a:r>
              <a:rPr lang="en-US" sz="2000" dirty="0">
                <a:latin typeface="Times New Roman" pitchFamily="18" charset="0"/>
                <a:cs typeface="Times New Roman" pitchFamily="18" charset="0"/>
              </a:rPr>
              <a:t> stretches the muscle fibers and thus reduces their ability to contract effectively.</a:t>
            </a:r>
          </a:p>
        </p:txBody>
      </p:sp>
    </p:spTree>
    <p:extLst>
      <p:ext uri="{BB962C8B-B14F-4D97-AF65-F5344CB8AC3E}">
        <p14:creationId xmlns:p14="http://schemas.microsoft.com/office/powerpoint/2010/main" val="389295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5846"/>
            <a:ext cx="8763000" cy="5324535"/>
          </a:xfrm>
          <a:prstGeom prst="rect">
            <a:avLst/>
          </a:prstGeom>
        </p:spPr>
        <p:txBody>
          <a:bodyPr wrap="square">
            <a:spAutoFit/>
          </a:bodyPr>
          <a:lstStyle/>
          <a:p>
            <a:r>
              <a:rPr lang="en-US" sz="2000" b="1" dirty="0">
                <a:latin typeface="Times New Roman" pitchFamily="18" charset="0"/>
                <a:cs typeface="Times New Roman" pitchFamily="18" charset="0"/>
              </a:rPr>
              <a:t>Medical treatment :</a:t>
            </a:r>
          </a:p>
          <a:p>
            <a:pPr marL="285750" indent="-285750">
              <a:buFont typeface="Arial" pitchFamily="34" charset="0"/>
              <a:buChar char="•"/>
            </a:pPr>
            <a:r>
              <a:rPr lang="en-US" sz="2000" dirty="0">
                <a:latin typeface="Times New Roman" pitchFamily="18" charset="0"/>
                <a:cs typeface="Times New Roman" pitchFamily="18" charset="0"/>
              </a:rPr>
              <a:t>The physician usually performs an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if the membranes are intact. Augmentation of labor with oxytocin or by nipple stimulation increases the strength of contractions. </a:t>
            </a:r>
          </a:p>
          <a:p>
            <a:pPr marL="285750" indent="-285750">
              <a:buFont typeface="Arial" pitchFamily="34" charset="0"/>
              <a:buChar char="•"/>
            </a:pPr>
            <a:r>
              <a:rPr lang="en-US" sz="2000" dirty="0">
                <a:latin typeface="Times New Roman" pitchFamily="18" charset="0"/>
                <a:cs typeface="Times New Roman" pitchFamily="18" charset="0"/>
              </a:rPr>
              <a:t>IV or oral fluids may improve the quality of contractions if the woman is dehydrated. </a:t>
            </a:r>
            <a:r>
              <a:rPr lang="en-US" sz="2000" b="1" dirty="0">
                <a:latin typeface="Times New Roman" pitchFamily="18" charset="0"/>
                <a:cs typeface="Times New Roman" pitchFamily="18" charset="0"/>
              </a:rPr>
              <a:t>Nursing care</a:t>
            </a:r>
            <a:r>
              <a:rPr lang="en-US" sz="2000" dirty="0">
                <a:latin typeface="Times New Roman" pitchFamily="18" charset="0"/>
                <a:cs typeface="Times New Roman" pitchFamily="18" charset="0"/>
              </a:rPr>
              <a:t> :</a:t>
            </a:r>
          </a:p>
          <a:p>
            <a:pPr marL="342900" indent="-342900">
              <a:buFont typeface="+mj-lt"/>
              <a:buAutoNum type="arabicPeriod"/>
            </a:pPr>
            <a:r>
              <a:rPr lang="en-US" sz="2000" dirty="0">
                <a:latin typeface="Times New Roman" pitchFamily="18" charset="0"/>
                <a:cs typeface="Times New Roman" pitchFamily="18" charset="0"/>
              </a:rPr>
              <a:t>The woman is reasonably comfortable but frustrated because her labor is not progressing.</a:t>
            </a:r>
          </a:p>
          <a:p>
            <a:pPr marL="342900" indent="-342900">
              <a:buFont typeface="+mj-lt"/>
              <a:buAutoNum type="arabicPeriod"/>
            </a:pPr>
            <a:r>
              <a:rPr lang="en-US" sz="2000" dirty="0">
                <a:latin typeface="Times New Roman" pitchFamily="18" charset="0"/>
                <a:cs typeface="Times New Roman" pitchFamily="18" charset="0"/>
              </a:rPr>
              <a:t> In addition to providing care related to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and labor augmentation, the nurse provides emotional support to the woman and her partner. </a:t>
            </a:r>
          </a:p>
          <a:p>
            <a:pPr marL="342900" indent="-342900">
              <a:buFont typeface="+mj-lt"/>
              <a:buAutoNum type="arabicPeriod"/>
            </a:pPr>
            <a:r>
              <a:rPr lang="en-US" sz="2000" dirty="0">
                <a:latin typeface="Times New Roman" pitchFamily="18" charset="0"/>
                <a:cs typeface="Times New Roman" pitchFamily="18" charset="0"/>
              </a:rPr>
              <a:t>The woman is allowed to express her frustrations. </a:t>
            </a:r>
          </a:p>
          <a:p>
            <a:pPr marL="342900" indent="-342900">
              <a:buFont typeface="+mj-lt"/>
              <a:buAutoNum type="arabicPeriod"/>
            </a:pPr>
            <a:r>
              <a:rPr lang="en-US" sz="2000" dirty="0">
                <a:latin typeface="Times New Roman" pitchFamily="18" charset="0"/>
                <a:cs typeface="Times New Roman" pitchFamily="18" charset="0"/>
              </a:rPr>
              <a:t>The nurse tells the woman when she is making progress to encourage continuation of her efforts. Position changes may help to relieve discomfort and enhance progress. Contractions are usually stronger and more effective when the woman assumes an upright position or lies on her side, although they may be less frequent.</a:t>
            </a:r>
          </a:p>
          <a:p>
            <a:pPr marL="342900" indent="-342900">
              <a:buFont typeface="+mj-lt"/>
              <a:buAutoNum type="arabicPeriod"/>
            </a:pPr>
            <a:r>
              <a:rPr lang="en-US" sz="2000" dirty="0">
                <a:latin typeface="Times New Roman" pitchFamily="18" charset="0"/>
                <a:cs typeface="Times New Roman" pitchFamily="18" charset="0"/>
              </a:rPr>
              <a:t> Walking or nipple stimulation may intensify contractions</a:t>
            </a:r>
          </a:p>
        </p:txBody>
      </p:sp>
    </p:spTree>
    <p:extLst>
      <p:ext uri="{BB962C8B-B14F-4D97-AF65-F5344CB8AC3E}">
        <p14:creationId xmlns:p14="http://schemas.microsoft.com/office/powerpoint/2010/main" val="1563433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6247864"/>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Ineffective Maternal Pushing :</a:t>
            </a:r>
            <a:r>
              <a:rPr lang="en-US" sz="2000" dirty="0">
                <a:latin typeface="Times New Roman" pitchFamily="18" charset="0"/>
                <a:cs typeface="Times New Roman" pitchFamily="18" charset="0"/>
              </a:rPr>
              <a:t>The woman may not push effectively during the second stage of labor because she does not understand which techniques to use or fears tearing her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tissues.</a:t>
            </a:r>
          </a:p>
          <a:p>
            <a:pPr marL="285750" indent="-285750">
              <a:buFont typeface="Arial" pitchFamily="34" charset="0"/>
              <a:buChar char="•"/>
            </a:pPr>
            <a:r>
              <a:rPr lang="en-US" sz="2000" dirty="0">
                <a:latin typeface="Times New Roman" pitchFamily="18" charset="0"/>
                <a:cs typeface="Times New Roman" pitchFamily="18" charset="0"/>
              </a:rPr>
              <a:t> Epidural or subarachnoid blocks may depress or eliminate the natural urge to push. </a:t>
            </a:r>
          </a:p>
          <a:p>
            <a:pPr marL="285750" indent="-285750">
              <a:buFont typeface="Arial" pitchFamily="34" charset="0"/>
              <a:buChar char="•"/>
            </a:pPr>
            <a:r>
              <a:rPr lang="en-US" sz="2000" dirty="0">
                <a:latin typeface="Times New Roman" pitchFamily="18" charset="0"/>
                <a:cs typeface="Times New Roman" pitchFamily="18" charset="0"/>
              </a:rPr>
              <a:t>An exhausted woman may be unable to gather her resources to push appropriately. </a:t>
            </a:r>
          </a:p>
          <a:p>
            <a:r>
              <a:rPr lang="en-US" sz="2000" b="1" dirty="0">
                <a:latin typeface="Times New Roman" pitchFamily="18" charset="0"/>
                <a:cs typeface="Times New Roman" pitchFamily="18" charset="0"/>
              </a:rPr>
              <a:t>Nursing care :</a:t>
            </a:r>
          </a:p>
          <a:p>
            <a:pPr marL="342900" indent="-342900">
              <a:buFont typeface="+mj-lt"/>
              <a:buAutoNum type="arabicPeriod"/>
            </a:pPr>
            <a:r>
              <a:rPr lang="en-US" sz="2000" dirty="0">
                <a:latin typeface="Times New Roman" pitchFamily="18" charset="0"/>
                <a:cs typeface="Times New Roman" pitchFamily="18" charset="0"/>
              </a:rPr>
              <a:t>Nursing care focuses on coaching the woman about the most effective techniques for pushing. </a:t>
            </a:r>
          </a:p>
          <a:p>
            <a:pPr marL="342900" indent="-342900">
              <a:buFont typeface="+mj-lt"/>
              <a:buAutoNum type="arabicPeriod"/>
            </a:pPr>
            <a:r>
              <a:rPr lang="en-US" sz="2000" dirty="0">
                <a:latin typeface="Times New Roman" pitchFamily="18" charset="0"/>
                <a:cs typeface="Times New Roman" pitchFamily="18" charset="0"/>
              </a:rPr>
              <a:t>If she cannot feel her contractions because of a regional block, the nurse tells her when to push as each contraction reaches its peak. </a:t>
            </a:r>
          </a:p>
          <a:p>
            <a:pPr marL="342900" indent="-342900">
              <a:buFont typeface="+mj-lt"/>
              <a:buAutoNum type="arabicPeriod"/>
            </a:pPr>
            <a:r>
              <a:rPr lang="en-US" sz="2000" dirty="0">
                <a:latin typeface="Times New Roman" pitchFamily="18" charset="0"/>
                <a:cs typeface="Times New Roman" pitchFamily="18" charset="0"/>
              </a:rPr>
              <a:t>The exhausted woman may benefit from pushing only when she feels a strong urge. </a:t>
            </a:r>
          </a:p>
          <a:p>
            <a:pPr marL="342900" indent="-342900">
              <a:buFont typeface="+mj-lt"/>
              <a:buAutoNum type="arabicPeriod"/>
            </a:pPr>
            <a:r>
              <a:rPr lang="en-US" sz="2000" dirty="0">
                <a:latin typeface="Times New Roman" pitchFamily="18" charset="0"/>
                <a:cs typeface="Times New Roman" pitchFamily="18" charset="0"/>
              </a:rPr>
              <a:t>The fearful woman may benefit from explanations that sensations of tearing or splitting often accompany fetal descent but that her body is designed to accommodate the fetus. </a:t>
            </a:r>
          </a:p>
          <a:p>
            <a:pPr marL="342900" indent="-342900">
              <a:buFont typeface="+mj-lt"/>
              <a:buAutoNum type="arabicPeriod"/>
            </a:pPr>
            <a:r>
              <a:rPr lang="en-US" sz="2000" dirty="0">
                <a:latin typeface="Times New Roman" pitchFamily="18" charset="0"/>
                <a:cs typeface="Times New Roman" pitchFamily="18" charset="0"/>
              </a:rPr>
              <a:t>Promoting relaxation, relieving fatigue, changing position, and increasing hydration can help the woman sustain the energy level needed for effective pushing. </a:t>
            </a:r>
          </a:p>
        </p:txBody>
      </p:sp>
    </p:spTree>
    <p:extLst>
      <p:ext uri="{BB962C8B-B14F-4D97-AF65-F5344CB8AC3E}">
        <p14:creationId xmlns:p14="http://schemas.microsoft.com/office/powerpoint/2010/main" val="3309399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832640"/>
          </a:xfrm>
          <a:prstGeom prst="rect">
            <a:avLst/>
          </a:prstGeom>
        </p:spPr>
        <p:txBody>
          <a:bodyPr wrap="square">
            <a:spAutoFit/>
          </a:bodyPr>
          <a:lstStyle/>
          <a:p>
            <a:r>
              <a:rPr lang="en-US" b="1" dirty="0"/>
              <a:t>Problems with the fetus:</a:t>
            </a:r>
          </a:p>
          <a:p>
            <a:pPr marL="342900" indent="-342900">
              <a:buFont typeface="Arial" pitchFamily="34" charset="0"/>
              <a:buChar char="•"/>
            </a:pPr>
            <a:r>
              <a:rPr lang="en-US" b="1" dirty="0"/>
              <a:t> </a:t>
            </a:r>
            <a:r>
              <a:rPr lang="en-US" sz="2000" dirty="0">
                <a:latin typeface="Times New Roman" pitchFamily="18" charset="0"/>
                <a:cs typeface="Times New Roman" pitchFamily="18" charset="0"/>
              </a:rPr>
              <a:t>Fetal Size A large fetus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is generally considered to be one that weighs more than 4000 g (8.8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 at birth.</a:t>
            </a:r>
          </a:p>
          <a:p>
            <a:pPr marL="457200" indent="-457200">
              <a:buFont typeface="Arial" pitchFamily="34" charset="0"/>
              <a:buChar char="•"/>
            </a:pPr>
            <a:r>
              <a:rPr lang="en-US" sz="2000" dirty="0">
                <a:latin typeface="Times New Roman" pitchFamily="18" charset="0"/>
                <a:cs typeface="Times New Roman" pitchFamily="18" charset="0"/>
              </a:rPr>
              <a:t> The large fetus may not fit through the woman’s pelvis. </a:t>
            </a:r>
          </a:p>
          <a:p>
            <a:pPr marL="457200" indent="-457200">
              <a:buFont typeface="Arial" pitchFamily="34" charset="0"/>
              <a:buChar char="•"/>
            </a:pPr>
            <a:r>
              <a:rPr lang="en-US" sz="2000" dirty="0">
                <a:latin typeface="Times New Roman" pitchFamily="18" charset="0"/>
                <a:cs typeface="Times New Roman" pitchFamily="18" charset="0"/>
              </a:rPr>
              <a:t>A very large fetus also distends the uterus and can contribute to hypotonic labor dysfunction.</a:t>
            </a:r>
          </a:p>
          <a:p>
            <a:pPr marL="457200" indent="-457200">
              <a:buFont typeface="Arial" pitchFamily="34" charset="0"/>
              <a:buChar char="•"/>
            </a:pPr>
            <a:r>
              <a:rPr lang="en-US" sz="2000" dirty="0">
                <a:latin typeface="Times New Roman" pitchFamily="18" charset="0"/>
                <a:cs typeface="Times New Roman" pitchFamily="18" charset="0"/>
              </a:rPr>
              <a:t> Sometimes a single part of the fetus is too large. </a:t>
            </a:r>
          </a:p>
          <a:p>
            <a:pPr marL="457200" indent="-457200">
              <a:buFont typeface="Arial" pitchFamily="34" charset="0"/>
              <a:buChar char="•"/>
            </a:pPr>
            <a:r>
              <a:rPr lang="en-US" sz="2000" dirty="0">
                <a:latin typeface="Times New Roman" pitchFamily="18" charset="0"/>
                <a:cs typeface="Times New Roman" pitchFamily="18" charset="0"/>
              </a:rPr>
              <a:t>the fetus may have hydrocephalus (an abnormal amount of fluid in the brain) .</a:t>
            </a:r>
          </a:p>
          <a:p>
            <a:pPr marL="457200" indent="-457200">
              <a:buFont typeface="Arial" pitchFamily="34" charset="0"/>
              <a:buChar char="•"/>
            </a:pPr>
            <a:r>
              <a:rPr lang="en-US" sz="2000" dirty="0">
                <a:latin typeface="Times New Roman" pitchFamily="18" charset="0"/>
                <a:cs typeface="Times New Roman" pitchFamily="18" charset="0"/>
              </a:rPr>
              <a:t>the fetal body size and weight may be normal, but the head is too large to fit through the pelvis. </a:t>
            </a:r>
          </a:p>
          <a:p>
            <a:pPr marL="457200" indent="-457200">
              <a:buFont typeface="Arial" pitchFamily="34" charset="0"/>
              <a:buChar char="•"/>
            </a:pPr>
            <a:r>
              <a:rPr lang="en-US" sz="2000" dirty="0">
                <a:latin typeface="Times New Roman" pitchFamily="18" charset="0"/>
                <a:cs typeface="Times New Roman" pitchFamily="18" charset="0"/>
              </a:rPr>
              <a:t>These infants are often in abnormal presentations as well. </a:t>
            </a:r>
          </a:p>
          <a:p>
            <a:pPr marL="457200" indent="-457200">
              <a:buFont typeface="Arial" pitchFamily="34" charset="0"/>
              <a:buChar char="•"/>
            </a:pPr>
            <a:r>
              <a:rPr lang="en-US" sz="2000" dirty="0">
                <a:latin typeface="Times New Roman" pitchFamily="18" charset="0"/>
                <a:cs typeface="Times New Roman" pitchFamily="18" charset="0"/>
              </a:rPr>
              <a:t>Shoulder dystocia may occur, usually when the fetus is large. </a:t>
            </a:r>
          </a:p>
          <a:p>
            <a:pPr marL="457200" indent="-457200">
              <a:buFont typeface="Arial" pitchFamily="34" charset="0"/>
              <a:buChar char="•"/>
            </a:pPr>
            <a:r>
              <a:rPr lang="en-US" sz="2000" dirty="0">
                <a:latin typeface="Times New Roman" pitchFamily="18" charset="0"/>
                <a:cs typeface="Times New Roman" pitchFamily="18" charset="0"/>
              </a:rPr>
              <a:t>The fetal head is born, but the shoulders become impacted above the mother’s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a:t>
            </a:r>
          </a:p>
          <a:p>
            <a:pPr marL="457200" indent="-457200">
              <a:buFont typeface="Arial" pitchFamily="34" charset="0"/>
              <a:buChar char="•"/>
            </a:pPr>
            <a:r>
              <a:rPr lang="en-US" sz="2000" dirty="0">
                <a:latin typeface="Times New Roman" pitchFamily="18" charset="0"/>
                <a:cs typeface="Times New Roman" pitchFamily="18" charset="0"/>
              </a:rPr>
              <a:t> A shoulder dystocia is an emergency because the fetus needs to breathe. </a:t>
            </a:r>
          </a:p>
          <a:p>
            <a:pPr marL="457200" indent="-457200">
              <a:buFont typeface="Arial" pitchFamily="34" charset="0"/>
              <a:buChar char="•"/>
            </a:pPr>
            <a:r>
              <a:rPr lang="en-US" sz="2000" dirty="0">
                <a:latin typeface="Times New Roman" pitchFamily="18" charset="0"/>
                <a:cs typeface="Times New Roman" pitchFamily="18" charset="0"/>
              </a:rPr>
              <a:t>The head is out, but the chest cannot expand. </a:t>
            </a:r>
          </a:p>
          <a:p>
            <a:pPr marL="457200" indent="-457200">
              <a:buFont typeface="Arial" pitchFamily="34" charset="0"/>
              <a:buChar char="•"/>
            </a:pPr>
            <a:r>
              <a:rPr lang="en-US" sz="2000" dirty="0">
                <a:latin typeface="Times New Roman" pitchFamily="18" charset="0"/>
                <a:cs typeface="Times New Roman" pitchFamily="18" charset="0"/>
              </a:rPr>
              <a:t>The cord is compressed between the fetus and the mother’s pelvis. </a:t>
            </a:r>
          </a:p>
          <a:p>
            <a:pPr marL="457200" indent="-457200">
              <a:buFont typeface="Arial" pitchFamily="34" charset="0"/>
              <a:buChar char="•"/>
            </a:pPr>
            <a:r>
              <a:rPr lang="en-US" sz="2000" dirty="0">
                <a:latin typeface="Times New Roman" pitchFamily="18" charset="0"/>
                <a:cs typeface="Times New Roman" pitchFamily="18" charset="0"/>
              </a:rPr>
              <a:t>The health care provider may request that the nurse apply firm downward pressure just above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t>
            </a:r>
            <a:r>
              <a:rPr lang="en-US" sz="2000" dirty="0" err="1">
                <a:latin typeface="Times New Roman" pitchFamily="18" charset="0"/>
                <a:cs typeface="Times New Roman" pitchFamily="18" charset="0"/>
              </a:rPr>
              <a:t>suprapubic</a:t>
            </a:r>
            <a:r>
              <a:rPr lang="en-US" sz="2000" dirty="0">
                <a:latin typeface="Times New Roman" pitchFamily="18" charset="0"/>
                <a:cs typeface="Times New Roman" pitchFamily="18" charset="0"/>
              </a:rPr>
              <a:t> pressure) to push the shoulders toward the pelvic canal. </a:t>
            </a:r>
          </a:p>
          <a:p>
            <a:pPr marL="457200" indent="-457200">
              <a:buFont typeface="Arial" pitchFamily="34" charset="0"/>
              <a:buChar char="•"/>
            </a:pPr>
            <a:r>
              <a:rPr lang="en-US" sz="2000" b="1" dirty="0">
                <a:latin typeface="Times New Roman" pitchFamily="18" charset="0"/>
                <a:cs typeface="Times New Roman" pitchFamily="18" charset="0"/>
              </a:rPr>
              <a:t>Squatting or sharp flexion of the thighs against the abdomen may also loosen the shoulders</a:t>
            </a:r>
            <a:r>
              <a:rPr lang="en-US" b="1" dirty="0"/>
              <a:t>. </a:t>
            </a:r>
          </a:p>
        </p:txBody>
      </p:sp>
    </p:spTree>
    <p:extLst>
      <p:ext uri="{BB962C8B-B14F-4D97-AF65-F5344CB8AC3E}">
        <p14:creationId xmlns:p14="http://schemas.microsoft.com/office/powerpoint/2010/main" val="1500926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35846"/>
            <a:ext cx="8153400" cy="4708981"/>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Nursing care If the woman successfully delivers a large infant, both mother and child should be observed for injuries after birth.</a:t>
            </a:r>
            <a:r>
              <a:rPr lang="en-US" sz="2000" dirty="0">
                <a:latin typeface="Times New Roman" pitchFamily="18" charset="0"/>
                <a:cs typeface="Times New Roman" pitchFamily="18" charset="0"/>
              </a:rPr>
              <a:t> </a:t>
            </a:r>
          </a:p>
          <a:p>
            <a:pPr marL="285750" indent="-285750">
              <a:buFont typeface="Arial" pitchFamily="34" charset="0"/>
              <a:buChar char="•"/>
            </a:pPr>
            <a:r>
              <a:rPr lang="en-US" sz="2000" dirty="0">
                <a:latin typeface="Times New Roman" pitchFamily="18" charset="0"/>
                <a:cs typeface="Times New Roman" pitchFamily="18" charset="0"/>
              </a:rPr>
              <a:t>The woman may have a large episiotomy or laceration. </a:t>
            </a:r>
          </a:p>
          <a:p>
            <a:pPr marL="285750" indent="-285750">
              <a:buFont typeface="Arial" pitchFamily="34" charset="0"/>
              <a:buChar char="•"/>
            </a:pPr>
            <a:r>
              <a:rPr lang="en-US" sz="2000" dirty="0">
                <a:latin typeface="Times New Roman" pitchFamily="18" charset="0"/>
                <a:cs typeface="Times New Roman" pitchFamily="18" charset="0"/>
              </a:rPr>
              <a:t>The large infant is more likely to have a fracture of one or both clavicles (collarbones). </a:t>
            </a:r>
          </a:p>
          <a:p>
            <a:pPr marL="285750" indent="-285750">
              <a:buFont typeface="Arial" pitchFamily="34" charset="0"/>
              <a:buChar char="•"/>
            </a:pPr>
            <a:r>
              <a:rPr lang="en-US" sz="2000" dirty="0">
                <a:latin typeface="Times New Roman" pitchFamily="18" charset="0"/>
                <a:cs typeface="Times New Roman" pitchFamily="18" charset="0"/>
              </a:rPr>
              <a:t>The infant’s clavicles are felt for crepitus (crackling sensation) or deformity of the bones, and the arms are observed for equal movement (unilateral Moro reflex). The woman is more at risk for uterine </a:t>
            </a:r>
            <a:r>
              <a:rPr lang="en-US" sz="2000" dirty="0" err="1">
                <a:latin typeface="Times New Roman" pitchFamily="18" charset="0"/>
                <a:cs typeface="Times New Roman" pitchFamily="18" charset="0"/>
              </a:rPr>
              <a:t>atony</a:t>
            </a:r>
            <a:r>
              <a:rPr lang="en-US" sz="2000" dirty="0">
                <a:latin typeface="Times New Roman" pitchFamily="18" charset="0"/>
                <a:cs typeface="Times New Roman" pitchFamily="18" charset="0"/>
              </a:rPr>
              <a:t> and postpartum hemorrhage because her uterus does not contract well after birth to control bleeding at the placental site. </a:t>
            </a:r>
          </a:p>
          <a:p>
            <a:pPr marL="285750" indent="-285750">
              <a:buFont typeface="Arial" pitchFamily="34" charset="0"/>
              <a:buChar char="•"/>
            </a:pPr>
            <a:r>
              <a:rPr lang="en-US" sz="2000" dirty="0">
                <a:latin typeface="Times New Roman" pitchFamily="18" charset="0"/>
                <a:cs typeface="Times New Roman" pitchFamily="18" charset="0"/>
              </a:rPr>
              <a:t>Abnormal Fetal Presentation or Position Labor is most efficient if the fetus is in a flexed, cephalic presentation and in one of the occiput anterior positions. Abnormalities of fetal presentation and position prevent the smallest diameter of the fetal head from passing through the smallest diameter of the pelvis for the effective progress of labor.</a:t>
            </a:r>
          </a:p>
        </p:txBody>
      </p:sp>
    </p:spTree>
    <p:extLst>
      <p:ext uri="{BB962C8B-B14F-4D97-AF65-F5344CB8AC3E}">
        <p14:creationId xmlns:p14="http://schemas.microsoft.com/office/powerpoint/2010/main" val="2286346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66843"/>
            <a:ext cx="7772400" cy="3477875"/>
          </a:xfrm>
          <a:prstGeom prst="rect">
            <a:avLst/>
          </a:prstGeom>
        </p:spPr>
        <p:txBody>
          <a:bodyPr wrap="square">
            <a:spAutoFit/>
          </a:bodyPr>
          <a:lstStyle/>
          <a:p>
            <a:r>
              <a:rPr lang="en-US" sz="2000" b="1" dirty="0">
                <a:latin typeface="Times New Roman" pitchFamily="18" charset="0"/>
                <a:cs typeface="Times New Roman" pitchFamily="18" charset="0"/>
              </a:rPr>
              <a:t>Abnormal presentations :</a:t>
            </a:r>
          </a:p>
          <a:p>
            <a:pPr marL="285750" indent="-285750">
              <a:buFont typeface="Arial" pitchFamily="34" charset="0"/>
              <a:buChar char="•"/>
            </a:pPr>
            <a:r>
              <a:rPr lang="en-US" sz="2000" dirty="0">
                <a:latin typeface="Times New Roman" pitchFamily="18" charset="0"/>
                <a:cs typeface="Times New Roman" pitchFamily="18" charset="0"/>
              </a:rPr>
              <a:t>The fetus in an abnormal presentation such as the breech or face presentation does not pass easily through the woman’s pelvis, and interferes with the most efficient mechanisms of labor .</a:t>
            </a:r>
          </a:p>
          <a:p>
            <a:pPr marL="285750" indent="-285750">
              <a:buFont typeface="Arial" pitchFamily="34" charset="0"/>
              <a:buChar char="•"/>
            </a:pPr>
            <a:r>
              <a:rPr lang="en-US" sz="2000" dirty="0">
                <a:latin typeface="Times New Roman" pitchFamily="18" charset="0"/>
                <a:cs typeface="Times New Roman" pitchFamily="18" charset="0"/>
              </a:rPr>
              <a:t>most fetuses in the breech presentation are born by cesarean delivery.</a:t>
            </a:r>
          </a:p>
          <a:p>
            <a:pPr marL="285750" indent="-285750">
              <a:buFont typeface="Arial" pitchFamily="34" charset="0"/>
              <a:buChar char="•"/>
            </a:pPr>
            <a:r>
              <a:rPr lang="en-US" sz="2000" dirty="0">
                <a:latin typeface="Times New Roman" pitchFamily="18" charset="0"/>
                <a:cs typeface="Times New Roman" pitchFamily="18" charset="0"/>
              </a:rPr>
              <a:t> During vaginal birth in this presentation, the trunk and extremities are born before the head. </a:t>
            </a:r>
          </a:p>
          <a:p>
            <a:pPr marL="285750" indent="-285750">
              <a:buFont typeface="Arial" pitchFamily="34" charset="0"/>
              <a:buChar char="•"/>
            </a:pPr>
            <a:r>
              <a:rPr lang="en-US" sz="2000" dirty="0">
                <a:latin typeface="Times New Roman" pitchFamily="18" charset="0"/>
                <a:cs typeface="Times New Roman" pitchFamily="18" charset="0"/>
              </a:rPr>
              <a:t>After the fetal body delivers, the umbilical cord can be compressed between the fetal head and the mother’s pelvis.</a:t>
            </a:r>
          </a:p>
          <a:p>
            <a:pPr marL="285750" indent="-285750">
              <a:buFont typeface="Arial" pitchFamily="34" charset="0"/>
              <a:buChar char="•"/>
            </a:pPr>
            <a:r>
              <a:rPr lang="en-US" sz="2000" dirty="0">
                <a:latin typeface="Times New Roman" pitchFamily="18" charset="0"/>
                <a:cs typeface="Times New Roman" pitchFamily="18" charset="0"/>
              </a:rPr>
              <a:t> The head, which is the single largest part of the fetus, must be quickly delivered to avoid fetal hypoxia. </a:t>
            </a:r>
          </a:p>
        </p:txBody>
      </p:sp>
    </p:spTree>
    <p:extLst>
      <p:ext uri="{BB962C8B-B14F-4D97-AF65-F5344CB8AC3E}">
        <p14:creationId xmlns:p14="http://schemas.microsoft.com/office/powerpoint/2010/main" val="42775183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433513"/>
            <a:ext cx="71247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552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7663"/>
            <a:ext cx="7162800"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5909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6247864"/>
          </a:xfrm>
          <a:prstGeom prst="rect">
            <a:avLst/>
          </a:prstGeom>
        </p:spPr>
        <p:txBody>
          <a:bodyPr wrap="square">
            <a:spAutoFit/>
          </a:bodyPr>
          <a:lstStyle/>
          <a:p>
            <a:r>
              <a:rPr lang="en-US" sz="2000" b="1" dirty="0">
                <a:latin typeface="Times New Roman" pitchFamily="18" charset="0"/>
                <a:cs typeface="Times New Roman" pitchFamily="18" charset="0"/>
              </a:rPr>
              <a:t>Intrapartum: </a:t>
            </a:r>
          </a:p>
          <a:p>
            <a:pPr marL="285750" indent="-285750">
              <a:buFont typeface="Arial" pitchFamily="34" charset="0"/>
              <a:buChar char="•"/>
            </a:pPr>
            <a:r>
              <a:rPr lang="en-US" sz="2000" dirty="0">
                <a:latin typeface="Times New Roman" pitchFamily="18" charset="0"/>
                <a:cs typeface="Times New Roman" pitchFamily="18" charset="0"/>
              </a:rPr>
              <a:t>nurses must be prepared to assist with a breech birth because a woman .</a:t>
            </a:r>
          </a:p>
          <a:p>
            <a:pPr marL="285750" indent="-285750">
              <a:buFont typeface="Arial" pitchFamily="34" charset="0"/>
              <a:buChar char="•"/>
            </a:pPr>
            <a:r>
              <a:rPr lang="en-US" sz="2000" dirty="0">
                <a:latin typeface="Times New Roman" pitchFamily="18" charset="0"/>
                <a:cs typeface="Times New Roman" pitchFamily="18" charset="0"/>
              </a:rPr>
              <a:t>External version is sometimes used to avoid the need for cesarean delivery in the case of a breech presentation; however, external version is not always successful, and the fetus sometimes returns to the abnormal presentation. </a:t>
            </a:r>
            <a:r>
              <a:rPr lang="en-US" sz="2000" b="1" dirty="0">
                <a:latin typeface="Times New Roman" pitchFamily="18" charset="0"/>
                <a:cs typeface="Times New Roman" pitchFamily="18" charset="0"/>
              </a:rPr>
              <a:t>Abnormal positions A common cause of abnormal labor is a fetus that remains in a persistent occiput posterior position (left [LOP] or right [ROP]).</a:t>
            </a:r>
          </a:p>
          <a:p>
            <a:pPr marL="285750" indent="-285750">
              <a:buFont typeface="Arial" pitchFamily="34" charset="0"/>
              <a:buChar char="•"/>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The fetal occiput occupies either the left or the right posterior quadrant of the mother’s pelvis.</a:t>
            </a:r>
          </a:p>
          <a:p>
            <a:pPr marL="285750" indent="-285750">
              <a:buFont typeface="Arial" pitchFamily="34" charset="0"/>
              <a:buChar char="•"/>
            </a:pPr>
            <a:r>
              <a:rPr lang="en-US" sz="2000" dirty="0">
                <a:latin typeface="Times New Roman" pitchFamily="18" charset="0"/>
                <a:cs typeface="Times New Roman" pitchFamily="18" charset="0"/>
              </a:rPr>
              <a:t> In most women, the fetal head rotates in a clockwise or counterclockwise direction until the occiput is in one of the anterior quadrants of the pelvis (left [LOA] or right [ROA]).</a:t>
            </a:r>
          </a:p>
          <a:p>
            <a:pPr marL="285750" indent="-285750">
              <a:buFont typeface="Arial" pitchFamily="34" charset="0"/>
              <a:buChar char="•"/>
            </a:pPr>
            <a:r>
              <a:rPr lang="en-US" sz="2000" dirty="0">
                <a:latin typeface="Times New Roman" pitchFamily="18" charset="0"/>
                <a:cs typeface="Times New Roman" pitchFamily="18" charset="0"/>
              </a:rPr>
              <a:t> Labor is likely to be longer when rotation does not occur.</a:t>
            </a:r>
          </a:p>
          <a:p>
            <a:pPr marL="285750" indent="-285750">
              <a:buFont typeface="Arial" pitchFamily="34" charset="0"/>
              <a:buChar char="•"/>
            </a:pPr>
            <a:r>
              <a:rPr lang="en-US" sz="2000" dirty="0">
                <a:latin typeface="Times New Roman" pitchFamily="18" charset="0"/>
                <a:cs typeface="Times New Roman" pitchFamily="18" charset="0"/>
              </a:rPr>
              <a:t> Intense and poorly relieved back and leg pain characterize labor when the fetus is in the occiput posterior position.</a:t>
            </a:r>
          </a:p>
          <a:p>
            <a:pPr marL="285750" indent="-285750">
              <a:buFont typeface="Arial" pitchFamily="34" charset="0"/>
              <a:buChar char="•"/>
            </a:pPr>
            <a:r>
              <a:rPr lang="en-US" sz="2000" dirty="0">
                <a:latin typeface="Times New Roman" pitchFamily="18" charset="0"/>
                <a:cs typeface="Times New Roman" pitchFamily="18" charset="0"/>
              </a:rPr>
              <a:t> Women with a small or average-sized pelvis may have difficulty delivering infants who remain in an occiput posterior position. </a:t>
            </a:r>
          </a:p>
          <a:p>
            <a:pPr marL="285750" indent="-285750">
              <a:buFont typeface="Arial" pitchFamily="34" charset="0"/>
              <a:buChar char="•"/>
            </a:pPr>
            <a:r>
              <a:rPr lang="en-US" sz="2000" dirty="0">
                <a:latin typeface="Times New Roman" pitchFamily="18" charset="0"/>
                <a:cs typeface="Times New Roman" pitchFamily="18" charset="0"/>
              </a:rPr>
              <a:t>The physician may use forceps to rotate the fetal head into an occiput anterior position.</a:t>
            </a:r>
          </a:p>
        </p:txBody>
      </p:sp>
    </p:spTree>
    <p:extLst>
      <p:ext uri="{BB962C8B-B14F-4D97-AF65-F5344CB8AC3E}">
        <p14:creationId xmlns:p14="http://schemas.microsoft.com/office/powerpoint/2010/main" val="296670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4524315"/>
          </a:xfrm>
          <a:prstGeom prst="rect">
            <a:avLst/>
          </a:prstGeom>
        </p:spPr>
        <p:txBody>
          <a:bodyPr wrap="square">
            <a:spAutoFit/>
          </a:bodyPr>
          <a:lstStyle/>
          <a:p>
            <a:r>
              <a:rPr lang="en-US" sz="2400" b="1" dirty="0" err="1">
                <a:latin typeface="Times New Roman" pitchFamily="18" charset="0"/>
                <a:cs typeface="Times New Roman" pitchFamily="18" charset="0"/>
              </a:rPr>
              <a:t>Nonpharmacological</a:t>
            </a:r>
            <a:r>
              <a:rPr lang="en-US" sz="2400" b="1" dirty="0">
                <a:latin typeface="Times New Roman" pitchFamily="18" charset="0"/>
                <a:cs typeface="Times New Roman" pitchFamily="18" charset="0"/>
              </a:rPr>
              <a:t> Methods to Stimulate Contractions </a:t>
            </a:r>
          </a:p>
          <a:p>
            <a:r>
              <a:rPr lang="en-US" sz="2400" b="1" dirty="0">
                <a:latin typeface="Times New Roman" pitchFamily="18" charset="0"/>
                <a:cs typeface="Times New Roman" pitchFamily="18" charset="0"/>
              </a:rPr>
              <a:t>Some practices to stimulate labor follow</a:t>
            </a:r>
            <a:r>
              <a:rPr lang="en-US" sz="2400" dirty="0">
                <a:latin typeface="Times New Roman" pitchFamily="18" charset="0"/>
                <a:cs typeface="Times New Roman" pitchFamily="18" charset="0"/>
              </a:rPr>
              <a:t>. </a:t>
            </a:r>
          </a:p>
          <a:p>
            <a:r>
              <a:rPr lang="en-US" sz="2400" b="1" dirty="0">
                <a:latin typeface="Times New Roman" pitchFamily="18" charset="0"/>
                <a:cs typeface="Times New Roman" pitchFamily="18" charset="0"/>
              </a:rPr>
              <a:t>1- Walking</a:t>
            </a:r>
            <a:r>
              <a:rPr lang="en-US" sz="2400" dirty="0">
                <a:latin typeface="Times New Roman" pitchFamily="18" charset="0"/>
                <a:cs typeface="Times New Roman" pitchFamily="18" charset="0"/>
              </a:rPr>
              <a:t> Many women benefit from a change in activity if their labor slows.</a:t>
            </a:r>
          </a:p>
          <a:p>
            <a:pPr marL="342900" indent="-342900">
              <a:buFont typeface="Arial" pitchFamily="34" charset="0"/>
              <a:buChar char="•"/>
            </a:pPr>
            <a:r>
              <a:rPr lang="en-US" sz="2400" dirty="0">
                <a:latin typeface="Times New Roman" pitchFamily="18" charset="0"/>
                <a:cs typeface="Times New Roman" pitchFamily="18" charset="0"/>
              </a:rPr>
              <a:t> Walking stimulates contractions, </a:t>
            </a:r>
          </a:p>
          <a:p>
            <a:pPr marL="342900" indent="-342900">
              <a:buFont typeface="Arial" pitchFamily="34" charset="0"/>
              <a:buChar char="•"/>
            </a:pPr>
            <a:r>
              <a:rPr lang="en-US" sz="2400" dirty="0">
                <a:latin typeface="Times New Roman" pitchFamily="18" charset="0"/>
                <a:cs typeface="Times New Roman" pitchFamily="18" charset="0"/>
              </a:rPr>
              <a:t>eases the pressure of the fetus on the mother’s back, and adds gravity to the downward force of contractions. </a:t>
            </a:r>
          </a:p>
          <a:p>
            <a:pPr marL="342900" indent="-342900">
              <a:buFont typeface="Arial" pitchFamily="34" charset="0"/>
              <a:buChar char="•"/>
            </a:pPr>
            <a:r>
              <a:rPr lang="en-US" sz="2400" b="1" dirty="0">
                <a:latin typeface="Times New Roman" pitchFamily="18" charset="0"/>
                <a:cs typeface="Times New Roman" pitchFamily="18" charset="0"/>
              </a:rPr>
              <a:t>If the woman does not feel like walking, other upright positions often improve the effectiveness of each contraction</a:t>
            </a:r>
            <a:r>
              <a:rPr lang="en-US" sz="2400" dirty="0">
                <a:latin typeface="Times New Roman" pitchFamily="18" charset="0"/>
                <a:cs typeface="Times New Roman" pitchFamily="18" charset="0"/>
              </a:rPr>
              <a:t>. </a:t>
            </a:r>
          </a:p>
          <a:p>
            <a:pPr marL="342900" indent="-342900">
              <a:buFont typeface="Arial" pitchFamily="34" charset="0"/>
              <a:buChar char="•"/>
            </a:pPr>
            <a:r>
              <a:rPr lang="en-US" sz="2400" dirty="0">
                <a:latin typeface="Times New Roman" pitchFamily="18" charset="0"/>
                <a:cs typeface="Times New Roman" pitchFamily="18" charset="0"/>
              </a:rPr>
              <a:t>She can sit (in a chair, on the side of the bed, or in the bed), squat, kneel while facing the raised head of the bed for support, or maintain other upright positions. </a:t>
            </a:r>
          </a:p>
        </p:txBody>
      </p:sp>
    </p:spTree>
    <p:extLst>
      <p:ext uri="{BB962C8B-B14F-4D97-AF65-F5344CB8AC3E}">
        <p14:creationId xmlns:p14="http://schemas.microsoft.com/office/powerpoint/2010/main" val="1480951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1"/>
            <a:ext cx="7848600" cy="4401205"/>
          </a:xfrm>
          <a:prstGeom prst="rect">
            <a:avLst/>
          </a:prstGeom>
        </p:spPr>
        <p:txBody>
          <a:bodyPr wrap="square">
            <a:spAutoFit/>
          </a:bodyPr>
          <a:lstStyle/>
          <a:p>
            <a:r>
              <a:rPr lang="en-US" sz="2000" b="1" dirty="0">
                <a:latin typeface="Times New Roman" pitchFamily="18" charset="0"/>
                <a:cs typeface="Times New Roman" pitchFamily="18" charset="0"/>
              </a:rPr>
              <a:t>Nursing care During labor</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the nurse should encourage the woman to assume positions that favor fetal rotation and descent. </a:t>
            </a:r>
          </a:p>
          <a:p>
            <a:r>
              <a:rPr lang="en-US" sz="2000" dirty="0">
                <a:latin typeface="Times New Roman" pitchFamily="18" charset="0"/>
                <a:cs typeface="Times New Roman" pitchFamily="18" charset="0"/>
              </a:rPr>
              <a:t>These positions also reduce some of the back pain. </a:t>
            </a:r>
          </a:p>
          <a:p>
            <a:r>
              <a:rPr lang="en-US" sz="2000" dirty="0">
                <a:latin typeface="Times New Roman" pitchFamily="18" charset="0"/>
                <a:cs typeface="Times New Roman" pitchFamily="18" charset="0"/>
              </a:rPr>
              <a:t>Good positions for back labor include the following: </a:t>
            </a:r>
          </a:p>
          <a:p>
            <a:r>
              <a:rPr lang="en-US" sz="2000" dirty="0">
                <a:latin typeface="Times New Roman" pitchFamily="18" charset="0"/>
                <a:cs typeface="Times New Roman" pitchFamily="18" charset="0"/>
              </a:rPr>
              <a:t>• Sitting, kneeling, or standing while leaning forward </a:t>
            </a:r>
          </a:p>
          <a:p>
            <a:r>
              <a:rPr lang="en-US" sz="2000" dirty="0">
                <a:latin typeface="Times New Roman" pitchFamily="18" charset="0"/>
                <a:cs typeface="Times New Roman" pitchFamily="18" charset="0"/>
              </a:rPr>
              <a:t>• Rocking the pelvis back and forth while on hands and knees to encourage rotation</a:t>
            </a:r>
          </a:p>
          <a:p>
            <a:r>
              <a:rPr lang="en-US" sz="2000" dirty="0">
                <a:latin typeface="Times New Roman" pitchFamily="18" charset="0"/>
                <a:cs typeface="Times New Roman" pitchFamily="18" charset="0"/>
              </a:rPr>
              <a:t>• Side-lying (on the left side for an ROP position, on the right side for an LOP position) </a:t>
            </a:r>
          </a:p>
          <a:p>
            <a:r>
              <a:rPr lang="en-US" sz="2000" dirty="0">
                <a:latin typeface="Times New Roman" pitchFamily="18" charset="0"/>
                <a:cs typeface="Times New Roman" pitchFamily="18" charset="0"/>
              </a:rPr>
              <a:t>• Squatting (for second-stage labor) </a:t>
            </a:r>
          </a:p>
          <a:p>
            <a:r>
              <a:rPr lang="en-US" sz="2000" dirty="0">
                <a:latin typeface="Times New Roman" pitchFamily="18" charset="0"/>
                <a:cs typeface="Times New Roman" pitchFamily="18" charset="0"/>
              </a:rPr>
              <a:t>• Lunging by placing one foot in a chair with the foot and knee pointed to that side; lunging sideways repeatedly during a contraction for 5 seconds at a time</a:t>
            </a:r>
          </a:p>
        </p:txBody>
      </p:sp>
    </p:spTree>
    <p:extLst>
      <p:ext uri="{BB962C8B-B14F-4D97-AF65-F5344CB8AC3E}">
        <p14:creationId xmlns:p14="http://schemas.microsoft.com/office/powerpoint/2010/main" val="29001704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1543050"/>
            <a:ext cx="698182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6773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74345"/>
            <a:ext cx="8001000" cy="5324535"/>
          </a:xfrm>
          <a:prstGeom prst="rect">
            <a:avLst/>
          </a:prstGeom>
        </p:spPr>
        <p:txBody>
          <a:bodyPr wrap="square">
            <a:spAutoFit/>
          </a:bodyPr>
          <a:lstStyle/>
          <a:p>
            <a:r>
              <a:rPr lang="en-US" sz="2000" b="1" dirty="0">
                <a:latin typeface="Times New Roman" pitchFamily="18" charset="0"/>
                <a:cs typeface="Times New Roman" pitchFamily="18" charset="0"/>
              </a:rPr>
              <a:t>After birth</a:t>
            </a:r>
            <a:r>
              <a:rPr lang="en-US" sz="2000" dirty="0">
                <a:latin typeface="Times New Roman" pitchFamily="18" charset="0"/>
                <a:cs typeface="Times New Roman" pitchFamily="18" charset="0"/>
              </a:rPr>
              <a:t>:</a:t>
            </a:r>
          </a:p>
          <a:p>
            <a:pPr marL="285750" indent="-285750">
              <a:buFont typeface="Arial" pitchFamily="34" charset="0"/>
              <a:buChar char="•"/>
            </a:pPr>
            <a:r>
              <a:rPr lang="en-US" sz="2000" dirty="0">
                <a:latin typeface="Times New Roman" pitchFamily="18" charset="0"/>
                <a:cs typeface="Times New Roman" pitchFamily="18" charset="0"/>
              </a:rPr>
              <a:t> the mother and infant are observed for signs of birth trauma. </a:t>
            </a:r>
          </a:p>
          <a:p>
            <a:pPr marL="285750" indent="-285750">
              <a:buFont typeface="Arial" pitchFamily="34" charset="0"/>
              <a:buChar char="•"/>
            </a:pPr>
            <a:r>
              <a:rPr lang="en-US" sz="2000" dirty="0">
                <a:latin typeface="Times New Roman" pitchFamily="18" charset="0"/>
                <a:cs typeface="Times New Roman" pitchFamily="18" charset="0"/>
              </a:rPr>
              <a:t>The mother is more likely to have a hematoma of her vaginal wall if the fetus remained in the occiput posterior position for a long time. </a:t>
            </a:r>
          </a:p>
          <a:p>
            <a:pPr marL="285750" indent="-285750">
              <a:buFont typeface="Arial" pitchFamily="34" charset="0"/>
              <a:buChar char="•"/>
            </a:pPr>
            <a:r>
              <a:rPr lang="en-US" sz="2000" dirty="0">
                <a:latin typeface="Times New Roman" pitchFamily="18" charset="0"/>
                <a:cs typeface="Times New Roman" pitchFamily="18" charset="0"/>
              </a:rPr>
              <a:t>The infant may have excessive molding (alteration in shape) of the head, caput succedaneum (scalp edema) and possibly injury from forceps or the vacuum extractor. </a:t>
            </a:r>
          </a:p>
          <a:p>
            <a:r>
              <a:rPr lang="en-US" sz="2000" b="1" dirty="0" err="1">
                <a:latin typeface="Times New Roman" pitchFamily="18" charset="0"/>
                <a:cs typeface="Times New Roman" pitchFamily="18" charset="0"/>
              </a:rPr>
              <a:t>Multifetal</a:t>
            </a:r>
            <a:r>
              <a:rPr lang="en-US" sz="2000" b="1" dirty="0">
                <a:latin typeface="Times New Roman" pitchFamily="18" charset="0"/>
                <a:cs typeface="Times New Roman" pitchFamily="18" charset="0"/>
              </a:rPr>
              <a:t> Pregnancy If the woman has more than one fetus, several factors can make dysfunctional labor likely, as follows</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Uterine </a:t>
            </a:r>
            <a:r>
              <a:rPr lang="en-US" sz="2000" dirty="0" err="1">
                <a:latin typeface="Times New Roman" pitchFamily="18" charset="0"/>
                <a:cs typeface="Times New Roman" pitchFamily="18" charset="0"/>
              </a:rPr>
              <a:t>overdistention</a:t>
            </a:r>
            <a:r>
              <a:rPr lang="en-US" sz="2000" dirty="0">
                <a:latin typeface="Times New Roman" pitchFamily="18" charset="0"/>
                <a:cs typeface="Times New Roman" pitchFamily="18" charset="0"/>
              </a:rPr>
              <a:t> contributes to poor contraction quality. </a:t>
            </a:r>
          </a:p>
          <a:p>
            <a:r>
              <a:rPr lang="en-US" sz="2000" dirty="0">
                <a:latin typeface="Times New Roman" pitchFamily="18" charset="0"/>
                <a:cs typeface="Times New Roman" pitchFamily="18" charset="0"/>
              </a:rPr>
              <a:t>• Abnormal presentation or position of one or more fetuses interferes with labor mechanisms. </a:t>
            </a:r>
          </a:p>
          <a:p>
            <a:r>
              <a:rPr lang="en-US" sz="2000" dirty="0">
                <a:latin typeface="Times New Roman" pitchFamily="18" charset="0"/>
                <a:cs typeface="Times New Roman" pitchFamily="18" charset="0"/>
              </a:rPr>
              <a:t>• Often one fetus is delivered as cephalic and the second as breech, unless a version is done. </a:t>
            </a:r>
          </a:p>
          <a:p>
            <a:r>
              <a:rPr lang="en-US" sz="2000" dirty="0">
                <a:latin typeface="Times New Roman" pitchFamily="18" charset="0"/>
                <a:cs typeface="Times New Roman" pitchFamily="18" charset="0"/>
              </a:rPr>
              <a:t>Because of the difficulties inherent in </a:t>
            </a:r>
            <a:r>
              <a:rPr lang="en-US" sz="2000" dirty="0" err="1">
                <a:latin typeface="Times New Roman" pitchFamily="18" charset="0"/>
                <a:cs typeface="Times New Roman" pitchFamily="18" charset="0"/>
              </a:rPr>
              <a:t>multifetal</a:t>
            </a:r>
            <a:r>
              <a:rPr lang="en-US" sz="2000" dirty="0">
                <a:latin typeface="Times New Roman" pitchFamily="18" charset="0"/>
                <a:cs typeface="Times New Roman" pitchFamily="18" charset="0"/>
              </a:rPr>
              <a:t> deliveries, cesarean birth is common.</a:t>
            </a:r>
          </a:p>
          <a:p>
            <a:r>
              <a:rPr lang="en-US" sz="2000" dirty="0">
                <a:latin typeface="Times New Roman" pitchFamily="18" charset="0"/>
                <a:cs typeface="Times New Roman" pitchFamily="18" charset="0"/>
              </a:rPr>
              <a:t> Birth is almost always cesarean if three or more fetuses are involved.</a:t>
            </a:r>
          </a:p>
        </p:txBody>
      </p:sp>
    </p:spTree>
    <p:extLst>
      <p:ext uri="{BB962C8B-B14F-4D97-AF65-F5344CB8AC3E}">
        <p14:creationId xmlns:p14="http://schemas.microsoft.com/office/powerpoint/2010/main" val="35849830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077200" cy="4093428"/>
          </a:xfrm>
          <a:prstGeom prst="rect">
            <a:avLst/>
          </a:prstGeom>
        </p:spPr>
        <p:txBody>
          <a:bodyPr wrap="square">
            <a:spAutoFit/>
          </a:bodyPr>
          <a:lstStyle/>
          <a:p>
            <a:r>
              <a:rPr lang="en-US" sz="2000" b="1" dirty="0">
                <a:latin typeface="Times New Roman" pitchFamily="18" charset="0"/>
                <a:cs typeface="Times New Roman" pitchFamily="18" charset="0"/>
              </a:rPr>
              <a:t>Nursing care :</a:t>
            </a:r>
          </a:p>
          <a:p>
            <a:pPr marL="342900" indent="-342900">
              <a:buFont typeface="+mj-lt"/>
              <a:buAutoNum type="arabicPeriod"/>
            </a:pPr>
            <a:r>
              <a:rPr lang="en-US" sz="2000" dirty="0">
                <a:latin typeface="Times New Roman" pitchFamily="18" charset="0"/>
                <a:cs typeface="Times New Roman" pitchFamily="18" charset="0"/>
              </a:rPr>
              <a:t>When the woman has a </a:t>
            </a:r>
            <a:r>
              <a:rPr lang="en-US" sz="2000" dirty="0" err="1">
                <a:latin typeface="Times New Roman" pitchFamily="18" charset="0"/>
                <a:cs typeface="Times New Roman" pitchFamily="18" charset="0"/>
              </a:rPr>
              <a:t>multifetal</a:t>
            </a:r>
            <a:r>
              <a:rPr lang="en-US" sz="2000" dirty="0">
                <a:latin typeface="Times New Roman" pitchFamily="18" charset="0"/>
                <a:cs typeface="Times New Roman" pitchFamily="18" charset="0"/>
              </a:rPr>
              <a:t> pregnancy, each fetus is monitored separately during labor. </a:t>
            </a:r>
          </a:p>
          <a:p>
            <a:pPr marL="342900" indent="-342900">
              <a:buFont typeface="+mj-lt"/>
              <a:buAutoNum type="arabicPeriod"/>
            </a:pPr>
            <a:r>
              <a:rPr lang="en-US" sz="2000" dirty="0">
                <a:latin typeface="Times New Roman" pitchFamily="18" charset="0"/>
                <a:cs typeface="Times New Roman" pitchFamily="18" charset="0"/>
              </a:rPr>
              <a:t>An upright or side-lying position with the head slightly elevated aids breathing and is usually most comfortable.</a:t>
            </a:r>
          </a:p>
          <a:p>
            <a:pPr marL="342900" indent="-342900">
              <a:buFont typeface="+mj-lt"/>
              <a:buAutoNum type="arabicPeriod"/>
            </a:pPr>
            <a:r>
              <a:rPr lang="en-US" sz="2000" dirty="0">
                <a:latin typeface="Times New Roman" pitchFamily="18" charset="0"/>
                <a:cs typeface="Times New Roman" pitchFamily="18" charset="0"/>
              </a:rPr>
              <a:t> Labor care is similar to that for single pregnancies, with observations for hypotonic labor. </a:t>
            </a:r>
          </a:p>
          <a:p>
            <a:pPr marL="342900" indent="-342900">
              <a:buFont typeface="+mj-lt"/>
              <a:buAutoNum type="arabicPeriod"/>
            </a:pPr>
            <a:r>
              <a:rPr lang="en-US" sz="2000" dirty="0">
                <a:latin typeface="Times New Roman" pitchFamily="18" charset="0"/>
                <a:cs typeface="Times New Roman" pitchFamily="18" charset="0"/>
              </a:rPr>
              <a:t>The nursery and </a:t>
            </a:r>
            <a:r>
              <a:rPr lang="en-US" sz="2000" dirty="0" err="1">
                <a:latin typeface="Times New Roman" pitchFamily="18" charset="0"/>
                <a:cs typeface="Times New Roman" pitchFamily="18" charset="0"/>
              </a:rPr>
              <a:t>intrapartum</a:t>
            </a:r>
            <a:r>
              <a:rPr lang="en-US" sz="2000" dirty="0">
                <a:latin typeface="Times New Roman" pitchFamily="18" charset="0"/>
                <a:cs typeface="Times New Roman" pitchFamily="18" charset="0"/>
              </a:rPr>
              <a:t> staffs prepare equipment and medications for every infant expected. </a:t>
            </a:r>
          </a:p>
          <a:p>
            <a:pPr marL="342900" indent="-342900">
              <a:buFont typeface="+mj-lt"/>
              <a:buAutoNum type="arabicPeriod"/>
            </a:pPr>
            <a:r>
              <a:rPr lang="en-US" sz="2000" dirty="0">
                <a:latin typeface="Times New Roman" pitchFamily="18" charset="0"/>
                <a:cs typeface="Times New Roman" pitchFamily="18" charset="0"/>
              </a:rPr>
              <a:t>An anesthesiologist and a pediatrician are often present at birth because of the potential for maternal or neonatal problems.</a:t>
            </a:r>
          </a:p>
          <a:p>
            <a:pPr marL="342900" indent="-342900">
              <a:buFont typeface="+mj-lt"/>
              <a:buAutoNum type="arabicPeriod"/>
            </a:pPr>
            <a:r>
              <a:rPr lang="en-US" sz="2000" dirty="0">
                <a:latin typeface="Times New Roman" pitchFamily="18" charset="0"/>
                <a:cs typeface="Times New Roman" pitchFamily="18" charset="0"/>
              </a:rPr>
              <a:t> One nurse is available for each infant. </a:t>
            </a:r>
          </a:p>
          <a:p>
            <a:pPr marL="342900" indent="-342900">
              <a:buFont typeface="+mj-lt"/>
              <a:buAutoNum type="arabicPeriod"/>
            </a:pPr>
            <a:r>
              <a:rPr lang="en-US" sz="2000" dirty="0">
                <a:latin typeface="Times New Roman" pitchFamily="18" charset="0"/>
                <a:cs typeface="Times New Roman" pitchFamily="18" charset="0"/>
              </a:rPr>
              <a:t>Another nurse focuses on the mother’s needs.</a:t>
            </a:r>
          </a:p>
        </p:txBody>
      </p:sp>
    </p:spTree>
    <p:extLst>
      <p:ext uri="{BB962C8B-B14F-4D97-AF65-F5344CB8AC3E}">
        <p14:creationId xmlns:p14="http://schemas.microsoft.com/office/powerpoint/2010/main" val="41275754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8847"/>
            <a:ext cx="8229600" cy="5940088"/>
          </a:xfrm>
          <a:prstGeom prst="rect">
            <a:avLst/>
          </a:prstGeom>
        </p:spPr>
        <p:txBody>
          <a:bodyPr wrap="square">
            <a:spAutoFit/>
          </a:bodyPr>
          <a:lstStyle/>
          <a:p>
            <a:r>
              <a:rPr lang="en-US" sz="2000" b="1" dirty="0">
                <a:latin typeface="Times New Roman" pitchFamily="18" charset="0"/>
                <a:cs typeface="Times New Roman" pitchFamily="18" charset="0"/>
              </a:rPr>
              <a:t>Problems with the pelvis and soft tissues :</a:t>
            </a:r>
          </a:p>
          <a:p>
            <a:pPr marL="342900" indent="-342900">
              <a:buFont typeface="+mj-lt"/>
              <a:buAutoNum type="arabicPeriod"/>
            </a:pPr>
            <a:r>
              <a:rPr lang="en-US" sz="2000" dirty="0">
                <a:latin typeface="Times New Roman" pitchFamily="18" charset="0"/>
                <a:cs typeface="Times New Roman" pitchFamily="18" charset="0"/>
              </a:rPr>
              <a:t>Bony Pelvis Some women have a small or abnormally shaped pelvis that impedes the normal mechanisms of labor. </a:t>
            </a:r>
          </a:p>
          <a:p>
            <a:pPr marL="342900" indent="-342900">
              <a:buFont typeface="+mj-lt"/>
              <a:buAutoNum type="arabicPeriod"/>
            </a:pP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gynecoid</a:t>
            </a:r>
            <a:r>
              <a:rPr lang="en-US" sz="2000" dirty="0">
                <a:latin typeface="Times New Roman" pitchFamily="18" charset="0"/>
                <a:cs typeface="Times New Roman" pitchFamily="18" charset="0"/>
              </a:rPr>
              <a:t> pelvis is the most favorable for vaginal birth.</a:t>
            </a:r>
          </a:p>
          <a:p>
            <a:pPr marL="342900" indent="-342900">
              <a:buFont typeface="+mj-lt"/>
              <a:buAutoNum type="arabicPeriod"/>
            </a:pPr>
            <a:r>
              <a:rPr lang="en-US" sz="2000" dirty="0">
                <a:latin typeface="Times New Roman" pitchFamily="18" charset="0"/>
                <a:cs typeface="Times New Roman" pitchFamily="18" charset="0"/>
              </a:rPr>
              <a:t> Absolute pelvic measurements are rarely helpful to determine whether a woman’s pelvis is adequate for birth.</a:t>
            </a:r>
          </a:p>
          <a:p>
            <a:pPr marL="342900" indent="-342900">
              <a:buFont typeface="+mj-lt"/>
              <a:buAutoNum type="arabicPeriod"/>
            </a:pPr>
            <a:r>
              <a:rPr lang="en-US" sz="2000" dirty="0">
                <a:latin typeface="Times New Roman" pitchFamily="18" charset="0"/>
                <a:cs typeface="Times New Roman" pitchFamily="18" charset="0"/>
              </a:rPr>
              <a:t> A woman with a “small” pelvis may still deliver vaginally if other factors are favorable. She often delivers vaginally if her fetus is not too large, the head is well flexed, contractions are good, and her soft tissues yield easily to the forces of labor.</a:t>
            </a:r>
          </a:p>
          <a:p>
            <a:pPr marL="342900" indent="-342900">
              <a:buFont typeface="+mj-lt"/>
              <a:buAutoNum type="arabicPeriod"/>
            </a:pPr>
            <a:r>
              <a:rPr lang="en-US" sz="2000" dirty="0">
                <a:latin typeface="Times New Roman" pitchFamily="18" charset="0"/>
                <a:cs typeface="Times New Roman" pitchFamily="18" charset="0"/>
              </a:rPr>
              <a:t> In contrast, a woman may vaginally deliver several infants much larger than 4082 g (9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 yet cannot deliver an infant weighing 4536 g (10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 </a:t>
            </a:r>
          </a:p>
          <a:p>
            <a:pPr marL="342900" indent="-342900">
              <a:buFont typeface="+mj-lt"/>
              <a:buAutoNum type="arabicPeriod"/>
            </a:pPr>
            <a:r>
              <a:rPr lang="en-US" sz="2000" dirty="0">
                <a:latin typeface="Times New Roman" pitchFamily="18" charset="0"/>
                <a:cs typeface="Times New Roman" pitchFamily="18" charset="0"/>
              </a:rPr>
              <a:t>Obviously, the woman’s pelvis was “adequate,” or even “large,” according to standard measurements; however, the pelvis was not large enough for her largest infant. </a:t>
            </a:r>
          </a:p>
          <a:p>
            <a:pPr marL="342900" indent="-342900">
              <a:buFont typeface="+mj-lt"/>
              <a:buAutoNum type="arabicPeriod"/>
            </a:pPr>
            <a:r>
              <a:rPr lang="en-US" sz="2000" dirty="0">
                <a:latin typeface="Times New Roman" pitchFamily="18" charset="0"/>
                <a:cs typeface="Times New Roman" pitchFamily="18" charset="0"/>
              </a:rPr>
              <a:t>The ultimate test of a woman’s pelvic size is whether her child fits through it at birth. </a:t>
            </a:r>
          </a:p>
          <a:p>
            <a:pPr marL="342900" indent="-342900">
              <a:buFont typeface="+mj-lt"/>
              <a:buAutoNum type="arabicPeriod"/>
            </a:pPr>
            <a:r>
              <a:rPr lang="en-US" sz="2000" dirty="0">
                <a:latin typeface="Times New Roman" pitchFamily="18" charset="0"/>
                <a:cs typeface="Times New Roman" pitchFamily="18" charset="0"/>
              </a:rPr>
              <a:t>A trial of labor may be indicated, and a cesarean delivery is done if necessary.</a:t>
            </a:r>
          </a:p>
        </p:txBody>
      </p:sp>
    </p:spTree>
    <p:extLst>
      <p:ext uri="{BB962C8B-B14F-4D97-AF65-F5344CB8AC3E}">
        <p14:creationId xmlns:p14="http://schemas.microsoft.com/office/powerpoint/2010/main" val="16784091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3841"/>
            <a:ext cx="7848600" cy="3785652"/>
          </a:xfrm>
          <a:prstGeom prst="rect">
            <a:avLst/>
          </a:prstGeom>
        </p:spPr>
        <p:txBody>
          <a:bodyPr wrap="square">
            <a:spAutoFit/>
          </a:bodyPr>
          <a:lstStyle/>
          <a:p>
            <a:r>
              <a:rPr lang="en-US" sz="2000" b="1" dirty="0">
                <a:latin typeface="Times New Roman" pitchFamily="18" charset="0"/>
                <a:cs typeface="Times New Roman" pitchFamily="18" charset="0"/>
              </a:rPr>
              <a:t>Soft Tissue Obstructions :</a:t>
            </a:r>
          </a:p>
          <a:p>
            <a:pPr marL="342900" indent="-342900">
              <a:buFont typeface="+mj-lt"/>
              <a:buAutoNum type="arabicPeriod"/>
            </a:pPr>
            <a:r>
              <a:rPr lang="en-US" sz="2000" dirty="0">
                <a:latin typeface="Times New Roman" pitchFamily="18" charset="0"/>
                <a:cs typeface="Times New Roman" pitchFamily="18" charset="0"/>
              </a:rPr>
              <a:t>The most common soft tissue obstruction during labor is a full bladder. </a:t>
            </a:r>
          </a:p>
          <a:p>
            <a:pPr marL="342900" indent="-342900">
              <a:buFont typeface="+mj-lt"/>
              <a:buAutoNum type="arabicPeriod"/>
            </a:pPr>
            <a:r>
              <a:rPr lang="en-US" sz="2000" dirty="0">
                <a:latin typeface="Times New Roman" pitchFamily="18" charset="0"/>
                <a:cs typeface="Times New Roman" pitchFamily="18" charset="0"/>
              </a:rPr>
              <a:t>The woman is encouraged to urinate every 1 or 2 hours. </a:t>
            </a:r>
          </a:p>
          <a:p>
            <a:pPr marL="342900" indent="-342900">
              <a:buFont typeface="+mj-lt"/>
              <a:buAutoNum type="arabicPeriod"/>
            </a:pPr>
            <a:r>
              <a:rPr lang="en-US" sz="2000" dirty="0">
                <a:latin typeface="Times New Roman" pitchFamily="18" charset="0"/>
                <a:cs typeface="Times New Roman" pitchFamily="18" charset="0"/>
              </a:rPr>
              <a:t>Catheterization may be needed if she cannot urinate, especially if a regional anesthetic or large quantities of IV fluids were given, which fill her bladder quickly yet reduce her sensation to void. </a:t>
            </a:r>
          </a:p>
          <a:p>
            <a:pPr marL="342900" indent="-342900">
              <a:buFont typeface="+mj-lt"/>
              <a:buAutoNum type="arabicPeriod"/>
            </a:pPr>
            <a:r>
              <a:rPr lang="en-US" sz="2000" dirty="0">
                <a:latin typeface="Times New Roman" pitchFamily="18" charset="0"/>
                <a:cs typeface="Times New Roman" pitchFamily="18" charset="0"/>
              </a:rPr>
              <a:t>Soft tissue obstructions that are less common include pelvic tumors such as benign (noncancerous) fibroids. </a:t>
            </a:r>
          </a:p>
          <a:p>
            <a:pPr marL="342900" indent="-342900">
              <a:buFont typeface="+mj-lt"/>
              <a:buAutoNum type="arabicPeriod"/>
            </a:pPr>
            <a:r>
              <a:rPr lang="en-US" sz="2000" dirty="0">
                <a:latin typeface="Times New Roman" pitchFamily="18" charset="0"/>
                <a:cs typeface="Times New Roman" pitchFamily="18" charset="0"/>
              </a:rPr>
              <a:t>Some women have a cervix that is scarred from previous infections or surgery.</a:t>
            </a:r>
          </a:p>
          <a:p>
            <a:pPr marL="342900" indent="-342900">
              <a:buFont typeface="+mj-lt"/>
              <a:buAutoNum type="arabicPeriod"/>
            </a:pPr>
            <a:r>
              <a:rPr lang="en-US" sz="2000" dirty="0">
                <a:latin typeface="Times New Roman" pitchFamily="18" charset="0"/>
                <a:cs typeface="Times New Roman" pitchFamily="18" charset="0"/>
              </a:rPr>
              <a:t> The scar tissue may not readily yield to forces of labor to efface and dilate.</a:t>
            </a:r>
          </a:p>
        </p:txBody>
      </p:sp>
    </p:spTree>
    <p:extLst>
      <p:ext uri="{BB962C8B-B14F-4D97-AF65-F5344CB8AC3E}">
        <p14:creationId xmlns:p14="http://schemas.microsoft.com/office/powerpoint/2010/main" val="8324257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458200" cy="5632311"/>
          </a:xfrm>
          <a:prstGeom prst="rect">
            <a:avLst/>
          </a:prstGeom>
        </p:spPr>
        <p:txBody>
          <a:bodyPr wrap="square">
            <a:spAutoFit/>
          </a:bodyPr>
          <a:lstStyle/>
          <a:p>
            <a:r>
              <a:rPr lang="en-US" sz="2000" b="1" dirty="0">
                <a:latin typeface="Times New Roman" pitchFamily="18" charset="0"/>
                <a:cs typeface="Times New Roman" pitchFamily="18" charset="0"/>
              </a:rPr>
              <a:t>Problems with the psyche :</a:t>
            </a:r>
          </a:p>
          <a:p>
            <a:pPr marL="285750" indent="-285750">
              <a:buFont typeface="Arial" pitchFamily="34" charset="0"/>
              <a:buChar char="•"/>
            </a:pPr>
            <a:r>
              <a:rPr lang="en-US" sz="2000" dirty="0">
                <a:latin typeface="Times New Roman" pitchFamily="18" charset="0"/>
                <a:cs typeface="Times New Roman" pitchFamily="18" charset="0"/>
              </a:rPr>
              <a:t>Labor is stressful, but women who have had prenatal care and have adequate social and professional support usually adapt to this stress and can labor and deliver normally.</a:t>
            </a:r>
          </a:p>
          <a:p>
            <a:pPr marL="285750" indent="-285750">
              <a:buFont typeface="Arial" pitchFamily="34" charset="0"/>
              <a:buChar char="•"/>
            </a:pPr>
            <a:r>
              <a:rPr lang="en-US" sz="2000" dirty="0">
                <a:latin typeface="Times New Roman" pitchFamily="18" charset="0"/>
                <a:cs typeface="Times New Roman" pitchFamily="18" charset="0"/>
              </a:rPr>
              <a:t> The most common factors that can increase stress and cause dystocia include lack of analgesic control of excessive pain, absence of a support person or coach to assist with </a:t>
            </a:r>
            <a:r>
              <a:rPr lang="en-US" sz="2000" dirty="0" err="1">
                <a:latin typeface="Times New Roman" pitchFamily="18" charset="0"/>
                <a:cs typeface="Times New Roman" pitchFamily="18" charset="0"/>
              </a:rPr>
              <a:t>nonpharmacological</a:t>
            </a:r>
            <a:r>
              <a:rPr lang="en-US" sz="2000" dirty="0">
                <a:latin typeface="Times New Roman" pitchFamily="18" charset="0"/>
                <a:cs typeface="Times New Roman" pitchFamily="18" charset="0"/>
              </a:rPr>
              <a:t> pain-relief measures, immobility and restriction to bed, and a lack of the ability to carry out cultural traditions.</a:t>
            </a:r>
          </a:p>
          <a:p>
            <a:pPr marL="285750" indent="-285750">
              <a:buFont typeface="Arial" pitchFamily="34" charset="0"/>
              <a:buChar char="•"/>
            </a:pPr>
            <a:r>
              <a:rPr lang="en-US" sz="2000" dirty="0">
                <a:latin typeface="Times New Roman" pitchFamily="18" charset="0"/>
                <a:cs typeface="Times New Roman" pitchFamily="18" charset="0"/>
              </a:rPr>
              <a:t> Increased anxiety releases hormones such as epinephrine, cortisol, and adrenocorticotropic hormone that reduce contractility of the smooth muscle of the uterus. </a:t>
            </a:r>
          </a:p>
          <a:p>
            <a:r>
              <a:rPr lang="en-US" sz="2000" b="1" dirty="0">
                <a:latin typeface="Times New Roman" pitchFamily="18" charset="0"/>
                <a:cs typeface="Times New Roman" pitchFamily="18" charset="0"/>
              </a:rPr>
              <a:t>The body reacts to stress with the fight-or-flight response, which impedes normal labor by the following mechanisms: </a:t>
            </a:r>
          </a:p>
          <a:p>
            <a:r>
              <a:rPr lang="en-US" sz="2000" dirty="0">
                <a:latin typeface="Times New Roman" pitchFamily="18" charset="0"/>
                <a:cs typeface="Times New Roman" pitchFamily="18" charset="0"/>
              </a:rPr>
              <a:t>• Using glucose the uterus needs for energy </a:t>
            </a:r>
          </a:p>
          <a:p>
            <a:r>
              <a:rPr lang="en-US" sz="2000" dirty="0">
                <a:latin typeface="Times New Roman" pitchFamily="18" charset="0"/>
                <a:cs typeface="Times New Roman" pitchFamily="18" charset="0"/>
              </a:rPr>
              <a:t>• Diverting blood from the uterus </a:t>
            </a:r>
          </a:p>
          <a:p>
            <a:r>
              <a:rPr lang="en-US" sz="2000" dirty="0">
                <a:latin typeface="Times New Roman" pitchFamily="18" charset="0"/>
                <a:cs typeface="Times New Roman" pitchFamily="18" charset="0"/>
              </a:rPr>
              <a:t>• Increasing tension of the pelvic muscles, which impedes fetal descent </a:t>
            </a:r>
          </a:p>
          <a:p>
            <a:r>
              <a:rPr lang="en-US" sz="2000" dirty="0">
                <a:latin typeface="Times New Roman" pitchFamily="18" charset="0"/>
                <a:cs typeface="Times New Roman" pitchFamily="18" charset="0"/>
              </a:rPr>
              <a:t>• Increasing perception of pain, creating greater anxiety and stress and thus worsening the cycle</a:t>
            </a:r>
          </a:p>
        </p:txBody>
      </p:sp>
    </p:spTree>
    <p:extLst>
      <p:ext uri="{BB962C8B-B14F-4D97-AF65-F5344CB8AC3E}">
        <p14:creationId xmlns:p14="http://schemas.microsoft.com/office/powerpoint/2010/main" val="14287252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82000" cy="4401205"/>
          </a:xfrm>
          <a:prstGeom prst="rect">
            <a:avLst/>
          </a:prstGeom>
        </p:spPr>
        <p:txBody>
          <a:bodyPr wrap="square">
            <a:spAutoFit/>
          </a:bodyPr>
          <a:lstStyle/>
          <a:p>
            <a:r>
              <a:rPr lang="en-US" sz="2000" b="1" dirty="0">
                <a:latin typeface="Times New Roman" pitchFamily="18" charset="0"/>
                <a:cs typeface="Times New Roman" pitchFamily="18" charset="0"/>
              </a:rPr>
              <a:t>Nursing Care :</a:t>
            </a:r>
          </a:p>
          <a:p>
            <a:pPr marL="342900" indent="-342900">
              <a:buFont typeface="+mj-lt"/>
              <a:buAutoNum type="arabicPeriod"/>
            </a:pPr>
            <a:r>
              <a:rPr lang="en-US" sz="2000" dirty="0">
                <a:latin typeface="Times New Roman" pitchFamily="18" charset="0"/>
                <a:cs typeface="Times New Roman" pitchFamily="18" charset="0"/>
              </a:rPr>
              <a:t>Promoting relaxation and helping the woman conserve her resources for childbirth .</a:t>
            </a:r>
          </a:p>
          <a:p>
            <a:pPr marL="342900" indent="-342900">
              <a:buFont typeface="+mj-lt"/>
              <a:buAutoNum type="arabicPeriod"/>
            </a:pPr>
            <a:r>
              <a:rPr lang="en-US" sz="2000" dirty="0">
                <a:latin typeface="Times New Roman" pitchFamily="18" charset="0"/>
                <a:cs typeface="Times New Roman" pitchFamily="18" charset="0"/>
              </a:rPr>
              <a:t> The nurse uses every opportunity to spare the woman’s energy and promote her comfort .</a:t>
            </a:r>
          </a:p>
          <a:p>
            <a:pPr marL="342900" indent="-342900">
              <a:buFont typeface="+mj-lt"/>
              <a:buAutoNum type="arabicPeriod"/>
            </a:pPr>
            <a:r>
              <a:rPr lang="en-US" sz="2000" dirty="0">
                <a:latin typeface="Times New Roman" pitchFamily="18" charset="0"/>
                <a:cs typeface="Times New Roman" pitchFamily="18" charset="0"/>
              </a:rPr>
              <a:t>Nursing interventions such as encouraging a delay in pushing during the second stage of labor until after full cervical dilation has occurred, alternative positioning of the patient during the first and second stages of labor, and</a:t>
            </a:r>
          </a:p>
          <a:p>
            <a:pPr marL="342900" indent="-342900">
              <a:buFont typeface="+mj-lt"/>
              <a:buAutoNum type="arabicPeriod"/>
            </a:pPr>
            <a:r>
              <a:rPr lang="en-US" sz="2000" dirty="0">
                <a:latin typeface="Times New Roman" pitchFamily="18" charset="0"/>
                <a:cs typeface="Times New Roman" pitchFamily="18" charset="0"/>
              </a:rPr>
              <a:t> electronic fetal monitoring along with the use of epidural anesthesia have had an impact on the length of the first and second stages of labor and on the positive outcome for mother and newborn. </a:t>
            </a:r>
          </a:p>
          <a:p>
            <a:pPr marL="342900" indent="-342900">
              <a:buFont typeface="+mj-lt"/>
              <a:buAutoNum type="arabicPeriod"/>
            </a:pPr>
            <a:r>
              <a:rPr lang="en-US" sz="2000" dirty="0">
                <a:latin typeface="Times New Roman" pitchFamily="18" charset="0"/>
                <a:cs typeface="Times New Roman" pitchFamily="18" charset="0"/>
              </a:rPr>
              <a:t>It may be referred to when determining the need for a cesarean section.</a:t>
            </a:r>
          </a:p>
          <a:p>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10825055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28343"/>
            <a:ext cx="7696200" cy="4401205"/>
          </a:xfrm>
          <a:prstGeom prst="rect">
            <a:avLst/>
          </a:prstGeom>
        </p:spPr>
        <p:txBody>
          <a:bodyPr wrap="square">
            <a:spAutoFit/>
          </a:bodyPr>
          <a:lstStyle/>
          <a:p>
            <a:r>
              <a:rPr lang="en-US" sz="2000" b="1" dirty="0">
                <a:latin typeface="Times New Roman" pitchFamily="18" charset="0"/>
                <a:cs typeface="Times New Roman" pitchFamily="18" charset="0"/>
              </a:rPr>
              <a:t>Prolonged labor :</a:t>
            </a:r>
          </a:p>
          <a:p>
            <a:r>
              <a:rPr lang="en-US" sz="2000" dirty="0">
                <a:latin typeface="Times New Roman" pitchFamily="18" charset="0"/>
                <a:cs typeface="Times New Roman" pitchFamily="18" charset="0"/>
              </a:rPr>
              <a:t>can result in several problems, including the following: </a:t>
            </a:r>
          </a:p>
          <a:p>
            <a:r>
              <a:rPr lang="en-US" sz="2000" dirty="0">
                <a:latin typeface="Times New Roman" pitchFamily="18" charset="0"/>
                <a:cs typeface="Times New Roman" pitchFamily="18" charset="0"/>
              </a:rPr>
              <a:t>• Maternal or newborn infection, especially if the membranes have been ruptured for a long time (usually about 24 hours) </a:t>
            </a:r>
          </a:p>
          <a:p>
            <a:r>
              <a:rPr lang="en-US" sz="2000" dirty="0">
                <a:latin typeface="Times New Roman" pitchFamily="18" charset="0"/>
                <a:cs typeface="Times New Roman" pitchFamily="18" charset="0"/>
              </a:rPr>
              <a:t>• Maternal exhaustion </a:t>
            </a:r>
          </a:p>
          <a:p>
            <a:r>
              <a:rPr lang="en-US" sz="2000" dirty="0">
                <a:latin typeface="Times New Roman" pitchFamily="18" charset="0"/>
                <a:cs typeface="Times New Roman" pitchFamily="18" charset="0"/>
              </a:rPr>
              <a:t>• Postpartum hemorrhage </a:t>
            </a:r>
          </a:p>
          <a:p>
            <a:r>
              <a:rPr lang="en-US" sz="2000" dirty="0">
                <a:latin typeface="Times New Roman" pitchFamily="18" charset="0"/>
                <a:cs typeface="Times New Roman" pitchFamily="18" charset="0"/>
              </a:rPr>
              <a:t>• Greater anxiety and fear in an ensuing pregnancy In addition, mothers who have difficult and long labors are more likely to be anxious and fearful about their next labor. </a:t>
            </a:r>
          </a:p>
          <a:p>
            <a:r>
              <a:rPr lang="en-US" sz="2000" b="1" dirty="0">
                <a:latin typeface="Times New Roman" pitchFamily="18" charset="0"/>
                <a:cs typeface="Times New Roman" pitchFamily="18" charset="0"/>
              </a:rPr>
              <a:t>Nursing care:</a:t>
            </a:r>
          </a:p>
          <a:p>
            <a:pPr marL="285750" indent="-285750">
              <a:buFont typeface="Arial" pitchFamily="34" charset="0"/>
              <a:buChar char="•"/>
            </a:pPr>
            <a:r>
              <a:rPr lang="en-US" sz="2000" dirty="0">
                <a:latin typeface="Times New Roman" pitchFamily="18" charset="0"/>
                <a:cs typeface="Times New Roman" pitchFamily="18" charset="0"/>
              </a:rPr>
              <a:t> Nursing care focuses on helping the woman conserve her strength and encouraging her as she copes with the long labor. </a:t>
            </a:r>
          </a:p>
          <a:p>
            <a:pPr marL="285750" indent="-285750">
              <a:buFont typeface="Arial" pitchFamily="34" charset="0"/>
              <a:buChar char="•"/>
            </a:pPr>
            <a:r>
              <a:rPr lang="en-US" sz="2000" dirty="0">
                <a:latin typeface="Times New Roman" pitchFamily="18" charset="0"/>
                <a:cs typeface="Times New Roman" pitchFamily="18" charset="0"/>
              </a:rPr>
              <a:t>The nurse should observe for signs of infection during and after birth in both the mother and the newborn .</a:t>
            </a:r>
          </a:p>
        </p:txBody>
      </p:sp>
    </p:spTree>
    <p:extLst>
      <p:ext uri="{BB962C8B-B14F-4D97-AF65-F5344CB8AC3E}">
        <p14:creationId xmlns:p14="http://schemas.microsoft.com/office/powerpoint/2010/main" val="16881376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51344"/>
            <a:ext cx="8229600" cy="4708981"/>
          </a:xfrm>
          <a:prstGeom prst="rect">
            <a:avLst/>
          </a:prstGeom>
        </p:spPr>
        <p:txBody>
          <a:bodyPr wrap="square">
            <a:spAutoFit/>
          </a:bodyPr>
          <a:lstStyle/>
          <a:p>
            <a:r>
              <a:rPr lang="en-US" sz="2000" b="1" dirty="0">
                <a:latin typeface="Times New Roman" pitchFamily="18" charset="0"/>
                <a:cs typeface="Times New Roman" pitchFamily="18" charset="0"/>
              </a:rPr>
              <a:t>Precipitate Birth :</a:t>
            </a:r>
          </a:p>
          <a:p>
            <a:pPr marL="342900" indent="-342900">
              <a:buFont typeface="+mj-lt"/>
              <a:buAutoNum type="arabicPeriod"/>
            </a:pPr>
            <a:r>
              <a:rPr lang="en-US" sz="2000" dirty="0">
                <a:latin typeface="Times New Roman" pitchFamily="18" charset="0"/>
                <a:cs typeface="Times New Roman" pitchFamily="18" charset="0"/>
              </a:rPr>
              <a:t>A precipitate birth is completed in less than 3 hours, and there may be no health care provider present.</a:t>
            </a:r>
          </a:p>
          <a:p>
            <a:pPr marL="342900" indent="-342900">
              <a:buFont typeface="+mj-lt"/>
              <a:buAutoNum type="arabicPeriod"/>
            </a:pPr>
            <a:r>
              <a:rPr lang="en-US" sz="2000" dirty="0">
                <a:latin typeface="Times New Roman" pitchFamily="18" charset="0"/>
                <a:cs typeface="Times New Roman" pitchFamily="18" charset="0"/>
              </a:rPr>
              <a:t> Labor often begins abruptly and intensifies quickly, rather than having a more subtle onset and gradual progression. </a:t>
            </a:r>
          </a:p>
          <a:p>
            <a:pPr marL="342900" indent="-342900">
              <a:buFont typeface="+mj-lt"/>
              <a:buAutoNum type="arabicPeriod"/>
            </a:pPr>
            <a:r>
              <a:rPr lang="en-US" sz="2000" dirty="0">
                <a:latin typeface="Times New Roman" pitchFamily="18" charset="0"/>
                <a:cs typeface="Times New Roman" pitchFamily="18" charset="0"/>
              </a:rPr>
              <a:t>Contractions may be frequent and intense, often from the onset.</a:t>
            </a:r>
          </a:p>
          <a:p>
            <a:pPr marL="342900" indent="-342900">
              <a:buFont typeface="+mj-lt"/>
              <a:buAutoNum type="arabicPeriod"/>
            </a:pPr>
            <a:r>
              <a:rPr lang="en-US" sz="2000" dirty="0">
                <a:latin typeface="Times New Roman" pitchFamily="18" charset="0"/>
                <a:cs typeface="Times New Roman" pitchFamily="18" charset="0"/>
              </a:rPr>
              <a:t> If the woman’s tissues do not yield easily to the powerful contractions, she may have uterine rupture, cervical lacerations, or hematoma.</a:t>
            </a:r>
          </a:p>
          <a:p>
            <a:pPr marL="342900" indent="-342900">
              <a:buFont typeface="+mj-lt"/>
              <a:buAutoNum type="arabicPeriod"/>
            </a:pPr>
            <a:r>
              <a:rPr lang="en-US" sz="2000" dirty="0">
                <a:latin typeface="Times New Roman" pitchFamily="18" charset="0"/>
                <a:cs typeface="Times New Roman" pitchFamily="18" charset="0"/>
              </a:rPr>
              <a:t> Fetal oxygenation can be compromised by intense contractions because normally the placenta is resupplied with oxygenated blood between contractions.</a:t>
            </a:r>
          </a:p>
          <a:p>
            <a:pPr marL="342900" indent="-342900">
              <a:buFont typeface="+mj-lt"/>
              <a:buAutoNum type="arabicPeriod"/>
            </a:pPr>
            <a:r>
              <a:rPr lang="en-US" sz="2000" dirty="0">
                <a:latin typeface="Times New Roman" pitchFamily="18" charset="0"/>
                <a:cs typeface="Times New Roman" pitchFamily="18" charset="0"/>
              </a:rPr>
              <a:t> In precipitate labor, this interval may be very short. </a:t>
            </a:r>
          </a:p>
          <a:p>
            <a:pPr marL="342900" indent="-342900">
              <a:buFont typeface="+mj-lt"/>
              <a:buAutoNum type="arabicPeriod"/>
            </a:pPr>
            <a:r>
              <a:rPr lang="en-US" sz="2000" dirty="0">
                <a:latin typeface="Times New Roman" pitchFamily="18" charset="0"/>
                <a:cs typeface="Times New Roman" pitchFamily="18" charset="0"/>
              </a:rPr>
              <a:t>Birth injury from rapid passage through the birth canal may become evident in the infant after birth. </a:t>
            </a:r>
          </a:p>
          <a:p>
            <a:pPr marL="342900" indent="-342900">
              <a:buFont typeface="+mj-lt"/>
              <a:buAutoNum type="arabicPeriod"/>
            </a:pPr>
            <a:r>
              <a:rPr lang="en-US" sz="2000" dirty="0">
                <a:latin typeface="Times New Roman" pitchFamily="18" charset="0"/>
                <a:cs typeface="Times New Roman" pitchFamily="18" charset="0"/>
              </a:rPr>
              <a:t>These injuries can include intracranial hemorrhage or nerve damage.</a:t>
            </a:r>
          </a:p>
        </p:txBody>
      </p:sp>
    </p:spTree>
    <p:extLst>
      <p:ext uri="{BB962C8B-B14F-4D97-AF65-F5344CB8AC3E}">
        <p14:creationId xmlns:p14="http://schemas.microsoft.com/office/powerpoint/2010/main" val="347297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7346"/>
            <a:ext cx="8229600" cy="6370975"/>
          </a:xfrm>
          <a:prstGeom prst="rect">
            <a:avLst/>
          </a:prstGeom>
        </p:spPr>
        <p:txBody>
          <a:bodyPr wrap="square">
            <a:spAutoFit/>
          </a:bodyPr>
          <a:lstStyle/>
          <a:p>
            <a:pPr lvl="0"/>
            <a:r>
              <a:rPr lang="en-US" sz="2400" b="1" dirty="0">
                <a:solidFill>
                  <a:prstClr val="black"/>
                </a:solidFill>
                <a:latin typeface="Times New Roman" pitchFamily="18" charset="0"/>
                <a:cs typeface="Times New Roman" pitchFamily="18" charset="0"/>
              </a:rPr>
              <a:t>Nipple stimulation</a:t>
            </a:r>
            <a:endParaRPr lang="en-US" sz="2400" dirty="0">
              <a:solidFill>
                <a:prstClr val="black"/>
              </a:solidFill>
              <a:latin typeface="Times New Roman" pitchFamily="18" charset="0"/>
              <a:cs typeface="Times New Roman" pitchFamily="18" charset="0"/>
            </a:endParaRPr>
          </a:p>
          <a:p>
            <a:pPr lvl="0"/>
            <a:r>
              <a:rPr lang="en-US" sz="2400" b="1" dirty="0">
                <a:solidFill>
                  <a:prstClr val="black"/>
                </a:solidFill>
                <a:latin typeface="Times New Roman" pitchFamily="18" charset="0"/>
                <a:cs typeface="Times New Roman" pitchFamily="18" charset="0"/>
              </a:rPr>
              <a:t>of labor Stimulating the nipples causes the woman’s posterior pituitary gland to secrete oxytocin naturally. </a:t>
            </a:r>
          </a:p>
          <a:p>
            <a:pPr lvl="0"/>
            <a:r>
              <a:rPr lang="en-US" sz="2400" dirty="0">
                <a:solidFill>
                  <a:prstClr val="black"/>
                </a:solidFill>
                <a:latin typeface="Times New Roman" pitchFamily="18" charset="0"/>
                <a:cs typeface="Times New Roman" pitchFamily="18" charset="0"/>
              </a:rPr>
              <a:t>This improves the quality of contractions that have slowed or weakened, just as intravenous (IV) administration of synthetic oxytocin does. </a:t>
            </a:r>
          </a:p>
          <a:p>
            <a:pPr lvl="0"/>
            <a:r>
              <a:rPr lang="en-US" sz="2400" dirty="0">
                <a:solidFill>
                  <a:prstClr val="black"/>
                </a:solidFill>
                <a:latin typeface="Times New Roman" pitchFamily="18" charset="0"/>
                <a:cs typeface="Times New Roman" pitchFamily="18" charset="0"/>
              </a:rPr>
              <a:t>The woman can stimulate her nipples by doing the following:</a:t>
            </a:r>
          </a:p>
          <a:p>
            <a:pPr lvl="0"/>
            <a:r>
              <a:rPr lang="en-US" sz="2400" dirty="0">
                <a:solidFill>
                  <a:prstClr val="black"/>
                </a:solidFill>
                <a:latin typeface="Times New Roman" pitchFamily="18" charset="0"/>
                <a:cs typeface="Times New Roman" pitchFamily="18" charset="0"/>
              </a:rPr>
              <a:t> • Pulling or rolling them, one at a time </a:t>
            </a:r>
          </a:p>
          <a:p>
            <a:pPr lvl="0"/>
            <a:r>
              <a:rPr lang="en-US" sz="2400" dirty="0">
                <a:solidFill>
                  <a:prstClr val="black"/>
                </a:solidFill>
                <a:latin typeface="Times New Roman" pitchFamily="18" charset="0"/>
                <a:cs typeface="Times New Roman" pitchFamily="18" charset="0"/>
              </a:rPr>
              <a:t>• Gently brushing them with a dry washcloth </a:t>
            </a:r>
          </a:p>
          <a:p>
            <a:pPr lvl="0"/>
            <a:r>
              <a:rPr lang="en-US" sz="2400" dirty="0">
                <a:solidFill>
                  <a:prstClr val="black"/>
                </a:solidFill>
                <a:latin typeface="Times New Roman" pitchFamily="18" charset="0"/>
                <a:cs typeface="Times New Roman" pitchFamily="18" charset="0"/>
              </a:rPr>
              <a:t>• Using water in a whirlpool tub or a shower </a:t>
            </a:r>
          </a:p>
          <a:p>
            <a:pPr lvl="0"/>
            <a:r>
              <a:rPr lang="en-US" sz="2400" dirty="0">
                <a:solidFill>
                  <a:prstClr val="black"/>
                </a:solidFill>
                <a:latin typeface="Times New Roman" pitchFamily="18" charset="0"/>
                <a:cs typeface="Times New Roman" pitchFamily="18" charset="0"/>
              </a:rPr>
              <a:t>• Applying suction with a breast pump</a:t>
            </a:r>
          </a:p>
          <a:p>
            <a:pPr lvl="0"/>
            <a:r>
              <a:rPr lang="en-US" sz="2400" dirty="0">
                <a:solidFill>
                  <a:prstClr val="black"/>
                </a:solidFill>
                <a:latin typeface="Times New Roman" pitchFamily="18" charset="0"/>
                <a:cs typeface="Times New Roman" pitchFamily="18" charset="0"/>
              </a:rPr>
              <a:t> • Sexual intercourse: stimulates uterine contractions, and the male ejaculate contains prostaglandins. </a:t>
            </a:r>
          </a:p>
          <a:p>
            <a:pPr lvl="0"/>
            <a:r>
              <a:rPr lang="en-US" sz="2400" dirty="0">
                <a:solidFill>
                  <a:prstClr val="black"/>
                </a:solidFill>
                <a:latin typeface="Times New Roman" pitchFamily="18" charset="0"/>
                <a:cs typeface="Times New Roman" pitchFamily="18" charset="0"/>
              </a:rPr>
              <a:t>• Acupuncture and acupressure have been used for centuries to stimulate labor when given by professionals.</a:t>
            </a:r>
          </a:p>
          <a:p>
            <a:pPr lvl="0"/>
            <a:r>
              <a:rPr lang="en-US" sz="2400" dirty="0">
                <a:solidFill>
                  <a:prstClr val="black"/>
                </a:solidFill>
                <a:latin typeface="Times New Roman" pitchFamily="18" charset="0"/>
                <a:cs typeface="Times New Roman" pitchFamily="18" charset="0"/>
              </a:rPr>
              <a:t>If contractions become too strong with these techniques, the woman simply stops stimulation.</a:t>
            </a:r>
          </a:p>
        </p:txBody>
      </p:sp>
    </p:spTree>
    <p:extLst>
      <p:ext uri="{BB962C8B-B14F-4D97-AF65-F5344CB8AC3E}">
        <p14:creationId xmlns:p14="http://schemas.microsoft.com/office/powerpoint/2010/main" val="33275732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05342"/>
            <a:ext cx="7543800" cy="3785652"/>
          </a:xfrm>
          <a:prstGeom prst="rect">
            <a:avLst/>
          </a:prstGeom>
        </p:spPr>
        <p:txBody>
          <a:bodyPr wrap="square">
            <a:spAutoFit/>
          </a:bodyPr>
          <a:lstStyle/>
          <a:p>
            <a:r>
              <a:rPr lang="en-US" sz="2000" b="1" dirty="0">
                <a:latin typeface="Times New Roman" pitchFamily="18" charset="0"/>
                <a:cs typeface="Times New Roman" pitchFamily="18" charset="0"/>
              </a:rPr>
              <a:t>Nursing care :</a:t>
            </a:r>
          </a:p>
          <a:p>
            <a:pPr marL="342900" indent="-342900">
              <a:buFont typeface="+mj-lt"/>
              <a:buAutoNum type="arabicPeriod"/>
            </a:pPr>
            <a:r>
              <a:rPr lang="en-US" sz="2000" dirty="0">
                <a:latin typeface="Times New Roman" pitchFamily="18" charset="0"/>
                <a:cs typeface="Times New Roman" pitchFamily="18" charset="0"/>
              </a:rPr>
              <a:t>Women who experience precipitate birth may have panic responses about the possibility of not getting to the hospital in time or not having their health care provider present. </a:t>
            </a:r>
          </a:p>
          <a:p>
            <a:pPr marL="342900" indent="-342900">
              <a:buFont typeface="+mj-lt"/>
              <a:buAutoNum type="arabicPeriod"/>
            </a:pPr>
            <a:r>
              <a:rPr lang="en-US" sz="2000" dirty="0">
                <a:latin typeface="Times New Roman" pitchFamily="18" charset="0"/>
                <a:cs typeface="Times New Roman" pitchFamily="18" charset="0"/>
              </a:rPr>
              <a:t>Although they are relieved after birth, they require continued support and reassurance concerning the deviation from their expected experience. </a:t>
            </a:r>
          </a:p>
          <a:p>
            <a:pPr marL="342900" indent="-342900">
              <a:buFont typeface="+mj-lt"/>
              <a:buAutoNum type="arabicPeriod"/>
            </a:pPr>
            <a:r>
              <a:rPr lang="en-US" sz="2000" dirty="0">
                <a:latin typeface="Times New Roman" pitchFamily="18" charset="0"/>
                <a:cs typeface="Times New Roman" pitchFamily="18" charset="0"/>
              </a:rPr>
              <a:t>After birth, the nurse observes the mother and the infant for signs of injury. Excessive pain or bruising of the woman’s vulva is reported.</a:t>
            </a:r>
          </a:p>
          <a:p>
            <a:pPr marL="342900" indent="-342900">
              <a:buFont typeface="+mj-lt"/>
              <a:buAutoNum type="arabicPeriod"/>
            </a:pPr>
            <a:r>
              <a:rPr lang="en-US" sz="2000" dirty="0">
                <a:latin typeface="Times New Roman" pitchFamily="18" charset="0"/>
                <a:cs typeface="Times New Roman" pitchFamily="18" charset="0"/>
              </a:rPr>
              <a:t> Cold applications limit pain, bruising, and edema.</a:t>
            </a:r>
          </a:p>
          <a:p>
            <a:pPr marL="342900" indent="-342900">
              <a:buFont typeface="+mj-lt"/>
              <a:buAutoNum type="arabicPeriod"/>
            </a:pPr>
            <a:r>
              <a:rPr lang="en-US" sz="2000" dirty="0">
                <a:latin typeface="Times New Roman" pitchFamily="18" charset="0"/>
                <a:cs typeface="Times New Roman" pitchFamily="18" charset="0"/>
              </a:rPr>
              <a:t> Abnormal findings on the newborn’s assessment are reported to the health care provider.</a:t>
            </a:r>
          </a:p>
        </p:txBody>
      </p:sp>
    </p:spTree>
    <p:extLst>
      <p:ext uri="{BB962C8B-B14F-4D97-AF65-F5344CB8AC3E}">
        <p14:creationId xmlns:p14="http://schemas.microsoft.com/office/powerpoint/2010/main" val="3681675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199"/>
            <a:ext cx="8229600" cy="6247864"/>
          </a:xfrm>
          <a:prstGeom prst="rect">
            <a:avLst/>
          </a:prstGeom>
        </p:spPr>
        <p:txBody>
          <a:bodyPr wrap="square">
            <a:spAutoFit/>
          </a:bodyPr>
          <a:lstStyle/>
          <a:p>
            <a:r>
              <a:rPr lang="en-US" sz="2000" b="1" dirty="0">
                <a:latin typeface="Times New Roman" pitchFamily="18" charset="0"/>
                <a:cs typeface="Times New Roman" pitchFamily="18" charset="0"/>
              </a:rPr>
              <a:t>Premature rupture of membranes :</a:t>
            </a:r>
          </a:p>
          <a:p>
            <a:pPr marL="285750" indent="-285750">
              <a:buFont typeface="Arial" pitchFamily="34" charset="0"/>
              <a:buChar char="•"/>
            </a:pPr>
            <a:r>
              <a:rPr lang="en-US" sz="2000" dirty="0">
                <a:latin typeface="Times New Roman" pitchFamily="18" charset="0"/>
                <a:cs typeface="Times New Roman" pitchFamily="18" charset="0"/>
              </a:rPr>
              <a:t>Premature rupture of membranes (PROM) is spontaneous rupture of the membranes at term (38 or more weeks of gestation) more than 1 hour before labor contractions begin. </a:t>
            </a:r>
          </a:p>
          <a:p>
            <a:pPr marL="285750" indent="-285750">
              <a:buFont typeface="Arial" pitchFamily="34" charset="0"/>
              <a:buChar char="•"/>
            </a:pPr>
            <a:r>
              <a:rPr lang="en-US" sz="2000" dirty="0">
                <a:latin typeface="Times New Roman" pitchFamily="18" charset="0"/>
                <a:cs typeface="Times New Roman" pitchFamily="18" charset="0"/>
              </a:rPr>
              <a:t>A related term, preterm premature rupture of membranes (PPROM), refers to rupture of the membranes before term (before 37 weeks of gestation) with or without uterine contractions.</a:t>
            </a:r>
          </a:p>
          <a:p>
            <a:pPr marL="285750" indent="-285750">
              <a:buFont typeface="Arial" pitchFamily="34" charset="0"/>
              <a:buChar char="•"/>
            </a:pPr>
            <a:r>
              <a:rPr lang="en-US" sz="2000" dirty="0">
                <a:latin typeface="Times New Roman" pitchFamily="18" charset="0"/>
                <a:cs typeface="Times New Roman" pitchFamily="18" charset="0"/>
              </a:rPr>
              <a:t> Vaginal or cervical infection may cause prematurely ruptured membranes.</a:t>
            </a:r>
          </a:p>
          <a:p>
            <a:pPr marL="285750" indent="-285750">
              <a:buFont typeface="Arial" pitchFamily="34" charset="0"/>
              <a:buChar char="•"/>
            </a:pPr>
            <a:r>
              <a:rPr lang="en-US" sz="2000" dirty="0">
                <a:latin typeface="Times New Roman" pitchFamily="18" charset="0"/>
                <a:cs typeface="Times New Roman" pitchFamily="18" charset="0"/>
              </a:rPr>
              <a:t> Diagnosis is confirmed by testing the fluid with </a:t>
            </a:r>
            <a:r>
              <a:rPr lang="en-US" sz="2000" dirty="0" err="1">
                <a:latin typeface="Times New Roman" pitchFamily="18" charset="0"/>
                <a:cs typeface="Times New Roman" pitchFamily="18" charset="0"/>
              </a:rPr>
              <a:t>nitrazine</a:t>
            </a:r>
            <a:r>
              <a:rPr lang="en-US" sz="2000" dirty="0">
                <a:latin typeface="Times New Roman" pitchFamily="18" charset="0"/>
                <a:cs typeface="Times New Roman" pitchFamily="18" charset="0"/>
              </a:rPr>
              <a:t> paper, which turns blue in the presence of amniotic fluid. </a:t>
            </a:r>
          </a:p>
          <a:p>
            <a:pPr marL="285750" indent="-285750">
              <a:buFont typeface="Arial" pitchFamily="34" charset="0"/>
              <a:buChar char="•"/>
            </a:pPr>
            <a:r>
              <a:rPr lang="en-US" sz="2000" dirty="0">
                <a:latin typeface="Times New Roman" pitchFamily="18" charset="0"/>
                <a:cs typeface="Times New Roman" pitchFamily="18" charset="0"/>
              </a:rPr>
              <a:t> Treatment is based on weighing the risks of early delivery of the fetus against the risks of infection in the mother (</a:t>
            </a:r>
            <a:r>
              <a:rPr lang="en-US" sz="2000" dirty="0" err="1">
                <a:latin typeface="Times New Roman" pitchFamily="18" charset="0"/>
                <a:cs typeface="Times New Roman" pitchFamily="18" charset="0"/>
              </a:rPr>
              <a:t>chorioamnionitis</a:t>
            </a:r>
            <a:r>
              <a:rPr lang="en-US" sz="2000" dirty="0">
                <a:latin typeface="Times New Roman" pitchFamily="18" charset="0"/>
                <a:cs typeface="Times New Roman" pitchFamily="18" charset="0"/>
              </a:rPr>
              <a:t>, or inflammation of the fetal membranes) and sepsis in the newborn. </a:t>
            </a:r>
          </a:p>
          <a:p>
            <a:pPr marL="285750" indent="-285750">
              <a:buFont typeface="Arial" pitchFamily="34" charset="0"/>
              <a:buChar char="•"/>
            </a:pPr>
            <a:r>
              <a:rPr lang="en-US" sz="2000" dirty="0">
                <a:latin typeface="Times New Roman" pitchFamily="18" charset="0"/>
                <a:cs typeface="Times New Roman" pitchFamily="18" charset="0"/>
              </a:rPr>
              <a:t>An ultrasound determines gestational age, and </a:t>
            </a:r>
            <a:r>
              <a:rPr lang="en-US" sz="2000" dirty="0" err="1">
                <a:latin typeface="Times New Roman" pitchFamily="18" charset="0"/>
                <a:cs typeface="Times New Roman" pitchFamily="18" charset="0"/>
              </a:rPr>
              <a:t>oligohydramnios</a:t>
            </a:r>
            <a:r>
              <a:rPr lang="en-US" sz="2000" dirty="0">
                <a:latin typeface="Times New Roman" pitchFamily="18" charset="0"/>
                <a:cs typeface="Times New Roman" pitchFamily="18" charset="0"/>
              </a:rPr>
              <a:t> is confirmed if the amniotic fluid index (AFI) is less than 5 cm. </a:t>
            </a:r>
          </a:p>
          <a:p>
            <a:pPr marL="285750" indent="-285750">
              <a:buFont typeface="Arial" pitchFamily="34" charset="0"/>
              <a:buChar char="•"/>
            </a:pPr>
            <a:r>
              <a:rPr lang="en-US" sz="2000" dirty="0" err="1">
                <a:latin typeface="Times New Roman" pitchFamily="18" charset="0"/>
                <a:cs typeface="Times New Roman" pitchFamily="18" charset="0"/>
              </a:rPr>
              <a:t>Oligohydramnios</a:t>
            </a:r>
            <a:r>
              <a:rPr lang="en-US" sz="2000" dirty="0">
                <a:latin typeface="Times New Roman" pitchFamily="18" charset="0"/>
                <a:cs typeface="Times New Roman" pitchFamily="18" charset="0"/>
              </a:rPr>
              <a:t> in a gestation of less than 24 weeks can lead to fetal pulmonary and skeletal defects. </a:t>
            </a:r>
          </a:p>
          <a:p>
            <a:pPr marL="285750" indent="-285750">
              <a:buFont typeface="Arial" pitchFamily="34" charset="0"/>
              <a:buChar char="•"/>
            </a:pPr>
            <a:r>
              <a:rPr lang="en-US" sz="2000" dirty="0">
                <a:latin typeface="Times New Roman" pitchFamily="18" charset="0"/>
                <a:cs typeface="Times New Roman" pitchFamily="18" charset="0"/>
              </a:rPr>
              <a:t>If PROM occurs at 36 weeks of gestation or later, labor is induced within 24 hours. Because the cushion of amniotic fluid is lost, the risk for umbilical cord compression is great.</a:t>
            </a:r>
          </a:p>
        </p:txBody>
      </p:sp>
    </p:spTree>
    <p:extLst>
      <p:ext uri="{BB962C8B-B14F-4D97-AF65-F5344CB8AC3E}">
        <p14:creationId xmlns:p14="http://schemas.microsoft.com/office/powerpoint/2010/main" val="5340805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199"/>
            <a:ext cx="8610600" cy="5940088"/>
          </a:xfrm>
          <a:prstGeom prst="rect">
            <a:avLst/>
          </a:prstGeom>
        </p:spPr>
        <p:txBody>
          <a:bodyPr wrap="square">
            <a:spAutoFit/>
          </a:bodyPr>
          <a:lstStyle/>
          <a:p>
            <a:r>
              <a:rPr lang="en-US" sz="2000" b="1" dirty="0">
                <a:latin typeface="Times New Roman" pitchFamily="18" charset="0"/>
                <a:cs typeface="Times New Roman" pitchFamily="18" charset="0"/>
              </a:rPr>
              <a:t>Nursing care:</a:t>
            </a:r>
          </a:p>
          <a:p>
            <a:pPr marL="285750" indent="-285750">
              <a:buFont typeface="Arial" pitchFamily="34" charset="0"/>
              <a:buChar char="•"/>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The nurse should observe, document, and report maternal temperature above 38°C (100.4°F), fetal tachycardia, and tenderness over the uterine area.</a:t>
            </a:r>
          </a:p>
          <a:p>
            <a:pPr marL="285750" indent="-285750">
              <a:buFont typeface="Arial" pitchFamily="34" charset="0"/>
              <a:buChar char="•"/>
            </a:pPr>
            <a:r>
              <a:rPr lang="en-US" sz="2000" dirty="0">
                <a:latin typeface="Times New Roman" pitchFamily="18" charset="0"/>
                <a:cs typeface="Times New Roman" pitchFamily="18" charset="0"/>
              </a:rPr>
              <a:t> Antibiotic and steroid therapy may be anticipated,</a:t>
            </a:r>
          </a:p>
          <a:p>
            <a:pPr marL="285750" indent="-285750">
              <a:buFont typeface="Arial" pitchFamily="34" charset="0"/>
              <a:buChar char="•"/>
            </a:pPr>
            <a:r>
              <a:rPr lang="en-US" sz="2000" dirty="0">
                <a:latin typeface="Times New Roman" pitchFamily="18" charset="0"/>
                <a:cs typeface="Times New Roman" pitchFamily="18" charset="0"/>
              </a:rPr>
              <a:t> cultures may be ordered, and labor may be induced or a cesarean section may be indicated. </a:t>
            </a:r>
          </a:p>
          <a:p>
            <a:r>
              <a:rPr lang="en-US" sz="2000" b="1" dirty="0">
                <a:latin typeface="Times New Roman" pitchFamily="18" charset="0"/>
                <a:cs typeface="Times New Roman" pitchFamily="18" charset="0"/>
              </a:rPr>
              <a:t>Nursing care for the woman who is not having labor induced immediately primarily involves monitoring and teaching the woman. </a:t>
            </a:r>
          </a:p>
          <a:p>
            <a:r>
              <a:rPr lang="en-US" sz="2000" dirty="0">
                <a:latin typeface="Times New Roman" pitchFamily="18" charset="0"/>
                <a:cs typeface="Times New Roman" pitchFamily="18" charset="0"/>
              </a:rPr>
              <a:t>Teaching combines information about infection and preterm labor and includes the following: </a:t>
            </a:r>
          </a:p>
          <a:p>
            <a:r>
              <a:rPr lang="en-US" sz="2000" dirty="0">
                <a:latin typeface="Times New Roman" pitchFamily="18" charset="0"/>
                <a:cs typeface="Times New Roman" pitchFamily="18" charset="0"/>
              </a:rPr>
              <a:t>• Report a temperature that is above 38°C (100.4°F). </a:t>
            </a:r>
          </a:p>
          <a:p>
            <a:r>
              <a:rPr lang="en-US" sz="2000" dirty="0">
                <a:latin typeface="Times New Roman" pitchFamily="18" charset="0"/>
                <a:cs typeface="Times New Roman" pitchFamily="18" charset="0"/>
              </a:rPr>
              <a:t>• Avoid sexual intercourse or insertion of anything in the vagina, which can increase the risk for infection. </a:t>
            </a:r>
          </a:p>
          <a:p>
            <a:r>
              <a:rPr lang="en-US" sz="2000" dirty="0">
                <a:latin typeface="Times New Roman" pitchFamily="18" charset="0"/>
                <a:cs typeface="Times New Roman" pitchFamily="18" charset="0"/>
              </a:rPr>
              <a:t>• Avoid orgasm, which can stimulate contractions. </a:t>
            </a:r>
          </a:p>
          <a:p>
            <a:r>
              <a:rPr lang="en-US" sz="2000" dirty="0">
                <a:latin typeface="Times New Roman" pitchFamily="18" charset="0"/>
                <a:cs typeface="Times New Roman" pitchFamily="18" charset="0"/>
              </a:rPr>
              <a:t>• Avoid breast stimulation, which can stimulate contractions because of natural oxytocin release. </a:t>
            </a:r>
          </a:p>
          <a:p>
            <a:r>
              <a:rPr lang="en-US" sz="2000" dirty="0">
                <a:latin typeface="Times New Roman" pitchFamily="18" charset="0"/>
                <a:cs typeface="Times New Roman" pitchFamily="18" charset="0"/>
              </a:rPr>
              <a:t>• Maintain any activity restrictions prescribed. </a:t>
            </a:r>
          </a:p>
          <a:p>
            <a:r>
              <a:rPr lang="en-US" sz="2000" dirty="0">
                <a:latin typeface="Times New Roman" pitchFamily="18" charset="0"/>
                <a:cs typeface="Times New Roman" pitchFamily="18" charset="0"/>
              </a:rPr>
              <a:t>• Note any uterine contractions, reduced fetal activity, or other signs of infection • Record fetal kick counts daily, and report fewer than 10 kicks in a 12-hour period.</a:t>
            </a:r>
          </a:p>
        </p:txBody>
      </p:sp>
    </p:spTree>
    <p:extLst>
      <p:ext uri="{BB962C8B-B14F-4D97-AF65-F5344CB8AC3E}">
        <p14:creationId xmlns:p14="http://schemas.microsoft.com/office/powerpoint/2010/main" val="39331384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20840"/>
            <a:ext cx="7924800" cy="2554545"/>
          </a:xfrm>
          <a:prstGeom prst="rect">
            <a:avLst/>
          </a:prstGeom>
        </p:spPr>
        <p:txBody>
          <a:bodyPr wrap="square">
            <a:spAutoFit/>
          </a:bodyPr>
          <a:lstStyle/>
          <a:p>
            <a:r>
              <a:rPr lang="en-US" sz="2000" b="1" dirty="0">
                <a:latin typeface="Times New Roman" pitchFamily="18" charset="0"/>
                <a:cs typeface="Times New Roman" pitchFamily="18" charset="0"/>
              </a:rPr>
              <a:t>Preterm labor :</a:t>
            </a:r>
          </a:p>
          <a:p>
            <a:pPr marL="285750" indent="-285750">
              <a:buFont typeface="Arial" pitchFamily="34" charset="0"/>
              <a:buChar char="•"/>
            </a:pPr>
            <a:r>
              <a:rPr lang="en-US" sz="2000" dirty="0">
                <a:latin typeface="Times New Roman" pitchFamily="18" charset="0"/>
                <a:cs typeface="Times New Roman" pitchFamily="18" charset="0"/>
              </a:rPr>
              <a:t>Preterm labor occurs after 20 weeks and before 37 weeks of gestation.</a:t>
            </a:r>
          </a:p>
          <a:p>
            <a:pPr marL="285750" indent="-285750">
              <a:buFont typeface="Arial" pitchFamily="34" charset="0"/>
              <a:buChar char="•"/>
            </a:pPr>
            <a:r>
              <a:rPr lang="en-US" sz="2000" dirty="0">
                <a:latin typeface="Times New Roman" pitchFamily="18" charset="0"/>
                <a:cs typeface="Times New Roman" pitchFamily="18" charset="0"/>
              </a:rPr>
              <a:t> The main risks are the problems of immaturity in the newborn.</a:t>
            </a:r>
          </a:p>
          <a:p>
            <a:pPr marL="285750" indent="-285750">
              <a:buFont typeface="Arial" pitchFamily="34" charset="0"/>
              <a:buChar char="•"/>
            </a:pPr>
            <a:r>
              <a:rPr lang="en-US" sz="2000" dirty="0">
                <a:latin typeface="Times New Roman" pitchFamily="18" charset="0"/>
                <a:cs typeface="Times New Roman" pitchFamily="18" charset="0"/>
              </a:rPr>
              <a:t> One goal of Healthy People 2030 is that 90% of all women will receive prenatal care starting in the first trimester.</a:t>
            </a:r>
          </a:p>
          <a:p>
            <a:pPr marL="285750" indent="-285750">
              <a:buFont typeface="Arial" pitchFamily="34" charset="0"/>
              <a:buChar char="•"/>
            </a:pPr>
            <a:r>
              <a:rPr lang="en-US" sz="2000" dirty="0">
                <a:latin typeface="Times New Roman" pitchFamily="18" charset="0"/>
                <a:cs typeface="Times New Roman" pitchFamily="18" charset="0"/>
              </a:rPr>
              <a:t> Preterm delivery is a major cause of perinatal morbidity and mortality, has a major medical and economic impact, and is a factor in the rising costs of health care. </a:t>
            </a:r>
          </a:p>
        </p:txBody>
      </p:sp>
    </p:spTree>
    <p:extLst>
      <p:ext uri="{BB962C8B-B14F-4D97-AF65-F5344CB8AC3E}">
        <p14:creationId xmlns:p14="http://schemas.microsoft.com/office/powerpoint/2010/main" val="23385866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12845"/>
            <a:ext cx="8153400" cy="3785652"/>
          </a:xfrm>
          <a:prstGeom prst="rect">
            <a:avLst/>
          </a:prstGeom>
        </p:spPr>
        <p:txBody>
          <a:bodyPr wrap="square">
            <a:spAutoFit/>
          </a:bodyPr>
          <a:lstStyle/>
          <a:p>
            <a:r>
              <a:rPr lang="en-US" sz="2000" b="1" dirty="0">
                <a:latin typeface="Times New Roman" pitchFamily="18" charset="0"/>
                <a:cs typeface="Times New Roman" pitchFamily="18" charset="0"/>
              </a:rPr>
              <a:t>Box 8.1 Some Risk Factors for Preterm Labor :</a:t>
            </a:r>
          </a:p>
          <a:p>
            <a:r>
              <a:rPr lang="en-US" sz="2000" dirty="0">
                <a:latin typeface="Times New Roman" pitchFamily="18" charset="0"/>
                <a:cs typeface="Times New Roman" pitchFamily="18" charset="0"/>
              </a:rPr>
              <a:t>• Exposure to diethylstilbestrol (DES)</a:t>
            </a:r>
          </a:p>
          <a:p>
            <a:r>
              <a:rPr lang="en-US" sz="2000" dirty="0">
                <a:latin typeface="Times New Roman" pitchFamily="18" charset="0"/>
                <a:cs typeface="Times New Roman" pitchFamily="18" charset="0"/>
              </a:rPr>
              <a:t> • Underweight </a:t>
            </a:r>
          </a:p>
          <a:p>
            <a:r>
              <a:rPr lang="en-US" sz="2000" dirty="0">
                <a:latin typeface="Times New Roman" pitchFamily="18" charset="0"/>
                <a:cs typeface="Times New Roman" pitchFamily="18" charset="0"/>
              </a:rPr>
              <a:t>• Chronic illness such as diabetes or hypertension </a:t>
            </a:r>
          </a:p>
          <a:p>
            <a:r>
              <a:rPr lang="en-US" sz="2000" dirty="0">
                <a:latin typeface="Times New Roman" pitchFamily="18" charset="0"/>
                <a:cs typeface="Times New Roman" pitchFamily="18" charset="0"/>
              </a:rPr>
              <a:t>• Dehydration </a:t>
            </a:r>
          </a:p>
          <a:p>
            <a:r>
              <a:rPr lang="en-US" sz="2000" dirty="0">
                <a:latin typeface="Times New Roman" pitchFamily="18" charset="0"/>
                <a:cs typeface="Times New Roman" pitchFamily="18" charset="0"/>
              </a:rPr>
              <a:t>• Preeclampsia</a:t>
            </a:r>
          </a:p>
          <a:p>
            <a:r>
              <a:rPr lang="en-US" sz="2000" dirty="0">
                <a:latin typeface="Times New Roman" pitchFamily="18" charset="0"/>
                <a:cs typeface="Times New Roman" pitchFamily="18" charset="0"/>
              </a:rPr>
              <a:t> • Previous preterm labor or birth </a:t>
            </a:r>
          </a:p>
          <a:p>
            <a:r>
              <a:rPr lang="en-US" sz="2000" dirty="0">
                <a:latin typeface="Times New Roman" pitchFamily="18" charset="0"/>
                <a:cs typeface="Times New Roman" pitchFamily="18" charset="0"/>
              </a:rPr>
              <a:t>• Previous pregnancy losses </a:t>
            </a:r>
          </a:p>
          <a:p>
            <a:r>
              <a:rPr lang="en-US" sz="2000" dirty="0">
                <a:latin typeface="Times New Roman" pitchFamily="18" charset="0"/>
                <a:cs typeface="Times New Roman" pitchFamily="18" charset="0"/>
              </a:rPr>
              <a:t>• Uterine or cervical abnormalities or surgery </a:t>
            </a:r>
          </a:p>
          <a:p>
            <a:r>
              <a:rPr lang="en-US" sz="2000" dirty="0">
                <a:latin typeface="Times New Roman" pitchFamily="18" charset="0"/>
                <a:cs typeface="Times New Roman" pitchFamily="18" charset="0"/>
              </a:rPr>
              <a:t>• Uterine distention </a:t>
            </a:r>
          </a:p>
          <a:p>
            <a:r>
              <a:rPr lang="en-US" sz="2000" dirty="0">
                <a:latin typeface="Times New Roman" pitchFamily="18" charset="0"/>
                <a:cs typeface="Times New Roman" pitchFamily="18" charset="0"/>
              </a:rPr>
              <a:t>• Abdominal surgery during pregnancy </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0095875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58956"/>
            <a:ext cx="6705600" cy="4708981"/>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Infection </a:t>
            </a:r>
          </a:p>
          <a:p>
            <a:pPr lvl="0"/>
            <a:r>
              <a:rPr lang="en-US" sz="2000" dirty="0">
                <a:solidFill>
                  <a:prstClr val="black"/>
                </a:solidFill>
                <a:latin typeface="Times New Roman" pitchFamily="18" charset="0"/>
                <a:cs typeface="Times New Roman" pitchFamily="18" charset="0"/>
              </a:rPr>
              <a:t>• Anemia </a:t>
            </a:r>
          </a:p>
          <a:p>
            <a:pPr lvl="0"/>
            <a:r>
              <a:rPr lang="en-US" sz="2000" dirty="0">
                <a:solidFill>
                  <a:prstClr val="black"/>
                </a:solidFill>
                <a:latin typeface="Times New Roman" pitchFamily="18" charset="0"/>
                <a:cs typeface="Times New Roman" pitchFamily="18" charset="0"/>
              </a:rPr>
              <a:t>• Preterm premature rupture of the membranes </a:t>
            </a:r>
          </a:p>
          <a:p>
            <a:pPr lvl="0"/>
            <a:r>
              <a:rPr lang="en-US" sz="2000" dirty="0">
                <a:solidFill>
                  <a:prstClr val="black"/>
                </a:solidFill>
                <a:latin typeface="Times New Roman" pitchFamily="18" charset="0"/>
                <a:cs typeface="Times New Roman" pitchFamily="18" charset="0"/>
              </a:rPr>
              <a:t>• Inadequate prenatal care • Poor nutrition </a:t>
            </a:r>
          </a:p>
          <a:p>
            <a:pPr lvl="0"/>
            <a:r>
              <a:rPr lang="en-US" sz="2000" dirty="0">
                <a:solidFill>
                  <a:prstClr val="black"/>
                </a:solidFill>
                <a:latin typeface="Times New Roman" pitchFamily="18" charset="0"/>
                <a:cs typeface="Times New Roman" pitchFamily="18" charset="0"/>
              </a:rPr>
              <a:t>• Age younger than 18 years or older than 40 years </a:t>
            </a:r>
          </a:p>
          <a:p>
            <a:pPr lvl="0"/>
            <a:r>
              <a:rPr lang="en-US" sz="2000" dirty="0">
                <a:solidFill>
                  <a:prstClr val="black"/>
                </a:solidFill>
                <a:latin typeface="Times New Roman" pitchFamily="18" charset="0"/>
                <a:cs typeface="Times New Roman" pitchFamily="18" charset="0"/>
              </a:rPr>
              <a:t>• Low education level </a:t>
            </a:r>
          </a:p>
          <a:p>
            <a:pPr lvl="0"/>
            <a:r>
              <a:rPr lang="en-US" sz="2000" dirty="0">
                <a:solidFill>
                  <a:prstClr val="black"/>
                </a:solidFill>
                <a:latin typeface="Times New Roman" pitchFamily="18" charset="0"/>
                <a:cs typeface="Times New Roman" pitchFamily="18" charset="0"/>
              </a:rPr>
              <a:t>• Poverty </a:t>
            </a:r>
          </a:p>
          <a:p>
            <a:pPr lvl="0"/>
            <a:r>
              <a:rPr lang="en-US" sz="2000" dirty="0">
                <a:solidFill>
                  <a:prstClr val="black"/>
                </a:solidFill>
                <a:latin typeface="Times New Roman" pitchFamily="18" charset="0"/>
                <a:cs typeface="Times New Roman" pitchFamily="18" charset="0"/>
              </a:rPr>
              <a:t>• Smoking </a:t>
            </a:r>
          </a:p>
          <a:p>
            <a:pPr lvl="0"/>
            <a:r>
              <a:rPr lang="en-US" sz="2000" dirty="0">
                <a:solidFill>
                  <a:prstClr val="black"/>
                </a:solidFill>
                <a:latin typeface="Times New Roman" pitchFamily="18" charset="0"/>
                <a:cs typeface="Times New Roman" pitchFamily="18" charset="0"/>
              </a:rPr>
              <a:t>• Substance abuse </a:t>
            </a:r>
          </a:p>
          <a:p>
            <a:pPr lvl="0"/>
            <a:r>
              <a:rPr lang="en-US" sz="2000" dirty="0">
                <a:solidFill>
                  <a:prstClr val="black"/>
                </a:solidFill>
                <a:latin typeface="Times New Roman" pitchFamily="18" charset="0"/>
                <a:cs typeface="Times New Roman" pitchFamily="18" charset="0"/>
              </a:rPr>
              <a:t>• Chronic stress </a:t>
            </a:r>
          </a:p>
          <a:p>
            <a:pPr lvl="0"/>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Multifetal</a:t>
            </a:r>
            <a:r>
              <a:rPr lang="en-US" sz="2000" dirty="0">
                <a:solidFill>
                  <a:prstClr val="black"/>
                </a:solidFill>
                <a:latin typeface="Times New Roman" pitchFamily="18" charset="0"/>
                <a:cs typeface="Times New Roman" pitchFamily="18" charset="0"/>
              </a:rPr>
              <a:t> presentation </a:t>
            </a:r>
          </a:p>
          <a:p>
            <a:pPr lvl="0"/>
            <a:r>
              <a:rPr lang="en-US" sz="2000" dirty="0">
                <a:solidFill>
                  <a:prstClr val="black"/>
                </a:solidFill>
                <a:latin typeface="Times New Roman" pitchFamily="18" charset="0"/>
                <a:cs typeface="Times New Roman" pitchFamily="18" charset="0"/>
              </a:rPr>
              <a:t>Early prenatal care allows women to be educated concerning signs of preterm labor so that interventions can occur early. Home uterine activity monitoring can be initiated for women at risk for preterm labor. </a:t>
            </a:r>
            <a:endParaRPr lang="en-US" dirty="0"/>
          </a:p>
        </p:txBody>
      </p:sp>
    </p:spTree>
    <p:extLst>
      <p:ext uri="{BB962C8B-B14F-4D97-AF65-F5344CB8AC3E}">
        <p14:creationId xmlns:p14="http://schemas.microsoft.com/office/powerpoint/2010/main" val="563837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4062651"/>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Signs of impending preterm labor :</a:t>
            </a:r>
          </a:p>
          <a:p>
            <a:pPr marL="342900" indent="-342900">
              <a:buFont typeface="Arial" pitchFamily="34" charset="0"/>
              <a:buChar char="•"/>
            </a:pPr>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transvaginal</a:t>
            </a:r>
            <a:r>
              <a:rPr lang="en-US" sz="2000" dirty="0">
                <a:latin typeface="Times New Roman" pitchFamily="18" charset="0"/>
                <a:cs typeface="Times New Roman" pitchFamily="18" charset="0"/>
              </a:rPr>
              <a:t> ultrasound showing a shortened cervix at 20 weeks gestation may be predictive of impending preterm labor. </a:t>
            </a:r>
          </a:p>
          <a:p>
            <a:pPr marL="342900" indent="-342900">
              <a:buFont typeface="Arial" pitchFamily="34" charset="0"/>
              <a:buChar char="•"/>
            </a:pPr>
            <a:r>
              <a:rPr lang="en-US" sz="2000" dirty="0">
                <a:latin typeface="Times New Roman" pitchFamily="18" charset="0"/>
                <a:cs typeface="Times New Roman" pitchFamily="18" charset="0"/>
              </a:rPr>
              <a:t>Ultrasound may be advised for high-risk women.</a:t>
            </a:r>
          </a:p>
          <a:p>
            <a:pPr marL="342900" indent="-342900">
              <a:buFont typeface="Arial" pitchFamily="34" charset="0"/>
              <a:buChar char="•"/>
            </a:pPr>
            <a:r>
              <a:rPr lang="en-US" sz="2000" dirty="0">
                <a:latin typeface="Times New Roman" pitchFamily="18" charset="0"/>
                <a:cs typeface="Times New Roman" pitchFamily="18" charset="0"/>
              </a:rPr>
              <a:t> A </a:t>
            </a:r>
            <a:r>
              <a:rPr lang="en-US" sz="2000" dirty="0" err="1">
                <a:latin typeface="Times New Roman" pitchFamily="18" charset="0"/>
                <a:cs typeface="Times New Roman" pitchFamily="18" charset="0"/>
              </a:rPr>
              <a:t>cervicovaginal</a:t>
            </a:r>
            <a:r>
              <a:rPr lang="en-US" sz="2000" dirty="0">
                <a:latin typeface="Times New Roman" pitchFamily="18" charset="0"/>
                <a:cs typeface="Times New Roman" pitchFamily="18" charset="0"/>
              </a:rPr>
              <a:t> test for fetal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is also used to predict preterm labor.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is a protein produced by the fetal membranes that can leak into vaginal secretions if uterine activity, infection, or cervical dilation of 2 cm or more occurs. </a:t>
            </a:r>
          </a:p>
          <a:p>
            <a:pPr marL="342900" indent="-342900">
              <a:buFont typeface="Arial" pitchFamily="34" charset="0"/>
              <a:buChar char="•"/>
            </a:pPr>
            <a:r>
              <a:rPr lang="en-US" sz="2000" dirty="0">
                <a:latin typeface="Times New Roman" pitchFamily="18" charset="0"/>
                <a:cs typeface="Times New Roman" pitchFamily="18" charset="0"/>
              </a:rPr>
              <a:t>The presence of increased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in vaginal secretions between 22 and 24 weeks gestation is predictive of preterm labor. </a:t>
            </a:r>
          </a:p>
          <a:p>
            <a:pPr marL="342900" indent="-342900">
              <a:buFont typeface="Arial" pitchFamily="34" charset="0"/>
              <a:buChar char="•"/>
            </a:pPr>
            <a:r>
              <a:rPr lang="en-US" sz="2000" b="1" dirty="0">
                <a:latin typeface="Times New Roman" pitchFamily="18" charset="0"/>
                <a:cs typeface="Times New Roman" pitchFamily="18" charset="0"/>
              </a:rPr>
              <a:t>Diagnosis of preterm labor </a:t>
            </a:r>
            <a:r>
              <a:rPr lang="en-US" sz="2000" dirty="0">
                <a:latin typeface="Times New Roman" pitchFamily="18" charset="0"/>
                <a:cs typeface="Times New Roman" pitchFamily="18" charset="0"/>
              </a:rPr>
              <a:t>is based on cervical effacement and dilation of more than 2 cm.</a:t>
            </a:r>
          </a:p>
          <a:p>
            <a:endParaRPr lang="en-US" dirty="0"/>
          </a:p>
        </p:txBody>
      </p:sp>
    </p:spTree>
    <p:extLst>
      <p:ext uri="{BB962C8B-B14F-4D97-AF65-F5344CB8AC3E}">
        <p14:creationId xmlns:p14="http://schemas.microsoft.com/office/powerpoint/2010/main" val="36533158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74345"/>
            <a:ext cx="7010400" cy="4708981"/>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a:t>
            </a:r>
            <a:r>
              <a:rPr lang="en-US" sz="2000" b="1" dirty="0">
                <a:solidFill>
                  <a:prstClr val="black"/>
                </a:solidFill>
                <a:latin typeface="Times New Roman" pitchFamily="18" charset="0"/>
                <a:cs typeface="Times New Roman" pitchFamily="18" charset="0"/>
              </a:rPr>
              <a:t>Maternal symptoms of preterm labor that cause women to seek medical care include the following</a:t>
            </a:r>
            <a:r>
              <a:rPr lang="en-US" sz="2000" dirty="0">
                <a:solidFill>
                  <a:prstClr val="black"/>
                </a:solidFill>
                <a:latin typeface="Times New Roman" pitchFamily="18" charset="0"/>
                <a:cs typeface="Times New Roman" pitchFamily="18" charset="0"/>
              </a:rPr>
              <a:t>: </a:t>
            </a:r>
          </a:p>
          <a:p>
            <a:pPr lvl="0"/>
            <a:r>
              <a:rPr lang="en-US" sz="2000" dirty="0">
                <a:solidFill>
                  <a:prstClr val="black"/>
                </a:solidFill>
                <a:latin typeface="Times New Roman" pitchFamily="18" charset="0"/>
                <a:cs typeface="Times New Roman" pitchFamily="18" charset="0"/>
              </a:rPr>
              <a:t>• Contractions that may be either uncomfortable or painless </a:t>
            </a:r>
          </a:p>
          <a:p>
            <a:pPr lvl="0"/>
            <a:r>
              <a:rPr lang="en-US" sz="2000" dirty="0">
                <a:solidFill>
                  <a:prstClr val="black"/>
                </a:solidFill>
                <a:latin typeface="Times New Roman" pitchFamily="18" charset="0"/>
                <a:cs typeface="Times New Roman" pitchFamily="18" charset="0"/>
              </a:rPr>
              <a:t>• Feeling that the fetus is “balling up” frequently </a:t>
            </a:r>
          </a:p>
          <a:p>
            <a:pPr lvl="0"/>
            <a:r>
              <a:rPr lang="en-US" sz="2000" dirty="0">
                <a:solidFill>
                  <a:prstClr val="black"/>
                </a:solidFill>
                <a:latin typeface="Times New Roman" pitchFamily="18" charset="0"/>
                <a:cs typeface="Times New Roman" pitchFamily="18" charset="0"/>
              </a:rPr>
              <a:t>• Menstrual-like cramps </a:t>
            </a:r>
          </a:p>
          <a:p>
            <a:pPr lvl="0"/>
            <a:r>
              <a:rPr lang="en-US" sz="2000" dirty="0">
                <a:solidFill>
                  <a:prstClr val="black"/>
                </a:solidFill>
                <a:latin typeface="Times New Roman" pitchFamily="18" charset="0"/>
                <a:cs typeface="Times New Roman" pitchFamily="18" charset="0"/>
              </a:rPr>
              <a:t>• Constant low backache </a:t>
            </a:r>
          </a:p>
          <a:p>
            <a:pPr lvl="0"/>
            <a:r>
              <a:rPr lang="en-US" sz="2000" dirty="0">
                <a:solidFill>
                  <a:prstClr val="black"/>
                </a:solidFill>
                <a:latin typeface="Times New Roman" pitchFamily="18" charset="0"/>
                <a:cs typeface="Times New Roman" pitchFamily="18" charset="0"/>
              </a:rPr>
              <a:t>• Pelvic pressure or a feeling that the fetus is pushing down</a:t>
            </a:r>
          </a:p>
          <a:p>
            <a:pPr lvl="0"/>
            <a:r>
              <a:rPr lang="en-US" sz="2000" dirty="0">
                <a:solidFill>
                  <a:prstClr val="black"/>
                </a:solidFill>
                <a:latin typeface="Times New Roman" pitchFamily="18" charset="0"/>
                <a:cs typeface="Times New Roman" pitchFamily="18" charset="0"/>
              </a:rPr>
              <a:t> • A change in vaginal discharge </a:t>
            </a:r>
          </a:p>
          <a:p>
            <a:pPr lvl="0"/>
            <a:r>
              <a:rPr lang="en-US" sz="2000" dirty="0">
                <a:solidFill>
                  <a:prstClr val="black"/>
                </a:solidFill>
                <a:latin typeface="Times New Roman" pitchFamily="18" charset="0"/>
                <a:cs typeface="Times New Roman" pitchFamily="18" charset="0"/>
              </a:rPr>
              <a:t>• Abdominal cramps with or without diarrhea </a:t>
            </a:r>
          </a:p>
          <a:p>
            <a:pPr lvl="0"/>
            <a:r>
              <a:rPr lang="en-US" sz="2000" dirty="0">
                <a:solidFill>
                  <a:prstClr val="black"/>
                </a:solidFill>
                <a:latin typeface="Times New Roman" pitchFamily="18" charset="0"/>
                <a:cs typeface="Times New Roman" pitchFamily="18" charset="0"/>
              </a:rPr>
              <a:t>• Pain or discomfort in the vulva or thighs </a:t>
            </a:r>
          </a:p>
          <a:p>
            <a:pPr lvl="0"/>
            <a:r>
              <a:rPr lang="en-US" sz="2000" dirty="0">
                <a:solidFill>
                  <a:prstClr val="black"/>
                </a:solidFill>
                <a:latin typeface="Times New Roman" pitchFamily="18" charset="0"/>
                <a:cs typeface="Times New Roman" pitchFamily="18" charset="0"/>
              </a:rPr>
              <a:t>• “Just feeling bad” or “coming down with something” An ultrasound of the fetus to determine maturity, position, and other problems that may exist may be ordered. Treatment of preterm labor is more aggressive at 28 weeks gestation than at 34 weeks gestation.</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332054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7239000" cy="3170099"/>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The assessment guidelines </a:t>
            </a:r>
            <a:r>
              <a:rPr lang="en-US" sz="2000" dirty="0">
                <a:latin typeface="Times New Roman" pitchFamily="18" charset="0"/>
                <a:cs typeface="Times New Roman" pitchFamily="18" charset="0"/>
              </a:rPr>
              <a:t>can be completed within 2 to 4 hours to determine if preterm labor is present. </a:t>
            </a:r>
          </a:p>
          <a:p>
            <a:pPr marL="285750" indent="-285750">
              <a:buFont typeface="Arial" pitchFamily="34" charset="0"/>
              <a:buChar char="•"/>
            </a:pPr>
            <a:r>
              <a:rPr lang="en-US" sz="2000" dirty="0">
                <a:latin typeface="Times New Roman" pitchFamily="18" charset="0"/>
                <a:cs typeface="Times New Roman" pitchFamily="18" charset="0"/>
              </a:rPr>
              <a:t>Contractions alone are not a reliable indicator of labor.</a:t>
            </a:r>
          </a:p>
          <a:p>
            <a:pPr marL="285750" indent="-285750">
              <a:buFont typeface="Arial" pitchFamily="34" charset="0"/>
              <a:buChar char="•"/>
            </a:pPr>
            <a:r>
              <a:rPr lang="en-US" sz="2000" dirty="0">
                <a:latin typeface="Times New Roman" pitchFamily="18" charset="0"/>
                <a:cs typeface="Times New Roman" pitchFamily="18" charset="0"/>
              </a:rPr>
              <a:t> The assessment includes history, physical examination, </a:t>
            </a:r>
            <a:r>
              <a:rPr lang="en-US" sz="2000" dirty="0" err="1">
                <a:latin typeface="Times New Roman" pitchFamily="18" charset="0"/>
                <a:cs typeface="Times New Roman" pitchFamily="18" charset="0"/>
              </a:rPr>
              <a:t>transvaginal</a:t>
            </a:r>
            <a:r>
              <a:rPr lang="en-US" sz="2000" dirty="0">
                <a:latin typeface="Times New Roman" pitchFamily="18" charset="0"/>
                <a:cs typeface="Times New Roman" pitchFamily="18" charset="0"/>
              </a:rPr>
              <a:t> ultrasound to determine cervical length (less than 20 mm), and fetal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in vaginal secretions.</a:t>
            </a:r>
          </a:p>
          <a:p>
            <a:pPr marL="285750" indent="-285750">
              <a:buFont typeface="Arial" pitchFamily="34" charset="0"/>
              <a:buChar char="•"/>
            </a:pPr>
            <a:r>
              <a:rPr lang="en-US" sz="2000" dirty="0">
                <a:latin typeface="Times New Roman" pitchFamily="18" charset="0"/>
                <a:cs typeface="Times New Roman" pitchFamily="18" charset="0"/>
              </a:rPr>
              <a:t> Fetal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is undetectable in vaginal secretions between gestational weeks 22 and 35. </a:t>
            </a:r>
          </a:p>
          <a:p>
            <a:pPr marL="285750" indent="-285750">
              <a:buFont typeface="Arial" pitchFamily="34" charset="0"/>
              <a:buChar char="•"/>
            </a:pPr>
            <a:r>
              <a:rPr lang="en-US" sz="2000" dirty="0">
                <a:latin typeface="Times New Roman" pitchFamily="18" charset="0"/>
                <a:cs typeface="Times New Roman" pitchFamily="18" charset="0"/>
              </a:rPr>
              <a:t>The presence of fetal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may indicate delivery is likely to occur within 14 days. </a:t>
            </a:r>
          </a:p>
        </p:txBody>
      </p:sp>
    </p:spTree>
    <p:extLst>
      <p:ext uri="{BB962C8B-B14F-4D97-AF65-F5344CB8AC3E}">
        <p14:creationId xmlns:p14="http://schemas.microsoft.com/office/powerpoint/2010/main" val="5428313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05800" cy="5293757"/>
          </a:xfrm>
          <a:prstGeom prst="rect">
            <a:avLst/>
          </a:prstGeom>
        </p:spPr>
        <p:txBody>
          <a:bodyPr wrap="square">
            <a:spAutoFit/>
          </a:bodyPr>
          <a:lstStyle/>
          <a:p>
            <a:r>
              <a:rPr lang="en-US" b="1" dirty="0" err="1"/>
              <a:t>Tocolytic</a:t>
            </a:r>
            <a:r>
              <a:rPr lang="en-US" b="1" dirty="0"/>
              <a:t> therapy :</a:t>
            </a:r>
          </a:p>
          <a:p>
            <a:pPr marL="342900" indent="-342900">
              <a:buFont typeface="Arial" pitchFamily="34" charset="0"/>
              <a:buChar char="•"/>
            </a:pPr>
            <a:r>
              <a:rPr lang="en-US" sz="2000" dirty="0" err="1">
                <a:latin typeface="Times New Roman" pitchFamily="18" charset="0"/>
                <a:cs typeface="Times New Roman" pitchFamily="18" charset="0"/>
              </a:rPr>
              <a:t>Tocolysis</a:t>
            </a:r>
            <a:r>
              <a:rPr lang="en-US" sz="2000" dirty="0">
                <a:latin typeface="Times New Roman" pitchFamily="18" charset="0"/>
                <a:cs typeface="Times New Roman" pitchFamily="18" charset="0"/>
              </a:rPr>
              <a:t> is the inhibition of </a:t>
            </a:r>
            <a:r>
              <a:rPr lang="en-US" sz="2000" dirty="0" err="1">
                <a:latin typeface="Times New Roman" pitchFamily="18" charset="0"/>
                <a:cs typeface="Times New Roman" pitchFamily="18" charset="0"/>
              </a:rPr>
              <a:t>myometrial</a:t>
            </a:r>
            <a:r>
              <a:rPr lang="en-US" sz="2000" dirty="0">
                <a:latin typeface="Times New Roman" pitchFamily="18" charset="0"/>
                <a:cs typeface="Times New Roman" pitchFamily="18" charset="0"/>
              </a:rPr>
              <a:t> uterine contractions. </a:t>
            </a:r>
          </a:p>
          <a:p>
            <a:pPr marL="342900" indent="-342900">
              <a:buFont typeface="Arial" pitchFamily="34" charset="0"/>
              <a:buChar char="•"/>
            </a:pPr>
            <a:r>
              <a:rPr lang="en-US" sz="2000" dirty="0">
                <a:latin typeface="Times New Roman" pitchFamily="18" charset="0"/>
                <a:cs typeface="Times New Roman" pitchFamily="18" charset="0"/>
              </a:rPr>
              <a:t>The goal of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therapy is to stop uterine contractions and keep the fetus in utero until the lungs are mature enough to adapt to </a:t>
            </a:r>
            <a:r>
              <a:rPr lang="en-US" sz="2000" dirty="0" err="1">
                <a:latin typeface="Times New Roman" pitchFamily="18" charset="0"/>
                <a:cs typeface="Times New Roman" pitchFamily="18" charset="0"/>
              </a:rPr>
              <a:t>extrauterine</a:t>
            </a:r>
            <a:r>
              <a:rPr lang="en-US" sz="2000" dirty="0">
                <a:latin typeface="Times New Roman" pitchFamily="18" charset="0"/>
                <a:cs typeface="Times New Roman" pitchFamily="18" charset="0"/>
              </a:rPr>
              <a:t> life, usually 2 to 7 days. Magnesium sulfate is the drug of choice.</a:t>
            </a:r>
          </a:p>
          <a:p>
            <a:pPr marL="342900" indent="-342900">
              <a:buFont typeface="Arial" pitchFamily="34" charset="0"/>
              <a:buChar char="•"/>
            </a:pPr>
            <a:r>
              <a:rPr lang="en-US" sz="2000" dirty="0">
                <a:latin typeface="Times New Roman" pitchFamily="18" charset="0"/>
                <a:cs typeface="Times New Roman" pitchFamily="18" charset="0"/>
              </a:rPr>
              <a:t> It is not a very effective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but it is used to protect the fetus from developing cerebral palsy .</a:t>
            </a:r>
          </a:p>
          <a:p>
            <a:pPr marL="342900" indent="-342900">
              <a:buFont typeface="Arial" pitchFamily="34" charset="0"/>
              <a:buChar char="•"/>
            </a:pPr>
            <a:r>
              <a:rPr lang="en-US" sz="2000" dirty="0">
                <a:latin typeface="Times New Roman" pitchFamily="18" charset="0"/>
                <a:cs typeface="Times New Roman" pitchFamily="18" charset="0"/>
              </a:rPr>
              <a:t>A continuous IV infusion is administered, and therapeutic levels are monitored.</a:t>
            </a:r>
          </a:p>
          <a:p>
            <a:pPr marL="342900" indent="-342900">
              <a:buFont typeface="Arial" pitchFamily="34" charset="0"/>
              <a:buChar char="•"/>
            </a:pPr>
            <a:r>
              <a:rPr lang="en-US" sz="2000" dirty="0">
                <a:latin typeface="Times New Roman" pitchFamily="18" charset="0"/>
                <a:cs typeface="Times New Roman" pitchFamily="18" charset="0"/>
              </a:rPr>
              <a:t> The woman should be informed that a warm flush may be perceived during the initiation of therapy.</a:t>
            </a:r>
          </a:p>
          <a:p>
            <a:pPr marL="342900" indent="-342900">
              <a:buFont typeface="Arial" pitchFamily="34" charset="0"/>
              <a:buChar char="•"/>
            </a:pPr>
            <a:r>
              <a:rPr lang="en-US" sz="2000" dirty="0">
                <a:latin typeface="Times New Roman" pitchFamily="18" charset="0"/>
                <a:cs typeface="Times New Roman" pitchFamily="18" charset="0"/>
              </a:rPr>
              <a:t> Overdose can affect the cardiorespiratory system, and vital signs are recorded every hour.</a:t>
            </a:r>
          </a:p>
          <a:p>
            <a:pPr marL="342900" indent="-342900">
              <a:buFont typeface="Arial" pitchFamily="34" charset="0"/>
              <a:buChar char="•"/>
            </a:pPr>
            <a:r>
              <a:rPr lang="en-US" sz="2000" dirty="0">
                <a:latin typeface="Times New Roman" pitchFamily="18" charset="0"/>
                <a:cs typeface="Times New Roman" pitchFamily="18" charset="0"/>
              </a:rPr>
              <a:t> If the fetus is born during magnesium therapy, drowsiness may be present, and resuscitation may be required. </a:t>
            </a:r>
          </a:p>
          <a:p>
            <a:pPr marL="342900" indent="-342900">
              <a:buFont typeface="Arial" pitchFamily="34" charset="0"/>
              <a:buChar char="•"/>
            </a:pPr>
            <a:r>
              <a:rPr lang="en-US" sz="2000" dirty="0">
                <a:latin typeface="Times New Roman" pitchFamily="18" charset="0"/>
                <a:cs typeface="Times New Roman" pitchFamily="18" charset="0"/>
              </a:rPr>
              <a:t>The nursery staff should be notified if magnesium sulfate therapy was used within 2 hours before delivery.</a:t>
            </a:r>
          </a:p>
        </p:txBody>
      </p:sp>
    </p:spTree>
    <p:extLst>
      <p:ext uri="{BB962C8B-B14F-4D97-AF65-F5344CB8AC3E}">
        <p14:creationId xmlns:p14="http://schemas.microsoft.com/office/powerpoint/2010/main" val="269565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458200" cy="4154984"/>
          </a:xfrm>
          <a:prstGeom prst="rect">
            <a:avLst/>
          </a:prstGeom>
        </p:spPr>
        <p:txBody>
          <a:bodyPr wrap="square">
            <a:spAutoFit/>
          </a:bodyPr>
          <a:lstStyle/>
          <a:p>
            <a:pPr marL="342900" indent="-342900">
              <a:buFont typeface="Arial" pitchFamily="34" charset="0"/>
              <a:buChar char="•"/>
            </a:pPr>
            <a:r>
              <a:rPr lang="en-US" sz="2400" b="1" dirty="0">
                <a:latin typeface="Times New Roman" pitchFamily="18" charset="0"/>
                <a:cs typeface="Times New Roman" pitchFamily="18" charset="0"/>
              </a:rPr>
              <a:t>Pharmacological and Mechanical Methods </a:t>
            </a:r>
            <a:r>
              <a:rPr lang="en-US" sz="2400" dirty="0">
                <a:latin typeface="Times New Roman" pitchFamily="18" charset="0"/>
                <a:cs typeface="Times New Roman" pitchFamily="18" charset="0"/>
              </a:rPr>
              <a:t>to Stimulate Contractions Cervical ripening Cervical ripening is the physical softening of the cervix that leads to effacement and dilation.</a:t>
            </a:r>
          </a:p>
          <a:p>
            <a:pPr marL="342900" indent="-342900">
              <a:buFont typeface="Arial" pitchFamily="34" charset="0"/>
              <a:buChar char="•"/>
            </a:pPr>
            <a:r>
              <a:rPr lang="en-US" sz="2400" dirty="0">
                <a:latin typeface="Times New Roman" pitchFamily="18" charset="0"/>
                <a:cs typeface="Times New Roman" pitchFamily="18" charset="0"/>
              </a:rPr>
              <a:t> Induction of labor is more effective if the woman’s cervix is “ripe” These </a:t>
            </a:r>
            <a:r>
              <a:rPr lang="en-US" sz="2400" dirty="0" err="1">
                <a:latin typeface="Times New Roman" pitchFamily="18" charset="0"/>
                <a:cs typeface="Times New Roman" pitchFamily="18" charset="0"/>
              </a:rPr>
              <a:t>prelabor</a:t>
            </a:r>
            <a:r>
              <a:rPr lang="en-US" sz="2400" dirty="0">
                <a:latin typeface="Times New Roman" pitchFamily="18" charset="0"/>
                <a:cs typeface="Times New Roman" pitchFamily="18" charset="0"/>
              </a:rPr>
              <a:t> cervical changes occur naturally in most women.</a:t>
            </a:r>
          </a:p>
          <a:p>
            <a:pPr marL="342900" indent="-342900">
              <a:buFont typeface="Arial" pitchFamily="34" charset="0"/>
              <a:buChar char="•"/>
            </a:pPr>
            <a:r>
              <a:rPr lang="en-US" sz="2400" dirty="0">
                <a:latin typeface="Times New Roman" pitchFamily="18" charset="0"/>
                <a:cs typeface="Times New Roman" pitchFamily="18" charset="0"/>
              </a:rPr>
              <a:t> Methods to hasten the changes, or “ripen” the cervix, ease labor induction, as oxytocic drugs have no effect on the cervix. </a:t>
            </a:r>
          </a:p>
          <a:p>
            <a:pPr marL="342900" indent="-342900">
              <a:buFont typeface="Arial" pitchFamily="34" charset="0"/>
              <a:buChar char="•"/>
            </a:pPr>
            <a:r>
              <a:rPr lang="en-US" sz="2400" dirty="0" err="1">
                <a:latin typeface="Times New Roman" pitchFamily="18" charset="0"/>
                <a:cs typeface="Times New Roman" pitchFamily="18" charset="0"/>
              </a:rPr>
              <a:t>Oxytoxin</a:t>
            </a:r>
            <a:r>
              <a:rPr lang="en-US" sz="2400" dirty="0">
                <a:latin typeface="Times New Roman" pitchFamily="18" charset="0"/>
                <a:cs typeface="Times New Roman" pitchFamily="18" charset="0"/>
              </a:rPr>
              <a:t> used to induce labor without a “ripe cervix” can result in the need for a cesarean section .Cervical ripening can be achieved by pharmacological or mechanical means.</a:t>
            </a:r>
          </a:p>
        </p:txBody>
      </p:sp>
    </p:spTree>
    <p:extLst>
      <p:ext uri="{BB962C8B-B14F-4D97-AF65-F5344CB8AC3E}">
        <p14:creationId xmlns:p14="http://schemas.microsoft.com/office/powerpoint/2010/main" val="3222634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543800" cy="6325821"/>
          </a:xfrm>
          <a:prstGeom prst="rect">
            <a:avLst/>
          </a:prstGeom>
        </p:spPr>
        <p:txBody>
          <a:bodyPr wrap="square">
            <a:spAutoFit/>
          </a:bodyPr>
          <a:lstStyle/>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Calcium </a:t>
            </a:r>
            <a:r>
              <a:rPr lang="en-US" sz="2000" dirty="0" err="1">
                <a:solidFill>
                  <a:prstClr val="black"/>
                </a:solidFill>
                <a:latin typeface="Times New Roman" pitchFamily="18" charset="0"/>
                <a:cs typeface="Times New Roman" pitchFamily="18" charset="0"/>
              </a:rPr>
              <a:t>gluconate</a:t>
            </a:r>
            <a:r>
              <a:rPr lang="en-US" sz="2000" dirty="0">
                <a:solidFill>
                  <a:prstClr val="black"/>
                </a:solidFill>
                <a:latin typeface="Times New Roman" pitchFamily="18" charset="0"/>
                <a:cs typeface="Times New Roman" pitchFamily="18" charset="0"/>
              </a:rPr>
              <a:t> should be on hand to treat adverse effects in the newborn.</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The FDA recommends limiting the use of magnesium sulfate to fewer than 5 to 7 days because the fetus can develop low blood calcium, bone problems, and respiratory depression with prolonged use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When magnesium sulfate is used, the nurse should monitor the patient for respiratory rate and lung sounds and signs of fluid overload, urine output, deep tendon reflexes, and bowel sounds because the intestinal muscles also relax in response to the drug.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β-Adrenergic drugs such as </a:t>
            </a:r>
            <a:r>
              <a:rPr lang="en-US" sz="2000" dirty="0" err="1">
                <a:solidFill>
                  <a:prstClr val="black"/>
                </a:solidFill>
                <a:latin typeface="Times New Roman" pitchFamily="18" charset="0"/>
                <a:cs typeface="Times New Roman" pitchFamily="18" charset="0"/>
              </a:rPr>
              <a:t>terbutaline</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Brethine</a:t>
            </a:r>
            <a:r>
              <a:rPr lang="en-US" sz="2000" dirty="0">
                <a:solidFill>
                  <a:prstClr val="black"/>
                </a:solidFill>
                <a:latin typeface="Times New Roman" pitchFamily="18" charset="0"/>
                <a:cs typeface="Times New Roman" pitchFamily="18" charset="0"/>
              </a:rPr>
              <a:t>) are administered subcutaneously to stop uterine contractions within minutes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Cardiac side effects such as increased pulse rate and blood pressure can occur.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Nasal stuffiness and hyperglycemia can occur, and the drug should be discontinued 2 hours before delivery to avoid side effects in the newborn.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Prostaglandin synthesis inhibitors such as indomethacin are another type of drug that can be used to stop labor contractions. </a:t>
            </a:r>
          </a:p>
          <a:p>
            <a:pPr marL="342900" lvl="0" indent="-342900">
              <a:buFont typeface="Arial" pitchFamily="34" charset="0"/>
              <a:buChar char="•"/>
            </a:pP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2523043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599"/>
            <a:ext cx="8382000" cy="5940088"/>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This type of drug causes a reduction in amniotic fluid, which is helpful when </a:t>
            </a:r>
            <a:r>
              <a:rPr lang="en-US" sz="2000" dirty="0" err="1">
                <a:latin typeface="Times New Roman" pitchFamily="18" charset="0"/>
                <a:cs typeface="Times New Roman" pitchFamily="18" charset="0"/>
              </a:rPr>
              <a:t>polyhydramnios</a:t>
            </a:r>
            <a:r>
              <a:rPr lang="en-US" sz="2000" dirty="0">
                <a:latin typeface="Times New Roman" pitchFamily="18" charset="0"/>
                <a:cs typeface="Times New Roman" pitchFamily="18" charset="0"/>
              </a:rPr>
              <a:t> is a problem. </a:t>
            </a:r>
          </a:p>
          <a:p>
            <a:pPr marL="285750" indent="-285750">
              <a:buFont typeface="Arial" pitchFamily="34" charset="0"/>
              <a:buChar char="•"/>
            </a:pPr>
            <a:r>
              <a:rPr lang="en-US" sz="2000" dirty="0">
                <a:latin typeface="Times New Roman" pitchFamily="18" charset="0"/>
                <a:cs typeface="Times New Roman" pitchFamily="18" charset="0"/>
              </a:rPr>
              <a:t>However, this drug is not commonly used because it can stimulate the </a:t>
            </a:r>
            <a:r>
              <a:rPr lang="en-US" sz="2000" dirty="0" err="1">
                <a:latin typeface="Times New Roman" pitchFamily="18" charset="0"/>
                <a:cs typeface="Times New Roman" pitchFamily="18" charset="0"/>
              </a:rPr>
              <a:t>ductus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arteriosus</a:t>
            </a:r>
            <a:r>
              <a:rPr lang="en-US" sz="2000" dirty="0">
                <a:latin typeface="Times New Roman" pitchFamily="18" charset="0"/>
                <a:cs typeface="Times New Roman" pitchFamily="18" charset="0"/>
              </a:rPr>
              <a:t> to close prematurely, causing fetal death. </a:t>
            </a:r>
          </a:p>
          <a:p>
            <a:pPr marL="285750" indent="-285750">
              <a:buFont typeface="Arial" pitchFamily="34" charset="0"/>
              <a:buChar char="•"/>
            </a:pPr>
            <a:r>
              <a:rPr lang="en-US" sz="2000" dirty="0">
                <a:latin typeface="Times New Roman" pitchFamily="18" charset="0"/>
                <a:cs typeface="Times New Roman" pitchFamily="18" charset="0"/>
              </a:rPr>
              <a:t>Close fetal monitoring is essential.</a:t>
            </a:r>
          </a:p>
          <a:p>
            <a:pPr marL="285750" indent="-285750">
              <a:buFont typeface="Arial" pitchFamily="34" charset="0"/>
              <a:buChar char="•"/>
            </a:pPr>
            <a:r>
              <a:rPr lang="en-US" sz="2000" dirty="0">
                <a:latin typeface="Times New Roman" pitchFamily="18" charset="0"/>
                <a:cs typeface="Times New Roman" pitchFamily="18" charset="0"/>
              </a:rPr>
              <a:t> Calcium channel blockers such as </a:t>
            </a:r>
            <a:r>
              <a:rPr lang="en-US" sz="2000" dirty="0" err="1">
                <a:latin typeface="Times New Roman" pitchFamily="18" charset="0"/>
                <a:cs typeface="Times New Roman" pitchFamily="18" charset="0"/>
              </a:rPr>
              <a:t>nifedipine</a:t>
            </a:r>
            <a:r>
              <a:rPr lang="en-US" sz="2000" dirty="0">
                <a:latin typeface="Times New Roman" pitchFamily="18" charset="0"/>
                <a:cs typeface="Times New Roman" pitchFamily="18" charset="0"/>
              </a:rPr>
              <a:t> (Procardia) are most commonly used to stop labor contractions. </a:t>
            </a:r>
          </a:p>
          <a:p>
            <a:pPr marL="285750" indent="-285750">
              <a:buFont typeface="Arial" pitchFamily="34" charset="0"/>
              <a:buChar char="•"/>
            </a:pPr>
            <a:r>
              <a:rPr lang="en-US" sz="2000" dirty="0">
                <a:latin typeface="Times New Roman" pitchFamily="18" charset="0"/>
                <a:cs typeface="Times New Roman" pitchFamily="18" charset="0"/>
              </a:rPr>
              <a:t>Because the drug causes vasodilation, maternal flushing and hypotension could be side effects, and blood pressure and pulse should be closely monitored. Magnesium sulfate should not be used when </a:t>
            </a:r>
            <a:r>
              <a:rPr lang="en-US" sz="2000" dirty="0" err="1">
                <a:latin typeface="Times New Roman" pitchFamily="18" charset="0"/>
                <a:cs typeface="Times New Roman" pitchFamily="18" charset="0"/>
              </a:rPr>
              <a:t>nifedipine</a:t>
            </a:r>
            <a:r>
              <a:rPr lang="en-US" sz="2000" dirty="0">
                <a:latin typeface="Times New Roman" pitchFamily="18" charset="0"/>
                <a:cs typeface="Times New Roman" pitchFamily="18" charset="0"/>
              </a:rPr>
              <a:t> is used or when intrauterine infection is suspected .</a:t>
            </a:r>
          </a:p>
          <a:p>
            <a:pPr marL="285750" indent="-285750">
              <a:buFont typeface="Arial" pitchFamily="34" charset="0"/>
              <a:buChar char="•"/>
            </a:pPr>
            <a:r>
              <a:rPr lang="en-US" sz="2000" dirty="0">
                <a:latin typeface="Times New Roman" pitchFamily="18" charset="0"/>
                <a:cs typeface="Times New Roman" pitchFamily="18" charset="0"/>
              </a:rPr>
              <a:t>Antimicrobial therapy is often initiated in women with preterm labor because studies have shown that subclinical </a:t>
            </a:r>
            <a:r>
              <a:rPr lang="en-US" sz="2000" dirty="0" err="1">
                <a:latin typeface="Times New Roman" pitchFamily="18" charset="0"/>
                <a:cs typeface="Times New Roman" pitchFamily="18" charset="0"/>
              </a:rPr>
              <a:t>chorioamnionitis</a:t>
            </a:r>
            <a:r>
              <a:rPr lang="en-US" sz="2000" dirty="0">
                <a:latin typeface="Times New Roman" pitchFamily="18" charset="0"/>
                <a:cs typeface="Times New Roman" pitchFamily="18" charset="0"/>
              </a:rPr>
              <a:t> is often present and for prevention of group B streptococcus infection. Contraindications </a:t>
            </a:r>
            <a:r>
              <a:rPr lang="en-US" sz="2000" dirty="0" err="1">
                <a:latin typeface="Times New Roman" pitchFamily="18" charset="0"/>
                <a:cs typeface="Times New Roman" pitchFamily="18" charset="0"/>
              </a:rPr>
              <a:t>Tocolytics</a:t>
            </a:r>
            <a:r>
              <a:rPr lang="en-US" sz="2000" dirty="0">
                <a:latin typeface="Times New Roman" pitchFamily="18" charset="0"/>
                <a:cs typeface="Times New Roman" pitchFamily="18" charset="0"/>
              </a:rPr>
              <a:t> should not be used in women with preeclampsia,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 gestational age greater than 37 weeks, </a:t>
            </a:r>
            <a:r>
              <a:rPr lang="en-US" sz="2000" dirty="0" err="1">
                <a:latin typeface="Times New Roman" pitchFamily="18" charset="0"/>
                <a:cs typeface="Times New Roman" pitchFamily="18" charset="0"/>
              </a:rPr>
              <a:t>chorioamnionitis</a:t>
            </a:r>
            <a:r>
              <a:rPr lang="en-US" sz="2000" dirty="0">
                <a:latin typeface="Times New Roman" pitchFamily="18" charset="0"/>
                <a:cs typeface="Times New Roman" pitchFamily="18" charset="0"/>
              </a:rPr>
              <a:t>, or fetal demise. </a:t>
            </a:r>
          </a:p>
          <a:p>
            <a:pPr marL="285750" indent="-285750">
              <a:buFont typeface="Arial" pitchFamily="34" charset="0"/>
              <a:buChar char="•"/>
            </a:pPr>
            <a:r>
              <a:rPr lang="en-US" sz="2000" dirty="0">
                <a:latin typeface="Times New Roman" pitchFamily="18" charset="0"/>
                <a:cs typeface="Times New Roman" pitchFamily="18" charset="0"/>
              </a:rPr>
              <a:t>In these cases, it would not improve the obstetric outcome to delay birth of the fetus.</a:t>
            </a:r>
          </a:p>
        </p:txBody>
      </p:sp>
    </p:spTree>
    <p:extLst>
      <p:ext uri="{BB962C8B-B14F-4D97-AF65-F5344CB8AC3E}">
        <p14:creationId xmlns:p14="http://schemas.microsoft.com/office/powerpoint/2010/main" val="9009279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89844"/>
            <a:ext cx="7696200" cy="4093428"/>
          </a:xfrm>
          <a:prstGeom prst="rect">
            <a:avLst/>
          </a:prstGeom>
        </p:spPr>
        <p:txBody>
          <a:bodyPr wrap="square">
            <a:spAutoFit/>
          </a:bodyPr>
          <a:lstStyle/>
          <a:p>
            <a:r>
              <a:rPr lang="en-US" sz="2000" b="1" dirty="0">
                <a:latin typeface="Times New Roman" pitchFamily="18" charset="0"/>
                <a:cs typeface="Times New Roman" pitchFamily="18" charset="0"/>
              </a:rPr>
              <a:t>Speeding fetal lung maturation:</a:t>
            </a:r>
          </a:p>
          <a:p>
            <a:pPr marL="342900" indent="-342900">
              <a:buFont typeface="+mj-lt"/>
              <a:buAutoNum type="arabicPeriod"/>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If it appears that preterm birth is inevitable, the physician may give the woman steroid drugs (glucocorticoids) to increase fetal lung maturity if the gestation is between 24 and 34 weeks.</a:t>
            </a:r>
          </a:p>
          <a:p>
            <a:pPr marL="342900" indent="-342900">
              <a:buFont typeface="+mj-lt"/>
              <a:buAutoNum type="arabicPeriod"/>
            </a:pPr>
            <a:r>
              <a:rPr lang="en-US" sz="2000" dirty="0">
                <a:latin typeface="Times New Roman" pitchFamily="18" charset="0"/>
                <a:cs typeface="Times New Roman" pitchFamily="18" charset="0"/>
              </a:rPr>
              <a:t> Glucocorticoids are often used together with </a:t>
            </a:r>
            <a:r>
              <a:rPr lang="en-US" sz="2000" dirty="0" err="1">
                <a:latin typeface="Times New Roman" pitchFamily="18" charset="0"/>
                <a:cs typeface="Times New Roman" pitchFamily="18" charset="0"/>
              </a:rPr>
              <a:t>tocolytics</a:t>
            </a:r>
            <a:r>
              <a:rPr lang="en-US" sz="2000" dirty="0">
                <a:latin typeface="Times New Roman" pitchFamily="18" charset="0"/>
                <a:cs typeface="Times New Roman" pitchFamily="18" charset="0"/>
              </a:rPr>
              <a:t>. Betamethasone may be administered for this purpose in two intramuscular injections 24 hours apart. Activity restrictions</a:t>
            </a:r>
          </a:p>
          <a:p>
            <a:pPr marL="342900" indent="-342900">
              <a:buFont typeface="+mj-lt"/>
              <a:buAutoNum type="arabicPeriod"/>
            </a:pPr>
            <a:r>
              <a:rPr lang="en-US" sz="2000" dirty="0">
                <a:latin typeface="Times New Roman" pitchFamily="18" charset="0"/>
                <a:cs typeface="Times New Roman" pitchFamily="18" charset="0"/>
              </a:rPr>
              <a:t> Bed rest was often prescribed for women at risk for preterm birth.</a:t>
            </a:r>
          </a:p>
          <a:p>
            <a:pPr marL="342900" indent="-342900">
              <a:buFont typeface="+mj-lt"/>
              <a:buAutoNum type="arabicPeriod"/>
            </a:pPr>
            <a:r>
              <a:rPr lang="en-US" sz="2000" dirty="0">
                <a:latin typeface="Times New Roman" pitchFamily="18" charset="0"/>
                <a:cs typeface="Times New Roman" pitchFamily="18" charset="0"/>
              </a:rPr>
              <a:t> However, the benefits of bed rest are not clear, and many adverse maternal effects can occur. </a:t>
            </a:r>
          </a:p>
          <a:p>
            <a:pPr marL="342900" indent="-342900">
              <a:buFont typeface="+mj-lt"/>
              <a:buAutoNum type="arabicPeriod"/>
            </a:pPr>
            <a:r>
              <a:rPr lang="en-US" sz="2000" dirty="0">
                <a:latin typeface="Times New Roman" pitchFamily="18" charset="0"/>
                <a:cs typeface="Times New Roman" pitchFamily="18" charset="0"/>
              </a:rPr>
              <a:t>Therefore total bed rest is prescribed less frequently than it was in the past. Activity restrictions are often more moderate, such as resting in a semi-Fowler’s position or partial bed rest.</a:t>
            </a:r>
          </a:p>
        </p:txBody>
      </p:sp>
    </p:spTree>
    <p:extLst>
      <p:ext uri="{BB962C8B-B14F-4D97-AF65-F5344CB8AC3E}">
        <p14:creationId xmlns:p14="http://schemas.microsoft.com/office/powerpoint/2010/main" val="26817668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8847"/>
            <a:ext cx="7696200" cy="5016758"/>
          </a:xfrm>
          <a:prstGeom prst="rect">
            <a:avLst/>
          </a:prstGeom>
        </p:spPr>
        <p:txBody>
          <a:bodyPr wrap="square">
            <a:spAutoFit/>
          </a:bodyPr>
          <a:lstStyle/>
          <a:p>
            <a:r>
              <a:rPr lang="en-US" sz="2000" b="1" dirty="0">
                <a:latin typeface="Times New Roman" pitchFamily="18" charset="0"/>
                <a:cs typeface="Times New Roman" pitchFamily="18" charset="0"/>
              </a:rPr>
              <a:t>Nursing care :</a:t>
            </a:r>
          </a:p>
          <a:p>
            <a:r>
              <a:rPr lang="en-US" sz="2000" dirty="0">
                <a:latin typeface="Times New Roman" pitchFamily="18" charset="0"/>
                <a:cs typeface="Times New Roman" pitchFamily="18" charset="0"/>
              </a:rPr>
              <a:t>Nursing care includes:</a:t>
            </a:r>
          </a:p>
          <a:p>
            <a:pPr marL="342900" indent="-342900">
              <a:buFont typeface="+mj-lt"/>
              <a:buAutoNum type="arabicPeriod"/>
            </a:pPr>
            <a:r>
              <a:rPr lang="en-US" sz="2000" dirty="0">
                <a:latin typeface="Times New Roman" pitchFamily="18" charset="0"/>
                <a:cs typeface="Times New Roman" pitchFamily="18" charset="0"/>
              </a:rPr>
              <a:t> positioning the woman on her side for better placental blood flow, assessing vital signs frequently, and notifying the health care provider if tachycardia occurs. </a:t>
            </a:r>
          </a:p>
          <a:p>
            <a:pPr marL="342900" indent="-342900">
              <a:buFont typeface="+mj-lt"/>
              <a:buAutoNum type="arabicPeriod"/>
            </a:pPr>
            <a:r>
              <a:rPr lang="en-US" sz="2000" dirty="0">
                <a:latin typeface="Times New Roman" pitchFamily="18" charset="0"/>
                <a:cs typeface="Times New Roman" pitchFamily="18" charset="0"/>
              </a:rPr>
              <a:t>Signs of pulmonary edema (chest pains, cough, crackles, or rhonchi) and intake and output should be closely monitored.</a:t>
            </a:r>
          </a:p>
          <a:p>
            <a:pPr marL="342900" indent="-342900">
              <a:buFont typeface="+mj-lt"/>
              <a:buAutoNum type="arabicPeriod"/>
            </a:pPr>
            <a:r>
              <a:rPr lang="en-US" sz="2000" dirty="0">
                <a:latin typeface="Times New Roman" pitchFamily="18" charset="0"/>
                <a:cs typeface="Times New Roman" pitchFamily="18" charset="0"/>
              </a:rPr>
              <a:t> If the woman is monitored at home, appropriate activities and restrictions are identified, and arrangements for household responsibilities such as child care should be made with family or with the help of social services.</a:t>
            </a:r>
          </a:p>
          <a:p>
            <a:pPr marL="342900" indent="-342900">
              <a:buFont typeface="+mj-lt"/>
              <a:buAutoNum type="arabicPeriod"/>
            </a:pPr>
            <a:r>
              <a:rPr lang="en-US" sz="2000" dirty="0">
                <a:latin typeface="Times New Roman" pitchFamily="18" charset="0"/>
                <a:cs typeface="Times New Roman" pitchFamily="18" charset="0"/>
              </a:rPr>
              <a:t> If delivery occurs, monitoring the fetal heart rate is essential, and preparation for admission to the neonatal intensive care unit is initiated.</a:t>
            </a:r>
          </a:p>
          <a:p>
            <a:pPr marL="342900" indent="-342900">
              <a:buFont typeface="+mj-lt"/>
              <a:buAutoNum type="arabicPeriod"/>
            </a:pPr>
            <a:r>
              <a:rPr lang="en-US" sz="2000" dirty="0">
                <a:latin typeface="Times New Roman" pitchFamily="18" charset="0"/>
                <a:cs typeface="Times New Roman" pitchFamily="18" charset="0"/>
              </a:rPr>
              <a:t> Full emotional support of the parents is offered because they may be grieving the loss of the normal birth process. </a:t>
            </a:r>
          </a:p>
        </p:txBody>
      </p:sp>
    </p:spTree>
    <p:extLst>
      <p:ext uri="{BB962C8B-B14F-4D97-AF65-F5344CB8AC3E}">
        <p14:creationId xmlns:p14="http://schemas.microsoft.com/office/powerpoint/2010/main" val="23646099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599"/>
            <a:ext cx="8763000" cy="6555641"/>
          </a:xfrm>
          <a:prstGeom prst="rect">
            <a:avLst/>
          </a:prstGeom>
        </p:spPr>
        <p:txBody>
          <a:bodyPr wrap="square">
            <a:spAutoFit/>
          </a:bodyPr>
          <a:lstStyle/>
          <a:p>
            <a:r>
              <a:rPr lang="en-US" sz="2000" b="1" dirty="0">
                <a:latin typeface="Times New Roman" pitchFamily="18" charset="0"/>
                <a:cs typeface="Times New Roman" pitchFamily="18" charset="0"/>
              </a:rPr>
              <a:t>Prolonged pregnancy :</a:t>
            </a:r>
          </a:p>
          <a:p>
            <a:pPr marL="285750" indent="-285750">
              <a:buFont typeface="Arial" pitchFamily="34" charset="0"/>
              <a:buChar char="•"/>
            </a:pPr>
            <a:r>
              <a:rPr lang="en-US" sz="2000" dirty="0">
                <a:latin typeface="Times New Roman" pitchFamily="18" charset="0"/>
                <a:cs typeface="Times New Roman" pitchFamily="18" charset="0"/>
              </a:rPr>
              <a:t>A late-term pregnancy lasts between 41 weeks and 41 weeks and 6 days. </a:t>
            </a:r>
          </a:p>
          <a:p>
            <a:pPr marL="285750" indent="-285750">
              <a:buFont typeface="Arial" pitchFamily="34" charset="0"/>
              <a:buChar char="•"/>
            </a:pPr>
            <a:r>
              <a:rPr lang="en-US" sz="2000" dirty="0">
                <a:latin typeface="Times New Roman" pitchFamily="18" charset="0"/>
                <a:cs typeface="Times New Roman" pitchFamily="18" charset="0"/>
              </a:rPr>
              <a:t>A post-term pregnancy lasts 42 weeks. </a:t>
            </a:r>
          </a:p>
          <a:p>
            <a:pPr marL="285750" indent="-285750">
              <a:buFont typeface="Arial" pitchFamily="34" charset="0"/>
              <a:buChar char="•"/>
            </a:pPr>
            <a:r>
              <a:rPr lang="en-US" sz="2000" dirty="0">
                <a:latin typeface="Times New Roman" pitchFamily="18" charset="0"/>
                <a:cs typeface="Times New Roman" pitchFamily="18" charset="0"/>
              </a:rPr>
              <a:t>The term </a:t>
            </a:r>
            <a:r>
              <a:rPr lang="en-US" sz="2000" dirty="0" err="1">
                <a:latin typeface="Times New Roman" pitchFamily="18" charset="0"/>
                <a:cs typeface="Times New Roman" pitchFamily="18" charset="0"/>
              </a:rPr>
              <a:t>postmature</a:t>
            </a:r>
            <a:r>
              <a:rPr lang="en-US" sz="2000" dirty="0">
                <a:latin typeface="Times New Roman" pitchFamily="18" charset="0"/>
                <a:cs typeface="Times New Roman" pitchFamily="18" charset="0"/>
              </a:rPr>
              <a:t> describes the infant with a prolonged gestation .</a:t>
            </a:r>
          </a:p>
          <a:p>
            <a:r>
              <a:rPr lang="en-US" sz="2000" b="1" dirty="0">
                <a:latin typeface="Times New Roman" pitchFamily="18" charset="0"/>
                <a:cs typeface="Times New Roman" pitchFamily="18" charset="0"/>
              </a:rPr>
              <a:t>Risks The greatest risks of prolonged pregnancy are to the fetus</a:t>
            </a:r>
            <a:r>
              <a:rPr lang="en-US" sz="2000" dirty="0">
                <a:latin typeface="Times New Roman" pitchFamily="18" charset="0"/>
                <a:cs typeface="Times New Roman" pitchFamily="18" charset="0"/>
              </a:rPr>
              <a:t>.:</a:t>
            </a:r>
          </a:p>
          <a:p>
            <a:pPr marL="342900" indent="-342900">
              <a:buFont typeface="+mj-lt"/>
              <a:buAutoNum type="arabicPeriod"/>
            </a:pPr>
            <a:r>
              <a:rPr lang="en-US" sz="2000" dirty="0">
                <a:latin typeface="Times New Roman" pitchFamily="18" charset="0"/>
                <a:cs typeface="Times New Roman" pitchFamily="18" charset="0"/>
              </a:rPr>
              <a:t>As the placenta ages, it delivers oxygen and nutrients to the fetus less efficiently. The fetus may lose weight, and the skin may begin to peel; these are the typical characteristics of </a:t>
            </a:r>
            <a:r>
              <a:rPr lang="en-US" sz="2000" dirty="0" err="1">
                <a:latin typeface="Times New Roman" pitchFamily="18" charset="0"/>
                <a:cs typeface="Times New Roman" pitchFamily="18" charset="0"/>
              </a:rPr>
              <a:t>postmaturity</a:t>
            </a:r>
            <a:r>
              <a:rPr lang="en-US" sz="2000" dirty="0">
                <a:latin typeface="Times New Roman" pitchFamily="18" charset="0"/>
                <a:cs typeface="Times New Roman" pitchFamily="18" charset="0"/>
              </a:rPr>
              <a:t>.</a:t>
            </a:r>
          </a:p>
          <a:p>
            <a:pPr marL="342900" indent="-342900">
              <a:buFont typeface="+mj-lt"/>
              <a:buAutoNum type="arabicPeriod"/>
            </a:pPr>
            <a:r>
              <a:rPr lang="en-US" sz="2000" dirty="0">
                <a:latin typeface="Times New Roman" pitchFamily="18" charset="0"/>
                <a:cs typeface="Times New Roman" pitchFamily="18" charset="0"/>
              </a:rPr>
              <a:t> Meconium may be expelled into the amniotic fluid, which can cause severe respiratory problems at birth. </a:t>
            </a:r>
          </a:p>
          <a:p>
            <a:pPr marL="342900" indent="-342900">
              <a:buFont typeface="+mj-lt"/>
              <a:buAutoNum type="arabicPeriod"/>
            </a:pPr>
            <a:r>
              <a:rPr lang="en-US" sz="2000" dirty="0">
                <a:latin typeface="Times New Roman" pitchFamily="18" charset="0"/>
                <a:cs typeface="Times New Roman" pitchFamily="18" charset="0"/>
              </a:rPr>
              <a:t>Low blood glucose levels are a likely complication after birth.</a:t>
            </a:r>
          </a:p>
          <a:p>
            <a:pPr marL="342900" indent="-342900">
              <a:buFont typeface="+mj-lt"/>
              <a:buAutoNum type="arabicPeriod"/>
            </a:pPr>
            <a:r>
              <a:rPr lang="en-US" sz="2000" dirty="0">
                <a:latin typeface="Times New Roman" pitchFamily="18" charset="0"/>
                <a:cs typeface="Times New Roman" pitchFamily="18" charset="0"/>
              </a:rPr>
              <a:t> The fetus with placental insufficiency does not tolerate labor well.</a:t>
            </a:r>
          </a:p>
          <a:p>
            <a:pPr marL="342900" indent="-342900">
              <a:buFont typeface="+mj-lt"/>
              <a:buAutoNum type="arabicPeriod"/>
            </a:pPr>
            <a:r>
              <a:rPr lang="en-US" sz="2000" dirty="0">
                <a:latin typeface="Times New Roman" pitchFamily="18" charset="0"/>
                <a:cs typeface="Times New Roman" pitchFamily="18" charset="0"/>
              </a:rPr>
              <a:t> Because the fetus has less reserve than needed, the normal interruption in blood flow during contractions may cause excessive stress on the infant.</a:t>
            </a:r>
          </a:p>
          <a:p>
            <a:pPr marL="342900" indent="-342900">
              <a:buFont typeface="+mj-lt"/>
              <a:buAutoNum type="arabicPeriod"/>
            </a:pPr>
            <a:r>
              <a:rPr lang="en-US" sz="2000" dirty="0">
                <a:latin typeface="Times New Roman" pitchFamily="18" charset="0"/>
                <a:cs typeface="Times New Roman" pitchFamily="18" charset="0"/>
              </a:rPr>
              <a:t> If the placenta continues to function well, the fetus continues growing. </a:t>
            </a:r>
          </a:p>
          <a:p>
            <a:pPr marL="342900" indent="-342900">
              <a:buFont typeface="+mj-lt"/>
              <a:buAutoNum type="arabicPeriod"/>
            </a:pPr>
            <a:r>
              <a:rPr lang="en-US" sz="2000" dirty="0">
                <a:latin typeface="Times New Roman" pitchFamily="18" charset="0"/>
                <a:cs typeface="Times New Roman" pitchFamily="18" charset="0"/>
              </a:rPr>
              <a:t>This can lead to a large fetus and the problems accompanying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a:t>
            </a:r>
          </a:p>
          <a:p>
            <a:pPr marL="342900" indent="-342900">
              <a:buFont typeface="+mj-lt"/>
              <a:buAutoNum type="arabicPeriod"/>
            </a:pPr>
            <a:r>
              <a:rPr lang="en-US" sz="2000" dirty="0">
                <a:latin typeface="Times New Roman" pitchFamily="18" charset="0"/>
                <a:cs typeface="Times New Roman" pitchFamily="18" charset="0"/>
              </a:rPr>
              <a:t> If placental function remains normal, there is little physical risk to the mother other than laboring with a large fetus.</a:t>
            </a:r>
          </a:p>
          <a:p>
            <a:pPr marL="342900" indent="-342900">
              <a:buFont typeface="+mj-lt"/>
              <a:buAutoNum type="arabicPeriod"/>
            </a:pPr>
            <a:r>
              <a:rPr lang="en-US" sz="2000" dirty="0">
                <a:latin typeface="Times New Roman" pitchFamily="18" charset="0"/>
                <a:cs typeface="Times New Roman" pitchFamily="18" charset="0"/>
              </a:rPr>
              <a:t> Psychologically, however, she often feels that pregnancy will never end.</a:t>
            </a:r>
          </a:p>
          <a:p>
            <a:pPr marL="342900" indent="-342900">
              <a:buFont typeface="+mj-lt"/>
              <a:buAutoNum type="arabicPeriod"/>
            </a:pPr>
            <a:r>
              <a:rPr lang="en-US" sz="2000" dirty="0">
                <a:latin typeface="Times New Roman" pitchFamily="18" charset="0"/>
                <a:cs typeface="Times New Roman" pitchFamily="18" charset="0"/>
              </a:rPr>
              <a:t> She becomes more anxious about when labor will begin and when her health care provider will “do something.” .</a:t>
            </a:r>
          </a:p>
        </p:txBody>
      </p:sp>
    </p:spTree>
    <p:extLst>
      <p:ext uri="{BB962C8B-B14F-4D97-AF65-F5344CB8AC3E}">
        <p14:creationId xmlns:p14="http://schemas.microsoft.com/office/powerpoint/2010/main" val="37299661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7346"/>
            <a:ext cx="7848600" cy="5324535"/>
          </a:xfrm>
          <a:prstGeom prst="rect">
            <a:avLst/>
          </a:prstGeom>
        </p:spPr>
        <p:txBody>
          <a:bodyPr wrap="square">
            <a:spAutoFit/>
          </a:bodyPr>
          <a:lstStyle/>
          <a:p>
            <a:r>
              <a:rPr lang="en-US" sz="2000" b="1" dirty="0">
                <a:latin typeface="Times New Roman" pitchFamily="18" charset="0"/>
                <a:cs typeface="Times New Roman" pitchFamily="18" charset="0"/>
              </a:rPr>
              <a:t>Medical Treatment :</a:t>
            </a:r>
          </a:p>
          <a:p>
            <a:pPr marL="342900" indent="-342900">
              <a:buFont typeface="+mj-lt"/>
              <a:buAutoNum type="arabicPeriod"/>
            </a:pPr>
            <a:r>
              <a:rPr lang="en-US" sz="2000" dirty="0">
                <a:latin typeface="Times New Roman" pitchFamily="18" charset="0"/>
                <a:cs typeface="Times New Roman" pitchFamily="18" charset="0"/>
              </a:rPr>
              <a:t>The health care provider will evaluate whether the pregnancy is truly prolonged or if the gestation has been miscalculated. </a:t>
            </a:r>
          </a:p>
          <a:p>
            <a:pPr marL="342900" indent="-342900">
              <a:buFont typeface="+mj-lt"/>
              <a:buAutoNum type="arabicPeriod"/>
            </a:pPr>
            <a:r>
              <a:rPr lang="en-US" sz="2000" dirty="0">
                <a:latin typeface="Times New Roman" pitchFamily="18" charset="0"/>
                <a:cs typeface="Times New Roman" pitchFamily="18" charset="0"/>
              </a:rPr>
              <a:t>If the woman had early and regular prenatal care, ultrasound examinations have usually clarified her true gestation.</a:t>
            </a:r>
          </a:p>
          <a:p>
            <a:pPr marL="342900" indent="-342900">
              <a:buFont typeface="+mj-lt"/>
              <a:buAutoNum type="arabicPeriod"/>
            </a:pPr>
            <a:r>
              <a:rPr lang="en-US" sz="2000" dirty="0">
                <a:latin typeface="Times New Roman" pitchFamily="18" charset="0"/>
                <a:cs typeface="Times New Roman" pitchFamily="18" charset="0"/>
              </a:rPr>
              <a:t> Any pregnancy that lasts longer than 41 weeks must be monitored closely with NST, AFI, and BPP twice weekly and daily kick counts .</a:t>
            </a:r>
          </a:p>
          <a:p>
            <a:pPr marL="342900" indent="-342900">
              <a:buFont typeface="+mj-lt"/>
              <a:buAutoNum type="arabicPeriod"/>
            </a:pPr>
            <a:r>
              <a:rPr lang="en-US" sz="2000" dirty="0" err="1">
                <a:latin typeface="Times New Roman" pitchFamily="18" charset="0"/>
                <a:cs typeface="Times New Roman" pitchFamily="18" charset="0"/>
              </a:rPr>
              <a:t>Oligohydramnios</a:t>
            </a:r>
            <a:r>
              <a:rPr lang="en-US" sz="2000" dirty="0">
                <a:latin typeface="Times New Roman" pitchFamily="18" charset="0"/>
                <a:cs typeface="Times New Roman" pitchFamily="18" charset="0"/>
              </a:rPr>
              <a:t> (decreased amniotic fluid) in a </a:t>
            </a:r>
            <a:r>
              <a:rPr lang="en-US" sz="2000" dirty="0" err="1">
                <a:latin typeface="Times New Roman" pitchFamily="18" charset="0"/>
                <a:cs typeface="Times New Roman" pitchFamily="18" charset="0"/>
              </a:rPr>
              <a:t>postterm</a:t>
            </a:r>
            <a:r>
              <a:rPr lang="en-US" sz="2000" dirty="0">
                <a:latin typeface="Times New Roman" pitchFamily="18" charset="0"/>
                <a:cs typeface="Times New Roman" pitchFamily="18" charset="0"/>
              </a:rPr>
              <a:t> pregnancy is an indication for labor induction.</a:t>
            </a:r>
          </a:p>
          <a:p>
            <a:pPr marL="342900" indent="-342900">
              <a:buFont typeface="+mj-lt"/>
              <a:buAutoNum type="arabicPeriod"/>
            </a:pPr>
            <a:r>
              <a:rPr lang="en-US" sz="2000" dirty="0">
                <a:latin typeface="Times New Roman" pitchFamily="18" charset="0"/>
                <a:cs typeface="Times New Roman" pitchFamily="18" charset="0"/>
              </a:rPr>
              <a:t> If the woman’s pregnancy has definitely reached 41 weeks, 6 days, labor is usually induced by oxytocin. </a:t>
            </a:r>
          </a:p>
          <a:p>
            <a:pPr marL="342900" indent="-342900">
              <a:buFont typeface="+mj-lt"/>
              <a:buAutoNum type="arabicPeriod"/>
            </a:pPr>
            <a:r>
              <a:rPr lang="en-US" sz="2000" dirty="0">
                <a:latin typeface="Times New Roman" pitchFamily="18" charset="0"/>
                <a:cs typeface="Times New Roman" pitchFamily="18" charset="0"/>
              </a:rPr>
              <a:t>Prostaglandin application to ripen the cervix before oxytocin administration increases the probability of successful induction. </a:t>
            </a:r>
          </a:p>
          <a:p>
            <a:r>
              <a:rPr lang="en-US" sz="2000" b="1" dirty="0">
                <a:latin typeface="Times New Roman" pitchFamily="18" charset="0"/>
                <a:cs typeface="Times New Roman" pitchFamily="18" charset="0"/>
              </a:rPr>
              <a:t>Nursing Care :</a:t>
            </a:r>
          </a:p>
          <a:p>
            <a:r>
              <a:rPr lang="en-US" sz="2000" dirty="0">
                <a:latin typeface="Times New Roman" pitchFamily="18" charset="0"/>
                <a:cs typeface="Times New Roman" pitchFamily="18" charset="0"/>
              </a:rPr>
              <a:t>Nursing care involves careful observation of the fetus during labor to identify signs associated with poor placental blood flow, such as late decelerations .</a:t>
            </a:r>
          </a:p>
        </p:txBody>
      </p:sp>
    </p:spTree>
    <p:extLst>
      <p:ext uri="{BB962C8B-B14F-4D97-AF65-F5344CB8AC3E}">
        <p14:creationId xmlns:p14="http://schemas.microsoft.com/office/powerpoint/2010/main" val="38030404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7346"/>
            <a:ext cx="7772400" cy="5632311"/>
          </a:xfrm>
          <a:prstGeom prst="rect">
            <a:avLst/>
          </a:prstGeom>
        </p:spPr>
        <p:txBody>
          <a:bodyPr wrap="square">
            <a:spAutoFit/>
          </a:bodyPr>
          <a:lstStyle/>
          <a:p>
            <a:r>
              <a:rPr lang="en-US" sz="2000" b="1" dirty="0">
                <a:latin typeface="Times New Roman" pitchFamily="18" charset="0"/>
                <a:cs typeface="Times New Roman" pitchFamily="18" charset="0"/>
              </a:rPr>
              <a:t>Emergencies during childbirth:</a:t>
            </a:r>
          </a:p>
          <a:p>
            <a:pPr marL="342900" indent="-342900">
              <a:buFont typeface="Arial" pitchFamily="34" charset="0"/>
              <a:buChar char="•"/>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Several </a:t>
            </a:r>
            <a:r>
              <a:rPr lang="en-US" sz="2000" dirty="0" err="1">
                <a:latin typeface="Times New Roman" pitchFamily="18" charset="0"/>
                <a:cs typeface="Times New Roman" pitchFamily="18" charset="0"/>
              </a:rPr>
              <a:t>intrapartum</a:t>
            </a:r>
            <a:r>
              <a:rPr lang="en-US" sz="2000" dirty="0">
                <a:latin typeface="Times New Roman" pitchFamily="18" charset="0"/>
                <a:cs typeface="Times New Roman" pitchFamily="18" charset="0"/>
              </a:rPr>
              <a:t> conditions can endanger the life or well-being of the woman or fetus. </a:t>
            </a:r>
          </a:p>
          <a:p>
            <a:pPr marL="342900" indent="-342900">
              <a:buFont typeface="Arial" pitchFamily="34" charset="0"/>
              <a:buChar char="•"/>
            </a:pPr>
            <a:r>
              <a:rPr lang="en-US" sz="2000" dirty="0">
                <a:latin typeface="Times New Roman" pitchFamily="18" charset="0"/>
                <a:cs typeface="Times New Roman" pitchFamily="18" charset="0"/>
              </a:rPr>
              <a:t>These conditions necessitate prompt nursing and medical action to reduce the likelihood of damage.</a:t>
            </a:r>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Nursing and medical management often overlap in emergencies</a:t>
            </a:r>
            <a:r>
              <a:rPr lang="en-US" sz="2000" dirty="0">
                <a:latin typeface="Times New Roman" pitchFamily="18" charset="0"/>
                <a:cs typeface="Times New Roman" pitchFamily="18" charset="0"/>
              </a:rPr>
              <a:t>. </a:t>
            </a:r>
          </a:p>
          <a:p>
            <a:pPr marL="342900" indent="-342900">
              <a:buFont typeface="Arial" pitchFamily="34" charset="0"/>
              <a:buChar char="•"/>
            </a:pPr>
            <a:r>
              <a:rPr lang="en-US" sz="2000" dirty="0">
                <a:latin typeface="Times New Roman" pitchFamily="18" charset="0"/>
                <a:cs typeface="Times New Roman" pitchFamily="18" charset="0"/>
              </a:rPr>
              <a:t>Prolapsed umbilical cord The umbilical cord prolapses if it slips downward in the pelvis after the membranes rupture. </a:t>
            </a:r>
          </a:p>
          <a:p>
            <a:pPr marL="342900" indent="-342900">
              <a:buFont typeface="Arial" pitchFamily="34" charset="0"/>
              <a:buChar char="•"/>
            </a:pPr>
            <a:r>
              <a:rPr lang="en-US" sz="2000" dirty="0">
                <a:latin typeface="Times New Roman" pitchFamily="18" charset="0"/>
                <a:cs typeface="Times New Roman" pitchFamily="18" charset="0"/>
              </a:rPr>
              <a:t>In this position, it can be compressed between the fetal head and the woman’s pelvis, interrupting blood supply to and from the placenta.</a:t>
            </a:r>
          </a:p>
          <a:p>
            <a:pPr marL="342900" indent="-342900">
              <a:buFont typeface="Arial" pitchFamily="34" charset="0"/>
              <a:buChar char="•"/>
            </a:pPr>
            <a:r>
              <a:rPr lang="en-US" sz="2000" dirty="0">
                <a:latin typeface="Times New Roman" pitchFamily="18" charset="0"/>
                <a:cs typeface="Times New Roman" pitchFamily="18" charset="0"/>
              </a:rPr>
              <a:t> It may slip down immediately after the membranes rupture, or the prolapse may occur later. </a:t>
            </a:r>
          </a:p>
          <a:p>
            <a:r>
              <a:rPr lang="en-US" sz="2000" b="1" dirty="0">
                <a:latin typeface="Times New Roman" pitchFamily="18" charset="0"/>
                <a:cs typeface="Times New Roman" pitchFamily="18" charset="0"/>
              </a:rPr>
              <a:t>A prolapsed cord can be classified in the following ways: </a:t>
            </a:r>
          </a:p>
          <a:p>
            <a:r>
              <a:rPr lang="en-US" sz="2000" dirty="0">
                <a:latin typeface="Times New Roman" pitchFamily="18" charset="0"/>
                <a:cs typeface="Times New Roman" pitchFamily="18" charset="0"/>
              </a:rPr>
              <a:t>• Complete: The cord is visible at the vaginal opening. </a:t>
            </a:r>
          </a:p>
          <a:p>
            <a:r>
              <a:rPr lang="en-US" sz="2000" dirty="0">
                <a:latin typeface="Times New Roman" pitchFamily="18" charset="0"/>
                <a:cs typeface="Times New Roman" pitchFamily="18" charset="0"/>
              </a:rPr>
              <a:t>• Palpated: The cord cannot be seen but can be felt as a pulsating structure when a vaginal examination is done. </a:t>
            </a:r>
          </a:p>
          <a:p>
            <a:r>
              <a:rPr lang="en-US" sz="2000" dirty="0">
                <a:latin typeface="Times New Roman" pitchFamily="18" charset="0"/>
                <a:cs typeface="Times New Roman" pitchFamily="18" charset="0"/>
              </a:rPr>
              <a:t>• Occult: The prolapse is hidden and cannot be seen or felt; it is suspected based on abnormal fetal heart rates.</a:t>
            </a:r>
          </a:p>
        </p:txBody>
      </p:sp>
    </p:spTree>
    <p:extLst>
      <p:ext uri="{BB962C8B-B14F-4D97-AF65-F5344CB8AC3E}">
        <p14:creationId xmlns:p14="http://schemas.microsoft.com/office/powerpoint/2010/main" val="7177014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790700"/>
            <a:ext cx="64293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5469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551837"/>
            <a:ext cx="7543800" cy="1323439"/>
          </a:xfrm>
          <a:prstGeom prst="rect">
            <a:avLst/>
          </a:prstGeom>
        </p:spPr>
        <p:txBody>
          <a:bodyPr wrap="square">
            <a:spAutoFit/>
          </a:bodyPr>
          <a:lstStyle/>
          <a:p>
            <a:r>
              <a:rPr lang="en-US" sz="2000" dirty="0">
                <a:latin typeface="Times New Roman" pitchFamily="18" charset="0"/>
                <a:cs typeface="Times New Roman" pitchFamily="18" charset="0"/>
              </a:rPr>
              <a:t>Safety Tip! The risk for prolapsed cord is increased if the membranes rupture before the fetal presenting part is completely engaged in the pelvis. Documenting the fetal heart rate after the membranes rupture is an essential nursing responsibility.</a:t>
            </a:r>
          </a:p>
        </p:txBody>
      </p:sp>
    </p:spTree>
    <p:extLst>
      <p:ext uri="{BB962C8B-B14F-4D97-AF65-F5344CB8AC3E}">
        <p14:creationId xmlns:p14="http://schemas.microsoft.com/office/powerpoint/2010/main" val="32764284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05342"/>
            <a:ext cx="8534400" cy="3170099"/>
          </a:xfrm>
          <a:prstGeom prst="rect">
            <a:avLst/>
          </a:prstGeom>
        </p:spPr>
        <p:txBody>
          <a:bodyPr wrap="square">
            <a:spAutoFit/>
          </a:bodyPr>
          <a:lstStyle/>
          <a:p>
            <a:r>
              <a:rPr lang="en-US" sz="2000" b="1" dirty="0">
                <a:latin typeface="Times New Roman" pitchFamily="18" charset="0"/>
                <a:cs typeface="Times New Roman" pitchFamily="18" charset="0"/>
              </a:rPr>
              <a:t>Risk Factors Prolapse of the umbilical cord :</a:t>
            </a:r>
          </a:p>
          <a:p>
            <a:r>
              <a:rPr lang="en-US" sz="2000" dirty="0">
                <a:latin typeface="Times New Roman" pitchFamily="18" charset="0"/>
                <a:cs typeface="Times New Roman" pitchFamily="18" charset="0"/>
              </a:rPr>
              <a:t>is more likely if the fetus does not completely fill the space in the pelvis or if fluid pressure is great when the membranes rupture.</a:t>
            </a:r>
          </a:p>
          <a:p>
            <a:r>
              <a:rPr lang="en-US" sz="2000" dirty="0">
                <a:latin typeface="Times New Roman" pitchFamily="18" charset="0"/>
                <a:cs typeface="Times New Roman" pitchFamily="18" charset="0"/>
              </a:rPr>
              <a:t> These conditions are more likely to occur in the following situations:</a:t>
            </a:r>
          </a:p>
          <a:p>
            <a:r>
              <a:rPr lang="en-US" sz="2000" dirty="0">
                <a:latin typeface="Times New Roman" pitchFamily="18" charset="0"/>
                <a:cs typeface="Times New Roman" pitchFamily="18" charset="0"/>
              </a:rPr>
              <a:t> • The fetus is high in the pelvis when the membranes rupture (presenting part is not engaged). </a:t>
            </a:r>
          </a:p>
          <a:p>
            <a:r>
              <a:rPr lang="en-US" sz="2000" dirty="0">
                <a:latin typeface="Times New Roman" pitchFamily="18" charset="0"/>
                <a:cs typeface="Times New Roman" pitchFamily="18" charset="0"/>
              </a:rPr>
              <a:t>• The fetus is very small, as in prematurity. </a:t>
            </a:r>
          </a:p>
          <a:p>
            <a:r>
              <a:rPr lang="en-US" sz="2000" dirty="0">
                <a:latin typeface="Times New Roman" pitchFamily="18" charset="0"/>
                <a:cs typeface="Times New Roman" pitchFamily="18" charset="0"/>
              </a:rPr>
              <a:t>• The fetus has an abnormal presentation such as footling breech or transverse lie.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Hydramnios</a:t>
            </a:r>
            <a:r>
              <a:rPr lang="en-US" sz="2000" dirty="0">
                <a:latin typeface="Times New Roman" pitchFamily="18" charset="0"/>
                <a:cs typeface="Times New Roman" pitchFamily="18" charset="0"/>
              </a:rPr>
              <a:t> (excess amniotic fluid) is present.</a:t>
            </a:r>
          </a:p>
          <a:p>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269325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14391</Words>
  <Application>Microsoft Office PowerPoint</Application>
  <PresentationFormat>On-screen Show (4:3)</PresentationFormat>
  <Paragraphs>856</Paragraphs>
  <Slides>116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116</vt:i4>
      </vt:variant>
    </vt:vector>
  </HeadingPairs>
  <TitlesOfParts>
    <vt:vector size="121" baseType="lpstr">
      <vt:lpstr>Arial</vt:lpstr>
      <vt:lpstr>Calibri</vt:lpstr>
      <vt:lpstr>Times New Roman</vt:lpstr>
      <vt:lpstr>Wingdings</vt:lpstr>
      <vt:lpstr>Office Theme</vt:lpstr>
      <vt:lpstr>Nursing Care of Women With Complications During Labor and Birth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Care of Women With Complications During Labor and Birth</dc:title>
  <dc:creator>DR.SADAI</dc:creator>
  <cp:lastModifiedBy>aftkar hamza</cp:lastModifiedBy>
  <cp:revision>70</cp:revision>
  <dcterms:created xsi:type="dcterms:W3CDTF">2006-08-16T00:00:00Z</dcterms:created>
  <dcterms:modified xsi:type="dcterms:W3CDTF">2024-04-08T06:48:05Z</dcterms:modified>
</cp:coreProperties>
</file>