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5" autoAdjust="0"/>
    <p:restoredTop sz="94660"/>
  </p:normalViewPr>
  <p:slideViewPr>
    <p:cSldViewPr snapToGrid="0">
      <p:cViewPr>
        <p:scale>
          <a:sx n="78" d="100"/>
          <a:sy n="78" d="100"/>
        </p:scale>
        <p:origin x="878"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ftkar hamza" userId="b47f3e03c0d4bf70" providerId="LiveId" clId="{14F71371-4B0C-4E06-BBE1-C84EDCEBB1BF}"/>
    <pc:docChg chg="modSld">
      <pc:chgData name="aftkar hamza" userId="b47f3e03c0d4bf70" providerId="LiveId" clId="{14F71371-4B0C-4E06-BBE1-C84EDCEBB1BF}" dt="2023-10-29T18:42:57.816" v="710" actId="404"/>
      <pc:docMkLst>
        <pc:docMk/>
      </pc:docMkLst>
      <pc:sldChg chg="modSp mod">
        <pc:chgData name="aftkar hamza" userId="b47f3e03c0d4bf70" providerId="LiveId" clId="{14F71371-4B0C-4E06-BBE1-C84EDCEBB1BF}" dt="2023-10-29T18:23:59.516" v="18" actId="1076"/>
        <pc:sldMkLst>
          <pc:docMk/>
          <pc:sldMk cId="610462997" sldId="256"/>
        </pc:sldMkLst>
        <pc:spChg chg="mod">
          <ac:chgData name="aftkar hamza" userId="b47f3e03c0d4bf70" providerId="LiveId" clId="{14F71371-4B0C-4E06-BBE1-C84EDCEBB1BF}" dt="2023-10-29T18:23:59.516" v="18" actId="1076"/>
          <ac:spMkLst>
            <pc:docMk/>
            <pc:sldMk cId="610462997" sldId="256"/>
            <ac:spMk id="2" creationId="{E2A24D70-5788-DD66-417F-6B082CB101CB}"/>
          </ac:spMkLst>
        </pc:spChg>
      </pc:sldChg>
      <pc:sldChg chg="modSp mod">
        <pc:chgData name="aftkar hamza" userId="b47f3e03c0d4bf70" providerId="LiveId" clId="{14F71371-4B0C-4E06-BBE1-C84EDCEBB1BF}" dt="2023-10-29T18:23:21.738" v="12" actId="1076"/>
        <pc:sldMkLst>
          <pc:docMk/>
          <pc:sldMk cId="889141417" sldId="257"/>
        </pc:sldMkLst>
        <pc:spChg chg="mod">
          <ac:chgData name="aftkar hamza" userId="b47f3e03c0d4bf70" providerId="LiveId" clId="{14F71371-4B0C-4E06-BBE1-C84EDCEBB1BF}" dt="2023-10-29T18:23:21.738" v="12" actId="1076"/>
          <ac:spMkLst>
            <pc:docMk/>
            <pc:sldMk cId="889141417" sldId="257"/>
            <ac:spMk id="3" creationId="{4DF9ABEB-4D33-A5FD-467E-BBF89896A9A5}"/>
          </ac:spMkLst>
        </pc:spChg>
      </pc:sldChg>
      <pc:sldChg chg="modSp mod">
        <pc:chgData name="aftkar hamza" userId="b47f3e03c0d4bf70" providerId="LiveId" clId="{14F71371-4B0C-4E06-BBE1-C84EDCEBB1BF}" dt="2023-10-29T18:24:14.385" v="24" actId="1076"/>
        <pc:sldMkLst>
          <pc:docMk/>
          <pc:sldMk cId="1946244912" sldId="258"/>
        </pc:sldMkLst>
        <pc:spChg chg="mod">
          <ac:chgData name="aftkar hamza" userId="b47f3e03c0d4bf70" providerId="LiveId" clId="{14F71371-4B0C-4E06-BBE1-C84EDCEBB1BF}" dt="2023-10-29T18:24:14.385" v="24" actId="1076"/>
          <ac:spMkLst>
            <pc:docMk/>
            <pc:sldMk cId="1946244912" sldId="258"/>
            <ac:spMk id="3" creationId="{442A98B6-D82B-3ED9-08E6-259EDB928E98}"/>
          </ac:spMkLst>
        </pc:spChg>
      </pc:sldChg>
      <pc:sldChg chg="modSp mod">
        <pc:chgData name="aftkar hamza" userId="b47f3e03c0d4bf70" providerId="LiveId" clId="{14F71371-4B0C-4E06-BBE1-C84EDCEBB1BF}" dt="2023-10-29T18:24:59.607" v="32" actId="1076"/>
        <pc:sldMkLst>
          <pc:docMk/>
          <pc:sldMk cId="1760996529" sldId="259"/>
        </pc:sldMkLst>
        <pc:spChg chg="mod">
          <ac:chgData name="aftkar hamza" userId="b47f3e03c0d4bf70" providerId="LiveId" clId="{14F71371-4B0C-4E06-BBE1-C84EDCEBB1BF}" dt="2023-10-29T18:24:59.607" v="32" actId="1076"/>
          <ac:spMkLst>
            <pc:docMk/>
            <pc:sldMk cId="1760996529" sldId="259"/>
            <ac:spMk id="3" creationId="{6CCB571B-2327-4B66-9F33-2EE60756369A}"/>
          </ac:spMkLst>
        </pc:spChg>
      </pc:sldChg>
      <pc:sldChg chg="modSp mod">
        <pc:chgData name="aftkar hamza" userId="b47f3e03c0d4bf70" providerId="LiveId" clId="{14F71371-4B0C-4E06-BBE1-C84EDCEBB1BF}" dt="2023-10-29T18:37:30.297" v="675" actId="1076"/>
        <pc:sldMkLst>
          <pc:docMk/>
          <pc:sldMk cId="179821425" sldId="260"/>
        </pc:sldMkLst>
        <pc:spChg chg="mod">
          <ac:chgData name="aftkar hamza" userId="b47f3e03c0d4bf70" providerId="LiveId" clId="{14F71371-4B0C-4E06-BBE1-C84EDCEBB1BF}" dt="2023-10-29T18:37:30.297" v="675" actId="1076"/>
          <ac:spMkLst>
            <pc:docMk/>
            <pc:sldMk cId="179821425" sldId="260"/>
            <ac:spMk id="3" creationId="{3D5CDC3E-E488-07BE-EC41-6F24228EBA12}"/>
          </ac:spMkLst>
        </pc:spChg>
      </pc:sldChg>
      <pc:sldChg chg="modSp mod">
        <pc:chgData name="aftkar hamza" userId="b47f3e03c0d4bf70" providerId="LiveId" clId="{14F71371-4B0C-4E06-BBE1-C84EDCEBB1BF}" dt="2023-10-29T18:37:53.399" v="680" actId="1076"/>
        <pc:sldMkLst>
          <pc:docMk/>
          <pc:sldMk cId="3744820006" sldId="261"/>
        </pc:sldMkLst>
        <pc:spChg chg="mod">
          <ac:chgData name="aftkar hamza" userId="b47f3e03c0d4bf70" providerId="LiveId" clId="{14F71371-4B0C-4E06-BBE1-C84EDCEBB1BF}" dt="2023-10-29T18:37:53.399" v="680" actId="1076"/>
          <ac:spMkLst>
            <pc:docMk/>
            <pc:sldMk cId="3744820006" sldId="261"/>
            <ac:spMk id="3" creationId="{2505967E-B9FD-A5D2-BCE7-B384861EAB8E}"/>
          </ac:spMkLst>
        </pc:spChg>
      </pc:sldChg>
      <pc:sldChg chg="modSp mod">
        <pc:chgData name="aftkar hamza" userId="b47f3e03c0d4bf70" providerId="LiveId" clId="{14F71371-4B0C-4E06-BBE1-C84EDCEBB1BF}" dt="2023-10-29T18:40:22.573" v="692" actId="1076"/>
        <pc:sldMkLst>
          <pc:docMk/>
          <pc:sldMk cId="361909887" sldId="262"/>
        </pc:sldMkLst>
        <pc:spChg chg="mod">
          <ac:chgData name="aftkar hamza" userId="b47f3e03c0d4bf70" providerId="LiveId" clId="{14F71371-4B0C-4E06-BBE1-C84EDCEBB1BF}" dt="2023-10-29T18:40:22.573" v="692" actId="1076"/>
          <ac:spMkLst>
            <pc:docMk/>
            <pc:sldMk cId="361909887" sldId="262"/>
            <ac:spMk id="3" creationId="{557AB2CD-14D4-6D3E-126A-DB0D2E4086B8}"/>
          </ac:spMkLst>
        </pc:spChg>
      </pc:sldChg>
      <pc:sldChg chg="modSp mod">
        <pc:chgData name="aftkar hamza" userId="b47f3e03c0d4bf70" providerId="LiveId" clId="{14F71371-4B0C-4E06-BBE1-C84EDCEBB1BF}" dt="2023-10-29T18:41:34.769" v="699" actId="1076"/>
        <pc:sldMkLst>
          <pc:docMk/>
          <pc:sldMk cId="2104085211" sldId="263"/>
        </pc:sldMkLst>
        <pc:spChg chg="mod">
          <ac:chgData name="aftkar hamza" userId="b47f3e03c0d4bf70" providerId="LiveId" clId="{14F71371-4B0C-4E06-BBE1-C84EDCEBB1BF}" dt="2023-10-29T18:41:34.769" v="699" actId="1076"/>
          <ac:spMkLst>
            <pc:docMk/>
            <pc:sldMk cId="2104085211" sldId="263"/>
            <ac:spMk id="3" creationId="{55A6EC89-A4A5-7D93-AACB-C9573E4FF7E6}"/>
          </ac:spMkLst>
        </pc:spChg>
      </pc:sldChg>
      <pc:sldChg chg="modSp mod">
        <pc:chgData name="aftkar hamza" userId="b47f3e03c0d4bf70" providerId="LiveId" clId="{14F71371-4B0C-4E06-BBE1-C84EDCEBB1BF}" dt="2023-10-29T18:41:54.628" v="702" actId="207"/>
        <pc:sldMkLst>
          <pc:docMk/>
          <pc:sldMk cId="1761947869" sldId="264"/>
        </pc:sldMkLst>
        <pc:spChg chg="mod">
          <ac:chgData name="aftkar hamza" userId="b47f3e03c0d4bf70" providerId="LiveId" clId="{14F71371-4B0C-4E06-BBE1-C84EDCEBB1BF}" dt="2023-10-29T18:41:54.628" v="702" actId="207"/>
          <ac:spMkLst>
            <pc:docMk/>
            <pc:sldMk cId="1761947869" sldId="264"/>
            <ac:spMk id="3" creationId="{E76878DF-6607-3F18-2E36-35E6E223050A}"/>
          </ac:spMkLst>
        </pc:spChg>
      </pc:sldChg>
      <pc:sldChg chg="modSp mod">
        <pc:chgData name="aftkar hamza" userId="b47f3e03c0d4bf70" providerId="LiveId" clId="{14F71371-4B0C-4E06-BBE1-C84EDCEBB1BF}" dt="2023-10-29T18:42:17.413" v="706" actId="1076"/>
        <pc:sldMkLst>
          <pc:docMk/>
          <pc:sldMk cId="961224672" sldId="265"/>
        </pc:sldMkLst>
        <pc:spChg chg="mod">
          <ac:chgData name="aftkar hamza" userId="b47f3e03c0d4bf70" providerId="LiveId" clId="{14F71371-4B0C-4E06-BBE1-C84EDCEBB1BF}" dt="2023-10-29T18:42:17.413" v="706" actId="1076"/>
          <ac:spMkLst>
            <pc:docMk/>
            <pc:sldMk cId="961224672" sldId="265"/>
            <ac:spMk id="3" creationId="{493C5FA5-402B-4E16-9C10-BFC3FC784D34}"/>
          </ac:spMkLst>
        </pc:spChg>
      </pc:sldChg>
      <pc:sldChg chg="modSp mod">
        <pc:chgData name="aftkar hamza" userId="b47f3e03c0d4bf70" providerId="LiveId" clId="{14F71371-4B0C-4E06-BBE1-C84EDCEBB1BF}" dt="2023-10-29T18:42:57.816" v="710" actId="404"/>
        <pc:sldMkLst>
          <pc:docMk/>
          <pc:sldMk cId="3963174047" sldId="266"/>
        </pc:sldMkLst>
        <pc:spChg chg="mod">
          <ac:chgData name="aftkar hamza" userId="b47f3e03c0d4bf70" providerId="LiveId" clId="{14F71371-4B0C-4E06-BBE1-C84EDCEBB1BF}" dt="2023-10-29T18:42:57.816" v="710" actId="404"/>
          <ac:spMkLst>
            <pc:docMk/>
            <pc:sldMk cId="3963174047" sldId="266"/>
            <ac:spMk id="3" creationId="{87F5472A-683B-C9F1-C244-2F31314F427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880E8-7428-D73D-0452-7A21D3E11BF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F288D97-356D-3342-0994-CD988A7545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F5015AA-39D8-30CF-4104-C40BFB7514E5}"/>
              </a:ext>
            </a:extLst>
          </p:cNvPr>
          <p:cNvSpPr>
            <a:spLocks noGrp="1"/>
          </p:cNvSpPr>
          <p:nvPr>
            <p:ph type="dt" sz="half" idx="10"/>
          </p:nvPr>
        </p:nvSpPr>
        <p:spPr/>
        <p:txBody>
          <a:bodyPr/>
          <a:lstStyle/>
          <a:p>
            <a:fld id="{5E399022-900B-43BB-A4E7-28AE3FDA8653}" type="datetimeFigureOut">
              <a:rPr lang="en-US" smtClean="0"/>
              <a:t>10/29/2023</a:t>
            </a:fld>
            <a:endParaRPr lang="en-US"/>
          </a:p>
        </p:txBody>
      </p:sp>
      <p:sp>
        <p:nvSpPr>
          <p:cNvPr id="5" name="Footer Placeholder 4">
            <a:extLst>
              <a:ext uri="{FF2B5EF4-FFF2-40B4-BE49-F238E27FC236}">
                <a16:creationId xmlns:a16="http://schemas.microsoft.com/office/drawing/2014/main" id="{04C80420-2364-1AE1-4CDC-CDE51A8327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39D976-8D48-A23B-50DA-5DCB58207C66}"/>
              </a:ext>
            </a:extLst>
          </p:cNvPr>
          <p:cNvSpPr>
            <a:spLocks noGrp="1"/>
          </p:cNvSpPr>
          <p:nvPr>
            <p:ph type="sldNum" sz="quarter" idx="12"/>
          </p:nvPr>
        </p:nvSpPr>
        <p:spPr/>
        <p:txBody>
          <a:bodyPr/>
          <a:lstStyle/>
          <a:p>
            <a:fld id="{000787A4-1EE5-4FFE-AF08-FD6BC0B32622}" type="slidenum">
              <a:rPr lang="en-US" smtClean="0"/>
              <a:t>‹#›</a:t>
            </a:fld>
            <a:endParaRPr lang="en-US"/>
          </a:p>
        </p:txBody>
      </p:sp>
    </p:spTree>
    <p:extLst>
      <p:ext uri="{BB962C8B-B14F-4D97-AF65-F5344CB8AC3E}">
        <p14:creationId xmlns:p14="http://schemas.microsoft.com/office/powerpoint/2010/main" val="3589943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1D715-D46C-3CE0-CE2E-40B3AB495C8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791A41D-55D5-89A6-9D81-A66F4511EC1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0FAEA5-48BB-D5A4-2B24-EC9BF2CDE9D6}"/>
              </a:ext>
            </a:extLst>
          </p:cNvPr>
          <p:cNvSpPr>
            <a:spLocks noGrp="1"/>
          </p:cNvSpPr>
          <p:nvPr>
            <p:ph type="dt" sz="half" idx="10"/>
          </p:nvPr>
        </p:nvSpPr>
        <p:spPr/>
        <p:txBody>
          <a:bodyPr/>
          <a:lstStyle/>
          <a:p>
            <a:fld id="{5E399022-900B-43BB-A4E7-28AE3FDA8653}" type="datetimeFigureOut">
              <a:rPr lang="en-US" smtClean="0"/>
              <a:t>10/29/2023</a:t>
            </a:fld>
            <a:endParaRPr lang="en-US"/>
          </a:p>
        </p:txBody>
      </p:sp>
      <p:sp>
        <p:nvSpPr>
          <p:cNvPr id="5" name="Footer Placeholder 4">
            <a:extLst>
              <a:ext uri="{FF2B5EF4-FFF2-40B4-BE49-F238E27FC236}">
                <a16:creationId xmlns:a16="http://schemas.microsoft.com/office/drawing/2014/main" id="{0134DB00-5632-AEDB-A802-649A4D5074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14D4A3-E1B3-E70A-B57E-8C15250911BC}"/>
              </a:ext>
            </a:extLst>
          </p:cNvPr>
          <p:cNvSpPr>
            <a:spLocks noGrp="1"/>
          </p:cNvSpPr>
          <p:nvPr>
            <p:ph type="sldNum" sz="quarter" idx="12"/>
          </p:nvPr>
        </p:nvSpPr>
        <p:spPr/>
        <p:txBody>
          <a:bodyPr/>
          <a:lstStyle/>
          <a:p>
            <a:fld id="{000787A4-1EE5-4FFE-AF08-FD6BC0B32622}" type="slidenum">
              <a:rPr lang="en-US" smtClean="0"/>
              <a:t>‹#›</a:t>
            </a:fld>
            <a:endParaRPr lang="en-US"/>
          </a:p>
        </p:txBody>
      </p:sp>
    </p:spTree>
    <p:extLst>
      <p:ext uri="{BB962C8B-B14F-4D97-AF65-F5344CB8AC3E}">
        <p14:creationId xmlns:p14="http://schemas.microsoft.com/office/powerpoint/2010/main" val="3682460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63C5BB6-BBDF-65B5-AA84-9715EA7E015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F3E9B84-9182-03F8-37E6-9EDC53FEFC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78F087-EBBB-60A7-DD34-B803836A0623}"/>
              </a:ext>
            </a:extLst>
          </p:cNvPr>
          <p:cNvSpPr>
            <a:spLocks noGrp="1"/>
          </p:cNvSpPr>
          <p:nvPr>
            <p:ph type="dt" sz="half" idx="10"/>
          </p:nvPr>
        </p:nvSpPr>
        <p:spPr/>
        <p:txBody>
          <a:bodyPr/>
          <a:lstStyle/>
          <a:p>
            <a:fld id="{5E399022-900B-43BB-A4E7-28AE3FDA8653}" type="datetimeFigureOut">
              <a:rPr lang="en-US" smtClean="0"/>
              <a:t>10/29/2023</a:t>
            </a:fld>
            <a:endParaRPr lang="en-US"/>
          </a:p>
        </p:txBody>
      </p:sp>
      <p:sp>
        <p:nvSpPr>
          <p:cNvPr id="5" name="Footer Placeholder 4">
            <a:extLst>
              <a:ext uri="{FF2B5EF4-FFF2-40B4-BE49-F238E27FC236}">
                <a16:creationId xmlns:a16="http://schemas.microsoft.com/office/drawing/2014/main" id="{C67AB3F6-08E6-3680-4570-7B3FF6D30C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1C47AD-F170-C6F1-BDD9-A9638C9E063A}"/>
              </a:ext>
            </a:extLst>
          </p:cNvPr>
          <p:cNvSpPr>
            <a:spLocks noGrp="1"/>
          </p:cNvSpPr>
          <p:nvPr>
            <p:ph type="sldNum" sz="quarter" idx="12"/>
          </p:nvPr>
        </p:nvSpPr>
        <p:spPr/>
        <p:txBody>
          <a:bodyPr/>
          <a:lstStyle/>
          <a:p>
            <a:fld id="{000787A4-1EE5-4FFE-AF08-FD6BC0B32622}" type="slidenum">
              <a:rPr lang="en-US" smtClean="0"/>
              <a:t>‹#›</a:t>
            </a:fld>
            <a:endParaRPr lang="en-US"/>
          </a:p>
        </p:txBody>
      </p:sp>
    </p:spTree>
    <p:extLst>
      <p:ext uri="{BB962C8B-B14F-4D97-AF65-F5344CB8AC3E}">
        <p14:creationId xmlns:p14="http://schemas.microsoft.com/office/powerpoint/2010/main" val="2774531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D2B55-846C-9CAC-35E2-D6FAD90B80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C2F5CA-B8EE-9350-751A-9E235467ABF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1E56B2-B0D3-3E63-12DF-3D4E5AB9C090}"/>
              </a:ext>
            </a:extLst>
          </p:cNvPr>
          <p:cNvSpPr>
            <a:spLocks noGrp="1"/>
          </p:cNvSpPr>
          <p:nvPr>
            <p:ph type="dt" sz="half" idx="10"/>
          </p:nvPr>
        </p:nvSpPr>
        <p:spPr/>
        <p:txBody>
          <a:bodyPr/>
          <a:lstStyle/>
          <a:p>
            <a:fld id="{5E399022-900B-43BB-A4E7-28AE3FDA8653}" type="datetimeFigureOut">
              <a:rPr lang="en-US" smtClean="0"/>
              <a:t>10/29/2023</a:t>
            </a:fld>
            <a:endParaRPr lang="en-US"/>
          </a:p>
        </p:txBody>
      </p:sp>
      <p:sp>
        <p:nvSpPr>
          <p:cNvPr id="5" name="Footer Placeholder 4">
            <a:extLst>
              <a:ext uri="{FF2B5EF4-FFF2-40B4-BE49-F238E27FC236}">
                <a16:creationId xmlns:a16="http://schemas.microsoft.com/office/drawing/2014/main" id="{A1A90F96-DFD3-AAC4-45FB-C943A40618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E71973-B640-38E4-60D1-1CC844672AFB}"/>
              </a:ext>
            </a:extLst>
          </p:cNvPr>
          <p:cNvSpPr>
            <a:spLocks noGrp="1"/>
          </p:cNvSpPr>
          <p:nvPr>
            <p:ph type="sldNum" sz="quarter" idx="12"/>
          </p:nvPr>
        </p:nvSpPr>
        <p:spPr/>
        <p:txBody>
          <a:bodyPr/>
          <a:lstStyle/>
          <a:p>
            <a:fld id="{000787A4-1EE5-4FFE-AF08-FD6BC0B32622}" type="slidenum">
              <a:rPr lang="en-US" smtClean="0"/>
              <a:t>‹#›</a:t>
            </a:fld>
            <a:endParaRPr lang="en-US"/>
          </a:p>
        </p:txBody>
      </p:sp>
    </p:spTree>
    <p:extLst>
      <p:ext uri="{BB962C8B-B14F-4D97-AF65-F5344CB8AC3E}">
        <p14:creationId xmlns:p14="http://schemas.microsoft.com/office/powerpoint/2010/main" val="3902399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0D8FD-6AB3-8840-7492-6C61144C86B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838F251-0DA6-8A57-4292-5ECDB94FEC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79503E-C899-A878-A90D-9B224D0D0E19}"/>
              </a:ext>
            </a:extLst>
          </p:cNvPr>
          <p:cNvSpPr>
            <a:spLocks noGrp="1"/>
          </p:cNvSpPr>
          <p:nvPr>
            <p:ph type="dt" sz="half" idx="10"/>
          </p:nvPr>
        </p:nvSpPr>
        <p:spPr/>
        <p:txBody>
          <a:bodyPr/>
          <a:lstStyle/>
          <a:p>
            <a:fld id="{5E399022-900B-43BB-A4E7-28AE3FDA8653}" type="datetimeFigureOut">
              <a:rPr lang="en-US" smtClean="0"/>
              <a:t>10/29/2023</a:t>
            </a:fld>
            <a:endParaRPr lang="en-US"/>
          </a:p>
        </p:txBody>
      </p:sp>
      <p:sp>
        <p:nvSpPr>
          <p:cNvPr id="5" name="Footer Placeholder 4">
            <a:extLst>
              <a:ext uri="{FF2B5EF4-FFF2-40B4-BE49-F238E27FC236}">
                <a16:creationId xmlns:a16="http://schemas.microsoft.com/office/drawing/2014/main" id="{009C443C-7032-18B2-F741-53BC7DAF31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452C36-CFA0-77BC-A7EE-7417C5E4C6D6}"/>
              </a:ext>
            </a:extLst>
          </p:cNvPr>
          <p:cNvSpPr>
            <a:spLocks noGrp="1"/>
          </p:cNvSpPr>
          <p:nvPr>
            <p:ph type="sldNum" sz="quarter" idx="12"/>
          </p:nvPr>
        </p:nvSpPr>
        <p:spPr/>
        <p:txBody>
          <a:bodyPr/>
          <a:lstStyle/>
          <a:p>
            <a:fld id="{000787A4-1EE5-4FFE-AF08-FD6BC0B32622}" type="slidenum">
              <a:rPr lang="en-US" smtClean="0"/>
              <a:t>‹#›</a:t>
            </a:fld>
            <a:endParaRPr lang="en-US"/>
          </a:p>
        </p:txBody>
      </p:sp>
    </p:spTree>
    <p:extLst>
      <p:ext uri="{BB962C8B-B14F-4D97-AF65-F5344CB8AC3E}">
        <p14:creationId xmlns:p14="http://schemas.microsoft.com/office/powerpoint/2010/main" val="4005610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7BF81-5849-5C98-0FEB-543A9B5F0E7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73D542C-4CC7-B208-FFCF-543E2688D3C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16F11FF-51E8-0C03-2EFF-C6E7B55EDCA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9315260-689A-72FB-95F8-3492C1342A58}"/>
              </a:ext>
            </a:extLst>
          </p:cNvPr>
          <p:cNvSpPr>
            <a:spLocks noGrp="1"/>
          </p:cNvSpPr>
          <p:nvPr>
            <p:ph type="dt" sz="half" idx="10"/>
          </p:nvPr>
        </p:nvSpPr>
        <p:spPr/>
        <p:txBody>
          <a:bodyPr/>
          <a:lstStyle/>
          <a:p>
            <a:fld id="{5E399022-900B-43BB-A4E7-28AE3FDA8653}" type="datetimeFigureOut">
              <a:rPr lang="en-US" smtClean="0"/>
              <a:t>10/29/2023</a:t>
            </a:fld>
            <a:endParaRPr lang="en-US"/>
          </a:p>
        </p:txBody>
      </p:sp>
      <p:sp>
        <p:nvSpPr>
          <p:cNvPr id="6" name="Footer Placeholder 5">
            <a:extLst>
              <a:ext uri="{FF2B5EF4-FFF2-40B4-BE49-F238E27FC236}">
                <a16:creationId xmlns:a16="http://schemas.microsoft.com/office/drawing/2014/main" id="{BD701D0F-3774-0B20-0808-332DC557FE6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1380FD4-25C4-95C6-9C9F-8A1EC3BE53B5}"/>
              </a:ext>
            </a:extLst>
          </p:cNvPr>
          <p:cNvSpPr>
            <a:spLocks noGrp="1"/>
          </p:cNvSpPr>
          <p:nvPr>
            <p:ph type="sldNum" sz="quarter" idx="12"/>
          </p:nvPr>
        </p:nvSpPr>
        <p:spPr/>
        <p:txBody>
          <a:bodyPr/>
          <a:lstStyle/>
          <a:p>
            <a:fld id="{000787A4-1EE5-4FFE-AF08-FD6BC0B32622}" type="slidenum">
              <a:rPr lang="en-US" smtClean="0"/>
              <a:t>‹#›</a:t>
            </a:fld>
            <a:endParaRPr lang="en-US"/>
          </a:p>
        </p:txBody>
      </p:sp>
    </p:spTree>
    <p:extLst>
      <p:ext uri="{BB962C8B-B14F-4D97-AF65-F5344CB8AC3E}">
        <p14:creationId xmlns:p14="http://schemas.microsoft.com/office/powerpoint/2010/main" val="1093284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9E7EA-AB8E-9500-E04E-677F2710312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67254D4-65C9-C0B9-F572-299C4CAD5D4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CABEE7A-A5DE-29E2-CA16-6496C1417DC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B29A6-8676-1C6A-BFFD-183E313A40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8F25F09-C6B8-6662-79D8-42E4E03EEF4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773ED34-86B5-85F7-9657-A13B3E56F528}"/>
              </a:ext>
            </a:extLst>
          </p:cNvPr>
          <p:cNvSpPr>
            <a:spLocks noGrp="1"/>
          </p:cNvSpPr>
          <p:nvPr>
            <p:ph type="dt" sz="half" idx="10"/>
          </p:nvPr>
        </p:nvSpPr>
        <p:spPr/>
        <p:txBody>
          <a:bodyPr/>
          <a:lstStyle/>
          <a:p>
            <a:fld id="{5E399022-900B-43BB-A4E7-28AE3FDA8653}" type="datetimeFigureOut">
              <a:rPr lang="en-US" smtClean="0"/>
              <a:t>10/29/2023</a:t>
            </a:fld>
            <a:endParaRPr lang="en-US"/>
          </a:p>
        </p:txBody>
      </p:sp>
      <p:sp>
        <p:nvSpPr>
          <p:cNvPr id="8" name="Footer Placeholder 7">
            <a:extLst>
              <a:ext uri="{FF2B5EF4-FFF2-40B4-BE49-F238E27FC236}">
                <a16:creationId xmlns:a16="http://schemas.microsoft.com/office/drawing/2014/main" id="{8B558873-6789-1420-2927-8E85B417181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2DF9F42-A559-1388-1F30-AF8572112342}"/>
              </a:ext>
            </a:extLst>
          </p:cNvPr>
          <p:cNvSpPr>
            <a:spLocks noGrp="1"/>
          </p:cNvSpPr>
          <p:nvPr>
            <p:ph type="sldNum" sz="quarter" idx="12"/>
          </p:nvPr>
        </p:nvSpPr>
        <p:spPr/>
        <p:txBody>
          <a:bodyPr/>
          <a:lstStyle/>
          <a:p>
            <a:fld id="{000787A4-1EE5-4FFE-AF08-FD6BC0B32622}" type="slidenum">
              <a:rPr lang="en-US" smtClean="0"/>
              <a:t>‹#›</a:t>
            </a:fld>
            <a:endParaRPr lang="en-US"/>
          </a:p>
        </p:txBody>
      </p:sp>
    </p:spTree>
    <p:extLst>
      <p:ext uri="{BB962C8B-B14F-4D97-AF65-F5344CB8AC3E}">
        <p14:creationId xmlns:p14="http://schemas.microsoft.com/office/powerpoint/2010/main" val="1902274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2F139-7B9D-722B-3F8D-012959D16C4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B88A1C6-B242-F311-150F-2172FB6984D3}"/>
              </a:ext>
            </a:extLst>
          </p:cNvPr>
          <p:cNvSpPr>
            <a:spLocks noGrp="1"/>
          </p:cNvSpPr>
          <p:nvPr>
            <p:ph type="dt" sz="half" idx="10"/>
          </p:nvPr>
        </p:nvSpPr>
        <p:spPr/>
        <p:txBody>
          <a:bodyPr/>
          <a:lstStyle/>
          <a:p>
            <a:fld id="{5E399022-900B-43BB-A4E7-28AE3FDA8653}" type="datetimeFigureOut">
              <a:rPr lang="en-US" smtClean="0"/>
              <a:t>10/29/2023</a:t>
            </a:fld>
            <a:endParaRPr lang="en-US"/>
          </a:p>
        </p:txBody>
      </p:sp>
      <p:sp>
        <p:nvSpPr>
          <p:cNvPr id="4" name="Footer Placeholder 3">
            <a:extLst>
              <a:ext uri="{FF2B5EF4-FFF2-40B4-BE49-F238E27FC236}">
                <a16:creationId xmlns:a16="http://schemas.microsoft.com/office/drawing/2014/main" id="{B3BD679B-B5E9-69E7-7172-C0FA06A070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021B8E2-07AC-9897-5E81-8EC158FDB228}"/>
              </a:ext>
            </a:extLst>
          </p:cNvPr>
          <p:cNvSpPr>
            <a:spLocks noGrp="1"/>
          </p:cNvSpPr>
          <p:nvPr>
            <p:ph type="sldNum" sz="quarter" idx="12"/>
          </p:nvPr>
        </p:nvSpPr>
        <p:spPr/>
        <p:txBody>
          <a:bodyPr/>
          <a:lstStyle/>
          <a:p>
            <a:fld id="{000787A4-1EE5-4FFE-AF08-FD6BC0B32622}" type="slidenum">
              <a:rPr lang="en-US" smtClean="0"/>
              <a:t>‹#›</a:t>
            </a:fld>
            <a:endParaRPr lang="en-US"/>
          </a:p>
        </p:txBody>
      </p:sp>
    </p:spTree>
    <p:extLst>
      <p:ext uri="{BB962C8B-B14F-4D97-AF65-F5344CB8AC3E}">
        <p14:creationId xmlns:p14="http://schemas.microsoft.com/office/powerpoint/2010/main" val="912532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2D37E7-D3D4-508B-E41A-686D01016105}"/>
              </a:ext>
            </a:extLst>
          </p:cNvPr>
          <p:cNvSpPr>
            <a:spLocks noGrp="1"/>
          </p:cNvSpPr>
          <p:nvPr>
            <p:ph type="dt" sz="half" idx="10"/>
          </p:nvPr>
        </p:nvSpPr>
        <p:spPr/>
        <p:txBody>
          <a:bodyPr/>
          <a:lstStyle/>
          <a:p>
            <a:fld id="{5E399022-900B-43BB-A4E7-28AE3FDA8653}" type="datetimeFigureOut">
              <a:rPr lang="en-US" smtClean="0"/>
              <a:t>10/29/2023</a:t>
            </a:fld>
            <a:endParaRPr lang="en-US"/>
          </a:p>
        </p:txBody>
      </p:sp>
      <p:sp>
        <p:nvSpPr>
          <p:cNvPr id="3" name="Footer Placeholder 2">
            <a:extLst>
              <a:ext uri="{FF2B5EF4-FFF2-40B4-BE49-F238E27FC236}">
                <a16:creationId xmlns:a16="http://schemas.microsoft.com/office/drawing/2014/main" id="{A224C20E-9A32-ECC0-A6EC-D520F5FD863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64ABEC8-CE71-2D98-1D49-19F5C509E52B}"/>
              </a:ext>
            </a:extLst>
          </p:cNvPr>
          <p:cNvSpPr>
            <a:spLocks noGrp="1"/>
          </p:cNvSpPr>
          <p:nvPr>
            <p:ph type="sldNum" sz="quarter" idx="12"/>
          </p:nvPr>
        </p:nvSpPr>
        <p:spPr/>
        <p:txBody>
          <a:bodyPr/>
          <a:lstStyle/>
          <a:p>
            <a:fld id="{000787A4-1EE5-4FFE-AF08-FD6BC0B32622}" type="slidenum">
              <a:rPr lang="en-US" smtClean="0"/>
              <a:t>‹#›</a:t>
            </a:fld>
            <a:endParaRPr lang="en-US"/>
          </a:p>
        </p:txBody>
      </p:sp>
    </p:spTree>
    <p:extLst>
      <p:ext uri="{BB962C8B-B14F-4D97-AF65-F5344CB8AC3E}">
        <p14:creationId xmlns:p14="http://schemas.microsoft.com/office/powerpoint/2010/main" val="1942507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55ED4-5872-1B41-0A04-CA10E2D986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6CAC315-1997-821F-7B76-DD0C67DA8B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44CE179-9391-CBBC-46AF-23308709CF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FDA971-AE51-0E9C-01A0-15C6B619E880}"/>
              </a:ext>
            </a:extLst>
          </p:cNvPr>
          <p:cNvSpPr>
            <a:spLocks noGrp="1"/>
          </p:cNvSpPr>
          <p:nvPr>
            <p:ph type="dt" sz="half" idx="10"/>
          </p:nvPr>
        </p:nvSpPr>
        <p:spPr/>
        <p:txBody>
          <a:bodyPr/>
          <a:lstStyle/>
          <a:p>
            <a:fld id="{5E399022-900B-43BB-A4E7-28AE3FDA8653}" type="datetimeFigureOut">
              <a:rPr lang="en-US" smtClean="0"/>
              <a:t>10/29/2023</a:t>
            </a:fld>
            <a:endParaRPr lang="en-US"/>
          </a:p>
        </p:txBody>
      </p:sp>
      <p:sp>
        <p:nvSpPr>
          <p:cNvPr id="6" name="Footer Placeholder 5">
            <a:extLst>
              <a:ext uri="{FF2B5EF4-FFF2-40B4-BE49-F238E27FC236}">
                <a16:creationId xmlns:a16="http://schemas.microsoft.com/office/drawing/2014/main" id="{B813C451-2068-8AE8-A03D-96DC3B4D01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0AC462C-46E6-C713-15E2-C6E4874E8BB9}"/>
              </a:ext>
            </a:extLst>
          </p:cNvPr>
          <p:cNvSpPr>
            <a:spLocks noGrp="1"/>
          </p:cNvSpPr>
          <p:nvPr>
            <p:ph type="sldNum" sz="quarter" idx="12"/>
          </p:nvPr>
        </p:nvSpPr>
        <p:spPr/>
        <p:txBody>
          <a:bodyPr/>
          <a:lstStyle/>
          <a:p>
            <a:fld id="{000787A4-1EE5-4FFE-AF08-FD6BC0B32622}" type="slidenum">
              <a:rPr lang="en-US" smtClean="0"/>
              <a:t>‹#›</a:t>
            </a:fld>
            <a:endParaRPr lang="en-US"/>
          </a:p>
        </p:txBody>
      </p:sp>
    </p:spTree>
    <p:extLst>
      <p:ext uri="{BB962C8B-B14F-4D97-AF65-F5344CB8AC3E}">
        <p14:creationId xmlns:p14="http://schemas.microsoft.com/office/powerpoint/2010/main" val="3081650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77BE4-9ABD-9EBE-FCC6-73E55C289C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33D9E86-17C5-17FD-5EAC-FE3344F4BB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C17F74F-0524-01BF-42E1-E034CEE4E4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846680-63A7-39F5-9390-76F7FE21338A}"/>
              </a:ext>
            </a:extLst>
          </p:cNvPr>
          <p:cNvSpPr>
            <a:spLocks noGrp="1"/>
          </p:cNvSpPr>
          <p:nvPr>
            <p:ph type="dt" sz="half" idx="10"/>
          </p:nvPr>
        </p:nvSpPr>
        <p:spPr/>
        <p:txBody>
          <a:bodyPr/>
          <a:lstStyle/>
          <a:p>
            <a:fld id="{5E399022-900B-43BB-A4E7-28AE3FDA8653}" type="datetimeFigureOut">
              <a:rPr lang="en-US" smtClean="0"/>
              <a:t>10/29/2023</a:t>
            </a:fld>
            <a:endParaRPr lang="en-US"/>
          </a:p>
        </p:txBody>
      </p:sp>
      <p:sp>
        <p:nvSpPr>
          <p:cNvPr id="6" name="Footer Placeholder 5">
            <a:extLst>
              <a:ext uri="{FF2B5EF4-FFF2-40B4-BE49-F238E27FC236}">
                <a16:creationId xmlns:a16="http://schemas.microsoft.com/office/drawing/2014/main" id="{130993E6-205C-91CD-B7E3-727674AACB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5535A36-48DC-A4C7-A906-2CD8B9DB21CD}"/>
              </a:ext>
            </a:extLst>
          </p:cNvPr>
          <p:cNvSpPr>
            <a:spLocks noGrp="1"/>
          </p:cNvSpPr>
          <p:nvPr>
            <p:ph type="sldNum" sz="quarter" idx="12"/>
          </p:nvPr>
        </p:nvSpPr>
        <p:spPr/>
        <p:txBody>
          <a:bodyPr/>
          <a:lstStyle/>
          <a:p>
            <a:fld id="{000787A4-1EE5-4FFE-AF08-FD6BC0B32622}" type="slidenum">
              <a:rPr lang="en-US" smtClean="0"/>
              <a:t>‹#›</a:t>
            </a:fld>
            <a:endParaRPr lang="en-US"/>
          </a:p>
        </p:txBody>
      </p:sp>
    </p:spTree>
    <p:extLst>
      <p:ext uri="{BB962C8B-B14F-4D97-AF65-F5344CB8AC3E}">
        <p14:creationId xmlns:p14="http://schemas.microsoft.com/office/powerpoint/2010/main" val="4139910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6942C9D-E637-3FB9-52B2-8C775DF79F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866730-978B-7643-3C2D-3BBB05A24E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35AD7B-8B01-2887-AF36-8D13C4A2F5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399022-900B-43BB-A4E7-28AE3FDA8653}" type="datetimeFigureOut">
              <a:rPr lang="en-US" smtClean="0"/>
              <a:t>10/29/2023</a:t>
            </a:fld>
            <a:endParaRPr lang="en-US"/>
          </a:p>
        </p:txBody>
      </p:sp>
      <p:sp>
        <p:nvSpPr>
          <p:cNvPr id="5" name="Footer Placeholder 4">
            <a:extLst>
              <a:ext uri="{FF2B5EF4-FFF2-40B4-BE49-F238E27FC236}">
                <a16:creationId xmlns:a16="http://schemas.microsoft.com/office/drawing/2014/main" id="{CE66128C-F0BD-5EFC-1235-EEE876F37F0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7FA9055-EEC5-BD54-4940-7411568E2B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0787A4-1EE5-4FFE-AF08-FD6BC0B32622}" type="slidenum">
              <a:rPr lang="en-US" smtClean="0"/>
              <a:t>‹#›</a:t>
            </a:fld>
            <a:endParaRPr lang="en-US"/>
          </a:p>
        </p:txBody>
      </p:sp>
    </p:spTree>
    <p:extLst>
      <p:ext uri="{BB962C8B-B14F-4D97-AF65-F5344CB8AC3E}">
        <p14:creationId xmlns:p14="http://schemas.microsoft.com/office/powerpoint/2010/main" val="2351869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24D70-5788-DD66-417F-6B082CB101CB}"/>
              </a:ext>
            </a:extLst>
          </p:cNvPr>
          <p:cNvSpPr>
            <a:spLocks noGrp="1"/>
          </p:cNvSpPr>
          <p:nvPr>
            <p:ph type="ctrTitle"/>
          </p:nvPr>
        </p:nvSpPr>
        <p:spPr>
          <a:xfrm>
            <a:off x="1001677" y="2863247"/>
            <a:ext cx="9144000" cy="1477581"/>
          </a:xfrm>
        </p:spPr>
        <p:txBody>
          <a:bodyPr>
            <a:normAutofit/>
          </a:bodyPr>
          <a:lstStyle/>
          <a:p>
            <a:r>
              <a:rPr lang="en-US" sz="9600" b="0" i="0" dirty="0">
                <a:solidFill>
                  <a:srgbClr val="202124"/>
                </a:solidFill>
                <a:effectLst/>
                <a:latin typeface="Google Sans"/>
              </a:rPr>
              <a:t>menstruate</a:t>
            </a:r>
            <a:endParaRPr lang="en-US" sz="9600" dirty="0"/>
          </a:p>
        </p:txBody>
      </p:sp>
      <p:sp>
        <p:nvSpPr>
          <p:cNvPr id="3" name="Subtitle 2">
            <a:extLst>
              <a:ext uri="{FF2B5EF4-FFF2-40B4-BE49-F238E27FC236}">
                <a16:creationId xmlns:a16="http://schemas.microsoft.com/office/drawing/2014/main" id="{12F72139-A9D7-9C7A-153E-229AA175D8C3}"/>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6104629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93C5FA5-402B-4E16-9C10-BFC3FC784D34}"/>
              </a:ext>
            </a:extLst>
          </p:cNvPr>
          <p:cNvSpPr txBox="1"/>
          <p:nvPr/>
        </p:nvSpPr>
        <p:spPr>
          <a:xfrm>
            <a:off x="1955530" y="1499686"/>
            <a:ext cx="6094674" cy="4832092"/>
          </a:xfrm>
          <a:prstGeom prst="rect">
            <a:avLst/>
          </a:prstGeom>
          <a:noFill/>
        </p:spPr>
        <p:txBody>
          <a:bodyPr wrap="square">
            <a:spAutoFit/>
          </a:bodyPr>
          <a:lstStyle/>
          <a:p>
            <a:pPr algn="l"/>
            <a:r>
              <a:rPr lang="en-US" sz="2800" b="0" i="0" dirty="0">
                <a:solidFill>
                  <a:srgbClr val="000000"/>
                </a:solidFill>
                <a:effectLst/>
                <a:latin typeface="Open Sans" panose="020B0606030504020204" pitchFamily="34" charset="0"/>
              </a:rPr>
              <a:t>Luteal phase</a:t>
            </a:r>
          </a:p>
          <a:p>
            <a:pPr algn="l"/>
            <a:r>
              <a:rPr lang="en-US" sz="2800" b="0" i="0" dirty="0">
                <a:solidFill>
                  <a:srgbClr val="000000"/>
                </a:solidFill>
                <a:effectLst/>
                <a:latin typeface="Open Sans" panose="020B0606030504020204" pitchFamily="34" charset="0"/>
              </a:rPr>
              <a:t>The luteal phase begins after ovulation. It lasts about 14 days (unless fertilization occurs) and ends just before a menstrual period.</a:t>
            </a:r>
          </a:p>
          <a:p>
            <a:pPr algn="l"/>
            <a:r>
              <a:rPr lang="en-US" sz="2800" b="0" i="0" dirty="0">
                <a:solidFill>
                  <a:srgbClr val="000000"/>
                </a:solidFill>
                <a:effectLst/>
                <a:latin typeface="Open Sans" panose="020B0606030504020204" pitchFamily="34" charset="0"/>
              </a:rPr>
              <a:t>In this phase, the ruptured follicle closes after releasing the egg and forms a structure called a corpus luteum, which produces increasing quantities of progesterone</a:t>
            </a:r>
          </a:p>
        </p:txBody>
      </p:sp>
    </p:spTree>
    <p:extLst>
      <p:ext uri="{BB962C8B-B14F-4D97-AF65-F5344CB8AC3E}">
        <p14:creationId xmlns:p14="http://schemas.microsoft.com/office/powerpoint/2010/main" val="9612246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7F5472A-683B-C9F1-C244-2F31314F427B}"/>
              </a:ext>
            </a:extLst>
          </p:cNvPr>
          <p:cNvSpPr txBox="1"/>
          <p:nvPr/>
        </p:nvSpPr>
        <p:spPr>
          <a:xfrm>
            <a:off x="1226489" y="469200"/>
            <a:ext cx="6094674" cy="5693866"/>
          </a:xfrm>
          <a:prstGeom prst="rect">
            <a:avLst/>
          </a:prstGeom>
          <a:noFill/>
        </p:spPr>
        <p:txBody>
          <a:bodyPr wrap="square">
            <a:spAutoFit/>
          </a:bodyPr>
          <a:lstStyle/>
          <a:p>
            <a:pPr algn="l"/>
            <a:r>
              <a:rPr lang="en-US" sz="2400" b="0" i="0" dirty="0">
                <a:solidFill>
                  <a:srgbClr val="000000"/>
                </a:solidFill>
                <a:effectLst/>
                <a:latin typeface="Open Sans" panose="020B0606030504020204" pitchFamily="34" charset="0"/>
              </a:rPr>
              <a:t>The progesterone produced by the corpus luteum does the following:</a:t>
            </a:r>
          </a:p>
          <a:p>
            <a:pPr algn="l">
              <a:buFont typeface="Arial" panose="020B0604020202020204" pitchFamily="34" charset="0"/>
              <a:buChar char="•"/>
            </a:pPr>
            <a:r>
              <a:rPr lang="en-US" sz="2400" b="0" i="0" dirty="0">
                <a:solidFill>
                  <a:srgbClr val="000000"/>
                </a:solidFill>
                <a:effectLst/>
                <a:latin typeface="Open Sans" panose="020B0606030504020204" pitchFamily="34" charset="0"/>
              </a:rPr>
              <a:t>Prepares the uterus in case an embryo is implanted</a:t>
            </a:r>
          </a:p>
          <a:p>
            <a:pPr algn="l">
              <a:buFont typeface="Arial" panose="020B0604020202020204" pitchFamily="34" charset="0"/>
              <a:buChar char="•"/>
            </a:pPr>
            <a:r>
              <a:rPr lang="en-US" sz="2400" b="0" i="0" dirty="0">
                <a:solidFill>
                  <a:srgbClr val="000000"/>
                </a:solidFill>
                <a:effectLst/>
                <a:latin typeface="Open Sans" panose="020B0606030504020204" pitchFamily="34" charset="0"/>
              </a:rPr>
              <a:t>Causes the endometrium to thicken, filling with fluids and nutrients to nourish a potential embryo</a:t>
            </a:r>
          </a:p>
          <a:p>
            <a:pPr algn="l">
              <a:buFont typeface="Arial" panose="020B0604020202020204" pitchFamily="34" charset="0"/>
              <a:buChar char="•"/>
            </a:pPr>
            <a:r>
              <a:rPr lang="en-US" sz="2800" b="0" i="0" dirty="0">
                <a:solidFill>
                  <a:srgbClr val="000000"/>
                </a:solidFill>
                <a:effectLst/>
                <a:latin typeface="Open Sans" panose="020B0606030504020204" pitchFamily="34" charset="0"/>
              </a:rPr>
              <a:t>Causes the mucus in the cervix to thicken, so that sperm or bacteria are less likely to enter the uterus</a:t>
            </a:r>
          </a:p>
          <a:p>
            <a:pPr algn="l">
              <a:buFont typeface="Arial" panose="020B0604020202020204" pitchFamily="34" charset="0"/>
              <a:buChar char="•"/>
            </a:pPr>
            <a:r>
              <a:rPr lang="en-US" sz="2800" b="0" i="0" dirty="0">
                <a:solidFill>
                  <a:srgbClr val="000000"/>
                </a:solidFill>
                <a:effectLst/>
                <a:latin typeface="Open Sans" panose="020B0606030504020204" pitchFamily="34" charset="0"/>
              </a:rPr>
              <a:t>Causes basal body temperature to increase slightly during the luteal phase and remain elevated until a menstrual period begins</a:t>
            </a:r>
          </a:p>
        </p:txBody>
      </p:sp>
    </p:spTree>
    <p:extLst>
      <p:ext uri="{BB962C8B-B14F-4D97-AF65-F5344CB8AC3E}">
        <p14:creationId xmlns:p14="http://schemas.microsoft.com/office/powerpoint/2010/main" val="3963174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DF9ABEB-4D33-A5FD-467E-BBF89896A9A5}"/>
              </a:ext>
            </a:extLst>
          </p:cNvPr>
          <p:cNvSpPr txBox="1"/>
          <p:nvPr/>
        </p:nvSpPr>
        <p:spPr>
          <a:xfrm>
            <a:off x="1396690" y="74235"/>
            <a:ext cx="6094140" cy="6709529"/>
          </a:xfrm>
          <a:prstGeom prst="rect">
            <a:avLst/>
          </a:prstGeom>
          <a:noFill/>
        </p:spPr>
        <p:txBody>
          <a:bodyPr wrap="square">
            <a:spAutoFit/>
          </a:bodyPr>
          <a:lstStyle/>
          <a:p>
            <a:r>
              <a:rPr lang="en-US" dirty="0"/>
              <a:t> </a:t>
            </a:r>
          </a:p>
          <a:p>
            <a:r>
              <a:rPr lang="en-US" sz="2800" dirty="0">
                <a:solidFill>
                  <a:srgbClr val="FF0000"/>
                </a:solidFill>
              </a:rPr>
              <a:t>Menstrual Cycle</a:t>
            </a:r>
          </a:p>
          <a:p>
            <a:r>
              <a:rPr lang="en-US" dirty="0"/>
              <a:t>  </a:t>
            </a:r>
            <a:r>
              <a:rPr lang="en-US" sz="3200" dirty="0"/>
              <a:t>Menstruation is the shedding of the lining of the uterus (endometrium) accompanied by bleeding. It occurs in approximately monthly cycles throughout a woman's reproductive life, except during pregnancy. Menstruation starts during puberty (at menarche) and stops permanently at menopause. (Menopause is defined as 1 year after the last menstrual cycle.)</a:t>
            </a:r>
          </a:p>
        </p:txBody>
      </p:sp>
    </p:spTree>
    <p:extLst>
      <p:ext uri="{BB962C8B-B14F-4D97-AF65-F5344CB8AC3E}">
        <p14:creationId xmlns:p14="http://schemas.microsoft.com/office/powerpoint/2010/main" val="889141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42A98B6-D82B-3ED9-08E6-259EDB928E98}"/>
              </a:ext>
            </a:extLst>
          </p:cNvPr>
          <p:cNvSpPr txBox="1"/>
          <p:nvPr/>
        </p:nvSpPr>
        <p:spPr>
          <a:xfrm>
            <a:off x="2066692" y="0"/>
            <a:ext cx="6096000" cy="8402300"/>
          </a:xfrm>
          <a:prstGeom prst="rect">
            <a:avLst/>
          </a:prstGeom>
          <a:noFill/>
        </p:spPr>
        <p:txBody>
          <a:bodyPr wrap="square">
            <a:spAutoFit/>
          </a:bodyPr>
          <a:lstStyle/>
          <a:p>
            <a:r>
              <a:rPr lang="en-US" sz="3600" dirty="0"/>
              <a:t> menstrual cycle is regulated by hormones. Luteinizing hormone and follicle-stimulating hormone, which are produced by the pituitary gland, promote ovulation and stimulate the ovaries to produce estrogen and progesterone. Estrogen and progesterone stimulate the uterus and breasts to prepare for possible fertilization.</a:t>
            </a:r>
          </a:p>
          <a:p>
            <a:r>
              <a:rPr lang="en-US" dirty="0"/>
              <a:t> </a:t>
            </a:r>
          </a:p>
          <a:p>
            <a:endParaRPr lang="en-US" dirty="0"/>
          </a:p>
          <a:p>
            <a:r>
              <a:rPr lang="en-US" dirty="0"/>
              <a:t>  </a:t>
            </a:r>
          </a:p>
          <a:p>
            <a:endParaRPr lang="en-US" dirty="0"/>
          </a:p>
          <a:p>
            <a:r>
              <a:rPr lang="en-US" dirty="0"/>
              <a:t> </a:t>
            </a:r>
          </a:p>
          <a:p>
            <a:r>
              <a:rPr lang="en-US" dirty="0"/>
              <a:t> </a:t>
            </a:r>
          </a:p>
        </p:txBody>
      </p:sp>
    </p:spTree>
    <p:extLst>
      <p:ext uri="{BB962C8B-B14F-4D97-AF65-F5344CB8AC3E}">
        <p14:creationId xmlns:p14="http://schemas.microsoft.com/office/powerpoint/2010/main" val="1946244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CCB571B-2327-4B66-9F33-2EE60756369A}"/>
              </a:ext>
            </a:extLst>
          </p:cNvPr>
          <p:cNvSpPr txBox="1"/>
          <p:nvPr/>
        </p:nvSpPr>
        <p:spPr>
          <a:xfrm>
            <a:off x="2430817" y="452140"/>
            <a:ext cx="6096000" cy="5016758"/>
          </a:xfrm>
          <a:prstGeom prst="rect">
            <a:avLst/>
          </a:prstGeom>
          <a:noFill/>
        </p:spPr>
        <p:txBody>
          <a:bodyPr wrap="square">
            <a:spAutoFit/>
          </a:bodyPr>
          <a:lstStyle/>
          <a:p>
            <a:pPr algn="l"/>
            <a:r>
              <a:rPr lang="en-US" sz="4000" b="0" i="0" dirty="0">
                <a:solidFill>
                  <a:srgbClr val="000000"/>
                </a:solidFill>
                <a:effectLst/>
                <a:latin typeface="Open Sans" panose="020B0606030504020204" pitchFamily="34" charset="0"/>
              </a:rPr>
              <a:t>The menstrual cycle has three phases:</a:t>
            </a:r>
          </a:p>
          <a:p>
            <a:pPr marL="571500" indent="-571500" algn="l">
              <a:buFont typeface="Wingdings" panose="05000000000000000000" pitchFamily="2" charset="2"/>
              <a:buChar char="v"/>
            </a:pPr>
            <a:r>
              <a:rPr lang="en-US" sz="4000" b="0" i="0" dirty="0">
                <a:solidFill>
                  <a:srgbClr val="000000"/>
                </a:solidFill>
                <a:effectLst/>
                <a:latin typeface="Open Sans" panose="020B0606030504020204" pitchFamily="34" charset="0"/>
              </a:rPr>
              <a:t>Follicular (before release of the egg)</a:t>
            </a:r>
          </a:p>
          <a:p>
            <a:pPr marL="571500" indent="-571500" algn="l">
              <a:buFont typeface="Wingdings" panose="05000000000000000000" pitchFamily="2" charset="2"/>
              <a:buChar char="v"/>
            </a:pPr>
            <a:r>
              <a:rPr lang="en-US" sz="4000" b="0" i="0" dirty="0">
                <a:solidFill>
                  <a:srgbClr val="000000"/>
                </a:solidFill>
                <a:effectLst/>
                <a:latin typeface="Open Sans" panose="020B0606030504020204" pitchFamily="34" charset="0"/>
              </a:rPr>
              <a:t>Ovulatory (egg release)</a:t>
            </a:r>
          </a:p>
          <a:p>
            <a:pPr marL="571500" indent="-571500" algn="l">
              <a:buFont typeface="Wingdings" panose="05000000000000000000" pitchFamily="2" charset="2"/>
              <a:buChar char="v"/>
            </a:pPr>
            <a:r>
              <a:rPr lang="en-US" sz="4000" b="0" i="0" dirty="0">
                <a:solidFill>
                  <a:srgbClr val="000000"/>
                </a:solidFill>
                <a:effectLst/>
                <a:latin typeface="Open Sans" panose="020B0606030504020204" pitchFamily="34" charset="0"/>
              </a:rPr>
              <a:t>Luteal (after egg release)</a:t>
            </a:r>
          </a:p>
        </p:txBody>
      </p:sp>
    </p:spTree>
    <p:extLst>
      <p:ext uri="{BB962C8B-B14F-4D97-AF65-F5344CB8AC3E}">
        <p14:creationId xmlns:p14="http://schemas.microsoft.com/office/powerpoint/2010/main" val="17609965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D5CDC3E-E488-07BE-EC41-6F24228EBA12}"/>
              </a:ext>
            </a:extLst>
          </p:cNvPr>
          <p:cNvSpPr txBox="1"/>
          <p:nvPr/>
        </p:nvSpPr>
        <p:spPr>
          <a:xfrm>
            <a:off x="1105908" y="0"/>
            <a:ext cx="6096000" cy="5601533"/>
          </a:xfrm>
          <a:prstGeom prst="rect">
            <a:avLst/>
          </a:prstGeom>
          <a:noFill/>
        </p:spPr>
        <p:txBody>
          <a:bodyPr wrap="square">
            <a:spAutoFit/>
          </a:bodyPr>
          <a:lstStyle/>
          <a:p>
            <a:r>
              <a:rPr lang="ar-IQ" sz="2800" b="0" i="0" dirty="0">
                <a:solidFill>
                  <a:srgbClr val="000000"/>
                </a:solidFill>
                <a:effectLst/>
                <a:latin typeface="Open Sans" panose="020B0606030504020204" pitchFamily="34" charset="0"/>
              </a:rPr>
              <a:t> </a:t>
            </a:r>
            <a:r>
              <a:rPr lang="en-US" sz="2800" b="0" i="0" dirty="0">
                <a:solidFill>
                  <a:srgbClr val="000000"/>
                </a:solidFill>
                <a:effectLst/>
                <a:latin typeface="Open Sans" panose="020B0606030504020204" pitchFamily="34" charset="0"/>
              </a:rPr>
              <a:t> </a:t>
            </a:r>
            <a:r>
              <a:rPr lang="en-US" b="0" i="0" dirty="0">
                <a:solidFill>
                  <a:srgbClr val="000000"/>
                </a:solidFill>
                <a:effectLst/>
                <a:latin typeface="Open Sans" panose="020B0606030504020204" pitchFamily="34" charset="0"/>
              </a:rPr>
              <a:t>menstrual cycle begins with menstrual bleeding (menstruation)</a:t>
            </a:r>
            <a:r>
              <a:rPr lang="en-US" b="0" i="0" dirty="0">
                <a:solidFill>
                  <a:srgbClr val="FF0000"/>
                </a:solidFill>
                <a:effectLst/>
                <a:latin typeface="Open Sans" panose="020B0606030504020204" pitchFamily="34" charset="0"/>
              </a:rPr>
              <a:t>, which marks the first day of the follicular phase</a:t>
            </a:r>
            <a:r>
              <a:rPr lang="en-US" sz="1600" b="0" i="0" dirty="0">
                <a:solidFill>
                  <a:srgbClr val="000000"/>
                </a:solidFill>
                <a:effectLst/>
                <a:latin typeface="Open Sans" panose="020B0606030504020204" pitchFamily="34" charset="0"/>
              </a:rPr>
              <a:t>.</a:t>
            </a:r>
          </a:p>
          <a:p>
            <a:r>
              <a:rPr lang="en-US" b="0" i="0" dirty="0">
                <a:solidFill>
                  <a:srgbClr val="000000"/>
                </a:solidFill>
                <a:effectLst/>
                <a:latin typeface="Open Sans" panose="020B0606030504020204" pitchFamily="34" charset="0"/>
              </a:rPr>
              <a:t>When the</a:t>
            </a:r>
            <a:r>
              <a:rPr lang="ar-IQ" sz="1600" b="0" i="0" dirty="0">
                <a:solidFill>
                  <a:srgbClr val="000000"/>
                </a:solidFill>
                <a:effectLst/>
                <a:latin typeface="Open Sans" panose="020B0606030504020204" pitchFamily="34" charset="0"/>
              </a:rPr>
              <a:t> </a:t>
            </a:r>
            <a:r>
              <a:rPr lang="en-US" sz="1600" b="0" i="0" dirty="0">
                <a:solidFill>
                  <a:srgbClr val="000000"/>
                </a:solidFill>
                <a:effectLst/>
                <a:latin typeface="Open Sans" panose="020B0606030504020204" pitchFamily="34" charset="0"/>
              </a:rPr>
              <a:t>follicular phase </a:t>
            </a:r>
            <a:r>
              <a:rPr lang="en-US" b="0" i="0" dirty="0">
                <a:solidFill>
                  <a:srgbClr val="000000"/>
                </a:solidFill>
                <a:effectLst/>
                <a:latin typeface="Open Sans" panose="020B0606030504020204" pitchFamily="34" charset="0"/>
              </a:rPr>
              <a:t>begins, levels of estrogen and progesterone </a:t>
            </a:r>
            <a:r>
              <a:rPr lang="en-US" b="0" i="0" dirty="0">
                <a:solidFill>
                  <a:srgbClr val="FF0000"/>
                </a:solidFill>
                <a:effectLst/>
                <a:latin typeface="Open Sans" panose="020B0606030504020204" pitchFamily="34" charset="0"/>
              </a:rPr>
              <a:t>are low</a:t>
            </a:r>
            <a:r>
              <a:rPr lang="en-US" b="0" i="0" dirty="0">
                <a:solidFill>
                  <a:srgbClr val="000000"/>
                </a:solidFill>
                <a:effectLst/>
                <a:latin typeface="Open Sans" panose="020B0606030504020204" pitchFamily="34" charset="0"/>
              </a:rPr>
              <a:t>. As a result, the top layers of the thickened lining of the uterus (endometrium) break down and are shed, and</a:t>
            </a:r>
            <a:r>
              <a:rPr lang="en-US" sz="2400" b="0" i="0" dirty="0">
                <a:solidFill>
                  <a:srgbClr val="000000"/>
                </a:solidFill>
                <a:effectLst/>
                <a:latin typeface="Open Sans" panose="020B0606030504020204" pitchFamily="34" charset="0"/>
              </a:rPr>
              <a:t> </a:t>
            </a:r>
            <a:r>
              <a:rPr lang="en-US" b="0" i="0" dirty="0">
                <a:solidFill>
                  <a:srgbClr val="000000"/>
                </a:solidFill>
                <a:effectLst/>
                <a:latin typeface="Open Sans" panose="020B0606030504020204" pitchFamily="34" charset="0"/>
              </a:rPr>
              <a:t>menstrual </a:t>
            </a:r>
            <a:r>
              <a:rPr lang="en-US" sz="2000" b="0" i="0" dirty="0">
                <a:solidFill>
                  <a:srgbClr val="000000"/>
                </a:solidFill>
                <a:effectLst/>
                <a:latin typeface="Open Sans" panose="020B0606030504020204" pitchFamily="34" charset="0"/>
              </a:rPr>
              <a:t>bleeding occurs</a:t>
            </a:r>
            <a:r>
              <a:rPr lang="en-US" sz="3600" b="0" i="0" dirty="0">
                <a:solidFill>
                  <a:srgbClr val="000000"/>
                </a:solidFill>
                <a:effectLst/>
                <a:latin typeface="Open Sans" panose="020B0606030504020204" pitchFamily="34" charset="0"/>
              </a:rPr>
              <a:t>. </a:t>
            </a:r>
            <a:r>
              <a:rPr lang="en-US" sz="2000" b="0" i="0" dirty="0">
                <a:solidFill>
                  <a:srgbClr val="000000"/>
                </a:solidFill>
                <a:effectLst/>
                <a:latin typeface="Open Sans" panose="020B0606030504020204" pitchFamily="34" charset="0"/>
              </a:rPr>
              <a:t>About this time</a:t>
            </a:r>
            <a:r>
              <a:rPr lang="en-US" sz="2800" b="0" i="0" dirty="0">
                <a:solidFill>
                  <a:srgbClr val="000000"/>
                </a:solidFill>
                <a:effectLst/>
                <a:latin typeface="Open Sans" panose="020B0606030504020204" pitchFamily="34" charset="0"/>
              </a:rPr>
              <a:t>, </a:t>
            </a:r>
            <a:r>
              <a:rPr lang="en-US" sz="2000" b="0" i="0" dirty="0">
                <a:solidFill>
                  <a:srgbClr val="000000"/>
                </a:solidFill>
                <a:effectLst/>
                <a:latin typeface="Open Sans" panose="020B0606030504020204" pitchFamily="34" charset="0"/>
              </a:rPr>
              <a:t>the </a:t>
            </a:r>
            <a:r>
              <a:rPr lang="en-US" sz="2000" b="0" i="0" dirty="0">
                <a:solidFill>
                  <a:srgbClr val="FF0000"/>
                </a:solidFill>
                <a:effectLst/>
                <a:latin typeface="Open Sans" panose="020B0606030504020204" pitchFamily="34" charset="0"/>
              </a:rPr>
              <a:t>follicle-stimulating hormone </a:t>
            </a:r>
            <a:r>
              <a:rPr lang="en-US" sz="1600" b="0" i="0" dirty="0">
                <a:solidFill>
                  <a:srgbClr val="FF0000"/>
                </a:solidFill>
                <a:effectLst/>
                <a:latin typeface="Open Sans" panose="020B0606030504020204" pitchFamily="34" charset="0"/>
              </a:rPr>
              <a:t>level </a:t>
            </a:r>
            <a:r>
              <a:rPr lang="en-US" sz="2000" b="0" i="0" dirty="0">
                <a:solidFill>
                  <a:srgbClr val="FF0000"/>
                </a:solidFill>
                <a:effectLst/>
                <a:latin typeface="Open Sans" panose="020B0606030504020204" pitchFamily="34" charset="0"/>
              </a:rPr>
              <a:t>increases </a:t>
            </a:r>
            <a:r>
              <a:rPr lang="en-US" sz="2000" b="0" i="0" dirty="0">
                <a:solidFill>
                  <a:srgbClr val="000000"/>
                </a:solidFill>
                <a:effectLst/>
                <a:latin typeface="Open Sans" panose="020B0606030504020204" pitchFamily="34" charset="0"/>
              </a:rPr>
              <a:t>slightly, stimulating the development of several follicles in the ovaries. (Follicles are sacs filled with fluid.) Each follicle contains an egg. Later in this phase, as the follicle-stimulating hormone level decreases, usually only one follicle continues to develop. This follicle produces estrogen.</a:t>
            </a:r>
            <a:r>
              <a:rPr lang="en-US" sz="2000" b="0" i="0" dirty="0">
                <a:solidFill>
                  <a:srgbClr val="FF0000"/>
                </a:solidFill>
                <a:effectLst/>
                <a:latin typeface="Open Sans" panose="020B0606030504020204" pitchFamily="34" charset="0"/>
              </a:rPr>
              <a:t> Estrogen levels increase </a:t>
            </a:r>
            <a:r>
              <a:rPr lang="en-US" sz="2000" b="0" i="0" dirty="0">
                <a:solidFill>
                  <a:srgbClr val="000000"/>
                </a:solidFill>
                <a:effectLst/>
                <a:latin typeface="Open Sans" panose="020B0606030504020204" pitchFamily="34" charset="0"/>
              </a:rPr>
              <a:t>steadily</a:t>
            </a:r>
            <a:r>
              <a:rPr lang="en-US" sz="900" b="0" i="0" dirty="0">
                <a:solidFill>
                  <a:srgbClr val="000000"/>
                </a:solidFill>
                <a:effectLst/>
                <a:latin typeface="Open Sans" panose="020B0606030504020204" pitchFamily="34" charset="0"/>
              </a:rPr>
              <a:t>.</a:t>
            </a:r>
            <a:endParaRPr lang="en-US" b="0" i="0" dirty="0">
              <a:solidFill>
                <a:srgbClr val="000000"/>
              </a:solidFill>
              <a:effectLst/>
              <a:latin typeface="Open Sans" panose="020B0606030504020204" pitchFamily="34" charset="0"/>
            </a:endParaRPr>
          </a:p>
        </p:txBody>
      </p:sp>
    </p:spTree>
    <p:extLst>
      <p:ext uri="{BB962C8B-B14F-4D97-AF65-F5344CB8AC3E}">
        <p14:creationId xmlns:p14="http://schemas.microsoft.com/office/powerpoint/2010/main" val="179821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505967E-B9FD-A5D2-BCE7-B384861EAB8E}"/>
              </a:ext>
            </a:extLst>
          </p:cNvPr>
          <p:cNvSpPr txBox="1"/>
          <p:nvPr/>
        </p:nvSpPr>
        <p:spPr>
          <a:xfrm>
            <a:off x="1297111" y="0"/>
            <a:ext cx="6094674" cy="6001643"/>
          </a:xfrm>
          <a:prstGeom prst="rect">
            <a:avLst/>
          </a:prstGeom>
          <a:noFill/>
        </p:spPr>
        <p:txBody>
          <a:bodyPr wrap="square">
            <a:spAutoFit/>
          </a:bodyPr>
          <a:lstStyle/>
          <a:p>
            <a:r>
              <a:rPr lang="en-US" sz="3200" b="1" i="0" dirty="0">
                <a:solidFill>
                  <a:srgbClr val="000000"/>
                </a:solidFill>
                <a:effectLst/>
                <a:latin typeface="Open Sans" panose="020B0606030504020204" pitchFamily="34" charset="0"/>
              </a:rPr>
              <a:t>ovulatory phase</a:t>
            </a:r>
            <a:r>
              <a:rPr lang="en-US" sz="3200" b="0" i="0" dirty="0">
                <a:solidFill>
                  <a:srgbClr val="000000"/>
                </a:solidFill>
                <a:effectLst/>
                <a:latin typeface="Open Sans" panose="020B0606030504020204" pitchFamily="34" charset="0"/>
              </a:rPr>
              <a:t> begins with a surge in luteinizing hormone and follicle-stimulating hormone levels. Luteinizing hormone stimulates egg release (ovulation), which usually occurs 16 to 32 hours after the surge begins. The estrogen level decreases during the surge, and the progesterone level starts to increase</a:t>
            </a:r>
            <a:endParaRPr lang="en-US" sz="3200" dirty="0"/>
          </a:p>
        </p:txBody>
      </p:sp>
    </p:spTree>
    <p:extLst>
      <p:ext uri="{BB962C8B-B14F-4D97-AF65-F5344CB8AC3E}">
        <p14:creationId xmlns:p14="http://schemas.microsoft.com/office/powerpoint/2010/main" val="37448200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57AB2CD-14D4-6D3E-126A-DB0D2E4086B8}"/>
              </a:ext>
            </a:extLst>
          </p:cNvPr>
          <p:cNvSpPr txBox="1"/>
          <p:nvPr/>
        </p:nvSpPr>
        <p:spPr>
          <a:xfrm>
            <a:off x="1449042" y="293356"/>
            <a:ext cx="6094674" cy="5262979"/>
          </a:xfrm>
          <a:prstGeom prst="rect">
            <a:avLst/>
          </a:prstGeom>
          <a:noFill/>
        </p:spPr>
        <p:txBody>
          <a:bodyPr wrap="square">
            <a:spAutoFit/>
          </a:bodyPr>
          <a:lstStyle/>
          <a:p>
            <a:r>
              <a:rPr lang="en-US" sz="2800" b="0" i="0" dirty="0">
                <a:solidFill>
                  <a:srgbClr val="000000"/>
                </a:solidFill>
                <a:effectLst/>
                <a:latin typeface="Open Sans" panose="020B0606030504020204" pitchFamily="34" charset="0"/>
              </a:rPr>
              <a:t>  </a:t>
            </a:r>
            <a:r>
              <a:rPr lang="en-US" sz="2800" b="1" i="0" dirty="0">
                <a:solidFill>
                  <a:srgbClr val="000000"/>
                </a:solidFill>
                <a:effectLst/>
                <a:latin typeface="Open Sans" panose="020B0606030504020204" pitchFamily="34" charset="0"/>
              </a:rPr>
              <a:t>luteal phase,</a:t>
            </a:r>
            <a:r>
              <a:rPr lang="en-US" sz="2800" b="0" i="0" dirty="0">
                <a:solidFill>
                  <a:srgbClr val="000000"/>
                </a:solidFill>
                <a:effectLst/>
                <a:latin typeface="Open Sans" panose="020B0606030504020204" pitchFamily="34" charset="0"/>
              </a:rPr>
              <a:t> luteinizing hormone and follicle-stimulating hormone levels decrease. The ruptured follicle closes after releasing the egg and forms a </a:t>
            </a:r>
            <a:r>
              <a:rPr lang="en-US" sz="2800" b="0" i="0" dirty="0">
                <a:solidFill>
                  <a:srgbClr val="FF0000"/>
                </a:solidFill>
                <a:effectLst/>
                <a:latin typeface="Open Sans" panose="020B0606030504020204" pitchFamily="34" charset="0"/>
              </a:rPr>
              <a:t>corpus luteum</a:t>
            </a:r>
            <a:r>
              <a:rPr lang="en-US" sz="2800" b="0" i="0" dirty="0">
                <a:solidFill>
                  <a:srgbClr val="000000"/>
                </a:solidFill>
                <a:effectLst/>
                <a:latin typeface="Open Sans" panose="020B0606030504020204" pitchFamily="34" charset="0"/>
              </a:rPr>
              <a:t>, which produces progesterone. During most of this phase, the estrogen level is high. Progesterone and estrogen cause the lining of the uterus to thicken more, to prepare for possible fertilization.</a:t>
            </a:r>
            <a:endParaRPr lang="en-US" sz="3200" dirty="0"/>
          </a:p>
        </p:txBody>
      </p:sp>
    </p:spTree>
    <p:extLst>
      <p:ext uri="{BB962C8B-B14F-4D97-AF65-F5344CB8AC3E}">
        <p14:creationId xmlns:p14="http://schemas.microsoft.com/office/powerpoint/2010/main" val="361909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5A6EC89-A4A5-7D93-AACB-C9573E4FF7E6}"/>
              </a:ext>
            </a:extLst>
          </p:cNvPr>
          <p:cNvSpPr txBox="1"/>
          <p:nvPr/>
        </p:nvSpPr>
        <p:spPr>
          <a:xfrm>
            <a:off x="2765537" y="733246"/>
            <a:ext cx="6094674" cy="6124754"/>
          </a:xfrm>
          <a:prstGeom prst="rect">
            <a:avLst/>
          </a:prstGeom>
          <a:noFill/>
        </p:spPr>
        <p:txBody>
          <a:bodyPr wrap="square">
            <a:spAutoFit/>
          </a:bodyPr>
          <a:lstStyle/>
          <a:p>
            <a:pPr algn="l"/>
            <a:r>
              <a:rPr lang="en-US" sz="2400" b="0" i="0" dirty="0">
                <a:solidFill>
                  <a:srgbClr val="FF0000"/>
                </a:solidFill>
                <a:effectLst/>
                <a:latin typeface="Open Sans" panose="020B0606030504020204" pitchFamily="34" charset="0"/>
              </a:rPr>
              <a:t>F</a:t>
            </a:r>
            <a:r>
              <a:rPr lang="en-US" sz="2800" b="0" i="0" dirty="0">
                <a:solidFill>
                  <a:srgbClr val="FF0000"/>
                </a:solidFill>
                <a:effectLst/>
                <a:latin typeface="Open Sans" panose="020B0606030504020204" pitchFamily="34" charset="0"/>
              </a:rPr>
              <a:t>ollicular phase</a:t>
            </a:r>
          </a:p>
          <a:p>
            <a:pPr algn="l"/>
            <a:r>
              <a:rPr lang="en-US" sz="2800" b="0" i="0" dirty="0">
                <a:solidFill>
                  <a:srgbClr val="000000"/>
                </a:solidFill>
                <a:effectLst/>
                <a:latin typeface="Open Sans" panose="020B0606030504020204" pitchFamily="34" charset="0"/>
              </a:rPr>
              <a:t>The follicular phase begins on the first day of menstrual bleeding (day 1). But the main event in this phase is the development of follicles in </a:t>
            </a:r>
            <a:r>
              <a:rPr lang="en-US" sz="2400" b="0" i="0" dirty="0">
                <a:solidFill>
                  <a:srgbClr val="000000"/>
                </a:solidFill>
                <a:effectLst/>
                <a:latin typeface="Open Sans" panose="020B0606030504020204" pitchFamily="34" charset="0"/>
              </a:rPr>
              <a:t>the ovaries. (Follicles are sacs filled with fluid.)</a:t>
            </a:r>
          </a:p>
          <a:p>
            <a:pPr algn="l"/>
            <a:r>
              <a:rPr lang="en-US" sz="2400" b="0" i="0" dirty="0">
                <a:solidFill>
                  <a:srgbClr val="000000"/>
                </a:solidFill>
                <a:effectLst/>
                <a:latin typeface="Open Sans" panose="020B0606030504020204" pitchFamily="34" charset="0"/>
              </a:rPr>
              <a:t>At the beginning of the follicular phase, the lining of the uterus (endometrium) is thick with fluids and nutrients designed to nourish an embryo. If no egg has been fertilized, estrogen and progesterone levels are low. As a result, the </a:t>
            </a:r>
            <a:r>
              <a:rPr lang="en-US" sz="2800" b="0" i="0" dirty="0">
                <a:solidFill>
                  <a:srgbClr val="000000"/>
                </a:solidFill>
                <a:effectLst/>
                <a:latin typeface="Open Sans" panose="020B0606030504020204" pitchFamily="34" charset="0"/>
              </a:rPr>
              <a:t>top layers of the endometrium are shed, and menstrual bleeding occurs</a:t>
            </a:r>
            <a:r>
              <a:rPr lang="en-US" b="0" i="0" dirty="0">
                <a:solidFill>
                  <a:srgbClr val="000000"/>
                </a:solidFill>
                <a:effectLst/>
                <a:latin typeface="Open Sans" panose="020B0606030504020204" pitchFamily="34" charset="0"/>
              </a:rPr>
              <a:t>.</a:t>
            </a:r>
          </a:p>
        </p:txBody>
      </p:sp>
    </p:spTree>
    <p:extLst>
      <p:ext uri="{BB962C8B-B14F-4D97-AF65-F5344CB8AC3E}">
        <p14:creationId xmlns:p14="http://schemas.microsoft.com/office/powerpoint/2010/main" val="21040852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76878DF-6607-3F18-2E36-35E6E223050A}"/>
              </a:ext>
            </a:extLst>
          </p:cNvPr>
          <p:cNvSpPr txBox="1"/>
          <p:nvPr/>
        </p:nvSpPr>
        <p:spPr>
          <a:xfrm>
            <a:off x="1504785" y="395609"/>
            <a:ext cx="6094674" cy="5909310"/>
          </a:xfrm>
          <a:prstGeom prst="rect">
            <a:avLst/>
          </a:prstGeom>
          <a:noFill/>
        </p:spPr>
        <p:txBody>
          <a:bodyPr wrap="square">
            <a:spAutoFit/>
          </a:bodyPr>
          <a:lstStyle/>
          <a:p>
            <a:pPr algn="l"/>
            <a:br>
              <a:rPr lang="en-US" b="0" i="0" dirty="0">
                <a:solidFill>
                  <a:srgbClr val="000000"/>
                </a:solidFill>
                <a:effectLst/>
                <a:latin typeface="Open Sans" panose="020B0606030504020204" pitchFamily="34" charset="0"/>
              </a:rPr>
            </a:br>
            <a:r>
              <a:rPr lang="en-US" sz="2400" b="0" i="0" dirty="0">
                <a:solidFill>
                  <a:srgbClr val="FF0000"/>
                </a:solidFill>
                <a:effectLst/>
                <a:latin typeface="Open Sans" panose="020B0606030504020204" pitchFamily="34" charset="0"/>
              </a:rPr>
              <a:t>Ovulatory phase</a:t>
            </a:r>
          </a:p>
          <a:p>
            <a:pPr algn="l"/>
            <a:r>
              <a:rPr lang="en-US" sz="2400" b="0" i="0" dirty="0">
                <a:solidFill>
                  <a:srgbClr val="000000"/>
                </a:solidFill>
                <a:effectLst/>
                <a:latin typeface="Open Sans" panose="020B0606030504020204" pitchFamily="34" charset="0"/>
              </a:rPr>
              <a:t>The ovulatory phase begins when the level of luteinizing hormone surges. Luteinizing hormone stimulates the dominant follicle to bulge from the surface of the ovary and finally rupture, releasing the egg. The level of follicle-stimulating hormone increases to a lesser degree.</a:t>
            </a:r>
          </a:p>
          <a:p>
            <a:pPr algn="l"/>
            <a:r>
              <a:rPr lang="en-US" sz="2400" b="0" i="0" dirty="0">
                <a:solidFill>
                  <a:srgbClr val="000000"/>
                </a:solidFill>
                <a:effectLst/>
                <a:latin typeface="Open Sans" panose="020B0606030504020204" pitchFamily="34" charset="0"/>
              </a:rPr>
              <a:t>The ovulatory phase usually lasts 16 to 32 hours. It ends when the egg is released, about 10 to 12 hours after the surge in the level of luteinizing hormone. The egg can be fertilized for only up to about 12 hours after its release.</a:t>
            </a:r>
          </a:p>
        </p:txBody>
      </p:sp>
    </p:spTree>
    <p:extLst>
      <p:ext uri="{BB962C8B-B14F-4D97-AF65-F5344CB8AC3E}">
        <p14:creationId xmlns:p14="http://schemas.microsoft.com/office/powerpoint/2010/main" val="17619478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TotalTime>
  <Words>708</Words>
  <Application>Microsoft Office PowerPoint</Application>
  <PresentationFormat>Widescreen</PresentationFormat>
  <Paragraphs>33</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Calibri Light</vt:lpstr>
      <vt:lpstr>Google Sans</vt:lpstr>
      <vt:lpstr>Open Sans</vt:lpstr>
      <vt:lpstr>Wingdings</vt:lpstr>
      <vt:lpstr>Office Theme</vt:lpstr>
      <vt:lpstr>menstruate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menstruate</dc:title>
  <dc:creator>aftkar hamza</dc:creator>
  <cp:lastModifiedBy>aftkar hamza</cp:lastModifiedBy>
  <cp:revision>3</cp:revision>
  <dcterms:created xsi:type="dcterms:W3CDTF">2023-10-02T06:18:35Z</dcterms:created>
  <dcterms:modified xsi:type="dcterms:W3CDTF">2023-10-29T18:42:58Z</dcterms:modified>
</cp:coreProperties>
</file>