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4" r:id="rId4"/>
    <p:sldId id="257" r:id="rId5"/>
    <p:sldId id="259" r:id="rId6"/>
    <p:sldId id="288" r:id="rId7"/>
    <p:sldId id="260" r:id="rId8"/>
    <p:sldId id="263" r:id="rId9"/>
    <p:sldId id="289" r:id="rId10"/>
    <p:sldId id="286" r:id="rId11"/>
    <p:sldId id="264" r:id="rId12"/>
    <p:sldId id="262" r:id="rId13"/>
    <p:sldId id="266" r:id="rId14"/>
    <p:sldId id="265" r:id="rId15"/>
    <p:sldId id="267" r:id="rId16"/>
    <p:sldId id="268" r:id="rId17"/>
    <p:sldId id="269" r:id="rId18"/>
    <p:sldId id="270" r:id="rId19"/>
    <p:sldId id="271" r:id="rId20"/>
    <p:sldId id="272" r:id="rId21"/>
    <p:sldId id="273" r:id="rId22"/>
    <p:sldId id="287" r:id="rId23"/>
    <p:sldId id="274" r:id="rId24"/>
    <p:sldId id="275" r:id="rId25"/>
    <p:sldId id="276" r:id="rId26"/>
    <p:sldId id="277" r:id="rId27"/>
    <p:sldId id="278" r:id="rId28"/>
    <p:sldId id="279" r:id="rId29"/>
    <p:sldId id="280" r:id="rId30"/>
    <p:sldId id="282" r:id="rId31"/>
    <p:sldId id="281"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88712-97D8-4262-A392-A31CCFB56347}" v="8" dt="2023-10-27T18:30:39.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9" d="100"/>
          <a:sy n="69" d="100"/>
        </p:scale>
        <p:origin x="122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tkar hamza" userId="b47f3e03c0d4bf70" providerId="LiveId" clId="{C6088712-97D8-4262-A392-A31CCFB56347}"/>
    <pc:docChg chg="addSld delSld modSld sldOrd">
      <pc:chgData name="aftkar hamza" userId="b47f3e03c0d4bf70" providerId="LiveId" clId="{C6088712-97D8-4262-A392-A31CCFB56347}" dt="2023-10-27T18:30:39.617" v="127"/>
      <pc:docMkLst>
        <pc:docMk/>
      </pc:docMkLst>
      <pc:sldChg chg="ord">
        <pc:chgData name="aftkar hamza" userId="b47f3e03c0d4bf70" providerId="LiveId" clId="{C6088712-97D8-4262-A392-A31CCFB56347}" dt="2023-10-23T08:11:04.085" v="8"/>
        <pc:sldMkLst>
          <pc:docMk/>
          <pc:sldMk cId="2647037954" sldId="257"/>
        </pc:sldMkLst>
      </pc:sldChg>
      <pc:sldChg chg="addSp modSp new del mod">
        <pc:chgData name="aftkar hamza" userId="b47f3e03c0d4bf70" providerId="LiveId" clId="{C6088712-97D8-4262-A392-A31CCFB56347}" dt="2023-10-23T08:11:14.635" v="9" actId="2696"/>
        <pc:sldMkLst>
          <pc:docMk/>
          <pc:sldMk cId="478880878" sldId="258"/>
        </pc:sldMkLst>
        <pc:spChg chg="add mod">
          <ac:chgData name="aftkar hamza" userId="b47f3e03c0d4bf70" providerId="LiveId" clId="{C6088712-97D8-4262-A392-A31CCFB56347}" dt="2023-10-23T08:10:56.673" v="6" actId="20577"/>
          <ac:spMkLst>
            <pc:docMk/>
            <pc:sldMk cId="478880878" sldId="258"/>
            <ac:spMk id="3" creationId="{A4E2B0FA-EACB-A6CB-2AE8-8268800C7998}"/>
          </ac:spMkLst>
        </pc:spChg>
      </pc:sldChg>
      <pc:sldChg chg="addSp modSp new mod">
        <pc:chgData name="aftkar hamza" userId="b47f3e03c0d4bf70" providerId="LiveId" clId="{C6088712-97D8-4262-A392-A31CCFB56347}" dt="2023-10-23T08:12:29.260" v="18" actId="403"/>
        <pc:sldMkLst>
          <pc:docMk/>
          <pc:sldMk cId="2587070035" sldId="258"/>
        </pc:sldMkLst>
        <pc:spChg chg="add mod">
          <ac:chgData name="aftkar hamza" userId="b47f3e03c0d4bf70" providerId="LiveId" clId="{C6088712-97D8-4262-A392-A31CCFB56347}" dt="2023-10-23T08:12:29.260" v="18" actId="403"/>
          <ac:spMkLst>
            <pc:docMk/>
            <pc:sldMk cId="2587070035" sldId="258"/>
            <ac:spMk id="3" creationId="{AE824BEC-4A8C-A0D9-6E1E-502CDA0D288F}"/>
          </ac:spMkLst>
        </pc:spChg>
      </pc:sldChg>
      <pc:sldChg chg="addSp modSp new mod">
        <pc:chgData name="aftkar hamza" userId="b47f3e03c0d4bf70" providerId="LiveId" clId="{C6088712-97D8-4262-A392-A31CCFB56347}" dt="2023-10-27T18:18:17.554" v="115" actId="1076"/>
        <pc:sldMkLst>
          <pc:docMk/>
          <pc:sldMk cId="4275634149" sldId="259"/>
        </pc:sldMkLst>
        <pc:spChg chg="add mod">
          <ac:chgData name="aftkar hamza" userId="b47f3e03c0d4bf70" providerId="LiveId" clId="{C6088712-97D8-4262-A392-A31CCFB56347}" dt="2023-10-27T18:18:03.626" v="113" actId="1076"/>
          <ac:spMkLst>
            <pc:docMk/>
            <pc:sldMk cId="4275634149" sldId="259"/>
            <ac:spMk id="3" creationId="{B473A2B1-4A97-276F-0D71-C9B8BD65070A}"/>
          </ac:spMkLst>
        </pc:spChg>
        <pc:spChg chg="add mod">
          <ac:chgData name="aftkar hamza" userId="b47f3e03c0d4bf70" providerId="LiveId" clId="{C6088712-97D8-4262-A392-A31CCFB56347}" dt="2023-10-27T18:18:17.554" v="115" actId="1076"/>
          <ac:spMkLst>
            <pc:docMk/>
            <pc:sldMk cId="4275634149" sldId="259"/>
            <ac:spMk id="5" creationId="{B3610C30-A1BA-6529-2321-0F3AD3E4B378}"/>
          </ac:spMkLst>
        </pc:spChg>
        <pc:picChg chg="add mod">
          <ac:chgData name="aftkar hamza" userId="b47f3e03c0d4bf70" providerId="LiveId" clId="{C6088712-97D8-4262-A392-A31CCFB56347}" dt="2023-10-27T18:18:07.757" v="114" actId="1076"/>
          <ac:picMkLst>
            <pc:docMk/>
            <pc:sldMk cId="4275634149" sldId="259"/>
            <ac:picMk id="2" creationId="{41D3F691-BDAC-59DA-2BA7-25C832E56BC7}"/>
          </ac:picMkLst>
        </pc:picChg>
        <pc:picChg chg="add mod">
          <ac:chgData name="aftkar hamza" userId="b47f3e03c0d4bf70" providerId="LiveId" clId="{C6088712-97D8-4262-A392-A31CCFB56347}" dt="2023-10-27T18:17:24.444" v="112" actId="1076"/>
          <ac:picMkLst>
            <pc:docMk/>
            <pc:sldMk cId="4275634149" sldId="259"/>
            <ac:picMk id="4" creationId="{BF2C1EC5-5687-AF70-4D5B-EBE61ED6F584}"/>
          </ac:picMkLst>
        </pc:picChg>
      </pc:sldChg>
      <pc:sldChg chg="addSp modSp new mod">
        <pc:chgData name="aftkar hamza" userId="b47f3e03c0d4bf70" providerId="LiveId" clId="{C6088712-97D8-4262-A392-A31CCFB56347}" dt="2023-10-23T08:20:34.673" v="45" actId="1076"/>
        <pc:sldMkLst>
          <pc:docMk/>
          <pc:sldMk cId="4022864371" sldId="260"/>
        </pc:sldMkLst>
        <pc:spChg chg="add mod">
          <ac:chgData name="aftkar hamza" userId="b47f3e03c0d4bf70" providerId="LiveId" clId="{C6088712-97D8-4262-A392-A31CCFB56347}" dt="2023-10-23T08:18:21.931" v="41" actId="1076"/>
          <ac:spMkLst>
            <pc:docMk/>
            <pc:sldMk cId="4022864371" sldId="260"/>
            <ac:spMk id="3" creationId="{9DD74DE5-E45B-8EA8-19CF-2622C8277B8E}"/>
          </ac:spMkLst>
        </pc:spChg>
        <pc:spChg chg="add mod">
          <ac:chgData name="aftkar hamza" userId="b47f3e03c0d4bf70" providerId="LiveId" clId="{C6088712-97D8-4262-A392-A31CCFB56347}" dt="2023-10-23T08:20:34.673" v="45" actId="1076"/>
          <ac:spMkLst>
            <pc:docMk/>
            <pc:sldMk cId="4022864371" sldId="260"/>
            <ac:spMk id="5" creationId="{DA5E01A8-912D-EBFA-460D-B326DBDE7B2A}"/>
          </ac:spMkLst>
        </pc:spChg>
      </pc:sldChg>
      <pc:sldChg chg="addSp modSp new mod">
        <pc:chgData name="aftkar hamza" userId="b47f3e03c0d4bf70" providerId="LiveId" clId="{C6088712-97D8-4262-A392-A31CCFB56347}" dt="2023-10-23T08:21:43.704" v="51" actId="1076"/>
        <pc:sldMkLst>
          <pc:docMk/>
          <pc:sldMk cId="3535392543" sldId="261"/>
        </pc:sldMkLst>
        <pc:spChg chg="add mod">
          <ac:chgData name="aftkar hamza" userId="b47f3e03c0d4bf70" providerId="LiveId" clId="{C6088712-97D8-4262-A392-A31CCFB56347}" dt="2023-10-23T08:21:43.704" v="51" actId="1076"/>
          <ac:spMkLst>
            <pc:docMk/>
            <pc:sldMk cId="3535392543" sldId="261"/>
            <ac:spMk id="3" creationId="{6029FD05-D8B8-8A50-4372-3D3C3E33868D}"/>
          </ac:spMkLst>
        </pc:spChg>
      </pc:sldChg>
      <pc:sldChg chg="new">
        <pc:chgData name="aftkar hamza" userId="b47f3e03c0d4bf70" providerId="LiveId" clId="{C6088712-97D8-4262-A392-A31CCFB56347}" dt="2023-10-23T08:21:57.836" v="52" actId="680"/>
        <pc:sldMkLst>
          <pc:docMk/>
          <pc:sldMk cId="1874722496" sldId="262"/>
        </pc:sldMkLst>
      </pc:sldChg>
      <pc:sldChg chg="addSp modSp mod ord">
        <pc:chgData name="aftkar hamza" userId="b47f3e03c0d4bf70" providerId="LiveId" clId="{C6088712-97D8-4262-A392-A31CCFB56347}" dt="2023-10-27T17:38:28.001" v="65"/>
        <pc:sldMkLst>
          <pc:docMk/>
          <pc:sldMk cId="1234175404" sldId="282"/>
        </pc:sldMkLst>
        <pc:spChg chg="add mod">
          <ac:chgData name="aftkar hamza" userId="b47f3e03c0d4bf70" providerId="LiveId" clId="{C6088712-97D8-4262-A392-A31CCFB56347}" dt="2023-10-27T17:38:14.476" v="63" actId="12"/>
          <ac:spMkLst>
            <pc:docMk/>
            <pc:sldMk cId="1234175404" sldId="282"/>
            <ac:spMk id="3" creationId="{B5459C90-CB4D-98C1-9B4B-C3634DFFF6B3}"/>
          </ac:spMkLst>
        </pc:spChg>
      </pc:sldChg>
      <pc:sldChg chg="addSp modSp new mod">
        <pc:chgData name="aftkar hamza" userId="b47f3e03c0d4bf70" providerId="LiveId" clId="{C6088712-97D8-4262-A392-A31CCFB56347}" dt="2023-10-27T17:50:07.782" v="90" actId="1076"/>
        <pc:sldMkLst>
          <pc:docMk/>
          <pc:sldMk cId="330580129" sldId="283"/>
        </pc:sldMkLst>
        <pc:spChg chg="add mod">
          <ac:chgData name="aftkar hamza" userId="b47f3e03c0d4bf70" providerId="LiveId" clId="{C6088712-97D8-4262-A392-A31CCFB56347}" dt="2023-10-27T17:49:54.849" v="86" actId="1076"/>
          <ac:spMkLst>
            <pc:docMk/>
            <pc:sldMk cId="330580129" sldId="283"/>
            <ac:spMk id="3" creationId="{E75C1036-55E9-8478-C6BA-48F66F7733D4}"/>
          </ac:spMkLst>
        </pc:spChg>
        <pc:spChg chg="add mod">
          <ac:chgData name="aftkar hamza" userId="b47f3e03c0d4bf70" providerId="LiveId" clId="{C6088712-97D8-4262-A392-A31CCFB56347}" dt="2023-10-27T17:50:07.782" v="90" actId="1076"/>
          <ac:spMkLst>
            <pc:docMk/>
            <pc:sldMk cId="330580129" sldId="283"/>
            <ac:spMk id="4" creationId="{A11D3424-3551-A47C-3922-E80D0EE869D1}"/>
          </ac:spMkLst>
        </pc:spChg>
      </pc:sldChg>
      <pc:sldChg chg="addSp new">
        <pc:chgData name="aftkar hamza" userId="b47f3e03c0d4bf70" providerId="LiveId" clId="{C6088712-97D8-4262-A392-A31CCFB56347}" dt="2023-10-27T17:46:34.331" v="80"/>
        <pc:sldMkLst>
          <pc:docMk/>
          <pc:sldMk cId="3438483599" sldId="284"/>
        </pc:sldMkLst>
        <pc:picChg chg="add">
          <ac:chgData name="aftkar hamza" userId="b47f3e03c0d4bf70" providerId="LiveId" clId="{C6088712-97D8-4262-A392-A31CCFB56347}" dt="2023-10-27T17:46:34.331" v="80"/>
          <ac:picMkLst>
            <pc:docMk/>
            <pc:sldMk cId="3438483599" sldId="284"/>
            <ac:picMk id="2" creationId="{94A6E957-F626-6200-8071-62D6856E7A21}"/>
          </ac:picMkLst>
        </pc:picChg>
      </pc:sldChg>
      <pc:sldChg chg="addSp new ord">
        <pc:chgData name="aftkar hamza" userId="b47f3e03c0d4bf70" providerId="LiveId" clId="{C6088712-97D8-4262-A392-A31CCFB56347}" dt="2023-10-27T18:07:38.689" v="96"/>
        <pc:sldMkLst>
          <pc:docMk/>
          <pc:sldMk cId="1165913417" sldId="285"/>
        </pc:sldMkLst>
        <pc:picChg chg="add">
          <ac:chgData name="aftkar hamza" userId="b47f3e03c0d4bf70" providerId="LiveId" clId="{C6088712-97D8-4262-A392-A31CCFB56347}" dt="2023-10-27T18:01:40.587" v="92"/>
          <ac:picMkLst>
            <pc:docMk/>
            <pc:sldMk cId="1165913417" sldId="285"/>
            <ac:picMk id="2" creationId="{38098EAF-BF8F-4ED0-F200-BB42C9164104}"/>
          </ac:picMkLst>
        </pc:picChg>
      </pc:sldChg>
      <pc:sldChg chg="addSp new ord">
        <pc:chgData name="aftkar hamza" userId="b47f3e03c0d4bf70" providerId="LiveId" clId="{C6088712-97D8-4262-A392-A31CCFB56347}" dt="2023-10-27T18:08:58.557" v="100"/>
        <pc:sldMkLst>
          <pc:docMk/>
          <pc:sldMk cId="2985809033" sldId="286"/>
        </pc:sldMkLst>
        <pc:picChg chg="add">
          <ac:chgData name="aftkar hamza" userId="b47f3e03c0d4bf70" providerId="LiveId" clId="{C6088712-97D8-4262-A392-A31CCFB56347}" dt="2023-10-27T18:07:54.712" v="98"/>
          <ac:picMkLst>
            <pc:docMk/>
            <pc:sldMk cId="2985809033" sldId="286"/>
            <ac:picMk id="2" creationId="{216A0CC5-89E2-3CC3-241B-C5FE9D898B0E}"/>
          </ac:picMkLst>
        </pc:picChg>
      </pc:sldChg>
      <pc:sldChg chg="addSp new">
        <pc:chgData name="aftkar hamza" userId="b47f3e03c0d4bf70" providerId="LiveId" clId="{C6088712-97D8-4262-A392-A31CCFB56347}" dt="2023-10-27T18:15:21.695" v="102"/>
        <pc:sldMkLst>
          <pc:docMk/>
          <pc:sldMk cId="3420898112" sldId="287"/>
        </pc:sldMkLst>
        <pc:picChg chg="add">
          <ac:chgData name="aftkar hamza" userId="b47f3e03c0d4bf70" providerId="LiveId" clId="{C6088712-97D8-4262-A392-A31CCFB56347}" dt="2023-10-27T18:15:21.695" v="102"/>
          <ac:picMkLst>
            <pc:docMk/>
            <pc:sldMk cId="3420898112" sldId="287"/>
            <ac:picMk id="2" creationId="{CC2153C0-D701-913A-DA5D-781A8C0978E4}"/>
          </ac:picMkLst>
        </pc:picChg>
      </pc:sldChg>
      <pc:sldChg chg="addSp new">
        <pc:chgData name="aftkar hamza" userId="b47f3e03c0d4bf70" providerId="LiveId" clId="{C6088712-97D8-4262-A392-A31CCFB56347}" dt="2023-10-27T18:17:00.706" v="108"/>
        <pc:sldMkLst>
          <pc:docMk/>
          <pc:sldMk cId="1258816019" sldId="288"/>
        </pc:sldMkLst>
        <pc:picChg chg="add">
          <ac:chgData name="aftkar hamza" userId="b47f3e03c0d4bf70" providerId="LiveId" clId="{C6088712-97D8-4262-A392-A31CCFB56347}" dt="2023-10-27T18:17:00.706" v="108"/>
          <ac:picMkLst>
            <pc:docMk/>
            <pc:sldMk cId="1258816019" sldId="288"/>
            <ac:picMk id="2" creationId="{733897CC-E0E3-CED3-5B41-7435BDCE6767}"/>
          </ac:picMkLst>
        </pc:picChg>
      </pc:sldChg>
      <pc:sldChg chg="addSp modSp new mod">
        <pc:chgData name="aftkar hamza" userId="b47f3e03c0d4bf70" providerId="LiveId" clId="{C6088712-97D8-4262-A392-A31CCFB56347}" dt="2023-10-27T18:30:39.617" v="127"/>
        <pc:sldMkLst>
          <pc:docMk/>
          <pc:sldMk cId="3218899008" sldId="289"/>
        </pc:sldMkLst>
        <pc:spChg chg="add mod">
          <ac:chgData name="aftkar hamza" userId="b47f3e03c0d4bf70" providerId="LiveId" clId="{C6088712-97D8-4262-A392-A31CCFB56347}" dt="2023-10-27T18:30:39.617" v="127"/>
          <ac:spMkLst>
            <pc:docMk/>
            <pc:sldMk cId="3218899008" sldId="289"/>
            <ac:spMk id="3" creationId="{D496D961-1A36-DF91-8D8A-9F879DDFCC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90B4-0265-E6E4-217C-97AD0B5518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728509-1447-71E0-2A3D-FBE7BF117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5174CB-8480-076B-2C72-C3458B6036BA}"/>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5" name="Footer Placeholder 4">
            <a:extLst>
              <a:ext uri="{FF2B5EF4-FFF2-40B4-BE49-F238E27FC236}">
                <a16:creationId xmlns:a16="http://schemas.microsoft.com/office/drawing/2014/main" id="{C77464B0-7B45-F74A-9F29-AB2FF4BF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4A610-A23A-0467-3133-32CD8D7C4A86}"/>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90446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1A3D-D0D9-645E-8307-32491CEA1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BBFCA5-D7EB-7330-B39A-FF48E5238B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C0691-CBFF-2642-5003-6D85BCF7539E}"/>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5" name="Footer Placeholder 4">
            <a:extLst>
              <a:ext uri="{FF2B5EF4-FFF2-40B4-BE49-F238E27FC236}">
                <a16:creationId xmlns:a16="http://schemas.microsoft.com/office/drawing/2014/main" id="{AEE092BB-394D-FD8D-4233-CAE8C762F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06DF2-B62C-391C-6BB6-9D7630110CA4}"/>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338148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995B5-0E87-7FA8-CF20-3D1D9069D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5DFB0B-8522-6299-AF35-CCD9EE7BA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A7218-0D55-4039-5F13-CA10D2704716}"/>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5" name="Footer Placeholder 4">
            <a:extLst>
              <a:ext uri="{FF2B5EF4-FFF2-40B4-BE49-F238E27FC236}">
                <a16:creationId xmlns:a16="http://schemas.microsoft.com/office/drawing/2014/main" id="{DD3E651B-808C-D2F3-217B-0430D4A43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7BA06-9460-E7C0-9161-D3030E9AD774}"/>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29325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D169-03F1-1DD8-CC37-819AD7C94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6BEBB-9A0C-5877-93E7-029DE3254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07C9C-B106-00DE-6BDE-31F69A69444D}"/>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5" name="Footer Placeholder 4">
            <a:extLst>
              <a:ext uri="{FF2B5EF4-FFF2-40B4-BE49-F238E27FC236}">
                <a16:creationId xmlns:a16="http://schemas.microsoft.com/office/drawing/2014/main" id="{63A7B860-7417-7883-8531-381E4375A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2B55F-F182-76B3-0C04-E4A250DAF034}"/>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389180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48A8-C312-8BE5-8F80-6EF63D80F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191807-9DF1-3D7E-ABCB-7FD2CE670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3837-15B6-80F0-A7C2-730028C95D10}"/>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5" name="Footer Placeholder 4">
            <a:extLst>
              <a:ext uri="{FF2B5EF4-FFF2-40B4-BE49-F238E27FC236}">
                <a16:creationId xmlns:a16="http://schemas.microsoft.com/office/drawing/2014/main" id="{48DAEC98-0307-A168-BEA0-1FCFBC09D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82D2C-EC54-197A-BBCD-274DA7DCED13}"/>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1175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4E4E-D4FA-8568-DE66-04BE295A2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F32A0-01F3-B507-9E30-59FEE0413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81F4FC-15B9-690C-760B-4EFC576AF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F1F52-A83D-ED95-08EE-3C81B20F391B}"/>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6" name="Footer Placeholder 5">
            <a:extLst>
              <a:ext uri="{FF2B5EF4-FFF2-40B4-BE49-F238E27FC236}">
                <a16:creationId xmlns:a16="http://schemas.microsoft.com/office/drawing/2014/main" id="{F1C94E3D-A5CA-E89A-5C9D-E716372B5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A8B3A-477E-A8B8-75D1-6CB3071D24F7}"/>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20887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85AB-3915-4DC0-7DB7-7D709F5985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946F4F-7504-5085-1F34-885DA2CF9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8B927-6BB6-8EB7-4ADA-059E767910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898E9-AE7D-976C-ADBA-8720B2D8B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8B5DFA-D8B3-AF40-A90C-083CB0952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0A16A0-66FA-6BBE-7AE3-7DDA62C7F048}"/>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8" name="Footer Placeholder 7">
            <a:extLst>
              <a:ext uri="{FF2B5EF4-FFF2-40B4-BE49-F238E27FC236}">
                <a16:creationId xmlns:a16="http://schemas.microsoft.com/office/drawing/2014/main" id="{7A7C09E6-C9BA-A77C-F6AF-38601ECE31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2646E-4232-FC6D-2ACA-BAA7A628042D}"/>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178125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ADC9-BE60-D5DB-1F8B-2D0F05E1E8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BF008-EE54-141A-E5EC-F2A7BE0922EE}"/>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4" name="Footer Placeholder 3">
            <a:extLst>
              <a:ext uri="{FF2B5EF4-FFF2-40B4-BE49-F238E27FC236}">
                <a16:creationId xmlns:a16="http://schemas.microsoft.com/office/drawing/2014/main" id="{9C936264-9372-2EC1-2D28-1623D5D046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69905-C7D9-5BF5-74F5-C81A322CE943}"/>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147720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64A1F-CF1E-3466-2A3E-2411433D737D}"/>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3" name="Footer Placeholder 2">
            <a:extLst>
              <a:ext uri="{FF2B5EF4-FFF2-40B4-BE49-F238E27FC236}">
                <a16:creationId xmlns:a16="http://schemas.microsoft.com/office/drawing/2014/main" id="{415C02AB-03C6-FB30-619E-EB6555993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FB4534-29B9-2FAA-0B82-4D9E4CC91CA0}"/>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246802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8CA2-041A-5DFF-363D-59FFFB70A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B45549-599D-67DA-B10A-135D9D8B5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08B926-FD84-11CE-6646-7411EDF6A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F4F6D-A065-16BC-C122-9627331B2D0A}"/>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6" name="Footer Placeholder 5">
            <a:extLst>
              <a:ext uri="{FF2B5EF4-FFF2-40B4-BE49-F238E27FC236}">
                <a16:creationId xmlns:a16="http://schemas.microsoft.com/office/drawing/2014/main" id="{34C38DF4-96D2-326E-5CA0-2CFB330D9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C7D55-4356-50D5-2568-8FCF5BADEE0C}"/>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57757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80B2-D63A-D88B-2DC1-B547692DE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0F9FB9-2FF8-5CE0-0FD8-9FF8953F4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653112-5777-99DE-61CA-0CDE27A7E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4429E-06FE-E3BB-C850-9F4C0C5E46F5}"/>
              </a:ext>
            </a:extLst>
          </p:cNvPr>
          <p:cNvSpPr>
            <a:spLocks noGrp="1"/>
          </p:cNvSpPr>
          <p:nvPr>
            <p:ph type="dt" sz="half" idx="10"/>
          </p:nvPr>
        </p:nvSpPr>
        <p:spPr/>
        <p:txBody>
          <a:bodyPr/>
          <a:lstStyle/>
          <a:p>
            <a:fld id="{B7C4C113-C8DA-462C-97D9-D02AB725CE59}" type="datetimeFigureOut">
              <a:rPr lang="en-US" smtClean="0"/>
              <a:t>10/29/2023</a:t>
            </a:fld>
            <a:endParaRPr lang="en-US"/>
          </a:p>
        </p:txBody>
      </p:sp>
      <p:sp>
        <p:nvSpPr>
          <p:cNvPr id="6" name="Footer Placeholder 5">
            <a:extLst>
              <a:ext uri="{FF2B5EF4-FFF2-40B4-BE49-F238E27FC236}">
                <a16:creationId xmlns:a16="http://schemas.microsoft.com/office/drawing/2014/main" id="{8F2FCFD2-7031-16AF-9B22-252BAD820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24CEC-0092-90A2-9474-32C73E94DC8C}"/>
              </a:ext>
            </a:extLst>
          </p:cNvPr>
          <p:cNvSpPr>
            <a:spLocks noGrp="1"/>
          </p:cNvSpPr>
          <p:nvPr>
            <p:ph type="sldNum" sz="quarter" idx="12"/>
          </p:nvPr>
        </p:nvSpPr>
        <p:spPr/>
        <p:txBody>
          <a:bodyPr/>
          <a:lstStyle/>
          <a:p>
            <a:fld id="{91991756-38FF-4A58-AB3A-D216B49FD936}" type="slidenum">
              <a:rPr lang="en-US" smtClean="0"/>
              <a:t>‹#›</a:t>
            </a:fld>
            <a:endParaRPr lang="en-US"/>
          </a:p>
        </p:txBody>
      </p:sp>
    </p:spTree>
    <p:extLst>
      <p:ext uri="{BB962C8B-B14F-4D97-AF65-F5344CB8AC3E}">
        <p14:creationId xmlns:p14="http://schemas.microsoft.com/office/powerpoint/2010/main" val="48957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49684-AA1E-01CE-8DC3-B5763BAC0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4F8A4E-1D15-B20E-5A62-D710E82EF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9972-E665-8A93-8731-C78A39C60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4C113-C8DA-462C-97D9-D02AB725CE59}" type="datetimeFigureOut">
              <a:rPr lang="en-US" smtClean="0"/>
              <a:t>10/29/2023</a:t>
            </a:fld>
            <a:endParaRPr lang="en-US"/>
          </a:p>
        </p:txBody>
      </p:sp>
      <p:sp>
        <p:nvSpPr>
          <p:cNvPr id="5" name="Footer Placeholder 4">
            <a:extLst>
              <a:ext uri="{FF2B5EF4-FFF2-40B4-BE49-F238E27FC236}">
                <a16:creationId xmlns:a16="http://schemas.microsoft.com/office/drawing/2014/main" id="{171EB18A-6928-55F8-C3D9-151778A66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6091E-2E9C-E22F-8EFD-99C5C3B8C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91756-38FF-4A58-AB3A-D216B49FD936}" type="slidenum">
              <a:rPr lang="en-US" smtClean="0"/>
              <a:t>‹#›</a:t>
            </a:fld>
            <a:endParaRPr lang="en-US"/>
          </a:p>
        </p:txBody>
      </p:sp>
    </p:spTree>
    <p:extLst>
      <p:ext uri="{BB962C8B-B14F-4D97-AF65-F5344CB8AC3E}">
        <p14:creationId xmlns:p14="http://schemas.microsoft.com/office/powerpoint/2010/main" val="191423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y.clevelandclinic.org/health/diseases/9687-ectopic-pregnancy" TargetMode="External"/><Relationship Id="rId2" Type="http://schemas.openxmlformats.org/officeDocument/2006/relationships/hyperlink" Target="https://my.clevelandclinic.org/health/diseases/17889-molar-pregnancy"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my.clevelandclinic.org/health/diseases/9688-miscarria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my.clevelandclinic.org/health/diseases/9435-placental-abruptio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B5F3-75FB-60C9-89DA-54FC8539C0B6}"/>
              </a:ext>
            </a:extLst>
          </p:cNvPr>
          <p:cNvSpPr>
            <a:spLocks noGrp="1"/>
          </p:cNvSpPr>
          <p:nvPr>
            <p:ph type="ctrTitle"/>
          </p:nvPr>
        </p:nvSpPr>
        <p:spPr/>
        <p:txBody>
          <a:bodyPr>
            <a:normAutofit fontScale="90000"/>
          </a:bodyPr>
          <a:lstStyle/>
          <a:p>
            <a:r>
              <a:rPr lang="en-US" b="0" i="0" dirty="0">
                <a:solidFill>
                  <a:srgbClr val="342B78"/>
                </a:solidFill>
                <a:effectLst/>
                <a:latin typeface="Roboto" panose="02000000000000000000" pitchFamily="2" charset="0"/>
              </a:rPr>
              <a:t>Bleeding During Pregnancy</a:t>
            </a:r>
            <a:br>
              <a:rPr lang="en-US" b="0" i="0" dirty="0">
                <a:solidFill>
                  <a:srgbClr val="342B78"/>
                </a:solidFill>
                <a:effectLst/>
                <a:latin typeface="Roboto" panose="02000000000000000000" pitchFamily="2" charset="0"/>
              </a:rPr>
            </a:br>
            <a:endParaRPr lang="en-US" dirty="0"/>
          </a:p>
        </p:txBody>
      </p:sp>
      <p:sp>
        <p:nvSpPr>
          <p:cNvPr id="3" name="Subtitle 2">
            <a:extLst>
              <a:ext uri="{FF2B5EF4-FFF2-40B4-BE49-F238E27FC236}">
                <a16:creationId xmlns:a16="http://schemas.microsoft.com/office/drawing/2014/main" id="{C82FCF79-35C9-7F5E-03AC-292E4CA7DE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673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A0CC5-89E2-3CC3-241B-C5FE9D898B0E}"/>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8580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CC3D6-90ED-EE5E-9912-1B00A88F489B}"/>
              </a:ext>
            </a:extLst>
          </p:cNvPr>
          <p:cNvSpPr txBox="1"/>
          <p:nvPr/>
        </p:nvSpPr>
        <p:spPr>
          <a:xfrm>
            <a:off x="1675471" y="484837"/>
            <a:ext cx="6094140" cy="5816977"/>
          </a:xfrm>
          <a:prstGeom prst="rect">
            <a:avLst/>
          </a:prstGeom>
          <a:noFill/>
        </p:spPr>
        <p:txBody>
          <a:bodyPr wrap="square">
            <a:spAutoFit/>
          </a:bodyPr>
          <a:lstStyle/>
          <a:p>
            <a:r>
              <a:rPr lang="en-US" sz="3200" dirty="0">
                <a:solidFill>
                  <a:srgbClr val="FF0000"/>
                </a:solidFill>
              </a:rPr>
              <a:t>Types of Abortion</a:t>
            </a:r>
          </a:p>
          <a:p>
            <a:r>
              <a:rPr lang="en-US" sz="2400" dirty="0"/>
              <a:t>1. Inevitable: - abortion with cervical dilatation but with out expulsion of products of</a:t>
            </a:r>
          </a:p>
          <a:p>
            <a:r>
              <a:rPr lang="en-US" sz="2400" dirty="0"/>
              <a:t>conception (including amniotic fluid)</a:t>
            </a:r>
          </a:p>
          <a:p>
            <a:r>
              <a:rPr lang="en-US" sz="2400" dirty="0"/>
              <a:t>2. Incomplete: - Abortion with partial expulsion of conceptus materials.</a:t>
            </a:r>
          </a:p>
          <a:p>
            <a:r>
              <a:rPr lang="en-US" sz="2400" dirty="0"/>
              <a:t>3. Complete: - Abortion with complete expulsion of conceptus materials</a:t>
            </a:r>
          </a:p>
          <a:p>
            <a:r>
              <a:rPr lang="en-US" sz="2400" dirty="0"/>
              <a:t>4. Threatened: - Abortion with out cervical dilatation.</a:t>
            </a:r>
          </a:p>
          <a:p>
            <a:r>
              <a:rPr lang="en-US" sz="2400" dirty="0"/>
              <a:t>5. Missed: - when a dead fetus retained in the uterus at least for another one month.</a:t>
            </a:r>
          </a:p>
          <a:p>
            <a:r>
              <a:rPr lang="en-US" sz="2400" dirty="0"/>
              <a:t>6. Habitual (recurrent): is diagnosed if there is three or more consecutive spontaneous</a:t>
            </a:r>
          </a:p>
          <a:p>
            <a:r>
              <a:rPr lang="en-US" sz="2400" dirty="0"/>
              <a:t>expulsion of conceptus</a:t>
            </a:r>
            <a:r>
              <a:rPr lang="en-US" sz="2800" dirty="0"/>
              <a:t>. </a:t>
            </a:r>
          </a:p>
        </p:txBody>
      </p:sp>
    </p:spTree>
    <p:extLst>
      <p:ext uri="{BB962C8B-B14F-4D97-AF65-F5344CB8AC3E}">
        <p14:creationId xmlns:p14="http://schemas.microsoft.com/office/powerpoint/2010/main" val="418961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9B447-214A-84A6-A3F3-70700C20FB84}"/>
              </a:ext>
            </a:extLst>
          </p:cNvPr>
          <p:cNvSpPr txBox="1"/>
          <p:nvPr/>
        </p:nvSpPr>
        <p:spPr>
          <a:xfrm>
            <a:off x="2076915" y="797510"/>
            <a:ext cx="6094140" cy="5262979"/>
          </a:xfrm>
          <a:prstGeom prst="rect">
            <a:avLst/>
          </a:prstGeom>
          <a:noFill/>
        </p:spPr>
        <p:txBody>
          <a:bodyPr wrap="square">
            <a:spAutoFit/>
          </a:bodyPr>
          <a:lstStyle/>
          <a:p>
            <a:r>
              <a:rPr lang="en-US" sz="2400" dirty="0">
                <a:solidFill>
                  <a:srgbClr val="FF0000"/>
                </a:solidFill>
              </a:rPr>
              <a:t>Incidence of common causes of maternal bleeding</a:t>
            </a:r>
          </a:p>
          <a:p>
            <a:r>
              <a:rPr lang="en-US" sz="2400" dirty="0"/>
              <a:t>♦ Ectopic pregnancy:- one in 50 to 200 pregnancies.</a:t>
            </a:r>
          </a:p>
          <a:p>
            <a:r>
              <a:rPr lang="en-US" sz="2400" dirty="0"/>
              <a:t>♦ Spontaneous abortion:- 10-20% of all pregnancies.</a:t>
            </a:r>
          </a:p>
          <a:p>
            <a:r>
              <a:rPr lang="en-US" sz="2400" dirty="0"/>
              <a:t>♦ Molar pregnancy:- Varies and overall ranges between 1 in 1000 to 1 in 5000</a:t>
            </a:r>
          </a:p>
          <a:p>
            <a:r>
              <a:rPr lang="en-US" sz="2400" dirty="0"/>
              <a:t>pregnancies.</a:t>
            </a:r>
          </a:p>
          <a:p>
            <a:r>
              <a:rPr lang="en-US" sz="2400" dirty="0"/>
              <a:t>♦ Ante partum hemorrhage (APH): 2-4% of all pregnancies</a:t>
            </a:r>
          </a:p>
          <a:p>
            <a:r>
              <a:rPr lang="en-US" sz="2400" dirty="0"/>
              <a:t>♦ Postpartum hemorrhage (PPH): - 3.9% of vaginal deliveries.</a:t>
            </a:r>
          </a:p>
          <a:p>
            <a:r>
              <a:rPr lang="en-US" sz="2400" dirty="0"/>
              <a:t> - 6.49% of C/S deliveries</a:t>
            </a:r>
          </a:p>
        </p:txBody>
      </p:sp>
    </p:spTree>
    <p:extLst>
      <p:ext uri="{BB962C8B-B14F-4D97-AF65-F5344CB8AC3E}">
        <p14:creationId xmlns:p14="http://schemas.microsoft.com/office/powerpoint/2010/main" val="187472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60305B-A4E6-33EE-12D6-3F5A4F5988A9}"/>
              </a:ext>
            </a:extLst>
          </p:cNvPr>
          <p:cNvSpPr txBox="1"/>
          <p:nvPr/>
        </p:nvSpPr>
        <p:spPr>
          <a:xfrm>
            <a:off x="738769" y="333865"/>
            <a:ext cx="6094140" cy="523220"/>
          </a:xfrm>
          <a:prstGeom prst="rect">
            <a:avLst/>
          </a:prstGeom>
          <a:noFill/>
        </p:spPr>
        <p:txBody>
          <a:bodyPr wrap="square">
            <a:spAutoFit/>
          </a:bodyPr>
          <a:lstStyle/>
          <a:p>
            <a:r>
              <a:rPr lang="en-US" sz="2800" dirty="0">
                <a:solidFill>
                  <a:srgbClr val="FF0000"/>
                </a:solidFill>
              </a:rPr>
              <a:t>B) Bleeding in late pregnancy and </a:t>
            </a:r>
            <a:r>
              <a:rPr lang="en-US" sz="2800" dirty="0" err="1">
                <a:solidFill>
                  <a:srgbClr val="FF0000"/>
                </a:solidFill>
              </a:rPr>
              <a:t>labour</a:t>
            </a:r>
            <a:r>
              <a:rPr lang="en-US" sz="2800" dirty="0">
                <a:solidFill>
                  <a:srgbClr val="FF0000"/>
                </a:solidFill>
              </a:rPr>
              <a:t> </a:t>
            </a:r>
          </a:p>
        </p:txBody>
      </p:sp>
      <p:sp>
        <p:nvSpPr>
          <p:cNvPr id="5" name="TextBox 4">
            <a:extLst>
              <a:ext uri="{FF2B5EF4-FFF2-40B4-BE49-F238E27FC236}">
                <a16:creationId xmlns:a16="http://schemas.microsoft.com/office/drawing/2014/main" id="{7C85E5C5-270F-F9F9-D73C-0C5A1D26ABE4}"/>
              </a:ext>
            </a:extLst>
          </p:cNvPr>
          <p:cNvSpPr txBox="1"/>
          <p:nvPr/>
        </p:nvSpPr>
        <p:spPr>
          <a:xfrm>
            <a:off x="1441296" y="1102179"/>
            <a:ext cx="6094140" cy="3539430"/>
          </a:xfrm>
          <a:prstGeom prst="rect">
            <a:avLst/>
          </a:prstGeom>
          <a:noFill/>
        </p:spPr>
        <p:txBody>
          <a:bodyPr wrap="square">
            <a:spAutoFit/>
          </a:bodyPr>
          <a:lstStyle/>
          <a:p>
            <a:r>
              <a:rPr lang="en-US" sz="2800" dirty="0"/>
              <a:t> 1-Heavy show: - is Blood-stained mucus that herald onset of labor.</a:t>
            </a:r>
          </a:p>
          <a:p>
            <a:r>
              <a:rPr lang="en-US" sz="2800" dirty="0"/>
              <a:t> 2-Antepartum Hemorrhage (APH):- is bleeding from the genital tract of pregnant mother</a:t>
            </a:r>
          </a:p>
          <a:p>
            <a:r>
              <a:rPr lang="en-US" sz="2800" dirty="0"/>
              <a:t>after the fetus reached the age of viability, </a:t>
            </a:r>
            <a:r>
              <a:rPr lang="en-US" sz="2800" dirty="0" err="1"/>
              <a:t>i.e</a:t>
            </a:r>
            <a:r>
              <a:rPr lang="en-US" sz="2800" dirty="0"/>
              <a:t>, 28 completed weeks and before delivery</a:t>
            </a:r>
          </a:p>
        </p:txBody>
      </p:sp>
      <p:sp>
        <p:nvSpPr>
          <p:cNvPr id="7" name="TextBox 6">
            <a:extLst>
              <a:ext uri="{FF2B5EF4-FFF2-40B4-BE49-F238E27FC236}">
                <a16:creationId xmlns:a16="http://schemas.microsoft.com/office/drawing/2014/main" id="{7B7960B5-F0BA-D50B-6DCB-D8DCCD7A7B12}"/>
              </a:ext>
            </a:extLst>
          </p:cNvPr>
          <p:cNvSpPr txBox="1"/>
          <p:nvPr/>
        </p:nvSpPr>
        <p:spPr>
          <a:xfrm>
            <a:off x="1987705" y="5061984"/>
            <a:ext cx="6094140" cy="523220"/>
          </a:xfrm>
          <a:prstGeom prst="rect">
            <a:avLst/>
          </a:prstGeom>
          <a:noFill/>
        </p:spPr>
        <p:txBody>
          <a:bodyPr wrap="square">
            <a:spAutoFit/>
          </a:bodyPr>
          <a:lstStyle/>
          <a:p>
            <a:r>
              <a:rPr lang="en-US" sz="2800" dirty="0">
                <a:solidFill>
                  <a:srgbClr val="FF0000"/>
                </a:solidFill>
              </a:rPr>
              <a:t>Incidence: 2 –4% all pregnancies</a:t>
            </a:r>
          </a:p>
        </p:txBody>
      </p:sp>
    </p:spTree>
    <p:extLst>
      <p:ext uri="{BB962C8B-B14F-4D97-AF65-F5344CB8AC3E}">
        <p14:creationId xmlns:p14="http://schemas.microsoft.com/office/powerpoint/2010/main" val="211458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6AF8D-4A16-2AB7-82C3-2E57E3303F54}"/>
              </a:ext>
            </a:extLst>
          </p:cNvPr>
          <p:cNvSpPr txBox="1"/>
          <p:nvPr/>
        </p:nvSpPr>
        <p:spPr>
          <a:xfrm>
            <a:off x="761071" y="12680"/>
            <a:ext cx="6094140" cy="3170099"/>
          </a:xfrm>
          <a:prstGeom prst="rect">
            <a:avLst/>
          </a:prstGeom>
          <a:noFill/>
        </p:spPr>
        <p:txBody>
          <a:bodyPr wrap="square">
            <a:spAutoFit/>
          </a:bodyPr>
          <a:lstStyle/>
          <a:p>
            <a:r>
              <a:rPr lang="en-US" sz="3600" dirty="0"/>
              <a:t>Eti</a:t>
            </a:r>
            <a:r>
              <a:rPr lang="en-US" sz="3200" dirty="0"/>
              <a:t>ologies of Antepartum hemorrhage</a:t>
            </a:r>
          </a:p>
          <a:p>
            <a:r>
              <a:rPr lang="en-US" sz="3200" dirty="0">
                <a:solidFill>
                  <a:srgbClr val="FF0000"/>
                </a:solidFill>
              </a:rPr>
              <a:t>1. Placental</a:t>
            </a:r>
          </a:p>
          <a:p>
            <a:r>
              <a:rPr lang="en-US" sz="3200" dirty="0"/>
              <a:t> 1- Abruption placenta</a:t>
            </a:r>
          </a:p>
          <a:p>
            <a:r>
              <a:rPr lang="en-US" sz="3200" dirty="0"/>
              <a:t> 2- Placenta </a:t>
            </a:r>
            <a:r>
              <a:rPr lang="en-US" sz="3200" dirty="0" err="1"/>
              <a:t>preavia</a:t>
            </a:r>
            <a:endParaRPr lang="en-US" sz="3200" dirty="0"/>
          </a:p>
          <a:p>
            <a:r>
              <a:rPr lang="en-US" sz="3600" dirty="0"/>
              <a:t> ,  ,  </a:t>
            </a:r>
          </a:p>
        </p:txBody>
      </p:sp>
      <p:sp>
        <p:nvSpPr>
          <p:cNvPr id="5" name="TextBox 4">
            <a:extLst>
              <a:ext uri="{FF2B5EF4-FFF2-40B4-BE49-F238E27FC236}">
                <a16:creationId xmlns:a16="http://schemas.microsoft.com/office/drawing/2014/main" id="{11E0281A-0ADB-81B5-90C1-6A8449E8197E}"/>
              </a:ext>
            </a:extLst>
          </p:cNvPr>
          <p:cNvSpPr txBox="1"/>
          <p:nvPr/>
        </p:nvSpPr>
        <p:spPr>
          <a:xfrm>
            <a:off x="761071" y="2382560"/>
            <a:ext cx="6094140" cy="4462760"/>
          </a:xfrm>
          <a:prstGeom prst="rect">
            <a:avLst/>
          </a:prstGeom>
          <a:noFill/>
        </p:spPr>
        <p:txBody>
          <a:bodyPr wrap="square">
            <a:spAutoFit/>
          </a:bodyPr>
          <a:lstStyle/>
          <a:p>
            <a:r>
              <a:rPr lang="en-US" sz="2800" dirty="0">
                <a:solidFill>
                  <a:srgbClr val="FF0000"/>
                </a:solidFill>
              </a:rPr>
              <a:t>2</a:t>
            </a:r>
            <a:r>
              <a:rPr lang="en-US" sz="3200" dirty="0">
                <a:solidFill>
                  <a:srgbClr val="FF0000"/>
                </a:solidFill>
              </a:rPr>
              <a:t>. Non placental</a:t>
            </a:r>
          </a:p>
          <a:p>
            <a:r>
              <a:rPr lang="en-US" sz="2800" dirty="0"/>
              <a:t> 1- Local causes: Cervicitis , Cervical polyp , eversion , varices , infection , trauma ,</a:t>
            </a:r>
          </a:p>
          <a:p>
            <a:r>
              <a:rPr lang="en-US" sz="2800" dirty="0"/>
              <a:t> malignancies</a:t>
            </a:r>
          </a:p>
          <a:p>
            <a:r>
              <a:rPr lang="en-US" sz="2800" dirty="0"/>
              <a:t> 2-Heavy show</a:t>
            </a:r>
          </a:p>
          <a:p>
            <a:r>
              <a:rPr lang="en-US" sz="2800" dirty="0"/>
              <a:t> 3-Ruptured uterus</a:t>
            </a:r>
          </a:p>
          <a:p>
            <a:r>
              <a:rPr lang="en-US" sz="2800" dirty="0"/>
              <a:t> 4-. Unknown Causes:- In many of cases no causes is found clinically or by investigation</a:t>
            </a:r>
          </a:p>
        </p:txBody>
      </p:sp>
    </p:spTree>
    <p:extLst>
      <p:ext uri="{BB962C8B-B14F-4D97-AF65-F5344CB8AC3E}">
        <p14:creationId xmlns:p14="http://schemas.microsoft.com/office/powerpoint/2010/main" val="174005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901BF-1D80-3518-8A6C-5F1558E1AAC8}"/>
              </a:ext>
            </a:extLst>
          </p:cNvPr>
          <p:cNvSpPr txBox="1"/>
          <p:nvPr/>
        </p:nvSpPr>
        <p:spPr>
          <a:xfrm>
            <a:off x="2411452" y="845701"/>
            <a:ext cx="6094140" cy="3539430"/>
          </a:xfrm>
          <a:prstGeom prst="rect">
            <a:avLst/>
          </a:prstGeom>
          <a:noFill/>
        </p:spPr>
        <p:txBody>
          <a:bodyPr wrap="square">
            <a:spAutoFit/>
          </a:bodyPr>
          <a:lstStyle/>
          <a:p>
            <a:r>
              <a:rPr lang="en-US" sz="3200" dirty="0">
                <a:solidFill>
                  <a:srgbClr val="FF0000"/>
                </a:solidFill>
              </a:rPr>
              <a:t>Clinical Feature</a:t>
            </a:r>
          </a:p>
          <a:p>
            <a:r>
              <a:rPr lang="en-US" sz="3200" dirty="0"/>
              <a:t>Clinical manifestation of maternal bleeding depends on:</a:t>
            </a:r>
          </a:p>
          <a:p>
            <a:r>
              <a:rPr lang="en-US" sz="3200" dirty="0"/>
              <a:t> 1- the etiologies:</a:t>
            </a:r>
          </a:p>
          <a:p>
            <a:r>
              <a:rPr lang="en-US" sz="3200" dirty="0"/>
              <a:t> 2- Amount of blood loss (volume)</a:t>
            </a:r>
          </a:p>
          <a:p>
            <a:r>
              <a:rPr lang="en-US" sz="3200" dirty="0"/>
              <a:t> 3- Rate of blood Loss</a:t>
            </a:r>
          </a:p>
          <a:p>
            <a:r>
              <a:rPr lang="en-US" sz="3200" dirty="0"/>
              <a:t> 4- Intervention done </a:t>
            </a:r>
          </a:p>
        </p:txBody>
      </p:sp>
    </p:spTree>
    <p:extLst>
      <p:ext uri="{BB962C8B-B14F-4D97-AF65-F5344CB8AC3E}">
        <p14:creationId xmlns:p14="http://schemas.microsoft.com/office/powerpoint/2010/main" val="377162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EC6DD-9A41-AE34-AA65-C3DE9698273A}"/>
              </a:ext>
            </a:extLst>
          </p:cNvPr>
          <p:cNvSpPr txBox="1"/>
          <p:nvPr/>
        </p:nvSpPr>
        <p:spPr>
          <a:xfrm>
            <a:off x="816828" y="-33487"/>
            <a:ext cx="6094140" cy="6924973"/>
          </a:xfrm>
          <a:prstGeom prst="rect">
            <a:avLst/>
          </a:prstGeom>
          <a:noFill/>
        </p:spPr>
        <p:txBody>
          <a:bodyPr wrap="square">
            <a:spAutoFit/>
          </a:bodyPr>
          <a:lstStyle/>
          <a:p>
            <a:pPr lvl="1"/>
            <a:r>
              <a:rPr lang="en-US" sz="3600" dirty="0">
                <a:solidFill>
                  <a:srgbClr val="FF0000"/>
                </a:solidFill>
              </a:rPr>
              <a:t>Clinical features of some commo causes of maternal bleeding</a:t>
            </a:r>
          </a:p>
          <a:p>
            <a:r>
              <a:rPr lang="en-US" sz="2800" dirty="0"/>
              <a:t>a. Clinical features of APH</a:t>
            </a:r>
          </a:p>
          <a:p>
            <a:r>
              <a:rPr lang="en-US" sz="2800" dirty="0"/>
              <a:t>Placenta </a:t>
            </a:r>
            <a:r>
              <a:rPr lang="en-US" sz="2800" dirty="0" err="1"/>
              <a:t>praevia</a:t>
            </a:r>
            <a:r>
              <a:rPr lang="en-US" sz="2800" dirty="0"/>
              <a:t>: is due to abnormally lower uterine segment placenta attachment.</a:t>
            </a:r>
          </a:p>
          <a:p>
            <a:r>
              <a:rPr lang="en-US" sz="2800" dirty="0"/>
              <a:t>Bleeding after 28 weeks of gestation that may be precipitated by intercourse, relaxed uterus,</a:t>
            </a:r>
          </a:p>
          <a:p>
            <a:r>
              <a:rPr lang="en-US" sz="2800" dirty="0"/>
              <a:t>lower uterine pole feel empty, bleeding May be light or heavy but painless, shock, fetal</a:t>
            </a:r>
          </a:p>
          <a:p>
            <a:r>
              <a:rPr lang="en-US" sz="2800" dirty="0"/>
              <a:t>condition depends on the severity of maternal bleeding. </a:t>
            </a:r>
          </a:p>
        </p:txBody>
      </p:sp>
      <p:sp>
        <p:nvSpPr>
          <p:cNvPr id="5" name="TextBox 4">
            <a:extLst>
              <a:ext uri="{FF2B5EF4-FFF2-40B4-BE49-F238E27FC236}">
                <a16:creationId xmlns:a16="http://schemas.microsoft.com/office/drawing/2014/main" id="{0E835D3F-BC4D-1E95-300A-CEB722E4C4A8}"/>
              </a:ext>
            </a:extLst>
          </p:cNvPr>
          <p:cNvSpPr txBox="1"/>
          <p:nvPr/>
        </p:nvSpPr>
        <p:spPr>
          <a:xfrm>
            <a:off x="3047071" y="3194153"/>
            <a:ext cx="6094140" cy="369332"/>
          </a:xfrm>
          <a:prstGeom prst="rect">
            <a:avLst/>
          </a:prstGeom>
          <a:noFill/>
        </p:spPr>
        <p:txBody>
          <a:bodyPr wrap="square">
            <a:spAutoFit/>
          </a:bodyPr>
          <a:lstStyle/>
          <a:p>
            <a:r>
              <a:rPr lang="en-US" sz="1800" dirty="0">
                <a:solidFill>
                  <a:srgbClr val="FF0000"/>
                </a:solidFill>
              </a:rPr>
              <a:t>n</a:t>
            </a:r>
            <a:endParaRPr lang="en-US" dirty="0"/>
          </a:p>
        </p:txBody>
      </p:sp>
    </p:spTree>
    <p:extLst>
      <p:ext uri="{BB962C8B-B14F-4D97-AF65-F5344CB8AC3E}">
        <p14:creationId xmlns:p14="http://schemas.microsoft.com/office/powerpoint/2010/main" val="143205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51E47-4560-3101-0A5C-74EC777226F2}"/>
              </a:ext>
            </a:extLst>
          </p:cNvPr>
          <p:cNvSpPr txBox="1"/>
          <p:nvPr/>
        </p:nvSpPr>
        <p:spPr>
          <a:xfrm>
            <a:off x="2054612" y="450723"/>
            <a:ext cx="6094140" cy="4893647"/>
          </a:xfrm>
          <a:prstGeom prst="rect">
            <a:avLst/>
          </a:prstGeom>
          <a:noFill/>
        </p:spPr>
        <p:txBody>
          <a:bodyPr wrap="square">
            <a:spAutoFit/>
          </a:bodyPr>
          <a:lstStyle/>
          <a:p>
            <a:r>
              <a:rPr lang="en-US" sz="3200" dirty="0">
                <a:solidFill>
                  <a:srgbClr val="FF0000"/>
                </a:solidFill>
              </a:rPr>
              <a:t>Placenta abruption</a:t>
            </a:r>
            <a:r>
              <a:rPr lang="en-US" sz="2400" dirty="0"/>
              <a:t>: is due to premature </a:t>
            </a:r>
            <a:r>
              <a:rPr lang="en-US" sz="2800" dirty="0"/>
              <a:t>separation of normally implanted placenta.</a:t>
            </a:r>
          </a:p>
          <a:p>
            <a:r>
              <a:rPr lang="en-US" sz="2800" dirty="0"/>
              <a:t>Bleeding occur after 28 weeks, and it is usually dark oozing vaginally or may be retained in</a:t>
            </a:r>
          </a:p>
          <a:p>
            <a:r>
              <a:rPr lang="en-US" sz="2800" dirty="0"/>
              <a:t>the uterus, Intermittent or constant abdominal pain, tense /tender uterus, fetal movement</a:t>
            </a:r>
          </a:p>
          <a:p>
            <a:r>
              <a:rPr lang="en-US" sz="2800" dirty="0"/>
              <a:t>decreased or absent, fetal distress or absent fetal heart sound</a:t>
            </a:r>
            <a:r>
              <a:rPr lang="en-US" dirty="0"/>
              <a:t>.</a:t>
            </a:r>
          </a:p>
        </p:txBody>
      </p:sp>
    </p:spTree>
    <p:extLst>
      <p:ext uri="{BB962C8B-B14F-4D97-AF65-F5344CB8AC3E}">
        <p14:creationId xmlns:p14="http://schemas.microsoft.com/office/powerpoint/2010/main" val="93165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8673B-6B6B-5D78-73C4-4A96A2CEDA55}"/>
              </a:ext>
            </a:extLst>
          </p:cNvPr>
          <p:cNvSpPr txBox="1"/>
          <p:nvPr/>
        </p:nvSpPr>
        <p:spPr>
          <a:xfrm>
            <a:off x="2288788" y="590343"/>
            <a:ext cx="6094140" cy="523220"/>
          </a:xfrm>
          <a:prstGeom prst="rect">
            <a:avLst/>
          </a:prstGeom>
          <a:noFill/>
        </p:spPr>
        <p:txBody>
          <a:bodyPr wrap="square">
            <a:spAutoFit/>
          </a:bodyPr>
          <a:lstStyle/>
          <a:p>
            <a:r>
              <a:rPr lang="en-US" sz="2800" dirty="0">
                <a:solidFill>
                  <a:srgbClr val="FF0000"/>
                </a:solidFill>
              </a:rPr>
              <a:t>Complications of maternal bleeding </a:t>
            </a:r>
          </a:p>
        </p:txBody>
      </p:sp>
      <p:sp>
        <p:nvSpPr>
          <p:cNvPr id="5" name="TextBox 4">
            <a:extLst>
              <a:ext uri="{FF2B5EF4-FFF2-40B4-BE49-F238E27FC236}">
                <a16:creationId xmlns:a16="http://schemas.microsoft.com/office/drawing/2014/main" id="{3790AC63-612A-F25A-19ED-7AD8062B540D}"/>
              </a:ext>
            </a:extLst>
          </p:cNvPr>
          <p:cNvSpPr txBox="1"/>
          <p:nvPr/>
        </p:nvSpPr>
        <p:spPr>
          <a:xfrm>
            <a:off x="593803" y="936031"/>
            <a:ext cx="6094140" cy="584775"/>
          </a:xfrm>
          <a:prstGeom prst="rect">
            <a:avLst/>
          </a:prstGeom>
          <a:noFill/>
        </p:spPr>
        <p:txBody>
          <a:bodyPr wrap="square">
            <a:spAutoFit/>
          </a:bodyPr>
          <a:lstStyle/>
          <a:p>
            <a:r>
              <a:rPr lang="en-US" sz="3200" dirty="0"/>
              <a:t>a) Immediate</a:t>
            </a:r>
          </a:p>
        </p:txBody>
      </p:sp>
      <p:sp>
        <p:nvSpPr>
          <p:cNvPr id="7" name="TextBox 6">
            <a:extLst>
              <a:ext uri="{FF2B5EF4-FFF2-40B4-BE49-F238E27FC236}">
                <a16:creationId xmlns:a16="http://schemas.microsoft.com/office/drawing/2014/main" id="{BA5E11FA-D27D-7CD1-6B97-59020450E1AB}"/>
              </a:ext>
            </a:extLst>
          </p:cNvPr>
          <p:cNvSpPr txBox="1"/>
          <p:nvPr/>
        </p:nvSpPr>
        <p:spPr>
          <a:xfrm>
            <a:off x="1987706" y="1459251"/>
            <a:ext cx="6094140" cy="5324535"/>
          </a:xfrm>
          <a:prstGeom prst="rect">
            <a:avLst/>
          </a:prstGeom>
          <a:noFill/>
        </p:spPr>
        <p:txBody>
          <a:bodyPr wrap="square">
            <a:spAutoFit/>
          </a:bodyPr>
          <a:lstStyle/>
          <a:p>
            <a:r>
              <a:rPr lang="en-US" dirty="0"/>
              <a:t>I</a:t>
            </a:r>
            <a:r>
              <a:rPr lang="en-US" sz="2400" dirty="0"/>
              <a:t>) Related to Bleeding - Hemorrhagic shock /sever anemia/</a:t>
            </a:r>
          </a:p>
          <a:p>
            <a:r>
              <a:rPr lang="en-US" sz="2400" dirty="0"/>
              <a:t> - Acute renal failure (ARF)</a:t>
            </a:r>
          </a:p>
          <a:p>
            <a:r>
              <a:rPr lang="en-US" sz="2400" dirty="0"/>
              <a:t> - Adult respiratory distress syndrome (ARDS)</a:t>
            </a:r>
          </a:p>
          <a:p>
            <a:r>
              <a:rPr lang="en-US" sz="2400" dirty="0"/>
              <a:t> - Infection</a:t>
            </a:r>
          </a:p>
          <a:p>
            <a:r>
              <a:rPr lang="en-US" sz="2400" dirty="0"/>
              <a:t> - Intra –abdominal organ Injury</a:t>
            </a:r>
          </a:p>
          <a:p>
            <a:r>
              <a:rPr lang="en-US" sz="2400" dirty="0"/>
              <a:t> - Death</a:t>
            </a:r>
          </a:p>
          <a:p>
            <a:r>
              <a:rPr lang="en-US" sz="2400" dirty="0"/>
              <a:t>II) Related to resuscitation &amp; blood Transfusion</a:t>
            </a:r>
          </a:p>
          <a:p>
            <a:r>
              <a:rPr lang="en-US" sz="2400" dirty="0"/>
              <a:t>• Infection (HBV, HIV)</a:t>
            </a:r>
          </a:p>
          <a:p>
            <a:r>
              <a:rPr lang="en-US" sz="2400" dirty="0"/>
              <a:t>• Hemolytic anemia</a:t>
            </a:r>
          </a:p>
          <a:p>
            <a:r>
              <a:rPr lang="en-US" sz="2400" dirty="0"/>
              <a:t>• Fluid over load - pulmonary edema</a:t>
            </a:r>
          </a:p>
          <a:p>
            <a:r>
              <a:rPr lang="en-US" sz="2400" dirty="0"/>
              <a:t>• Acute lung Injury</a:t>
            </a:r>
          </a:p>
          <a:p>
            <a:r>
              <a:rPr lang="en-US" sz="2800" dirty="0"/>
              <a:t>b) Late: </a:t>
            </a:r>
            <a:r>
              <a:rPr lang="en-US" sz="2400" dirty="0"/>
              <a:t>- Infertility secondary to amenorrhea (sheen syndrome</a:t>
            </a:r>
            <a:r>
              <a:rPr lang="en-US" dirty="0"/>
              <a:t>) </a:t>
            </a:r>
          </a:p>
        </p:txBody>
      </p:sp>
    </p:spTree>
    <p:extLst>
      <p:ext uri="{BB962C8B-B14F-4D97-AF65-F5344CB8AC3E}">
        <p14:creationId xmlns:p14="http://schemas.microsoft.com/office/powerpoint/2010/main" val="113449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8708B-6E1A-42E8-D167-BB42EAB9C532}"/>
              </a:ext>
            </a:extLst>
          </p:cNvPr>
          <p:cNvSpPr txBox="1"/>
          <p:nvPr/>
        </p:nvSpPr>
        <p:spPr>
          <a:xfrm>
            <a:off x="1686622" y="271182"/>
            <a:ext cx="6094140" cy="5940088"/>
          </a:xfrm>
          <a:prstGeom prst="rect">
            <a:avLst/>
          </a:prstGeom>
          <a:noFill/>
        </p:spPr>
        <p:txBody>
          <a:bodyPr wrap="square">
            <a:spAutoFit/>
          </a:bodyPr>
          <a:lstStyle/>
          <a:p>
            <a:r>
              <a:rPr lang="en-US" sz="4400" dirty="0">
                <a:solidFill>
                  <a:srgbClr val="FF0000"/>
                </a:solidFill>
              </a:rPr>
              <a:t>Abortion:</a:t>
            </a:r>
          </a:p>
          <a:p>
            <a:r>
              <a:rPr lang="en-US" sz="2800" dirty="0"/>
              <a:t> Definition: The death or expulsion of fetus before  20th weeks of gestation</a:t>
            </a:r>
          </a:p>
          <a:p>
            <a:r>
              <a:rPr lang="en-US" sz="2800" dirty="0"/>
              <a:t> (Before it is viable or less than 500 gm </a:t>
            </a:r>
            <a:r>
              <a:rPr lang="en-US" sz="2800" dirty="0" err="1"/>
              <a:t>wt</a:t>
            </a:r>
            <a:r>
              <a:rPr lang="en-US" sz="2800" dirty="0"/>
              <a:t>)</a:t>
            </a:r>
          </a:p>
          <a:p>
            <a:r>
              <a:rPr lang="en-US" sz="2800" dirty="0"/>
              <a:t>Causes: </a:t>
            </a:r>
            <a:r>
              <a:rPr lang="en-US" sz="2800" dirty="0" err="1"/>
              <a:t>i</a:t>
            </a:r>
            <a:r>
              <a:rPr lang="en-US" sz="2800" dirty="0"/>
              <a:t>. Chromosomal abnormalities</a:t>
            </a:r>
          </a:p>
          <a:p>
            <a:r>
              <a:rPr lang="en-US" sz="2800" dirty="0"/>
              <a:t>ii. Uterine - Cervical incompetence</a:t>
            </a:r>
          </a:p>
          <a:p>
            <a:r>
              <a:rPr lang="en-US" sz="2800" dirty="0"/>
              <a:t> - Congenital abnormality</a:t>
            </a:r>
          </a:p>
          <a:p>
            <a:r>
              <a:rPr lang="en-US" sz="2800" dirty="0"/>
              <a:t> - Fibroids:</a:t>
            </a:r>
          </a:p>
          <a:p>
            <a:r>
              <a:rPr lang="en-US" sz="2800" dirty="0"/>
              <a:t>iii. Maternal - Febrile illness</a:t>
            </a:r>
          </a:p>
          <a:p>
            <a:r>
              <a:rPr lang="en-US" sz="2800" dirty="0"/>
              <a:t> - Syphilis</a:t>
            </a:r>
          </a:p>
          <a:p>
            <a:r>
              <a:rPr lang="en-US" sz="2800" dirty="0"/>
              <a:t> - Hypertension</a:t>
            </a:r>
          </a:p>
          <a:p>
            <a:r>
              <a:rPr lang="en-US" sz="2800" dirty="0"/>
              <a:t> - Diabetes</a:t>
            </a:r>
          </a:p>
        </p:txBody>
      </p:sp>
    </p:spTree>
    <p:extLst>
      <p:ext uri="{BB962C8B-B14F-4D97-AF65-F5344CB8AC3E}">
        <p14:creationId xmlns:p14="http://schemas.microsoft.com/office/powerpoint/2010/main" val="249539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98EAF-BF8F-4ED0-F200-BB42C9164104}"/>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6591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CAAF5C-DE2E-1795-24D0-97BDD9992AFF}"/>
              </a:ext>
            </a:extLst>
          </p:cNvPr>
          <p:cNvSpPr txBox="1"/>
          <p:nvPr/>
        </p:nvSpPr>
        <p:spPr>
          <a:xfrm>
            <a:off x="2556417" y="844579"/>
            <a:ext cx="6094140" cy="3970318"/>
          </a:xfrm>
          <a:prstGeom prst="rect">
            <a:avLst/>
          </a:prstGeom>
          <a:noFill/>
        </p:spPr>
        <p:txBody>
          <a:bodyPr wrap="square">
            <a:spAutoFit/>
          </a:bodyPr>
          <a:lstStyle/>
          <a:p>
            <a:r>
              <a:rPr lang="en-US" sz="3600" dirty="0">
                <a:solidFill>
                  <a:srgbClr val="FF0000"/>
                </a:solidFill>
              </a:rPr>
              <a:t>Classifications of Abortion</a:t>
            </a:r>
          </a:p>
          <a:p>
            <a:r>
              <a:rPr lang="en-US" sz="2400" dirty="0"/>
              <a:t>1. Spontaneous      -Threatened</a:t>
            </a:r>
          </a:p>
          <a:p>
            <a:r>
              <a:rPr lang="en-US" sz="2400" dirty="0"/>
              <a:t> ↓ - Missed abortion</a:t>
            </a:r>
          </a:p>
          <a:p>
            <a:r>
              <a:rPr lang="en-US" sz="2400" dirty="0"/>
              <a:t>   - Inevitable abortion (may be either complete or incomplete)</a:t>
            </a:r>
          </a:p>
          <a:p>
            <a:r>
              <a:rPr lang="en-US" sz="2400" dirty="0"/>
              <a:t> - Recurrent /habitual abortion</a:t>
            </a:r>
          </a:p>
          <a:p>
            <a:r>
              <a:rPr lang="en-US" sz="2400" dirty="0"/>
              <a:t> 2. </a:t>
            </a:r>
            <a:r>
              <a:rPr lang="en-US" sz="2400" dirty="0">
                <a:solidFill>
                  <a:srgbClr val="FF0000"/>
                </a:solidFill>
              </a:rPr>
              <a:t>Induced</a:t>
            </a:r>
          </a:p>
          <a:p>
            <a:r>
              <a:rPr lang="en-US" sz="2400" dirty="0"/>
              <a:t> - Therapeutic</a:t>
            </a:r>
          </a:p>
          <a:p>
            <a:r>
              <a:rPr lang="en-US" sz="2400" dirty="0"/>
              <a:t> - Non- therapeutic (safe/ usually unsafe, leading to septic abortion</a:t>
            </a:r>
          </a:p>
        </p:txBody>
      </p:sp>
    </p:spTree>
    <p:extLst>
      <p:ext uri="{BB962C8B-B14F-4D97-AF65-F5344CB8AC3E}">
        <p14:creationId xmlns:p14="http://schemas.microsoft.com/office/powerpoint/2010/main" val="1010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2F145-7445-0C9A-AB68-0C003538571F}"/>
              </a:ext>
            </a:extLst>
          </p:cNvPr>
          <p:cNvSpPr txBox="1"/>
          <p:nvPr/>
        </p:nvSpPr>
        <p:spPr>
          <a:xfrm>
            <a:off x="1865042" y="201371"/>
            <a:ext cx="6094140" cy="6124754"/>
          </a:xfrm>
          <a:prstGeom prst="rect">
            <a:avLst/>
          </a:prstGeom>
          <a:noFill/>
        </p:spPr>
        <p:txBody>
          <a:bodyPr wrap="square">
            <a:spAutoFit/>
          </a:bodyPr>
          <a:lstStyle/>
          <a:p>
            <a:r>
              <a:rPr lang="en-US" sz="2400" dirty="0">
                <a:solidFill>
                  <a:srgbClr val="FF0000"/>
                </a:solidFill>
              </a:rPr>
              <a:t>S</a:t>
            </a:r>
            <a:r>
              <a:rPr lang="en-US" sz="3200" dirty="0">
                <a:solidFill>
                  <a:srgbClr val="FF0000"/>
                </a:solidFill>
              </a:rPr>
              <a:t>pontaneous abortion</a:t>
            </a:r>
          </a:p>
          <a:p>
            <a:r>
              <a:rPr lang="en-US" sz="2400" dirty="0"/>
              <a:t>Is an abortion which has not been interfered /happens spontaneously. Many pregnancies</a:t>
            </a:r>
          </a:p>
          <a:p>
            <a:r>
              <a:rPr lang="en-US" sz="2400" dirty="0"/>
              <a:t>end in the 1st trimester because of spontaneous abortion.</a:t>
            </a:r>
          </a:p>
          <a:p>
            <a:r>
              <a:rPr lang="en-US" sz="2400" dirty="0"/>
              <a:t>Causes:</a:t>
            </a:r>
          </a:p>
          <a:p>
            <a:r>
              <a:rPr lang="en-US" sz="2400" dirty="0"/>
              <a:t>♦ About 50 % of early spontaneous abortions are related to chromosomal abnormalities.</a:t>
            </a:r>
          </a:p>
          <a:p>
            <a:r>
              <a:rPr lang="en-US" sz="2400" dirty="0"/>
              <a:t>♦ Teratogenic drugs</a:t>
            </a:r>
          </a:p>
          <a:p>
            <a:r>
              <a:rPr lang="en-US" sz="2400" dirty="0"/>
              <a:t>♦ Faulty implantation due to abnormalities of the female reproductive tract,</a:t>
            </a:r>
          </a:p>
          <a:p>
            <a:r>
              <a:rPr lang="en-US" sz="2400" dirty="0"/>
              <a:t>♦ Weakened cervix, or placental abnormalities,</a:t>
            </a:r>
          </a:p>
          <a:p>
            <a:r>
              <a:rPr lang="en-US" sz="2400" dirty="0"/>
              <a:t>♦ Chronic maternal diseases, endocrine imbalances and maternal infections from the</a:t>
            </a:r>
          </a:p>
          <a:p>
            <a:r>
              <a:rPr lang="en-US" sz="2400" dirty="0"/>
              <a:t>TORCH group (Toxoplasmosis, rubella, </a:t>
            </a:r>
            <a:r>
              <a:rPr lang="en-US" sz="2400" dirty="0" err="1"/>
              <a:t>cytomegally</a:t>
            </a:r>
            <a:r>
              <a:rPr lang="en-US" sz="2400" dirty="0"/>
              <a:t> virus and herpes virus)</a:t>
            </a:r>
          </a:p>
        </p:txBody>
      </p:sp>
    </p:spTree>
    <p:extLst>
      <p:ext uri="{BB962C8B-B14F-4D97-AF65-F5344CB8AC3E}">
        <p14:creationId xmlns:p14="http://schemas.microsoft.com/office/powerpoint/2010/main" val="3733819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2153C0-D701-913A-DA5D-781A8C0978E4}"/>
              </a:ext>
            </a:extLst>
          </p:cNvPr>
          <p:cNvPicPr>
            <a:picLocks noChangeAspect="1"/>
          </p:cNvPicPr>
          <p:nvPr/>
        </p:nvPicPr>
        <p:blipFill>
          <a:blip r:embed="rId2"/>
          <a:stretch>
            <a:fillRect/>
          </a:stretch>
        </p:blipFill>
        <p:spPr>
          <a:xfrm>
            <a:off x="4986337" y="2638425"/>
            <a:ext cx="2219325" cy="1581150"/>
          </a:xfrm>
          <a:prstGeom prst="rect">
            <a:avLst/>
          </a:prstGeom>
        </p:spPr>
      </p:pic>
    </p:spTree>
    <p:extLst>
      <p:ext uri="{BB962C8B-B14F-4D97-AF65-F5344CB8AC3E}">
        <p14:creationId xmlns:p14="http://schemas.microsoft.com/office/powerpoint/2010/main" val="342089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F4E11-EC16-9894-41B4-0C6A9E163593}"/>
              </a:ext>
            </a:extLst>
          </p:cNvPr>
          <p:cNvSpPr txBox="1"/>
          <p:nvPr/>
        </p:nvSpPr>
        <p:spPr>
          <a:xfrm>
            <a:off x="1887344" y="581634"/>
            <a:ext cx="6094140" cy="5386090"/>
          </a:xfrm>
          <a:prstGeom prst="rect">
            <a:avLst/>
          </a:prstGeom>
          <a:noFill/>
        </p:spPr>
        <p:txBody>
          <a:bodyPr wrap="square">
            <a:spAutoFit/>
          </a:bodyPr>
          <a:lstStyle/>
          <a:p>
            <a:r>
              <a:rPr lang="en-US" sz="3600" dirty="0">
                <a:solidFill>
                  <a:srgbClr val="FF0000"/>
                </a:solidFill>
              </a:rPr>
              <a:t>Threatened abortion</a:t>
            </a:r>
          </a:p>
          <a:p>
            <a:r>
              <a:rPr lang="en-US" sz="2800" dirty="0"/>
              <a:t>Threatened abortion is defined as bleeding of intrauterine origin occurring before  20 weeks of</a:t>
            </a:r>
          </a:p>
          <a:p>
            <a:r>
              <a:rPr lang="en-US" sz="2800" dirty="0"/>
              <a:t>gestation, with or without uterine contractions, without dilatation of the cervix, and with out</a:t>
            </a:r>
          </a:p>
          <a:p>
            <a:r>
              <a:rPr lang="en-US" sz="2800" dirty="0"/>
              <a:t>expulsion of the products of conception.</a:t>
            </a:r>
          </a:p>
          <a:p>
            <a:r>
              <a:rPr lang="en-US" sz="2800" dirty="0"/>
              <a:t> threatened abortion include:</a:t>
            </a:r>
          </a:p>
          <a:p>
            <a:r>
              <a:rPr lang="en-US" sz="2800" dirty="0"/>
              <a:t> - Slight vaginal bleeding</a:t>
            </a:r>
          </a:p>
          <a:p>
            <a:r>
              <a:rPr lang="en-US" sz="2800" dirty="0"/>
              <a:t> -Slight backache</a:t>
            </a:r>
          </a:p>
          <a:p>
            <a:r>
              <a:rPr lang="en-US" sz="2800" dirty="0"/>
              <a:t> - Cervix closed. </a:t>
            </a:r>
          </a:p>
        </p:txBody>
      </p:sp>
    </p:spTree>
    <p:extLst>
      <p:ext uri="{BB962C8B-B14F-4D97-AF65-F5344CB8AC3E}">
        <p14:creationId xmlns:p14="http://schemas.microsoft.com/office/powerpoint/2010/main" val="1930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A628C9-691F-8E2C-B783-8B1974010A39}"/>
              </a:ext>
            </a:extLst>
          </p:cNvPr>
          <p:cNvSpPr txBox="1"/>
          <p:nvPr/>
        </p:nvSpPr>
        <p:spPr>
          <a:xfrm>
            <a:off x="1608564" y="-430685"/>
            <a:ext cx="6094140" cy="7540526"/>
          </a:xfrm>
          <a:prstGeom prst="rect">
            <a:avLst/>
          </a:prstGeom>
          <a:noFill/>
        </p:spPr>
        <p:txBody>
          <a:bodyPr wrap="square">
            <a:spAutoFit/>
          </a:bodyPr>
          <a:lstStyle/>
          <a:p>
            <a:r>
              <a:rPr lang="en-US" sz="2000" dirty="0"/>
              <a:t> - </a:t>
            </a:r>
          </a:p>
          <a:p>
            <a:pPr lvl="1"/>
            <a:r>
              <a:rPr lang="en-US" sz="2400" dirty="0">
                <a:solidFill>
                  <a:srgbClr val="FF0000"/>
                </a:solidFill>
              </a:rPr>
              <a:t>Nursing Management of threatened abortion  includes:</a:t>
            </a:r>
          </a:p>
          <a:p>
            <a:r>
              <a:rPr lang="en-US" sz="2400" dirty="0"/>
              <a:t>• Provide quiet atmosphere.</a:t>
            </a:r>
          </a:p>
          <a:p>
            <a:r>
              <a:rPr lang="en-US" sz="2400" dirty="0"/>
              <a:t>• Encourage rest.</a:t>
            </a:r>
          </a:p>
          <a:p>
            <a:r>
              <a:rPr lang="en-US" sz="2400" dirty="0"/>
              <a:t>• Observation</a:t>
            </a:r>
          </a:p>
          <a:p>
            <a:r>
              <a:rPr lang="en-US" sz="2400" dirty="0"/>
              <a:t>• Discharge her after 48 </a:t>
            </a:r>
            <a:r>
              <a:rPr lang="en-US" sz="2400" dirty="0" err="1"/>
              <a:t>hrs</a:t>
            </a:r>
            <a:r>
              <a:rPr lang="en-US" sz="2400" dirty="0"/>
              <a:t> if bleeding stopped and condition of mother and fetus is</a:t>
            </a:r>
          </a:p>
          <a:p>
            <a:r>
              <a:rPr lang="en-US" sz="2400" dirty="0"/>
              <a:t>stable.</a:t>
            </a:r>
          </a:p>
          <a:p>
            <a:r>
              <a:rPr lang="en-US" sz="2400" dirty="0"/>
              <a:t>• No sexual intercourse for 2-3 weeks.</a:t>
            </a:r>
          </a:p>
          <a:p>
            <a:r>
              <a:rPr lang="en-US" sz="2400" dirty="0"/>
              <a:t>Despite the above management if bleeding persists it suggests inevitable abortion.</a:t>
            </a:r>
          </a:p>
          <a:p>
            <a:r>
              <a:rPr lang="en-US" sz="2400" dirty="0"/>
              <a:t>Inevitable abortion is when it is impossible to continue pregnancy.</a:t>
            </a:r>
          </a:p>
          <a:p>
            <a:r>
              <a:rPr lang="en-US" sz="2400" dirty="0"/>
              <a:t>S/S of inevitable abortion</a:t>
            </a:r>
          </a:p>
          <a:p>
            <a:r>
              <a:rPr lang="en-US" sz="2400" dirty="0"/>
              <a:t> - Severe backache and bleeding</a:t>
            </a:r>
          </a:p>
          <a:p>
            <a:r>
              <a:rPr lang="en-US" sz="2400" dirty="0"/>
              <a:t> - Cervix dilated. (Marker of inevitable abortion)</a:t>
            </a:r>
          </a:p>
          <a:p>
            <a:r>
              <a:rPr lang="en-US" sz="2400" dirty="0"/>
              <a:t> - Membranes ruptured.</a:t>
            </a:r>
          </a:p>
          <a:p>
            <a:r>
              <a:rPr lang="en-US" sz="2400" dirty="0"/>
              <a:t> ⇒ Outcome: either complete or incomplete abortion</a:t>
            </a:r>
          </a:p>
        </p:txBody>
      </p:sp>
    </p:spTree>
    <p:extLst>
      <p:ext uri="{BB962C8B-B14F-4D97-AF65-F5344CB8AC3E}">
        <p14:creationId xmlns:p14="http://schemas.microsoft.com/office/powerpoint/2010/main" val="422235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7CDEDD-8E98-0D94-E14A-6CFD03E119EF}"/>
              </a:ext>
            </a:extLst>
          </p:cNvPr>
          <p:cNvSpPr txBox="1"/>
          <p:nvPr/>
        </p:nvSpPr>
        <p:spPr>
          <a:xfrm>
            <a:off x="2288788" y="210741"/>
            <a:ext cx="6094140" cy="5016758"/>
          </a:xfrm>
          <a:prstGeom prst="rect">
            <a:avLst/>
          </a:prstGeom>
          <a:noFill/>
        </p:spPr>
        <p:txBody>
          <a:bodyPr wrap="square">
            <a:spAutoFit/>
          </a:bodyPr>
          <a:lstStyle/>
          <a:p>
            <a:r>
              <a:rPr lang="en-US" sz="2800" dirty="0">
                <a:solidFill>
                  <a:srgbClr val="FF0000"/>
                </a:solidFill>
              </a:rPr>
              <a:t>Emergency Nursing Management inevitable abortion at H/C:</a:t>
            </a:r>
          </a:p>
          <a:p>
            <a:r>
              <a:rPr lang="en-US" sz="2400" dirty="0"/>
              <a:t> Secure IV drip</a:t>
            </a:r>
          </a:p>
          <a:p>
            <a:r>
              <a:rPr lang="en-US" sz="2400" dirty="0"/>
              <a:t> Monitor V/S</a:t>
            </a:r>
          </a:p>
          <a:p>
            <a:r>
              <a:rPr lang="en-US" sz="2400" dirty="0"/>
              <a:t> Ergometrine 0.5 Mg. IM to control bleeding</a:t>
            </a:r>
          </a:p>
          <a:p>
            <a:r>
              <a:rPr lang="en-US" sz="2400" dirty="0"/>
              <a:t> Digital evacuation if the tissue if noted at the cervix</a:t>
            </a:r>
          </a:p>
          <a:p>
            <a:r>
              <a:rPr lang="en-US" sz="2400" dirty="0"/>
              <a:t> . Prepare oxytocin infusion</a:t>
            </a:r>
          </a:p>
          <a:p>
            <a:r>
              <a:rPr lang="en-US" sz="2400" dirty="0"/>
              <a:t> Lie the patient flat</a:t>
            </a:r>
          </a:p>
          <a:p>
            <a:r>
              <a:rPr lang="en-US" sz="2400" dirty="0"/>
              <a:t> Monitor V/S</a:t>
            </a:r>
          </a:p>
          <a:p>
            <a:r>
              <a:rPr lang="en-US" sz="2400" dirty="0"/>
              <a:t> Provide psychological support</a:t>
            </a:r>
          </a:p>
          <a:p>
            <a:r>
              <a:rPr lang="en-US" sz="2400" dirty="0"/>
              <a:t> Prepare the patient for    </a:t>
            </a:r>
            <a:r>
              <a:rPr lang="en-US" sz="2400" dirty="0" err="1"/>
              <a:t>curetag</a:t>
            </a:r>
            <a:r>
              <a:rPr lang="en-US" sz="2400" dirty="0"/>
              <a:t> support </a:t>
            </a:r>
            <a:r>
              <a:rPr lang="en-US" sz="2400" dirty="0" err="1"/>
              <a:t>pation</a:t>
            </a:r>
            <a:r>
              <a:rPr lang="en-US" sz="2400" dirty="0"/>
              <a:t> (both physically and psychologically)</a:t>
            </a:r>
          </a:p>
        </p:txBody>
      </p:sp>
    </p:spTree>
    <p:extLst>
      <p:ext uri="{BB962C8B-B14F-4D97-AF65-F5344CB8AC3E}">
        <p14:creationId xmlns:p14="http://schemas.microsoft.com/office/powerpoint/2010/main" val="411064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7BA23-4A66-E9DE-321C-0E3C8D1E380A}"/>
              </a:ext>
            </a:extLst>
          </p:cNvPr>
          <p:cNvSpPr txBox="1"/>
          <p:nvPr/>
        </p:nvSpPr>
        <p:spPr>
          <a:xfrm>
            <a:off x="671861" y="369981"/>
            <a:ext cx="6094140" cy="3662541"/>
          </a:xfrm>
          <a:prstGeom prst="rect">
            <a:avLst/>
          </a:prstGeom>
          <a:noFill/>
        </p:spPr>
        <p:txBody>
          <a:bodyPr wrap="square">
            <a:spAutoFit/>
          </a:bodyPr>
          <a:lstStyle/>
          <a:p>
            <a:r>
              <a:rPr lang="en-US" sz="3600" dirty="0">
                <a:solidFill>
                  <a:srgbClr val="FF0000"/>
                </a:solidFill>
              </a:rPr>
              <a:t>Missed </a:t>
            </a:r>
            <a:endParaRPr lang="en-US" sz="2800" dirty="0"/>
          </a:p>
          <a:p>
            <a:r>
              <a:rPr lang="en-US" sz="2800" dirty="0"/>
              <a:t>When fetus is dead and retained in the uterus for about eight weeks.</a:t>
            </a:r>
          </a:p>
          <a:p>
            <a:r>
              <a:rPr lang="en-US" sz="2800" dirty="0"/>
              <a:t>S/S - brownish vaginal discharge</a:t>
            </a:r>
          </a:p>
          <a:p>
            <a:r>
              <a:rPr lang="en-US" sz="2800" dirty="0"/>
              <a:t> -Pregnancy test is  </a:t>
            </a:r>
            <a:r>
              <a:rPr lang="en-US" sz="2800" dirty="0" err="1"/>
              <a:t>decres</a:t>
            </a:r>
            <a:endParaRPr lang="en-US" sz="2800" dirty="0"/>
          </a:p>
          <a:p>
            <a:r>
              <a:rPr lang="en-US" sz="2800" dirty="0"/>
              <a:t> - Uterus fails to enlarge.</a:t>
            </a:r>
          </a:p>
          <a:p>
            <a:r>
              <a:rPr lang="en-US" sz="2800" dirty="0"/>
              <a:t> - Other S/S of pregnancy will be reduced or vanished </a:t>
            </a:r>
          </a:p>
        </p:txBody>
      </p:sp>
      <p:sp>
        <p:nvSpPr>
          <p:cNvPr id="5" name="TextBox 4">
            <a:extLst>
              <a:ext uri="{FF2B5EF4-FFF2-40B4-BE49-F238E27FC236}">
                <a16:creationId xmlns:a16="http://schemas.microsoft.com/office/drawing/2014/main" id="{17761D0B-4E03-FFE4-5CA8-2260CBDD71FB}"/>
              </a:ext>
            </a:extLst>
          </p:cNvPr>
          <p:cNvSpPr txBox="1"/>
          <p:nvPr/>
        </p:nvSpPr>
        <p:spPr>
          <a:xfrm>
            <a:off x="1285178" y="4218955"/>
            <a:ext cx="6094140" cy="2062103"/>
          </a:xfrm>
          <a:prstGeom prst="rect">
            <a:avLst/>
          </a:prstGeom>
          <a:noFill/>
        </p:spPr>
        <p:txBody>
          <a:bodyPr wrap="square">
            <a:spAutoFit/>
          </a:bodyPr>
          <a:lstStyle/>
          <a:p>
            <a:r>
              <a:rPr lang="en-US" sz="2800" dirty="0">
                <a:solidFill>
                  <a:srgbClr val="FF0000"/>
                </a:solidFill>
              </a:rPr>
              <a:t>Obstetric Management</a:t>
            </a:r>
          </a:p>
          <a:p>
            <a:r>
              <a:rPr lang="en-US" sz="2400" dirty="0"/>
              <a:t> - oxytocin infusion</a:t>
            </a:r>
          </a:p>
          <a:p>
            <a:r>
              <a:rPr lang="en-US" sz="2400" dirty="0"/>
              <a:t> - D &amp; C  .</a:t>
            </a:r>
          </a:p>
          <a:p>
            <a:r>
              <a:rPr lang="en-US" sz="2400" dirty="0"/>
              <a:t>C</a:t>
            </a:r>
            <a:r>
              <a:rPr lang="en-US" sz="2800" dirty="0">
                <a:solidFill>
                  <a:srgbClr val="FF0000"/>
                </a:solidFill>
              </a:rPr>
              <a:t>omplication</a:t>
            </a:r>
            <a:r>
              <a:rPr lang="en-US" sz="2400" dirty="0"/>
              <a:t> - DIC</a:t>
            </a:r>
          </a:p>
          <a:p>
            <a:r>
              <a:rPr lang="en-US" sz="2400" dirty="0"/>
              <a:t> -Sepsis</a:t>
            </a:r>
          </a:p>
        </p:txBody>
      </p:sp>
      <p:sp>
        <p:nvSpPr>
          <p:cNvPr id="7" name="TextBox 6">
            <a:extLst>
              <a:ext uri="{FF2B5EF4-FFF2-40B4-BE49-F238E27FC236}">
                <a16:creationId xmlns:a16="http://schemas.microsoft.com/office/drawing/2014/main" id="{A942C4B3-DAE1-B733-E30C-3D03150A61B5}"/>
              </a:ext>
            </a:extLst>
          </p:cNvPr>
          <p:cNvSpPr txBox="1"/>
          <p:nvPr/>
        </p:nvSpPr>
        <p:spPr>
          <a:xfrm>
            <a:off x="3047071" y="3244334"/>
            <a:ext cx="6094140" cy="369332"/>
          </a:xfrm>
          <a:prstGeom prst="rect">
            <a:avLst/>
          </a:prstGeom>
          <a:noFill/>
        </p:spPr>
        <p:txBody>
          <a:bodyPr wrap="square">
            <a:spAutoFit/>
          </a:bodyPr>
          <a:lstStyle/>
          <a:p>
            <a:r>
              <a:rPr lang="en-US" sz="1800" dirty="0">
                <a:solidFill>
                  <a:srgbClr val="FF0000"/>
                </a:solidFill>
              </a:rPr>
              <a:t>abortion</a:t>
            </a:r>
            <a:r>
              <a:rPr lang="en-US" sz="1400" dirty="0"/>
              <a:t>.</a:t>
            </a:r>
            <a:endParaRPr lang="en-US" dirty="0"/>
          </a:p>
        </p:txBody>
      </p:sp>
    </p:spTree>
    <p:extLst>
      <p:ext uri="{BB962C8B-B14F-4D97-AF65-F5344CB8AC3E}">
        <p14:creationId xmlns:p14="http://schemas.microsoft.com/office/powerpoint/2010/main" val="25510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7CD4E-D9B6-C453-CB0A-582CB8897B20}"/>
              </a:ext>
            </a:extLst>
          </p:cNvPr>
          <p:cNvSpPr txBox="1"/>
          <p:nvPr/>
        </p:nvSpPr>
        <p:spPr>
          <a:xfrm>
            <a:off x="1195969" y="326278"/>
            <a:ext cx="6094140" cy="3600986"/>
          </a:xfrm>
          <a:prstGeom prst="rect">
            <a:avLst/>
          </a:prstGeom>
          <a:noFill/>
        </p:spPr>
        <p:txBody>
          <a:bodyPr wrap="square">
            <a:spAutoFit/>
          </a:bodyPr>
          <a:lstStyle/>
          <a:p>
            <a:r>
              <a:rPr lang="en-US" sz="3600" dirty="0">
                <a:solidFill>
                  <a:srgbClr val="FF0000"/>
                </a:solidFill>
              </a:rPr>
              <a:t>Habitual Abortion</a:t>
            </a:r>
            <a:r>
              <a:rPr lang="en-US" sz="3200" dirty="0"/>
              <a:t>: when a woman has 3 or more consecutive abortion spontaneously.</a:t>
            </a:r>
          </a:p>
          <a:p>
            <a:r>
              <a:rPr lang="en-US" sz="3200" dirty="0"/>
              <a:t>Cause - Cervical incompetence due to weakness or repeated D &amp; C</a:t>
            </a:r>
          </a:p>
          <a:p>
            <a:r>
              <a:rPr lang="en-US" sz="3200" dirty="0"/>
              <a:t> - It can also be caused by chromosomal abnormalities </a:t>
            </a:r>
          </a:p>
        </p:txBody>
      </p:sp>
      <p:sp>
        <p:nvSpPr>
          <p:cNvPr id="5" name="TextBox 4">
            <a:extLst>
              <a:ext uri="{FF2B5EF4-FFF2-40B4-BE49-F238E27FC236}">
                <a16:creationId xmlns:a16="http://schemas.microsoft.com/office/drawing/2014/main" id="{BBA1AC2E-3AF3-991C-C184-1290ADAAF683}"/>
              </a:ext>
            </a:extLst>
          </p:cNvPr>
          <p:cNvSpPr txBox="1"/>
          <p:nvPr/>
        </p:nvSpPr>
        <p:spPr>
          <a:xfrm>
            <a:off x="1017549" y="3927264"/>
            <a:ext cx="6094140" cy="1815882"/>
          </a:xfrm>
          <a:prstGeom prst="rect">
            <a:avLst/>
          </a:prstGeom>
          <a:noFill/>
        </p:spPr>
        <p:txBody>
          <a:bodyPr wrap="square">
            <a:spAutoFit/>
          </a:bodyPr>
          <a:lstStyle/>
          <a:p>
            <a:r>
              <a:rPr lang="en-US" sz="2800" dirty="0">
                <a:solidFill>
                  <a:srgbClr val="FF0000"/>
                </a:solidFill>
              </a:rPr>
              <a:t>Obstetric Management- </a:t>
            </a:r>
            <a:r>
              <a:rPr lang="en-US" sz="2800" dirty="0"/>
              <a:t>Shirodkar stitch. The stitch should be removed at term (at 38</a:t>
            </a:r>
          </a:p>
          <a:p>
            <a:r>
              <a:rPr lang="en-US" sz="2800" dirty="0"/>
              <a:t>weeks of gestation)</a:t>
            </a:r>
          </a:p>
        </p:txBody>
      </p:sp>
    </p:spTree>
    <p:extLst>
      <p:ext uri="{BB962C8B-B14F-4D97-AF65-F5344CB8AC3E}">
        <p14:creationId xmlns:p14="http://schemas.microsoft.com/office/powerpoint/2010/main" val="420028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20A1C-96F8-5714-80F5-20BF5BF98DA8}"/>
              </a:ext>
            </a:extLst>
          </p:cNvPr>
          <p:cNvSpPr txBox="1"/>
          <p:nvPr/>
        </p:nvSpPr>
        <p:spPr>
          <a:xfrm>
            <a:off x="1218271" y="-5417"/>
            <a:ext cx="6094140" cy="6863417"/>
          </a:xfrm>
          <a:prstGeom prst="rect">
            <a:avLst/>
          </a:prstGeom>
          <a:noFill/>
        </p:spPr>
        <p:txBody>
          <a:bodyPr wrap="square">
            <a:spAutoFit/>
          </a:bodyPr>
          <a:lstStyle/>
          <a:p>
            <a:r>
              <a:rPr lang="en-US" sz="2400" dirty="0">
                <a:solidFill>
                  <a:srgbClr val="FF0000"/>
                </a:solidFill>
              </a:rPr>
              <a:t>Nursing Management of unclassified APH  </a:t>
            </a:r>
          </a:p>
          <a:p>
            <a:r>
              <a:rPr lang="en-US" dirty="0"/>
              <a:t> </a:t>
            </a:r>
            <a:r>
              <a:rPr lang="en-US" sz="2000" dirty="0"/>
              <a:t>, the following nursing measures should be implemented for a mother being</a:t>
            </a:r>
          </a:p>
          <a:p>
            <a:r>
              <a:rPr lang="en-US" sz="2000" dirty="0"/>
              <a:t>treated for bleeding disorders during pregnancy:</a:t>
            </a:r>
          </a:p>
          <a:p>
            <a:r>
              <a:rPr lang="en-US" sz="2000" dirty="0"/>
              <a:t>• Lie pt flat; check FHB</a:t>
            </a:r>
          </a:p>
          <a:p>
            <a:r>
              <a:rPr lang="en-US" sz="2000" dirty="0"/>
              <a:t>• IV infusion in case of severe bleeding.</a:t>
            </a:r>
          </a:p>
          <a:p>
            <a:r>
              <a:rPr lang="en-US" sz="2000" dirty="0"/>
              <a:t>• Assess B/P, P, R every 2 hours, and more frequently with active bleeding</a:t>
            </a:r>
          </a:p>
          <a:p>
            <a:r>
              <a:rPr lang="en-US" sz="2000" dirty="0"/>
              <a:t>• Observe level of consciousness and behaviors indicative of shock such as pallor,</a:t>
            </a:r>
          </a:p>
          <a:p>
            <a:r>
              <a:rPr lang="en-US" sz="2000" dirty="0"/>
              <a:t>clammy skin, perspiration, dyspnea or restlessness.</a:t>
            </a:r>
          </a:p>
          <a:p>
            <a:r>
              <a:rPr lang="en-US" sz="2000" dirty="0"/>
              <a:t>• Carryout gentle abdominal examination when bleeding is stopped.</a:t>
            </a:r>
          </a:p>
          <a:p>
            <a:r>
              <a:rPr lang="en-US" sz="2000" dirty="0"/>
              <a:t>• Count pads to assess amount of bleeding over a given time period, save any tissue</a:t>
            </a:r>
          </a:p>
          <a:p>
            <a:r>
              <a:rPr lang="en-US" sz="2000" dirty="0"/>
              <a:t>or clots expelled and provide fresh pads.</a:t>
            </a:r>
          </a:p>
          <a:p>
            <a:r>
              <a:rPr lang="en-US" sz="2000" dirty="0"/>
              <a:t>• Collect and organize all data, including antenatal history, on set of bleeding episode,</a:t>
            </a:r>
          </a:p>
          <a:p>
            <a:r>
              <a:rPr lang="en-US" sz="2000" dirty="0"/>
              <a:t>lab studies (hemoglobin, hematocrit, and hormonal assays).</a:t>
            </a:r>
          </a:p>
          <a:p>
            <a:r>
              <a:rPr lang="en-US" sz="2000" dirty="0"/>
              <a:t>• Insert catheter and assess urine output hourly (It should not be less than 30 ml /</a:t>
            </a:r>
            <a:r>
              <a:rPr lang="en-US" sz="2000" dirty="0" err="1"/>
              <a:t>hr</a:t>
            </a:r>
            <a:r>
              <a:rPr lang="en-US" sz="2000" dirty="0"/>
              <a:t>)</a:t>
            </a:r>
          </a:p>
        </p:txBody>
      </p:sp>
    </p:spTree>
    <p:extLst>
      <p:ext uri="{BB962C8B-B14F-4D97-AF65-F5344CB8AC3E}">
        <p14:creationId xmlns:p14="http://schemas.microsoft.com/office/powerpoint/2010/main" val="208692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DD902-75B1-AC3A-9A4E-D1B8C7F884EB}"/>
              </a:ext>
            </a:extLst>
          </p:cNvPr>
          <p:cNvSpPr txBox="1"/>
          <p:nvPr/>
        </p:nvSpPr>
        <p:spPr>
          <a:xfrm>
            <a:off x="2076915" y="713678"/>
            <a:ext cx="6094140" cy="5632311"/>
          </a:xfrm>
          <a:prstGeom prst="rect">
            <a:avLst/>
          </a:prstGeom>
          <a:noFill/>
        </p:spPr>
        <p:txBody>
          <a:bodyPr wrap="square">
            <a:spAutoFit/>
          </a:bodyPr>
          <a:lstStyle/>
          <a:p>
            <a:r>
              <a:rPr lang="en-US" sz="2400" dirty="0"/>
              <a:t>Assess if there are contractions: frequency, duration &amp; intensity</a:t>
            </a:r>
          </a:p>
          <a:p>
            <a:r>
              <a:rPr lang="en-US" sz="2400" dirty="0"/>
              <a:t>• Assess uterine tenderness and DIC</a:t>
            </a:r>
          </a:p>
          <a:p>
            <a:r>
              <a:rPr lang="en-US" sz="2400" dirty="0"/>
              <a:t>•  • Assessing coping mechanisms of woman in crisis, give emotional support to enhance</a:t>
            </a:r>
          </a:p>
          <a:p>
            <a:r>
              <a:rPr lang="en-US" sz="2400" dirty="0"/>
              <a:t>her coping abilities by:</a:t>
            </a:r>
          </a:p>
          <a:p>
            <a:r>
              <a:rPr lang="en-US" sz="2400" dirty="0"/>
              <a:t> ,♦ Clear explanation of procedures, and</a:t>
            </a:r>
          </a:p>
          <a:p>
            <a:r>
              <a:rPr lang="en-US" sz="2400" dirty="0"/>
              <a:t>♦ Communicating her status to her family.</a:t>
            </a:r>
          </a:p>
          <a:p>
            <a:r>
              <a:rPr lang="en-US" sz="2400" dirty="0"/>
              <a:t>♦ Most important, prepare the woman for possible fetal loss.</a:t>
            </a:r>
          </a:p>
          <a:p>
            <a:r>
              <a:rPr lang="en-US" sz="2400" dirty="0"/>
              <a:t>♦ Assess her expressions of anger,  , silence, guilt, depression, or </a:t>
            </a:r>
            <a:r>
              <a:rPr lang="en-US" sz="2400" dirty="0" err="1"/>
              <a:t>selfblame</a:t>
            </a:r>
            <a:r>
              <a:rPr lang="en-US" sz="2400" dirty="0"/>
              <a:t>.</a:t>
            </a:r>
          </a:p>
          <a:p>
            <a:r>
              <a:rPr lang="en-US" sz="2400" dirty="0"/>
              <a:t>•  • Arrange blood donor and refer the pt with pertinent history.</a:t>
            </a:r>
          </a:p>
          <a:p>
            <a:r>
              <a:rPr lang="en-US" sz="2400" dirty="0"/>
              <a:t>• Caution: never do V/E or rectal examination.</a:t>
            </a:r>
          </a:p>
        </p:txBody>
      </p:sp>
    </p:spTree>
    <p:extLst>
      <p:ext uri="{BB962C8B-B14F-4D97-AF65-F5344CB8AC3E}">
        <p14:creationId xmlns:p14="http://schemas.microsoft.com/office/powerpoint/2010/main" val="153862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6E957-F626-6200-8071-62D6856E7A21}"/>
              </a:ext>
            </a:extLst>
          </p:cNvPr>
          <p:cNvPicPr>
            <a:picLocks noChangeAspect="1"/>
          </p:cNvPicPr>
          <p:nvPr/>
        </p:nvPicPr>
        <p:blipFill>
          <a:blip r:embed="rId2"/>
          <a:stretch>
            <a:fillRect/>
          </a:stretch>
        </p:blipFill>
        <p:spPr>
          <a:xfrm>
            <a:off x="2667000" y="1143000"/>
            <a:ext cx="6858000" cy="4572000"/>
          </a:xfrm>
          <a:prstGeom prst="rect">
            <a:avLst/>
          </a:prstGeom>
        </p:spPr>
      </p:pic>
    </p:spTree>
    <p:extLst>
      <p:ext uri="{BB962C8B-B14F-4D97-AF65-F5344CB8AC3E}">
        <p14:creationId xmlns:p14="http://schemas.microsoft.com/office/powerpoint/2010/main" val="3438483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59C90-CB4D-98C1-9B4B-C3634DFFF6B3}"/>
              </a:ext>
            </a:extLst>
          </p:cNvPr>
          <p:cNvSpPr txBox="1"/>
          <p:nvPr/>
        </p:nvSpPr>
        <p:spPr>
          <a:xfrm>
            <a:off x="1887343" y="401433"/>
            <a:ext cx="6094140" cy="6494085"/>
          </a:xfrm>
          <a:prstGeom prst="rect">
            <a:avLst/>
          </a:prstGeom>
          <a:noFill/>
        </p:spPr>
        <p:txBody>
          <a:bodyPr wrap="square">
            <a:spAutoFit/>
          </a:bodyPr>
          <a:lstStyle/>
          <a:p>
            <a:pPr lvl="1"/>
            <a:r>
              <a:rPr lang="en-US" sz="3200" dirty="0">
                <a:solidFill>
                  <a:srgbClr val="FF0000"/>
                </a:solidFill>
              </a:rPr>
              <a:t>Nursing Interventions and Actions</a:t>
            </a:r>
          </a:p>
          <a:p>
            <a:pPr marL="457200" indent="-457200">
              <a:buFont typeface="Arial" panose="020B0604020202020204" pitchFamily="34" charset="0"/>
              <a:buChar char="•"/>
            </a:pPr>
            <a:r>
              <a:rPr lang="en-US" sz="3200" dirty="0"/>
              <a:t>Assess the client's reproductive history. ...</a:t>
            </a:r>
          </a:p>
          <a:p>
            <a:pPr marL="457200" indent="-457200">
              <a:buFont typeface="Arial" panose="020B0604020202020204" pitchFamily="34" charset="0"/>
              <a:buChar char="•"/>
            </a:pPr>
            <a:r>
              <a:rPr lang="en-US" sz="3200" dirty="0"/>
              <a:t>Assess maternal vital signs. ...</a:t>
            </a:r>
          </a:p>
          <a:p>
            <a:pPr marL="457200" indent="-457200">
              <a:buFont typeface="Arial" panose="020B0604020202020204" pitchFamily="34" charset="0"/>
              <a:buChar char="•"/>
            </a:pPr>
            <a:r>
              <a:rPr lang="en-US" sz="3200" dirty="0"/>
              <a:t>Auscultate and report FHR; note bradycardia or tachycardia. ...</a:t>
            </a:r>
          </a:p>
          <a:p>
            <a:pPr marL="457200" indent="-457200">
              <a:buFont typeface="Arial" panose="020B0604020202020204" pitchFamily="34" charset="0"/>
              <a:buChar char="•"/>
            </a:pPr>
            <a:r>
              <a:rPr lang="en-US" sz="3200" dirty="0"/>
              <a:t>Note expected date of birth (EDB) and fundal height. ...</a:t>
            </a:r>
          </a:p>
          <a:p>
            <a:pPr marL="457200" indent="-457200">
              <a:buFont typeface="Arial" panose="020B0604020202020204" pitchFamily="34" charset="0"/>
              <a:buChar char="•"/>
            </a:pPr>
            <a:r>
              <a:rPr lang="en-US" sz="3200" dirty="0"/>
              <a:t>Monitor and record maternal blood loss and uterine contractions. ...</a:t>
            </a:r>
          </a:p>
          <a:p>
            <a:pPr marL="457200" indent="-457200">
              <a:buFont typeface="Arial" panose="020B0604020202020204" pitchFamily="34" charset="0"/>
              <a:buChar char="•"/>
            </a:pPr>
            <a:r>
              <a:rPr lang="en-US" sz="3200" dirty="0"/>
              <a:t>Assess for signs of hypovolemia.</a:t>
            </a:r>
          </a:p>
        </p:txBody>
      </p:sp>
    </p:spTree>
    <p:extLst>
      <p:ext uri="{BB962C8B-B14F-4D97-AF65-F5344CB8AC3E}">
        <p14:creationId xmlns:p14="http://schemas.microsoft.com/office/powerpoint/2010/main" val="123417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FE7B38-B3F6-DDF6-392F-986F64A2EE36}"/>
              </a:ext>
            </a:extLst>
          </p:cNvPr>
          <p:cNvSpPr txBox="1"/>
          <p:nvPr/>
        </p:nvSpPr>
        <p:spPr>
          <a:xfrm>
            <a:off x="2032310" y="366623"/>
            <a:ext cx="6094140" cy="6186309"/>
          </a:xfrm>
          <a:prstGeom prst="rect">
            <a:avLst/>
          </a:prstGeom>
          <a:noFill/>
        </p:spPr>
        <p:txBody>
          <a:bodyPr wrap="square">
            <a:spAutoFit/>
          </a:bodyPr>
          <a:lstStyle/>
          <a:p>
            <a:r>
              <a:rPr lang="en-US" sz="3200" dirty="0">
                <a:solidFill>
                  <a:srgbClr val="FF0000"/>
                </a:solidFill>
              </a:rPr>
              <a:t>Common Nursing diagnosis:</a:t>
            </a:r>
          </a:p>
          <a:p>
            <a:r>
              <a:rPr lang="en-US" sz="2800" dirty="0"/>
              <a:t>• Fear related to possible pregnancy loss</a:t>
            </a:r>
          </a:p>
          <a:p>
            <a:r>
              <a:rPr lang="en-US" sz="2800" dirty="0"/>
              <a:t>• Anticipatory grieving related to expected loss of unborn child</a:t>
            </a:r>
          </a:p>
          <a:p>
            <a:r>
              <a:rPr lang="en-US" sz="2800" dirty="0"/>
              <a:t>• Fluid volume deficit related to hypovolemia secondary to excessive blood lass</a:t>
            </a:r>
          </a:p>
          <a:p>
            <a:r>
              <a:rPr lang="en-US" sz="2800" dirty="0"/>
              <a:t>• Altered tissue perfusion: high risk, related to blood loss secondary to uterine atony</a:t>
            </a:r>
          </a:p>
          <a:p>
            <a:r>
              <a:rPr lang="en-US" sz="2800" dirty="0"/>
              <a:t>following birth.</a:t>
            </a:r>
          </a:p>
          <a:p>
            <a:r>
              <a:rPr lang="en-US" sz="2800" dirty="0"/>
              <a:t>• Impaired fetal gas exchange: high risk, related to decreased blood volume and</a:t>
            </a:r>
          </a:p>
          <a:p>
            <a:r>
              <a:rPr lang="en-US" sz="2800" dirty="0"/>
              <a:t>hypotension. </a:t>
            </a:r>
          </a:p>
        </p:txBody>
      </p:sp>
    </p:spTree>
    <p:extLst>
      <p:ext uri="{BB962C8B-B14F-4D97-AF65-F5344CB8AC3E}">
        <p14:creationId xmlns:p14="http://schemas.microsoft.com/office/powerpoint/2010/main" val="68821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C1036-55E9-8478-C6BA-48F66F7733D4}"/>
              </a:ext>
            </a:extLst>
          </p:cNvPr>
          <p:cNvSpPr txBox="1"/>
          <p:nvPr/>
        </p:nvSpPr>
        <p:spPr>
          <a:xfrm>
            <a:off x="5890632" y="120402"/>
            <a:ext cx="6094140" cy="6617196"/>
          </a:xfrm>
          <a:prstGeom prst="rect">
            <a:avLst/>
          </a:prstGeom>
          <a:noFill/>
        </p:spPr>
        <p:txBody>
          <a:bodyPr wrap="square">
            <a:spAutoFit/>
          </a:bodyPr>
          <a:lstStyle/>
          <a:p>
            <a:pPr lvl="1"/>
            <a:r>
              <a:rPr lang="en-US" sz="3200" dirty="0"/>
              <a:t>Nursing Care Plans and Management</a:t>
            </a:r>
          </a:p>
          <a:p>
            <a:pPr marL="457200" indent="-457200">
              <a:buFont typeface="Wingdings" panose="05000000000000000000" pitchFamily="2" charset="2"/>
              <a:buChar char="v"/>
            </a:pPr>
            <a:r>
              <a:rPr lang="en-US" sz="3200" dirty="0"/>
              <a:t>Hemodynamic stabilization. ...</a:t>
            </a:r>
          </a:p>
          <a:p>
            <a:pPr marL="457200" indent="-457200">
              <a:buFont typeface="Wingdings" panose="05000000000000000000" pitchFamily="2" charset="2"/>
              <a:buChar char="v"/>
            </a:pPr>
            <a:r>
              <a:rPr lang="en-US" sz="3200" dirty="0"/>
              <a:t>Identifying the source of bleeding. ...</a:t>
            </a:r>
          </a:p>
          <a:p>
            <a:pPr marL="457200" indent="-457200">
              <a:buFont typeface="Wingdings" panose="05000000000000000000" pitchFamily="2" charset="2"/>
              <a:buChar char="v"/>
            </a:pPr>
            <a:r>
              <a:rPr lang="en-US" sz="3200" dirty="0"/>
              <a:t>Maternal and fetal monitoring. ...</a:t>
            </a:r>
          </a:p>
          <a:p>
            <a:pPr marL="457200" indent="-457200">
              <a:buFont typeface="Wingdings" panose="05000000000000000000" pitchFamily="2" charset="2"/>
              <a:buChar char="v"/>
            </a:pPr>
            <a:r>
              <a:rPr lang="en-US" sz="3200" dirty="0"/>
              <a:t>Prompt obstetric consultation. ...</a:t>
            </a:r>
          </a:p>
          <a:p>
            <a:pPr marL="457200" indent="-457200">
              <a:buFont typeface="Wingdings" panose="05000000000000000000" pitchFamily="2" charset="2"/>
              <a:buChar char="v"/>
            </a:pPr>
            <a:r>
              <a:rPr lang="en-US" sz="3200" dirty="0"/>
              <a:t>Blood transfusion and coagulation management. ...</a:t>
            </a:r>
          </a:p>
          <a:p>
            <a:pPr marL="457200" indent="-457200">
              <a:buFont typeface="Wingdings" panose="05000000000000000000" pitchFamily="2" charset="2"/>
              <a:buChar char="v"/>
            </a:pPr>
            <a:r>
              <a:rPr lang="en-US" sz="3200" dirty="0"/>
              <a:t>Preterm labor prevention. ...</a:t>
            </a:r>
          </a:p>
          <a:p>
            <a:pPr marL="457200" indent="-457200">
              <a:buFont typeface="Wingdings" panose="05000000000000000000" pitchFamily="2" charset="2"/>
              <a:buChar char="v"/>
            </a:pPr>
            <a:r>
              <a:rPr lang="en-US" sz="3200" dirty="0"/>
              <a:t>Maternal resuscitation. ...</a:t>
            </a:r>
          </a:p>
          <a:p>
            <a:pPr marL="457200" indent="-457200">
              <a:buFont typeface="Wingdings" panose="05000000000000000000" pitchFamily="2" charset="2"/>
              <a:buChar char="v"/>
            </a:pPr>
            <a:r>
              <a:rPr lang="en-US" sz="3200" dirty="0"/>
              <a:t>Emotional support.</a:t>
            </a:r>
          </a:p>
        </p:txBody>
      </p:sp>
      <p:sp>
        <p:nvSpPr>
          <p:cNvPr id="4" name="TextBox 3">
            <a:extLst>
              <a:ext uri="{FF2B5EF4-FFF2-40B4-BE49-F238E27FC236}">
                <a16:creationId xmlns:a16="http://schemas.microsoft.com/office/drawing/2014/main" id="{A11D3424-3551-A47C-3922-E80D0EE869D1}"/>
              </a:ext>
            </a:extLst>
          </p:cNvPr>
          <p:cNvSpPr txBox="1"/>
          <p:nvPr/>
        </p:nvSpPr>
        <p:spPr>
          <a:xfrm>
            <a:off x="207228" y="120402"/>
            <a:ext cx="6094140" cy="830997"/>
          </a:xfrm>
          <a:prstGeom prst="rect">
            <a:avLst/>
          </a:prstGeom>
          <a:noFill/>
        </p:spPr>
        <p:txBody>
          <a:bodyPr wrap="square">
            <a:spAutoFit/>
          </a:bodyPr>
          <a:lstStyle/>
          <a:p>
            <a:pPr algn="l"/>
            <a:r>
              <a:rPr lang="en-US" sz="2400" b="1" i="0" dirty="0">
                <a:solidFill>
                  <a:srgbClr val="239565"/>
                </a:solidFill>
                <a:effectLst/>
                <a:latin typeface="Poppins" panose="00000500000000000000" pitchFamily="2" charset="0"/>
              </a:rPr>
              <a:t>Assessment and management of vaginal bleeding in early pregnancy</a:t>
            </a:r>
          </a:p>
        </p:txBody>
      </p:sp>
    </p:spTree>
    <p:extLst>
      <p:ext uri="{BB962C8B-B14F-4D97-AF65-F5344CB8AC3E}">
        <p14:creationId xmlns:p14="http://schemas.microsoft.com/office/powerpoint/2010/main" val="33058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52B61-CC01-510F-4214-40D7FC764BBB}"/>
              </a:ext>
            </a:extLst>
          </p:cNvPr>
          <p:cNvSpPr txBox="1"/>
          <p:nvPr/>
        </p:nvSpPr>
        <p:spPr>
          <a:xfrm>
            <a:off x="1876193" y="762957"/>
            <a:ext cx="6094140" cy="5016758"/>
          </a:xfrm>
          <a:prstGeom prst="rect">
            <a:avLst/>
          </a:prstGeom>
          <a:noFill/>
        </p:spPr>
        <p:txBody>
          <a:bodyPr wrap="square">
            <a:spAutoFit/>
          </a:bodyPr>
          <a:lstStyle/>
          <a:p>
            <a:r>
              <a:rPr lang="en-US" sz="3200" dirty="0"/>
              <a:t> </a:t>
            </a:r>
          </a:p>
          <a:p>
            <a:r>
              <a:rPr lang="en-US" sz="3200" dirty="0"/>
              <a:t>Vaginal bleeding during pregnancy has many causes. Some are serious and others are not. Bleeding can occur early or later in pregnancy. Bleeding in early pregnancy is common. In many cases, it does not signal a major problem. Bleeding later in pregnancy can be more serious</a:t>
            </a:r>
          </a:p>
        </p:txBody>
      </p:sp>
    </p:spTree>
    <p:extLst>
      <p:ext uri="{BB962C8B-B14F-4D97-AF65-F5344CB8AC3E}">
        <p14:creationId xmlns:p14="http://schemas.microsoft.com/office/powerpoint/2010/main" val="264703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3A2B1-4A97-276F-0D71-C9B8BD65070A}"/>
              </a:ext>
            </a:extLst>
          </p:cNvPr>
          <p:cNvSpPr txBox="1"/>
          <p:nvPr/>
        </p:nvSpPr>
        <p:spPr>
          <a:xfrm>
            <a:off x="1546187" y="68579"/>
            <a:ext cx="6094140" cy="6186309"/>
          </a:xfrm>
          <a:prstGeom prst="rect">
            <a:avLst/>
          </a:prstGeom>
          <a:noFill/>
        </p:spPr>
        <p:txBody>
          <a:bodyPr wrap="square">
            <a:spAutoFit/>
          </a:bodyPr>
          <a:lstStyle/>
          <a:p>
            <a:pPr lvl="1"/>
            <a:r>
              <a:rPr lang="en-US" sz="2400" b="0" i="0" dirty="0">
                <a:solidFill>
                  <a:srgbClr val="FF0000"/>
                </a:solidFill>
                <a:effectLst/>
                <a:latin typeface="__Roboto_2d2bf0"/>
              </a:rPr>
              <a:t> A  ) Some causes of bleeding in the first part of pregnancy are</a:t>
            </a:r>
            <a:r>
              <a:rPr lang="en-US" b="0" i="0" dirty="0">
                <a:solidFill>
                  <a:srgbClr val="555555"/>
                </a:solidFill>
                <a:effectLst/>
                <a:latin typeface="__Roboto_2d2bf0"/>
              </a:rPr>
              <a:t>:</a:t>
            </a:r>
          </a:p>
          <a:p>
            <a:pPr algn="l">
              <a:buFont typeface="Arial" panose="020B0604020202020204" pitchFamily="34" charset="0"/>
              <a:buChar char="•"/>
            </a:pPr>
            <a:r>
              <a:rPr lang="en-US" sz="2000" b="1" i="0" dirty="0">
                <a:solidFill>
                  <a:srgbClr val="555555"/>
                </a:solidFill>
                <a:effectLst/>
                <a:latin typeface="__Roboto_2d2bf0"/>
              </a:rPr>
              <a:t>Implantation bleeding:</a:t>
            </a:r>
            <a:r>
              <a:rPr lang="en-US" sz="2000" b="0" i="0" dirty="0">
                <a:solidFill>
                  <a:srgbClr val="555555"/>
                </a:solidFill>
                <a:effectLst/>
                <a:latin typeface="__Roboto_2d2bf0"/>
              </a:rPr>
              <a:t> This is when the fertilized egg implants in the wall of your uterus and cause s light bleeding. It’s considered a normal part of early pregnancy.</a:t>
            </a:r>
          </a:p>
          <a:p>
            <a:pPr algn="l">
              <a:buFont typeface="Arial" panose="020B0604020202020204" pitchFamily="34" charset="0"/>
              <a:buChar char="•"/>
            </a:pPr>
            <a:r>
              <a:rPr lang="en-US" sz="2000" b="1" i="0" dirty="0">
                <a:solidFill>
                  <a:srgbClr val="007BC2"/>
                </a:solidFill>
                <a:effectLst/>
                <a:latin typeface="__Roboto_2d2bf0"/>
                <a:hlinkClick r:id="rId2"/>
              </a:rPr>
              <a:t>Molar pregnancy</a:t>
            </a:r>
            <a:r>
              <a:rPr lang="en-US" sz="2000" b="1" i="0" dirty="0">
                <a:solidFill>
                  <a:srgbClr val="555555"/>
                </a:solidFill>
                <a:effectLst/>
                <a:latin typeface="__Roboto_2d2bf0"/>
              </a:rPr>
              <a:t>:</a:t>
            </a:r>
            <a:r>
              <a:rPr lang="en-US" sz="2000" b="0" i="0" dirty="0">
                <a:solidFill>
                  <a:srgbClr val="555555"/>
                </a:solidFill>
                <a:effectLst/>
                <a:latin typeface="__Roboto_2d2bf0"/>
              </a:rPr>
              <a:t> A rare condition when a fertilized egg implants in your uterus, but a tumor forms instead of a fetus.</a:t>
            </a:r>
          </a:p>
          <a:p>
            <a:pPr algn="l">
              <a:buFont typeface="Arial" panose="020B0604020202020204" pitchFamily="34" charset="0"/>
              <a:buChar char="•"/>
            </a:pPr>
            <a:r>
              <a:rPr lang="en-US" sz="2000" b="1" i="0" dirty="0">
                <a:solidFill>
                  <a:srgbClr val="007BC2"/>
                </a:solidFill>
                <a:effectLst/>
                <a:latin typeface="__Roboto_2d2bf0"/>
                <a:hlinkClick r:id="rId3"/>
              </a:rPr>
              <a:t>Ectopic pregnancy</a:t>
            </a:r>
            <a:r>
              <a:rPr lang="en-US" sz="2000" b="1" i="0" dirty="0">
                <a:solidFill>
                  <a:srgbClr val="555555"/>
                </a:solidFill>
                <a:effectLst/>
                <a:latin typeface="__Roboto_2d2bf0"/>
              </a:rPr>
              <a:t>: </a:t>
            </a:r>
            <a:r>
              <a:rPr lang="en-US" sz="2000" b="0" i="0" dirty="0">
                <a:solidFill>
                  <a:srgbClr val="555555"/>
                </a:solidFill>
                <a:effectLst/>
                <a:latin typeface="__Roboto_2d2bf0"/>
              </a:rPr>
              <a:t>When a pregnancy forms outside of your uterus (like in your fallopian tubes). It can be life-threatening.</a:t>
            </a:r>
          </a:p>
          <a:p>
            <a:pPr algn="l">
              <a:buFont typeface="Arial" panose="020B0604020202020204" pitchFamily="34" charset="0"/>
              <a:buChar char="•"/>
            </a:pPr>
            <a:r>
              <a:rPr lang="en-US" sz="2000" b="1" i="0" dirty="0">
                <a:solidFill>
                  <a:srgbClr val="555555"/>
                </a:solidFill>
                <a:effectLst/>
                <a:latin typeface="__Roboto_2d2bf0"/>
              </a:rPr>
              <a:t>Subchorionic hematoma:</a:t>
            </a:r>
            <a:r>
              <a:rPr lang="en-US" sz="2000" b="0" i="0" dirty="0">
                <a:solidFill>
                  <a:srgbClr val="555555"/>
                </a:solidFill>
                <a:effectLst/>
                <a:latin typeface="__Roboto_2d2bf0"/>
              </a:rPr>
              <a:t> Bleeding from one of the membranes that surround the embryo inside your uterus. Subchorionic hematomas usually resolve on their own.</a:t>
            </a:r>
          </a:p>
          <a:p>
            <a:pPr algn="l">
              <a:buFont typeface="Arial" panose="020B0604020202020204" pitchFamily="34" charset="0"/>
              <a:buChar char="•"/>
            </a:pPr>
            <a:r>
              <a:rPr lang="en-US" sz="2000" b="1" i="0" dirty="0">
                <a:solidFill>
                  <a:srgbClr val="555555"/>
                </a:solidFill>
                <a:effectLst/>
                <a:latin typeface="__Roboto_2d2bf0"/>
              </a:rPr>
              <a:t>Cervical polyps:</a:t>
            </a:r>
            <a:r>
              <a:rPr lang="en-US" sz="2000" b="0" i="0" dirty="0">
                <a:solidFill>
                  <a:srgbClr val="555555"/>
                </a:solidFill>
                <a:effectLst/>
                <a:latin typeface="__Roboto_2d2bf0"/>
              </a:rPr>
              <a:t> A noncancerous growth on your cervix that bleeds in pregnancy due to </a:t>
            </a:r>
            <a:r>
              <a:rPr lang="en-US" sz="2400" b="0" i="0" dirty="0">
                <a:solidFill>
                  <a:srgbClr val="555555"/>
                </a:solidFill>
                <a:effectLst/>
                <a:latin typeface="__Roboto_2d2bf0"/>
              </a:rPr>
              <a:t>increased estrogen </a:t>
            </a:r>
            <a:r>
              <a:rPr lang="en-US" sz="2400" b="0" i="0" dirty="0" err="1">
                <a:solidFill>
                  <a:srgbClr val="555555"/>
                </a:solidFill>
                <a:effectLst/>
                <a:latin typeface="__Roboto_2d2bf0"/>
              </a:rPr>
              <a:t>levels</a:t>
            </a:r>
            <a:r>
              <a:rPr lang="en-US" sz="2000" b="0" i="0" dirty="0" err="1">
                <a:solidFill>
                  <a:srgbClr val="555555"/>
                </a:solidFill>
                <a:effectLst/>
                <a:latin typeface="__Roboto_2d2bf0"/>
              </a:rPr>
              <a:t>.a</a:t>
            </a:r>
            <a:endParaRPr lang="en-US" sz="2000" b="0" i="0" dirty="0">
              <a:solidFill>
                <a:srgbClr val="555555"/>
              </a:solidFill>
              <a:effectLst/>
              <a:latin typeface="__Roboto_2d2bf0"/>
            </a:endParaRPr>
          </a:p>
        </p:txBody>
      </p:sp>
      <p:sp>
        <p:nvSpPr>
          <p:cNvPr id="5" name="TextBox 4">
            <a:extLst>
              <a:ext uri="{FF2B5EF4-FFF2-40B4-BE49-F238E27FC236}">
                <a16:creationId xmlns:a16="http://schemas.microsoft.com/office/drawing/2014/main" id="{B3610C30-A1BA-6529-2321-0F3AD3E4B378}"/>
              </a:ext>
            </a:extLst>
          </p:cNvPr>
          <p:cNvSpPr txBox="1"/>
          <p:nvPr/>
        </p:nvSpPr>
        <p:spPr>
          <a:xfrm>
            <a:off x="4442310" y="5842337"/>
            <a:ext cx="6094140" cy="1015663"/>
          </a:xfrm>
          <a:prstGeom prst="rect">
            <a:avLst/>
          </a:prstGeom>
          <a:noFill/>
        </p:spPr>
        <p:txBody>
          <a:bodyPr wrap="square">
            <a:spAutoFit/>
          </a:bodyPr>
          <a:lstStyle/>
          <a:p>
            <a:pPr algn="l">
              <a:buFont typeface="Arial" panose="020B0604020202020204" pitchFamily="34" charset="0"/>
              <a:buChar char="•"/>
            </a:pPr>
            <a:r>
              <a:rPr lang="en-US" sz="2000" b="1" i="0" dirty="0">
                <a:solidFill>
                  <a:srgbClr val="007BC2"/>
                </a:solidFill>
                <a:effectLst/>
                <a:latin typeface="__Roboto_2d2bf0"/>
                <a:hlinkClick r:id="rId4"/>
              </a:rPr>
              <a:t>Miscarriage</a:t>
            </a:r>
            <a:r>
              <a:rPr lang="en-US" sz="2000" b="1" i="0" dirty="0">
                <a:solidFill>
                  <a:srgbClr val="555555"/>
                </a:solidFill>
                <a:effectLst/>
                <a:latin typeface="__Roboto_2d2bf0"/>
              </a:rPr>
              <a:t>:</a:t>
            </a:r>
            <a:r>
              <a:rPr lang="en-US" sz="2000" b="0" i="0" dirty="0">
                <a:solidFill>
                  <a:srgbClr val="555555"/>
                </a:solidFill>
                <a:effectLst/>
                <a:latin typeface="__Roboto_2d2bf0"/>
              </a:rPr>
              <a:t> The loss of the pregnancy before 20 weeks. It usually starts as light bleeding and gets heavier. It can be accompanied by severe cramping.</a:t>
            </a:r>
          </a:p>
        </p:txBody>
      </p:sp>
      <p:pic>
        <p:nvPicPr>
          <p:cNvPr id="2" name="Picture 1">
            <a:extLst>
              <a:ext uri="{FF2B5EF4-FFF2-40B4-BE49-F238E27FC236}">
                <a16:creationId xmlns:a16="http://schemas.microsoft.com/office/drawing/2014/main" id="{41D3F691-BDAC-59DA-2BA7-25C832E56BC7}"/>
              </a:ext>
            </a:extLst>
          </p:cNvPr>
          <p:cNvPicPr>
            <a:picLocks noChangeAspect="1"/>
          </p:cNvPicPr>
          <p:nvPr/>
        </p:nvPicPr>
        <p:blipFill>
          <a:blip r:embed="rId5"/>
          <a:stretch>
            <a:fillRect/>
          </a:stretch>
        </p:blipFill>
        <p:spPr>
          <a:xfrm>
            <a:off x="8703317" y="698577"/>
            <a:ext cx="2219325" cy="1581150"/>
          </a:xfrm>
          <a:prstGeom prst="rect">
            <a:avLst/>
          </a:prstGeom>
        </p:spPr>
      </p:pic>
      <p:pic>
        <p:nvPicPr>
          <p:cNvPr id="4" name="Picture 3">
            <a:extLst>
              <a:ext uri="{FF2B5EF4-FFF2-40B4-BE49-F238E27FC236}">
                <a16:creationId xmlns:a16="http://schemas.microsoft.com/office/drawing/2014/main" id="{BF2C1EC5-5687-AF70-4D5B-EBE61ED6F584}"/>
              </a:ext>
            </a:extLst>
          </p:cNvPr>
          <p:cNvPicPr>
            <a:picLocks noChangeAspect="1"/>
          </p:cNvPicPr>
          <p:nvPr/>
        </p:nvPicPr>
        <p:blipFill>
          <a:blip r:embed="rId6"/>
          <a:stretch>
            <a:fillRect/>
          </a:stretch>
        </p:blipFill>
        <p:spPr>
          <a:xfrm>
            <a:off x="13432572" y="698577"/>
            <a:ext cx="6143625" cy="4581525"/>
          </a:xfrm>
          <a:prstGeom prst="rect">
            <a:avLst/>
          </a:prstGeom>
        </p:spPr>
      </p:pic>
    </p:spTree>
    <p:extLst>
      <p:ext uri="{BB962C8B-B14F-4D97-AF65-F5344CB8AC3E}">
        <p14:creationId xmlns:p14="http://schemas.microsoft.com/office/powerpoint/2010/main" val="427563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3897CC-E0E3-CED3-5B41-7435BDCE6767}"/>
              </a:ext>
            </a:extLst>
          </p:cNvPr>
          <p:cNvPicPr>
            <a:picLocks noChangeAspect="1"/>
          </p:cNvPicPr>
          <p:nvPr/>
        </p:nvPicPr>
        <p:blipFill>
          <a:blip r:embed="rId2"/>
          <a:stretch>
            <a:fillRect/>
          </a:stretch>
        </p:blipFill>
        <p:spPr>
          <a:xfrm>
            <a:off x="3024187" y="1138237"/>
            <a:ext cx="6143625" cy="4581525"/>
          </a:xfrm>
          <a:prstGeom prst="rect">
            <a:avLst/>
          </a:prstGeom>
        </p:spPr>
      </p:pic>
    </p:spTree>
    <p:extLst>
      <p:ext uri="{BB962C8B-B14F-4D97-AF65-F5344CB8AC3E}">
        <p14:creationId xmlns:p14="http://schemas.microsoft.com/office/powerpoint/2010/main" val="125881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D74DE5-E45B-8EA8-19CF-2622C8277B8E}"/>
              </a:ext>
            </a:extLst>
          </p:cNvPr>
          <p:cNvSpPr txBox="1"/>
          <p:nvPr/>
        </p:nvSpPr>
        <p:spPr>
          <a:xfrm>
            <a:off x="1229422" y="451845"/>
            <a:ext cx="6094140" cy="830997"/>
          </a:xfrm>
          <a:prstGeom prst="rect">
            <a:avLst/>
          </a:prstGeom>
          <a:noFill/>
        </p:spPr>
        <p:txBody>
          <a:bodyPr wrap="square">
            <a:spAutoFit/>
          </a:bodyPr>
          <a:lstStyle/>
          <a:p>
            <a:pPr algn="l"/>
            <a:r>
              <a:rPr lang="en-US" sz="2400" b="1" i="0" dirty="0">
                <a:solidFill>
                  <a:srgbClr val="363636"/>
                </a:solidFill>
                <a:effectLst/>
                <a:latin typeface="__Roboto_2d2bf0"/>
              </a:rPr>
              <a:t> the most common causes of bleeding in the second or third trimester</a:t>
            </a:r>
          </a:p>
        </p:txBody>
      </p:sp>
      <p:sp>
        <p:nvSpPr>
          <p:cNvPr id="5" name="TextBox 4">
            <a:extLst>
              <a:ext uri="{FF2B5EF4-FFF2-40B4-BE49-F238E27FC236}">
                <a16:creationId xmlns:a16="http://schemas.microsoft.com/office/drawing/2014/main" id="{DA5E01A8-912D-EBFA-460D-B326DBDE7B2A}"/>
              </a:ext>
            </a:extLst>
          </p:cNvPr>
          <p:cNvSpPr txBox="1"/>
          <p:nvPr/>
        </p:nvSpPr>
        <p:spPr>
          <a:xfrm>
            <a:off x="1954252" y="1282842"/>
            <a:ext cx="6094140" cy="5262979"/>
          </a:xfrm>
          <a:prstGeom prst="rect">
            <a:avLst/>
          </a:prstGeom>
          <a:noFill/>
        </p:spPr>
        <p:txBody>
          <a:bodyPr wrap="square">
            <a:spAutoFit/>
          </a:bodyPr>
          <a:lstStyle/>
          <a:p>
            <a:pPr algn="l"/>
            <a:r>
              <a:rPr lang="en-US" sz="2400" b="0" i="0" dirty="0">
                <a:solidFill>
                  <a:srgbClr val="555555"/>
                </a:solidFill>
                <a:effectLst/>
                <a:latin typeface="__Roboto_2d2bf0"/>
              </a:rPr>
              <a:t>Bleeding in the second half of pregnancy is often associated with more serious conditions, so contact your healthcare provider immediately so they're aware of your symptoms.</a:t>
            </a:r>
          </a:p>
          <a:p>
            <a:pPr algn="l"/>
            <a:r>
              <a:rPr lang="en-US" sz="2400" b="0" i="0" dirty="0">
                <a:solidFill>
                  <a:srgbClr val="555555"/>
                </a:solidFill>
                <a:effectLst/>
                <a:latin typeface="__Roboto_2d2bf0"/>
              </a:rPr>
              <a:t>Some conditions that can cause bleeding in the second and third trimesters are:</a:t>
            </a:r>
          </a:p>
          <a:p>
            <a:pPr algn="l">
              <a:buFont typeface="Arial" panose="020B0604020202020204" pitchFamily="34" charset="0"/>
              <a:buChar char="•"/>
            </a:pPr>
            <a:r>
              <a:rPr lang="en-US" sz="2400" b="1" i="0" dirty="0">
                <a:solidFill>
                  <a:srgbClr val="555555"/>
                </a:solidFill>
                <a:effectLst/>
                <a:latin typeface="__Roboto_2d2bf0"/>
              </a:rPr>
              <a:t>Placenta previa:</a:t>
            </a:r>
            <a:r>
              <a:rPr lang="en-US" sz="2400" b="0" i="0" dirty="0">
                <a:solidFill>
                  <a:srgbClr val="555555"/>
                </a:solidFill>
                <a:effectLst/>
                <a:latin typeface="__Roboto_2d2bf0"/>
              </a:rPr>
              <a:t> When the placenta covers all or part of your cervix. It’s rare after 20 weeks of pregnancy.</a:t>
            </a:r>
          </a:p>
          <a:p>
            <a:pPr algn="l">
              <a:buFont typeface="Arial" panose="020B0604020202020204" pitchFamily="34" charset="0"/>
              <a:buChar char="•"/>
            </a:pPr>
            <a:r>
              <a:rPr lang="en-US" sz="2400" b="1" i="0" dirty="0">
                <a:solidFill>
                  <a:srgbClr val="007BC2"/>
                </a:solidFill>
                <a:effectLst/>
                <a:latin typeface="__Roboto_2d2bf0"/>
                <a:hlinkClick r:id="rId2"/>
              </a:rPr>
              <a:t>Placental abruption</a:t>
            </a:r>
            <a:r>
              <a:rPr lang="en-US" sz="2400" b="1" i="0" dirty="0">
                <a:solidFill>
                  <a:srgbClr val="555555"/>
                </a:solidFill>
                <a:effectLst/>
                <a:latin typeface="__Roboto_2d2bf0"/>
              </a:rPr>
              <a:t>:</a:t>
            </a:r>
            <a:r>
              <a:rPr lang="en-US" sz="2400" b="0" i="0" dirty="0">
                <a:solidFill>
                  <a:srgbClr val="555555"/>
                </a:solidFill>
                <a:effectLst/>
                <a:latin typeface="__Roboto_2d2bf0"/>
              </a:rPr>
              <a:t> A rare condition where the placenta detaches from the wall of your uterus. This can be dangerous for both you and your fetus.</a:t>
            </a:r>
          </a:p>
        </p:txBody>
      </p:sp>
    </p:spTree>
    <p:extLst>
      <p:ext uri="{BB962C8B-B14F-4D97-AF65-F5344CB8AC3E}">
        <p14:creationId xmlns:p14="http://schemas.microsoft.com/office/powerpoint/2010/main" val="402286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2AAD7E-F772-AD5C-E8ED-48398050769C}"/>
              </a:ext>
            </a:extLst>
          </p:cNvPr>
          <p:cNvSpPr txBox="1"/>
          <p:nvPr/>
        </p:nvSpPr>
        <p:spPr>
          <a:xfrm>
            <a:off x="526894" y="-501617"/>
            <a:ext cx="6094140" cy="1569660"/>
          </a:xfrm>
          <a:prstGeom prst="rect">
            <a:avLst/>
          </a:prstGeom>
          <a:noFill/>
        </p:spPr>
        <p:txBody>
          <a:bodyPr wrap="square">
            <a:spAutoFit/>
          </a:bodyPr>
          <a:lstStyle/>
          <a:p>
            <a:pPr lvl="1"/>
            <a:r>
              <a:rPr lang="en-US" sz="2400" dirty="0"/>
              <a:t> </a:t>
            </a:r>
          </a:p>
          <a:p>
            <a:r>
              <a:rPr lang="en-US" sz="2400" dirty="0"/>
              <a:t> </a:t>
            </a:r>
          </a:p>
          <a:p>
            <a:r>
              <a:rPr lang="en-US" sz="2400" dirty="0"/>
              <a:t> </a:t>
            </a:r>
            <a:r>
              <a:rPr lang="en-US" sz="2400" dirty="0">
                <a:solidFill>
                  <a:srgbClr val="FF0000"/>
                </a:solidFill>
              </a:rPr>
              <a:t>Etiologies of maternal bleeding:</a:t>
            </a:r>
          </a:p>
          <a:p>
            <a:endParaRPr lang="en-US" sz="2400" dirty="0"/>
          </a:p>
        </p:txBody>
      </p:sp>
      <p:sp>
        <p:nvSpPr>
          <p:cNvPr id="5" name="TextBox 4">
            <a:extLst>
              <a:ext uri="{FF2B5EF4-FFF2-40B4-BE49-F238E27FC236}">
                <a16:creationId xmlns:a16="http://schemas.microsoft.com/office/drawing/2014/main" id="{8E45350A-E6D7-4D4B-BFBF-CDF9D4EB0D2E}"/>
              </a:ext>
            </a:extLst>
          </p:cNvPr>
          <p:cNvSpPr txBox="1"/>
          <p:nvPr/>
        </p:nvSpPr>
        <p:spPr>
          <a:xfrm>
            <a:off x="872583" y="733507"/>
            <a:ext cx="6094140" cy="3785652"/>
          </a:xfrm>
          <a:prstGeom prst="rect">
            <a:avLst/>
          </a:prstGeom>
          <a:noFill/>
        </p:spPr>
        <p:txBody>
          <a:bodyPr wrap="square">
            <a:spAutoFit/>
          </a:bodyPr>
          <a:lstStyle/>
          <a:p>
            <a:r>
              <a:rPr lang="en-US" sz="2400" dirty="0"/>
              <a:t>Etiologies are broadly divided in to three:</a:t>
            </a:r>
          </a:p>
          <a:p>
            <a:r>
              <a:rPr lang="en-US" sz="2400" dirty="0"/>
              <a:t>A) Bleeding in early pregnancy (conception up to gestational age of less than 20wks)</a:t>
            </a:r>
          </a:p>
          <a:p>
            <a:r>
              <a:rPr lang="en-US" sz="2400" dirty="0"/>
              <a:t> </a:t>
            </a:r>
            <a:r>
              <a:rPr lang="en-US" sz="2400" dirty="0">
                <a:solidFill>
                  <a:srgbClr val="FF0000"/>
                </a:solidFill>
              </a:rPr>
              <a:t>1) Ectopic pregnancy</a:t>
            </a:r>
            <a:r>
              <a:rPr lang="en-US" sz="2400" dirty="0"/>
              <a:t>: - is one in which implantation occurs outside the uterine</a:t>
            </a:r>
          </a:p>
          <a:p>
            <a:r>
              <a:rPr lang="en-US" sz="2400" dirty="0"/>
              <a:t>cavity. The most common site is fallopian tube (in greater than 90% of cases)</a:t>
            </a:r>
          </a:p>
          <a:p>
            <a:r>
              <a:rPr lang="en-US" sz="2400" dirty="0">
                <a:solidFill>
                  <a:srgbClr val="FF0000"/>
                </a:solidFill>
              </a:rPr>
              <a:t> 2) Abortion: </a:t>
            </a:r>
            <a:r>
              <a:rPr lang="en-US" sz="2400" dirty="0"/>
              <a:t>- It is a uterine bleeding before fetal viability, i.e., before 28 weeks</a:t>
            </a:r>
          </a:p>
          <a:p>
            <a:r>
              <a:rPr lang="en-US" sz="2400" dirty="0"/>
              <a:t>of pregnancy. </a:t>
            </a:r>
          </a:p>
        </p:txBody>
      </p:sp>
      <p:sp>
        <p:nvSpPr>
          <p:cNvPr id="7" name="TextBox 6">
            <a:extLst>
              <a:ext uri="{FF2B5EF4-FFF2-40B4-BE49-F238E27FC236}">
                <a16:creationId xmlns:a16="http://schemas.microsoft.com/office/drawing/2014/main" id="{1DF411E2-C668-C7DE-5857-248CC46F4B55}"/>
              </a:ext>
            </a:extLst>
          </p:cNvPr>
          <p:cNvSpPr txBox="1"/>
          <p:nvPr/>
        </p:nvSpPr>
        <p:spPr>
          <a:xfrm>
            <a:off x="872583" y="4519159"/>
            <a:ext cx="6094140" cy="2123658"/>
          </a:xfrm>
          <a:prstGeom prst="rect">
            <a:avLst/>
          </a:prstGeom>
          <a:noFill/>
        </p:spPr>
        <p:txBody>
          <a:bodyPr wrap="square">
            <a:spAutoFit/>
          </a:bodyPr>
          <a:lstStyle/>
          <a:p>
            <a:r>
              <a:rPr lang="en-US" sz="2400" dirty="0">
                <a:solidFill>
                  <a:srgbClr val="FF0000"/>
                </a:solidFill>
              </a:rPr>
              <a:t> 3) Molar Pregnancy</a:t>
            </a:r>
            <a:r>
              <a:rPr lang="en-US" dirty="0">
                <a:solidFill>
                  <a:srgbClr val="FF0000"/>
                </a:solidFill>
              </a:rPr>
              <a:t> </a:t>
            </a:r>
            <a:r>
              <a:rPr lang="en-US" sz="2400" dirty="0"/>
              <a:t>is characterized by abnormal </a:t>
            </a:r>
            <a:r>
              <a:rPr lang="en-US" sz="2000" dirty="0"/>
              <a:t>proliferations of chorionic villi, and</a:t>
            </a:r>
          </a:p>
          <a:p>
            <a:r>
              <a:rPr lang="en-US" sz="2000" dirty="0"/>
              <a:t> </a:t>
            </a:r>
            <a:r>
              <a:rPr lang="en-US" sz="2800" dirty="0"/>
              <a:t>vaginal bleeding with expulsion of conceptus tissue that have grape-like appearance</a:t>
            </a:r>
            <a:r>
              <a:rPr lang="en-US" sz="2400" dirty="0"/>
              <a:t>. </a:t>
            </a:r>
            <a:endParaRPr lang="en-US" dirty="0"/>
          </a:p>
        </p:txBody>
      </p:sp>
    </p:spTree>
    <p:extLst>
      <p:ext uri="{BB962C8B-B14F-4D97-AF65-F5344CB8AC3E}">
        <p14:creationId xmlns:p14="http://schemas.microsoft.com/office/powerpoint/2010/main" val="364242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96D961-1A36-DF91-8D8A-9F879DDFCC54}"/>
              </a:ext>
            </a:extLst>
          </p:cNvPr>
          <p:cNvSpPr txBox="1"/>
          <p:nvPr/>
        </p:nvSpPr>
        <p:spPr>
          <a:xfrm>
            <a:off x="2344544" y="1035271"/>
            <a:ext cx="6094140" cy="4524315"/>
          </a:xfrm>
          <a:prstGeom prst="rect">
            <a:avLst/>
          </a:prstGeom>
          <a:noFill/>
        </p:spPr>
        <p:txBody>
          <a:bodyPr wrap="square">
            <a:spAutoFit/>
          </a:bodyPr>
          <a:lstStyle/>
          <a:p>
            <a:r>
              <a:rPr lang="en-US" sz="3200" dirty="0">
                <a:solidFill>
                  <a:srgbClr val="C00000"/>
                </a:solidFill>
              </a:rPr>
              <a:t>What are 2 signs of a hydatidiform mole pregnancy?</a:t>
            </a:r>
          </a:p>
          <a:p>
            <a:r>
              <a:rPr lang="en-US" sz="3200" dirty="0"/>
              <a:t>Symptoms of a molar pregnancy may include:</a:t>
            </a:r>
          </a:p>
          <a:p>
            <a:r>
              <a:rPr lang="en-US" sz="3200" dirty="0"/>
              <a:t>A</a:t>
            </a:r>
            <a:r>
              <a:rPr lang="en-US" sz="3200" dirty="0">
                <a:effectLst>
                  <a:outerShdw blurRad="38100" dist="38100" dir="2700000" algn="tl">
                    <a:srgbClr val="000000">
                      <a:alpha val="43137"/>
                    </a:srgbClr>
                  </a:outerShdw>
                </a:effectLst>
              </a:rPr>
              <a:t>bnormal growth of the uterus, either bigger or smaller than usual.</a:t>
            </a:r>
          </a:p>
          <a:p>
            <a:r>
              <a:rPr lang="en-US" sz="3200" dirty="0">
                <a:effectLst>
                  <a:outerShdw blurRad="38100" dist="38100" dir="2700000" algn="tl">
                    <a:srgbClr val="000000">
                      <a:alpha val="43137"/>
                    </a:srgbClr>
                  </a:outerShdw>
                </a:effectLst>
              </a:rPr>
              <a:t>Severe nausea and vomiting.</a:t>
            </a:r>
          </a:p>
          <a:p>
            <a:r>
              <a:rPr lang="en-US" sz="3200" dirty="0">
                <a:effectLst>
                  <a:outerShdw blurRad="38100" dist="38100" dir="2700000" algn="tl">
                    <a:srgbClr val="000000">
                      <a:alpha val="43137"/>
                    </a:srgbClr>
                  </a:outerShdw>
                </a:effectLst>
              </a:rPr>
              <a:t>Vaginal bleeding during the first 3 months of pregnancy.</a:t>
            </a:r>
          </a:p>
        </p:txBody>
      </p:sp>
    </p:spTree>
    <p:extLst>
      <p:ext uri="{BB962C8B-B14F-4D97-AF65-F5344CB8AC3E}">
        <p14:creationId xmlns:p14="http://schemas.microsoft.com/office/powerpoint/2010/main" val="3218899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2085</Words>
  <Application>Microsoft Office PowerPoint</Application>
  <PresentationFormat>Widescreen</PresentationFormat>
  <Paragraphs>223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__Roboto_2d2bf0</vt:lpstr>
      <vt:lpstr>Arial</vt:lpstr>
      <vt:lpstr>Calibri</vt:lpstr>
      <vt:lpstr>Calibri Light</vt:lpstr>
      <vt:lpstr>Poppins</vt:lpstr>
      <vt:lpstr>Roboto</vt:lpstr>
      <vt:lpstr>Wingdings</vt:lpstr>
      <vt:lpstr>Office Theme</vt:lpstr>
      <vt:lpstr>Bleeding During Pregnancy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Bleeding During Pregnancy </dc:title>
  <dc:creator>aftkar hamza</dc:creator>
  <cp:lastModifiedBy>aftkar hamza</cp:lastModifiedBy>
  <cp:revision>3</cp:revision>
  <dcterms:created xsi:type="dcterms:W3CDTF">2023-10-23T07:17:44Z</dcterms:created>
  <dcterms:modified xsi:type="dcterms:W3CDTF">2023-10-29T07:01:46Z</dcterms:modified>
</cp:coreProperties>
</file>