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0"/>
  </p:notesMasterIdLst>
  <p:sldIdLst>
    <p:sldId id="256" r:id="rId2"/>
    <p:sldId id="257" r:id="rId3"/>
    <p:sldId id="258" r:id="rId4"/>
    <p:sldId id="259" r:id="rId5"/>
    <p:sldId id="263" r:id="rId6"/>
    <p:sldId id="264" r:id="rId7"/>
    <p:sldId id="265" r:id="rId8"/>
    <p:sldId id="266" r:id="rId9"/>
    <p:sldId id="267" r:id="rId10"/>
    <p:sldId id="405" r:id="rId11"/>
    <p:sldId id="406" r:id="rId12"/>
    <p:sldId id="284" r:id="rId13"/>
    <p:sldId id="273" r:id="rId14"/>
    <p:sldId id="407" r:id="rId15"/>
    <p:sldId id="285" r:id="rId16"/>
    <p:sldId id="274" r:id="rId17"/>
    <p:sldId id="275" r:id="rId18"/>
    <p:sldId id="276" r:id="rId19"/>
    <p:sldId id="277" r:id="rId20"/>
    <p:sldId id="278" r:id="rId21"/>
    <p:sldId id="279" r:id="rId22"/>
    <p:sldId id="282" r:id="rId23"/>
    <p:sldId id="287" r:id="rId24"/>
    <p:sldId id="291" r:id="rId25"/>
    <p:sldId id="292" r:id="rId26"/>
    <p:sldId id="293" r:id="rId27"/>
    <p:sldId id="294" r:id="rId28"/>
    <p:sldId id="295" r:id="rId29"/>
    <p:sldId id="296" r:id="rId30"/>
    <p:sldId id="297" r:id="rId31"/>
    <p:sldId id="298" r:id="rId32"/>
    <p:sldId id="299" r:id="rId33"/>
    <p:sldId id="300"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2" r:id="rId54"/>
    <p:sldId id="323" r:id="rId55"/>
    <p:sldId id="324" r:id="rId56"/>
    <p:sldId id="325" r:id="rId57"/>
    <p:sldId id="326" r:id="rId58"/>
    <p:sldId id="327" r:id="rId59"/>
    <p:sldId id="328" r:id="rId60"/>
    <p:sldId id="408" r:id="rId61"/>
    <p:sldId id="329" r:id="rId62"/>
    <p:sldId id="330" r:id="rId63"/>
    <p:sldId id="331" r:id="rId64"/>
    <p:sldId id="332" r:id="rId65"/>
    <p:sldId id="333" r:id="rId66"/>
    <p:sldId id="334" r:id="rId67"/>
    <p:sldId id="335" r:id="rId68"/>
    <p:sldId id="336" r:id="rId69"/>
    <p:sldId id="410" r:id="rId70"/>
    <p:sldId id="338" r:id="rId71"/>
    <p:sldId id="339" r:id="rId72"/>
    <p:sldId id="411"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4" r:id="rId117"/>
    <p:sldId id="385" r:id="rId118"/>
    <p:sldId id="386" r:id="rId119"/>
    <p:sldId id="387" r:id="rId120"/>
    <p:sldId id="388" r:id="rId121"/>
    <p:sldId id="389" r:id="rId122"/>
    <p:sldId id="390" r:id="rId123"/>
    <p:sldId id="391" r:id="rId124"/>
    <p:sldId id="392" r:id="rId125"/>
    <p:sldId id="393" r:id="rId126"/>
    <p:sldId id="394" r:id="rId127"/>
    <p:sldId id="395" r:id="rId128"/>
    <p:sldId id="396" r:id="rId129"/>
    <p:sldId id="397" r:id="rId130"/>
    <p:sldId id="398" r:id="rId131"/>
    <p:sldId id="399" r:id="rId132"/>
    <p:sldId id="400" r:id="rId133"/>
    <p:sldId id="401" r:id="rId134"/>
    <p:sldId id="402" r:id="rId135"/>
    <p:sldId id="403" r:id="rId136"/>
    <p:sldId id="409" r:id="rId137"/>
    <p:sldId id="404" r:id="rId138"/>
    <p:sldId id="412" r:id="rId1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3969" autoAdjust="0"/>
  </p:normalViewPr>
  <p:slideViewPr>
    <p:cSldViewPr>
      <p:cViewPr varScale="1">
        <p:scale>
          <a:sx n="73" d="100"/>
          <a:sy n="73" d="100"/>
        </p:scale>
        <p:origin x="1674"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32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20620-B3E5-4181-9BC6-438029B57FBF}" type="datetimeFigureOut">
              <a:rPr lang="en-US" smtClean="0"/>
              <a:t>10/28/2024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C5787-255E-4572-BDD5-27D4FCCAF06D}" type="slidenum">
              <a:rPr lang="en-US" smtClean="0"/>
              <a:t>‹#›</a:t>
            </a:fld>
            <a:endParaRPr lang="en-US"/>
          </a:p>
        </p:txBody>
      </p:sp>
    </p:spTree>
    <p:extLst>
      <p:ext uri="{BB962C8B-B14F-4D97-AF65-F5344CB8AC3E}">
        <p14:creationId xmlns:p14="http://schemas.microsoft.com/office/powerpoint/2010/main" val="115389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C5787-255E-4572-BDD5-27D4FCCAF06D}" type="slidenum">
              <a:rPr lang="en-US" smtClean="0"/>
              <a:t>12</a:t>
            </a:fld>
            <a:endParaRPr lang="en-US"/>
          </a:p>
        </p:txBody>
      </p:sp>
    </p:spTree>
    <p:extLst>
      <p:ext uri="{BB962C8B-B14F-4D97-AF65-F5344CB8AC3E}">
        <p14:creationId xmlns:p14="http://schemas.microsoft.com/office/powerpoint/2010/main" val="339142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C5787-255E-4572-BDD5-27D4FCCAF06D}" type="slidenum">
              <a:rPr lang="en-US" smtClean="0"/>
              <a:t>81</a:t>
            </a:fld>
            <a:endParaRPr lang="en-US"/>
          </a:p>
        </p:txBody>
      </p:sp>
    </p:spTree>
    <p:extLst>
      <p:ext uri="{BB962C8B-B14F-4D97-AF65-F5344CB8AC3E}">
        <p14:creationId xmlns:p14="http://schemas.microsoft.com/office/powerpoint/2010/main" val="42238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933450"/>
          </a:xfrm>
        </p:spPr>
        <p:txBody>
          <a:bodyPr>
            <a:normAutofit/>
          </a:bodyPr>
          <a:lstStyle/>
          <a:p>
            <a:r>
              <a:rPr lang="en-US" dirty="0"/>
              <a:t>Complications During Pregnancy.</a:t>
            </a:r>
          </a:p>
        </p:txBody>
      </p:sp>
      <p:sp>
        <p:nvSpPr>
          <p:cNvPr id="3" name="Subtitle 2"/>
          <p:cNvSpPr>
            <a:spLocks noGrp="1"/>
          </p:cNvSpPr>
          <p:nvPr>
            <p:ph type="subTitle" idx="1"/>
          </p:nvPr>
        </p:nvSpPr>
        <p:spPr/>
        <p:txBody>
          <a:bodyPr/>
          <a:lstStyle/>
          <a:p>
            <a:r>
              <a:rPr lang="en-US" dirty="0" err="1"/>
              <a:t>Prof.Saadya</a:t>
            </a:r>
            <a:r>
              <a:rPr lang="en-US" dirty="0"/>
              <a:t> </a:t>
            </a:r>
            <a:r>
              <a:rPr lang="en-US" dirty="0" err="1"/>
              <a:t>Hadi</a:t>
            </a:r>
            <a:r>
              <a:rPr lang="en-US" dirty="0"/>
              <a:t> </a:t>
            </a:r>
            <a:r>
              <a:rPr lang="en-US" dirty="0" err="1"/>
              <a:t>Humade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104901"/>
            <a:ext cx="2743200" cy="102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1" y="1104900"/>
            <a:ext cx="1676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60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05800" cy="5262979"/>
          </a:xfrm>
          <a:prstGeom prst="rect">
            <a:avLst/>
          </a:prstGeom>
        </p:spPr>
        <p:txBody>
          <a:bodyPr wrap="square">
            <a:spAutoFit/>
          </a:bodyPr>
          <a:lstStyle/>
          <a:p>
            <a:r>
              <a:rPr lang="en-US" sz="2400" b="1" dirty="0">
                <a:latin typeface="Times New Roman" pitchFamily="18" charset="0"/>
                <a:cs typeface="Times New Roman" pitchFamily="18" charset="0"/>
              </a:rPr>
              <a:t>Danger Signs in Pregnancy The nurse should teach the woman to report promptly any danger signs that occur during pregnancy, </a:t>
            </a:r>
            <a:r>
              <a:rPr lang="en-US" sz="2400" dirty="0">
                <a:latin typeface="Times New Roman" pitchFamily="18" charset="0"/>
                <a:cs typeface="Times New Roman" pitchFamily="18" charset="0"/>
              </a:rPr>
              <a:t>including the following:</a:t>
            </a:r>
          </a:p>
          <a:p>
            <a:r>
              <a:rPr lang="en-US" sz="2400" dirty="0">
                <a:latin typeface="Times New Roman" pitchFamily="18" charset="0"/>
                <a:cs typeface="Times New Roman" pitchFamily="18" charset="0"/>
              </a:rPr>
              <a:t> • A sudden gush of fluid from vagina </a:t>
            </a:r>
          </a:p>
          <a:p>
            <a:r>
              <a:rPr lang="en-US" sz="2400" dirty="0">
                <a:latin typeface="Times New Roman" pitchFamily="18" charset="0"/>
                <a:cs typeface="Times New Roman" pitchFamily="18" charset="0"/>
              </a:rPr>
              <a:t>• Vaginal bleeding </a:t>
            </a:r>
          </a:p>
          <a:p>
            <a:r>
              <a:rPr lang="en-US" sz="2400" dirty="0">
                <a:latin typeface="Times New Roman" pitchFamily="18" charset="0"/>
                <a:cs typeface="Times New Roman" pitchFamily="18" charset="0"/>
              </a:rPr>
              <a:t>• Abdominal pain</a:t>
            </a:r>
          </a:p>
          <a:p>
            <a:r>
              <a:rPr lang="en-US" sz="2400" dirty="0">
                <a:latin typeface="Times New Roman" pitchFamily="18" charset="0"/>
                <a:cs typeface="Times New Roman" pitchFamily="18" charset="0"/>
              </a:rPr>
              <a:t> • Abnormal “kick count”</a:t>
            </a:r>
          </a:p>
          <a:p>
            <a:r>
              <a:rPr lang="en-US" sz="2400" dirty="0">
                <a:latin typeface="Times New Roman" pitchFamily="18" charset="0"/>
                <a:cs typeface="Times New Roman" pitchFamily="18" charset="0"/>
              </a:rPr>
              <a:t> • Persistent vomiting </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Epigastric</a:t>
            </a:r>
            <a:r>
              <a:rPr lang="en-US" sz="2400" dirty="0">
                <a:latin typeface="Times New Roman" pitchFamily="18" charset="0"/>
                <a:cs typeface="Times New Roman" pitchFamily="18" charset="0"/>
              </a:rPr>
              <a:t> pain </a:t>
            </a:r>
          </a:p>
          <a:p>
            <a:r>
              <a:rPr lang="en-US" sz="2400" dirty="0">
                <a:latin typeface="Times New Roman" pitchFamily="18" charset="0"/>
                <a:cs typeface="Times New Roman" pitchFamily="18" charset="0"/>
              </a:rPr>
              <a:t>• Edema of face and hands </a:t>
            </a:r>
          </a:p>
          <a:p>
            <a:r>
              <a:rPr lang="en-US" sz="2400" dirty="0">
                <a:latin typeface="Times New Roman" pitchFamily="18" charset="0"/>
                <a:cs typeface="Times New Roman" pitchFamily="18" charset="0"/>
              </a:rPr>
              <a:t>• Severe, persistent headache </a:t>
            </a:r>
          </a:p>
          <a:p>
            <a:r>
              <a:rPr lang="en-US" sz="2400" dirty="0">
                <a:latin typeface="Times New Roman" pitchFamily="18" charset="0"/>
                <a:cs typeface="Times New Roman" pitchFamily="18" charset="0"/>
              </a:rPr>
              <a:t>• Blurred vision or dizziness</a:t>
            </a:r>
          </a:p>
          <a:p>
            <a:r>
              <a:rPr lang="en-US" sz="2400" dirty="0">
                <a:latin typeface="Times New Roman" pitchFamily="18" charset="0"/>
                <a:cs typeface="Times New Roman" pitchFamily="18" charset="0"/>
              </a:rPr>
              <a:t> • Chills with fever greater than 38.0°C (100.4°F) </a:t>
            </a:r>
          </a:p>
          <a:p>
            <a:r>
              <a:rPr lang="en-US" sz="2400" dirty="0">
                <a:latin typeface="Times New Roman" pitchFamily="18" charset="0"/>
                <a:cs typeface="Times New Roman" pitchFamily="18" charset="0"/>
              </a:rPr>
              <a:t>• Painful urination or reduced urine output</a:t>
            </a:r>
          </a:p>
        </p:txBody>
      </p:sp>
    </p:spTree>
    <p:extLst>
      <p:ext uri="{BB962C8B-B14F-4D97-AF65-F5344CB8AC3E}">
        <p14:creationId xmlns:p14="http://schemas.microsoft.com/office/powerpoint/2010/main" val="19305116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186309"/>
          </a:xfrm>
          <a:prstGeom prst="rect">
            <a:avLst/>
          </a:prstGeom>
        </p:spPr>
        <p:txBody>
          <a:bodyPr wrap="square">
            <a:spAutoFit/>
          </a:bodyPr>
          <a:lstStyle/>
          <a:p>
            <a:r>
              <a:rPr lang="en-US" b="1" dirty="0">
                <a:latin typeface="Times New Roman" pitchFamily="18" charset="0"/>
                <a:cs typeface="Times New Roman" pitchFamily="18" charset="0"/>
              </a:rPr>
              <a:t>Nursing care:</a:t>
            </a:r>
          </a:p>
          <a:p>
            <a:pPr marL="457200" indent="-457200">
              <a:buFont typeface="+mj-lt"/>
              <a:buAutoNum type="arabicPeriod"/>
            </a:pP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Nursing care of the pregnant woman with diabetes mellitus involves helping her to learn to care for herself and providing emotional care to meet the demands imposed by this complication. </a:t>
            </a:r>
          </a:p>
          <a:p>
            <a:pPr marL="457200" indent="-457200">
              <a:buFont typeface="+mj-lt"/>
              <a:buAutoNum type="arabicPeriod"/>
            </a:pPr>
            <a:r>
              <a:rPr lang="en-US" dirty="0">
                <a:latin typeface="Times New Roman" pitchFamily="18" charset="0"/>
                <a:cs typeface="Times New Roman" pitchFamily="18" charset="0"/>
              </a:rPr>
              <a:t>Care during labor primarily involves careful monitoring for signs of fetal distress. </a:t>
            </a:r>
          </a:p>
          <a:p>
            <a:pPr marL="457200" indent="-457200">
              <a:buFont typeface="+mj-lt"/>
              <a:buAutoNum type="arabicPeriod"/>
            </a:pPr>
            <a:r>
              <a:rPr lang="en-US" dirty="0">
                <a:latin typeface="Times New Roman" pitchFamily="18" charset="0"/>
                <a:cs typeface="Times New Roman" pitchFamily="18" charset="0"/>
              </a:rPr>
              <a:t>Teaching self-care Most women with preexisting diabetes mellitus already know how to check their blood </a:t>
            </a:r>
            <a:r>
              <a:rPr lang="en-US" dirty="0" err="1">
                <a:latin typeface="Times New Roman" pitchFamily="18" charset="0"/>
                <a:cs typeface="Times New Roman" pitchFamily="18" charset="0"/>
              </a:rPr>
              <a:t>glucoselevel</a:t>
            </a:r>
            <a:r>
              <a:rPr lang="en-US" dirty="0">
                <a:latin typeface="Times New Roman" pitchFamily="18" charset="0"/>
                <a:cs typeface="Times New Roman" pitchFamily="18" charset="0"/>
              </a:rPr>
              <a:t> and administer insulin. </a:t>
            </a:r>
          </a:p>
          <a:p>
            <a:pPr marL="457200" indent="-457200">
              <a:buFont typeface="+mj-lt"/>
              <a:buAutoNum type="arabicPeriod"/>
            </a:pPr>
            <a:r>
              <a:rPr lang="en-US" dirty="0">
                <a:latin typeface="Times New Roman" pitchFamily="18" charset="0"/>
                <a:cs typeface="Times New Roman" pitchFamily="18" charset="0"/>
              </a:rPr>
              <a:t>They should be taught why diabetes management changes during pregnancy. </a:t>
            </a:r>
          </a:p>
          <a:p>
            <a:pPr marL="457200" indent="-457200">
              <a:buFont typeface="+mj-lt"/>
              <a:buAutoNum type="arabicPeriod"/>
            </a:pPr>
            <a:r>
              <a:rPr lang="en-US" dirty="0">
                <a:latin typeface="Times New Roman" pitchFamily="18" charset="0"/>
                <a:cs typeface="Times New Roman" pitchFamily="18" charset="0"/>
              </a:rPr>
              <a:t>The woman with newly diagnosed GDM must be taught these self-care skills. </a:t>
            </a:r>
          </a:p>
          <a:p>
            <a:pPr marL="457200" indent="-457200">
              <a:buFont typeface="+mj-lt"/>
              <a:buAutoNum type="arabicPeriod"/>
            </a:pPr>
            <a:r>
              <a:rPr lang="en-US" dirty="0">
                <a:latin typeface="Times New Roman" pitchFamily="18" charset="0"/>
                <a:cs typeface="Times New Roman" pitchFamily="18" charset="0"/>
              </a:rPr>
              <a:t>The woman is taught how to select appropriate foods for the prescribed diet. </a:t>
            </a:r>
          </a:p>
          <a:p>
            <a:pPr marL="457200" indent="-457200">
              <a:buFont typeface="+mj-lt"/>
              <a:buAutoNum type="arabicPeriod"/>
            </a:pPr>
            <a:r>
              <a:rPr lang="en-US" dirty="0">
                <a:latin typeface="Times New Roman" pitchFamily="18" charset="0"/>
                <a:cs typeface="Times New Roman" pitchFamily="18" charset="0"/>
              </a:rPr>
              <a:t>She is more likely to maintain the diet if her caregivers are sensitive to her food preferences and cultural needs.</a:t>
            </a:r>
          </a:p>
          <a:p>
            <a:pPr marL="457200" indent="-457200">
              <a:buFont typeface="+mj-lt"/>
              <a:buAutoNum type="arabicPeriod"/>
            </a:pPr>
            <a:r>
              <a:rPr lang="en-US" dirty="0">
                <a:latin typeface="Times New Roman" pitchFamily="18" charset="0"/>
                <a:cs typeface="Times New Roman" pitchFamily="18" charset="0"/>
              </a:rPr>
              <a:t> A dietitian can determine foods to meet her needs and help find solutions to problems in adhering to the diet. </a:t>
            </a:r>
          </a:p>
          <a:p>
            <a:pPr marL="457200" indent="-457200">
              <a:buFont typeface="+mj-lt"/>
              <a:buAutoNum type="arabicPeriod"/>
            </a:pPr>
            <a:r>
              <a:rPr lang="en-US" dirty="0">
                <a:latin typeface="Times New Roman" pitchFamily="18" charset="0"/>
                <a:cs typeface="Times New Roman" pitchFamily="18" charset="0"/>
              </a:rPr>
              <a:t>The woman who takes insulin may experience episodes of hypoglycemia (low blood glucose) or hyperglycemia (high blood glucose) .</a:t>
            </a:r>
          </a:p>
          <a:p>
            <a:pPr marL="457200" indent="-457200">
              <a:buFont typeface="+mj-lt"/>
              <a:buAutoNum type="arabicPeriod"/>
            </a:pPr>
            <a:r>
              <a:rPr lang="en-US" dirty="0">
                <a:latin typeface="Times New Roman" pitchFamily="18" charset="0"/>
                <a:cs typeface="Times New Roman" pitchFamily="18" charset="0"/>
              </a:rPr>
              <a:t>The woman is taught how to recognize and respond to each condition, and family members are included in the teaching.</a:t>
            </a:r>
          </a:p>
          <a:p>
            <a:pPr marL="457200" indent="-457200">
              <a:buFont typeface="+mj-lt"/>
              <a:buAutoNum type="arabicPeriod"/>
            </a:pPr>
            <a:r>
              <a:rPr lang="en-US" dirty="0">
                <a:latin typeface="Times New Roman" pitchFamily="18" charset="0"/>
                <a:cs typeface="Times New Roman" pitchFamily="18" charset="0"/>
              </a:rPr>
              <a:t> Maintaining glycemic control during pregnancy is essential to prevent later complications such as </a:t>
            </a:r>
            <a:r>
              <a:rPr lang="en-US" dirty="0" err="1">
                <a:latin typeface="Times New Roman" pitchFamily="18" charset="0"/>
                <a:cs typeface="Times New Roman" pitchFamily="18" charset="0"/>
              </a:rPr>
              <a:t>macrosomia</a:t>
            </a:r>
            <a:r>
              <a:rPr lang="en-US" dirty="0">
                <a:latin typeface="Times New Roman" pitchFamily="18" charset="0"/>
                <a:cs typeface="Times New Roman" pitchFamily="18" charset="0"/>
              </a:rPr>
              <a:t>. </a:t>
            </a:r>
          </a:p>
          <a:p>
            <a:pPr marL="457200" indent="-457200">
              <a:buFont typeface="+mj-lt"/>
              <a:buAutoNum type="arabicPeriod"/>
            </a:pPr>
            <a:r>
              <a:rPr lang="en-US" dirty="0">
                <a:latin typeface="Times New Roman" pitchFamily="18" charset="0"/>
                <a:cs typeface="Times New Roman" pitchFamily="18" charset="0"/>
              </a:rPr>
              <a:t>Follow-up care is important, as patients with GDM have increased risk of developing type 2 diabetes mellitus 5 to 10 years after delivery. </a:t>
            </a:r>
          </a:p>
        </p:txBody>
      </p:sp>
    </p:spTree>
    <p:extLst>
      <p:ext uri="{BB962C8B-B14F-4D97-AF65-F5344CB8AC3E}">
        <p14:creationId xmlns:p14="http://schemas.microsoft.com/office/powerpoint/2010/main" val="21890837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12845"/>
            <a:ext cx="8153400" cy="2554545"/>
          </a:xfrm>
          <a:prstGeom prst="rect">
            <a:avLst/>
          </a:prstGeom>
        </p:spPr>
        <p:txBody>
          <a:bodyPr wrap="square">
            <a:spAutoFit/>
          </a:bodyPr>
          <a:lstStyle/>
          <a:p>
            <a:r>
              <a:rPr lang="en-US" sz="2000" b="1" dirty="0">
                <a:latin typeface="Times New Roman" pitchFamily="18" charset="0"/>
                <a:cs typeface="Times New Roman" pitchFamily="18" charset="0"/>
              </a:rPr>
              <a:t>Providing emotional support :</a:t>
            </a:r>
          </a:p>
          <a:p>
            <a:pPr marL="342900" indent="-342900">
              <a:buFont typeface="Arial" pitchFamily="34" charset="0"/>
              <a:buChar char="•"/>
            </a:pPr>
            <a:r>
              <a:rPr lang="en-US" sz="2000" dirty="0">
                <a:latin typeface="Times New Roman" pitchFamily="18" charset="0"/>
                <a:cs typeface="Times New Roman" pitchFamily="18" charset="0"/>
              </a:rPr>
              <a:t>Pregnant women with diabetes mellitus often find that living with glucose monitoring, diet control, and frequent insulin administration is bothersome. </a:t>
            </a:r>
          </a:p>
          <a:p>
            <a:pPr marL="342900" indent="-342900">
              <a:buFont typeface="Arial" pitchFamily="34" charset="0"/>
              <a:buChar char="•"/>
            </a:pPr>
            <a:r>
              <a:rPr lang="en-US" sz="2000" dirty="0">
                <a:latin typeface="Times New Roman" pitchFamily="18" charset="0"/>
                <a:cs typeface="Times New Roman" pitchFamily="18" charset="0"/>
              </a:rPr>
              <a:t>The expectant mother may be anxious about the outcome for herself and her child. </a:t>
            </a:r>
          </a:p>
          <a:p>
            <a:pPr marL="342900" indent="-342900">
              <a:buFont typeface="Arial" pitchFamily="34" charset="0"/>
              <a:buChar char="•"/>
            </a:pPr>
            <a:r>
              <a:rPr lang="en-US" sz="2000" dirty="0">
                <a:latin typeface="Times New Roman" pitchFamily="18" charset="0"/>
                <a:cs typeface="Times New Roman" pitchFamily="18" charset="0"/>
              </a:rPr>
              <a:t>Therapeutic communication helps her to express her frustrations and fears. </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687413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7848600" cy="3477875"/>
          </a:xfrm>
          <a:prstGeom prst="rect">
            <a:avLst/>
          </a:prstGeom>
        </p:spPr>
        <p:txBody>
          <a:bodyPr wrap="square">
            <a:spAutoFit/>
          </a:bodyPr>
          <a:lstStyle/>
          <a:p>
            <a:r>
              <a:rPr lang="en-US" sz="2000" b="1" dirty="0">
                <a:latin typeface="Times New Roman" pitchFamily="18" charset="0"/>
                <a:cs typeface="Times New Roman" pitchFamily="18" charset="0"/>
              </a:rPr>
              <a:t>Encouraging breastfeeding :</a:t>
            </a:r>
          </a:p>
          <a:p>
            <a:pPr marL="342900" indent="-342900">
              <a:buFont typeface="+mj-lt"/>
              <a:buAutoNum type="arabicPeriod"/>
            </a:pPr>
            <a:r>
              <a:rPr lang="en-US" sz="2000" dirty="0">
                <a:latin typeface="Times New Roman" pitchFamily="18" charset="0"/>
                <a:cs typeface="Times New Roman" pitchFamily="18" charset="0"/>
              </a:rPr>
              <a:t>Studies have shown that newborns who have been exclusively breastfed have a lower incidence of developing diabetes mellitus later in life. </a:t>
            </a:r>
          </a:p>
          <a:p>
            <a:pPr marL="342900" indent="-342900">
              <a:buFont typeface="+mj-lt"/>
              <a:buAutoNum type="arabicPeriod"/>
            </a:pPr>
            <a:r>
              <a:rPr lang="en-US" sz="2000" dirty="0">
                <a:latin typeface="Times New Roman" pitchFamily="18" charset="0"/>
                <a:cs typeface="Times New Roman" pitchFamily="18" charset="0"/>
              </a:rPr>
              <a:t>Breastfeeding should be encouraged if the newborn does not have perinatal complications related to maternal diabetes mellitus, such as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respiratory problems, or anomalies. </a:t>
            </a:r>
          </a:p>
          <a:p>
            <a:pPr marL="342900" indent="-342900">
              <a:buFont typeface="+mj-lt"/>
              <a:buAutoNum type="arabicPeriod"/>
            </a:pPr>
            <a:r>
              <a:rPr lang="en-US" sz="2000" dirty="0">
                <a:latin typeface="Times New Roman" pitchFamily="18" charset="0"/>
                <a:cs typeface="Times New Roman" pitchFamily="18" charset="0"/>
              </a:rPr>
              <a:t>Blood glucose levels of newborns are monitored closely in the first 24 hours of life. Breastfeeding uses glucose reserves in the mother, and glucose monitoring of the mother after breastfeeding is important. </a:t>
            </a:r>
          </a:p>
          <a:p>
            <a:pPr marL="342900" indent="-342900">
              <a:buFont typeface="+mj-lt"/>
              <a:buAutoNum type="arabicPeriod"/>
            </a:pPr>
            <a:r>
              <a:rPr lang="en-US" sz="2000" dirty="0">
                <a:latin typeface="Times New Roman" pitchFamily="18" charset="0"/>
                <a:cs typeface="Times New Roman" pitchFamily="18" charset="0"/>
              </a:rPr>
              <a:t>Taking in fluids or food before or during breastfeeding may be desirable.</a:t>
            </a:r>
          </a:p>
        </p:txBody>
      </p:sp>
    </p:spTree>
    <p:extLst>
      <p:ext uri="{BB962C8B-B14F-4D97-AF65-F5344CB8AC3E}">
        <p14:creationId xmlns:p14="http://schemas.microsoft.com/office/powerpoint/2010/main" val="27931773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66843"/>
            <a:ext cx="8001000" cy="3785652"/>
          </a:xfrm>
          <a:prstGeom prst="rect">
            <a:avLst/>
          </a:prstGeom>
        </p:spPr>
        <p:txBody>
          <a:bodyPr wrap="square">
            <a:spAutoFit/>
          </a:bodyPr>
          <a:lstStyle/>
          <a:p>
            <a:r>
              <a:rPr lang="en-US" sz="2000" b="1" dirty="0">
                <a:latin typeface="Times New Roman" pitchFamily="18" charset="0"/>
                <a:cs typeface="Times New Roman" pitchFamily="18" charset="0"/>
              </a:rPr>
              <a:t>Postpartum contraception:</a:t>
            </a:r>
          </a:p>
          <a:p>
            <a:pPr marL="342900" indent="-342900">
              <a:buFont typeface="+mj-lt"/>
              <a:buAutoNum type="arabicPeriod"/>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The preferred method of postpartum contraception for the woman with GDM is one of the barrier methods or an intrauterine device .</a:t>
            </a:r>
          </a:p>
          <a:p>
            <a:pPr marL="342900" indent="-342900">
              <a:buFont typeface="+mj-lt"/>
              <a:buAutoNum type="arabicPeriod"/>
            </a:pPr>
            <a:r>
              <a:rPr lang="en-US" sz="2000" dirty="0">
                <a:latin typeface="Times New Roman" pitchFamily="18" charset="0"/>
                <a:cs typeface="Times New Roman" pitchFamily="18" charset="0"/>
              </a:rPr>
              <a:t>The side effects of combined oral contraceptive use, such as the development of blood clots and cardiac problems, may be increased in women with GDM. </a:t>
            </a:r>
          </a:p>
          <a:p>
            <a:pPr marL="342900" indent="-342900">
              <a:buFont typeface="+mj-lt"/>
              <a:buAutoNum type="arabicPeriod"/>
            </a:pPr>
            <a:r>
              <a:rPr lang="en-US" sz="2000" dirty="0">
                <a:latin typeface="Times New Roman" pitchFamily="18" charset="0"/>
                <a:cs typeface="Times New Roman" pitchFamily="18" charset="0"/>
              </a:rPr>
              <a:t>Carbohydrate metabolism may be affected by the progestin in the combined oral contraceptive, and an increased resistance to insulin may occur. </a:t>
            </a:r>
          </a:p>
          <a:p>
            <a:pPr marL="342900" indent="-342900">
              <a:buFont typeface="+mj-lt"/>
              <a:buAutoNum type="arabicPeriod"/>
            </a:pPr>
            <a:r>
              <a:rPr lang="en-US" sz="2000" dirty="0">
                <a:latin typeface="Times New Roman" pitchFamily="18" charset="0"/>
                <a:cs typeface="Times New Roman" pitchFamily="18" charset="0"/>
              </a:rPr>
              <a:t>The combined oral contraceptive should not be the first-line recommendation. </a:t>
            </a:r>
          </a:p>
          <a:p>
            <a:pPr marL="342900" indent="-342900">
              <a:buFont typeface="+mj-lt"/>
              <a:buAutoNum type="arabicPeriod"/>
            </a:pPr>
            <a:r>
              <a:rPr lang="en-US" sz="2000" dirty="0">
                <a:latin typeface="Times New Roman" pitchFamily="18" charset="0"/>
                <a:cs typeface="Times New Roman" pitchFamily="18" charset="0"/>
              </a:rPr>
              <a:t>A progestin-only oral contraceptive may be preferred .</a:t>
            </a:r>
          </a:p>
        </p:txBody>
      </p:sp>
    </p:spTree>
    <p:extLst>
      <p:ext uri="{BB962C8B-B14F-4D97-AF65-F5344CB8AC3E}">
        <p14:creationId xmlns:p14="http://schemas.microsoft.com/office/powerpoint/2010/main" val="11145437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7346"/>
            <a:ext cx="8458200" cy="4708981"/>
          </a:xfrm>
          <a:prstGeom prst="rect">
            <a:avLst/>
          </a:prstGeom>
        </p:spPr>
        <p:txBody>
          <a:bodyPr wrap="square">
            <a:spAutoFit/>
          </a:bodyPr>
          <a:lstStyle/>
          <a:p>
            <a:r>
              <a:rPr lang="en-US" sz="2000" b="1" dirty="0">
                <a:latin typeface="Times New Roman" pitchFamily="18" charset="0"/>
                <a:cs typeface="Times New Roman" pitchFamily="18" charset="0"/>
              </a:rPr>
              <a:t>Anemia</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Anemia is the reduced ability of the blood to carry oxygen to the cells. </a:t>
            </a:r>
          </a:p>
          <a:p>
            <a:pPr marL="285750" indent="-285750">
              <a:buFont typeface="Arial" pitchFamily="34" charset="0"/>
              <a:buChar char="•"/>
            </a:pPr>
            <a:r>
              <a:rPr lang="en-US" sz="2000" dirty="0">
                <a:latin typeface="Times New Roman" pitchFamily="18" charset="0"/>
                <a:cs typeface="Times New Roman" pitchFamily="18" charset="0"/>
              </a:rPr>
              <a:t>Hemoglobin levels that are less than 10.5 g/</a:t>
            </a:r>
            <a:r>
              <a:rPr lang="en-US" sz="2000" dirty="0" err="1">
                <a:latin typeface="Times New Roman" pitchFamily="18" charset="0"/>
                <a:cs typeface="Times New Roman" pitchFamily="18" charset="0"/>
              </a:rPr>
              <a:t>dL</a:t>
            </a:r>
            <a:r>
              <a:rPr lang="en-US" sz="2000" dirty="0">
                <a:latin typeface="Times New Roman" pitchFamily="18" charset="0"/>
                <a:cs typeface="Times New Roman" pitchFamily="18" charset="0"/>
              </a:rPr>
              <a:t> in the second trimester and that are less than 11 g/</a:t>
            </a:r>
            <a:r>
              <a:rPr lang="en-US" sz="2000" dirty="0" err="1">
                <a:latin typeface="Times New Roman" pitchFamily="18" charset="0"/>
                <a:cs typeface="Times New Roman" pitchFamily="18" charset="0"/>
              </a:rPr>
              <a:t>dL</a:t>
            </a:r>
            <a:r>
              <a:rPr lang="en-US" sz="2000" dirty="0">
                <a:latin typeface="Times New Roman" pitchFamily="18" charset="0"/>
                <a:cs typeface="Times New Roman" pitchFamily="18" charset="0"/>
              </a:rPr>
              <a:t> in the first and third trimesters indicate anemia during pregnancy .</a:t>
            </a:r>
          </a:p>
          <a:p>
            <a:pPr marL="285750" indent="-285750">
              <a:buFont typeface="Arial" pitchFamily="34" charset="0"/>
              <a:buChar char="•"/>
            </a:pPr>
            <a:r>
              <a:rPr lang="en-US" sz="2000" dirty="0">
                <a:latin typeface="Times New Roman" pitchFamily="18" charset="0"/>
                <a:cs typeface="Times New Roman" pitchFamily="18" charset="0"/>
              </a:rPr>
              <a:t>Four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are significant during pregnancy: two nutritional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(iron-deficiency anemia and folic acid–deficiency anemia) and two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resulting from genetic disorders (sickle cell disease and thalassemia). </a:t>
            </a:r>
          </a:p>
          <a:p>
            <a:pPr marL="285750" indent="-285750">
              <a:buFont typeface="Arial" pitchFamily="34" charset="0"/>
              <a:buChar char="•"/>
            </a:pPr>
            <a:r>
              <a:rPr lang="en-US" sz="2000" dirty="0">
                <a:latin typeface="Times New Roman" pitchFamily="18" charset="0"/>
                <a:cs typeface="Times New Roman" pitchFamily="18" charset="0"/>
              </a:rPr>
              <a:t>Nutritional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Most women with anemia have vague symptoms, if any. </a:t>
            </a:r>
          </a:p>
          <a:p>
            <a:pPr marL="285750" indent="-285750">
              <a:buFont typeface="Arial" pitchFamily="34" charset="0"/>
              <a:buChar char="•"/>
            </a:pPr>
            <a:r>
              <a:rPr lang="en-US" sz="2000" dirty="0">
                <a:latin typeface="Times New Roman" pitchFamily="18" charset="0"/>
                <a:cs typeface="Times New Roman" pitchFamily="18" charset="0"/>
              </a:rPr>
              <a:t>The anemic woman may fatigue easily and have little energy. </a:t>
            </a:r>
          </a:p>
          <a:p>
            <a:pPr marL="285750" indent="-285750">
              <a:buFont typeface="Arial" pitchFamily="34" charset="0"/>
              <a:buChar char="•"/>
            </a:pPr>
            <a:r>
              <a:rPr lang="en-US" sz="2000" dirty="0">
                <a:latin typeface="Times New Roman" pitchFamily="18" charset="0"/>
                <a:cs typeface="Times New Roman" pitchFamily="18" charset="0"/>
              </a:rPr>
              <a:t>Her skin and mucous membranes are pale. </a:t>
            </a:r>
          </a:p>
          <a:p>
            <a:pPr marL="285750" indent="-285750">
              <a:buFont typeface="Arial" pitchFamily="34" charset="0"/>
              <a:buChar char="•"/>
            </a:pPr>
            <a:r>
              <a:rPr lang="en-US" sz="2000" dirty="0">
                <a:latin typeface="Times New Roman" pitchFamily="18" charset="0"/>
                <a:cs typeface="Times New Roman" pitchFamily="18" charset="0"/>
              </a:rPr>
              <a:t>Shortness of breath, a pounding heart, and a rapid pulse may occur with severe anemia. The woman who develops anemia gradually has fewer symptoms than the woman who becomes anemic abruptly, such as through blood loss. </a:t>
            </a:r>
          </a:p>
        </p:txBody>
      </p:sp>
    </p:spTree>
    <p:extLst>
      <p:ext uri="{BB962C8B-B14F-4D97-AF65-F5344CB8AC3E}">
        <p14:creationId xmlns:p14="http://schemas.microsoft.com/office/powerpoint/2010/main" val="1037613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382000" cy="4093428"/>
          </a:xfrm>
          <a:prstGeom prst="rect">
            <a:avLst/>
          </a:prstGeom>
        </p:spPr>
        <p:txBody>
          <a:bodyPr wrap="square">
            <a:spAutoFit/>
          </a:bodyPr>
          <a:lstStyle/>
          <a:p>
            <a:r>
              <a:rPr lang="en-US" sz="2000" b="1" dirty="0">
                <a:latin typeface="Times New Roman" pitchFamily="18" charset="0"/>
                <a:cs typeface="Times New Roman" pitchFamily="18" charset="0"/>
              </a:rPr>
              <a:t>Iron-deficiency anemia :</a:t>
            </a:r>
          </a:p>
          <a:p>
            <a:pPr marL="285750" indent="-285750">
              <a:buFont typeface="Arial" pitchFamily="34" charset="0"/>
              <a:buChar char="•"/>
            </a:pPr>
            <a:r>
              <a:rPr lang="en-US" sz="2000" dirty="0">
                <a:latin typeface="Times New Roman" pitchFamily="18" charset="0"/>
                <a:cs typeface="Times New Roman" pitchFamily="18" charset="0"/>
              </a:rPr>
              <a:t>Pregnant women need additional iron for their own increased blood volume, for transfer to the fetus, and for a cushion against the blood loss expected at birth. </a:t>
            </a:r>
          </a:p>
          <a:p>
            <a:pPr marL="285750" indent="-285750">
              <a:buFont typeface="Arial" pitchFamily="34" charset="0"/>
              <a:buChar char="•"/>
            </a:pPr>
            <a:r>
              <a:rPr lang="en-US" sz="2000" dirty="0">
                <a:latin typeface="Times New Roman" pitchFamily="18" charset="0"/>
                <a:cs typeface="Times New Roman" pitchFamily="18" charset="0"/>
              </a:rPr>
              <a:t>The RBCs are small (microcytic) and pale (hypochromic) in iron-deficiency anemia. </a:t>
            </a:r>
          </a:p>
          <a:p>
            <a:pPr marL="285750" indent="-285750">
              <a:buFont typeface="Arial" pitchFamily="34" charset="0"/>
              <a:buChar char="•"/>
            </a:pPr>
            <a:r>
              <a:rPr lang="en-US" sz="2000" dirty="0">
                <a:latin typeface="Times New Roman" pitchFamily="18" charset="0"/>
                <a:cs typeface="Times New Roman" pitchFamily="18" charset="0"/>
              </a:rPr>
              <a:t>The tannic acid in tea and bran may decrease absorption of iron from foods eaten at the same meal.</a:t>
            </a:r>
          </a:p>
          <a:p>
            <a:pPr marL="285750" indent="-285750">
              <a:buFont typeface="Arial" pitchFamily="34" charset="0"/>
              <a:buChar char="•"/>
            </a:pPr>
            <a:r>
              <a:rPr lang="en-US" sz="2000" dirty="0">
                <a:latin typeface="Times New Roman" pitchFamily="18" charset="0"/>
                <a:cs typeface="Times New Roman" pitchFamily="18" charset="0"/>
              </a:rPr>
              <a:t> Prevention Iron supplements are commonly used to meet the needs of pregnancy and maintain iron stores. Vitamin C may enhance the absorption of iron.</a:t>
            </a:r>
          </a:p>
          <a:p>
            <a:pPr marL="285750" indent="-285750">
              <a:buFont typeface="Arial" pitchFamily="34" charset="0"/>
              <a:buChar char="•"/>
            </a:pPr>
            <a:r>
              <a:rPr lang="en-US" sz="2000" dirty="0">
                <a:latin typeface="Times New Roman" pitchFamily="18" charset="0"/>
                <a:cs typeface="Times New Roman" pitchFamily="18" charset="0"/>
              </a:rPr>
              <a:t> Iron should not be taken with milk or antacids because calcium impairs absorption. </a:t>
            </a:r>
          </a:p>
        </p:txBody>
      </p:sp>
    </p:spTree>
    <p:extLst>
      <p:ext uri="{BB962C8B-B14F-4D97-AF65-F5344CB8AC3E}">
        <p14:creationId xmlns:p14="http://schemas.microsoft.com/office/powerpoint/2010/main" val="5466529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458200" cy="2862322"/>
          </a:xfrm>
          <a:prstGeom prst="rect">
            <a:avLst/>
          </a:prstGeom>
        </p:spPr>
        <p:txBody>
          <a:bodyPr wrap="square">
            <a:spAutoFit/>
          </a:bodyPr>
          <a:lstStyle/>
          <a:p>
            <a:r>
              <a:rPr lang="en-US" sz="2000" b="1" dirty="0">
                <a:latin typeface="Times New Roman" pitchFamily="18" charset="0"/>
                <a:cs typeface="Times New Roman" pitchFamily="18" charset="0"/>
              </a:rPr>
              <a:t>Treatment The woman with iron-deficiency anemia:</a:t>
            </a:r>
          </a:p>
          <a:p>
            <a:pPr marL="285750" indent="-285750">
              <a:buFont typeface="Arial" pitchFamily="34" charset="0"/>
              <a:buChar char="•"/>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needs extra iron to correct the anemia and replenish her stores. </a:t>
            </a:r>
          </a:p>
          <a:p>
            <a:pPr marL="285750" indent="-285750">
              <a:buFont typeface="Arial" pitchFamily="34" charset="0"/>
              <a:buChar char="•"/>
            </a:pPr>
            <a:r>
              <a:rPr lang="en-US" sz="2000" dirty="0">
                <a:latin typeface="Times New Roman" pitchFamily="18" charset="0"/>
                <a:cs typeface="Times New Roman" pitchFamily="18" charset="0"/>
              </a:rPr>
              <a:t>She is treated with oral doses of elemental iron and continues this therapy for about 3 months after the anemia has been corrected. </a:t>
            </a:r>
          </a:p>
          <a:p>
            <a:pPr marL="285750" indent="-285750">
              <a:buFont typeface="Arial" pitchFamily="34" charset="0"/>
              <a:buChar char="•"/>
            </a:pPr>
            <a:r>
              <a:rPr lang="en-US" sz="2000" dirty="0">
                <a:latin typeface="Times New Roman" pitchFamily="18" charset="0"/>
                <a:cs typeface="Times New Roman" pitchFamily="18" charset="0"/>
              </a:rPr>
              <a:t>Folic acid–deficiency anemia Folic acid (also called </a:t>
            </a:r>
            <a:r>
              <a:rPr lang="en-US" sz="2000" dirty="0" err="1">
                <a:latin typeface="Times New Roman" pitchFamily="18" charset="0"/>
                <a:cs typeface="Times New Roman" pitchFamily="18" charset="0"/>
              </a:rPr>
              <a:t>folate</a:t>
            </a:r>
            <a:r>
              <a:rPr lang="en-US" sz="2000" dirty="0">
                <a:latin typeface="Times New Roman" pitchFamily="18" charset="0"/>
                <a:cs typeface="Times New Roman" pitchFamily="18" charset="0"/>
              </a:rPr>
              <a:t> or </a:t>
            </a:r>
            <a:r>
              <a:rPr lang="en-US" sz="2000" dirty="0" err="1">
                <a:latin typeface="Times New Roman" pitchFamily="18" charset="0"/>
                <a:cs typeface="Times New Roman" pitchFamily="18" charset="0"/>
              </a:rPr>
              <a:t>folacin</a:t>
            </a:r>
            <a:r>
              <a:rPr lang="en-US" sz="2000" dirty="0">
                <a:latin typeface="Times New Roman" pitchFamily="18" charset="0"/>
                <a:cs typeface="Times New Roman" pitchFamily="18" charset="0"/>
              </a:rPr>
              <a:t>) deficiency is characterized by large, immature RBCs (</a:t>
            </a:r>
            <a:r>
              <a:rPr lang="en-US" sz="2000" dirty="0" err="1">
                <a:latin typeface="Times New Roman" pitchFamily="18" charset="0"/>
                <a:cs typeface="Times New Roman" pitchFamily="18" charset="0"/>
              </a:rPr>
              <a:t>megaloblastic</a:t>
            </a:r>
            <a:r>
              <a:rPr lang="en-US" sz="2000" dirty="0">
                <a:latin typeface="Times New Roman" pitchFamily="18" charset="0"/>
                <a:cs typeface="Times New Roman" pitchFamily="18" charset="0"/>
              </a:rPr>
              <a:t> anemia).</a:t>
            </a:r>
          </a:p>
          <a:p>
            <a:pPr marL="285750" indent="-285750">
              <a:buFont typeface="Arial" pitchFamily="34" charset="0"/>
              <a:buChar char="•"/>
            </a:pPr>
            <a:r>
              <a:rPr lang="en-US" sz="2000" dirty="0">
                <a:latin typeface="Times New Roman" pitchFamily="18" charset="0"/>
                <a:cs typeface="Times New Roman" pitchFamily="18" charset="0"/>
              </a:rPr>
              <a:t> Iron-deficiency anemia is often present at the same time. </a:t>
            </a:r>
          </a:p>
          <a:p>
            <a:pPr marL="285750" indent="-285750">
              <a:buFont typeface="Arial" pitchFamily="34" charset="0"/>
              <a:buChar char="•"/>
            </a:pPr>
            <a:r>
              <a:rPr lang="en-US" sz="2000" dirty="0">
                <a:latin typeface="Times New Roman" pitchFamily="18" charset="0"/>
                <a:cs typeface="Times New Roman" pitchFamily="18" charset="0"/>
              </a:rPr>
              <a:t>Anticonvulsants, oral contraceptives, sulfa drugs, and alcohol can decrease the absorption of </a:t>
            </a:r>
            <a:r>
              <a:rPr lang="en-US" sz="2000" dirty="0" err="1">
                <a:latin typeface="Times New Roman" pitchFamily="18" charset="0"/>
                <a:cs typeface="Times New Roman" pitchFamily="18" charset="0"/>
              </a:rPr>
              <a:t>folate</a:t>
            </a:r>
            <a:r>
              <a:rPr lang="en-US" sz="2000" dirty="0">
                <a:latin typeface="Times New Roman" pitchFamily="18" charset="0"/>
                <a:cs typeface="Times New Roman" pitchFamily="18" charset="0"/>
              </a:rPr>
              <a:t> from food. </a:t>
            </a:r>
          </a:p>
        </p:txBody>
      </p:sp>
    </p:spTree>
    <p:extLst>
      <p:ext uri="{BB962C8B-B14F-4D97-AF65-F5344CB8AC3E}">
        <p14:creationId xmlns:p14="http://schemas.microsoft.com/office/powerpoint/2010/main" val="42251540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05342"/>
            <a:ext cx="8153400" cy="3170099"/>
          </a:xfrm>
          <a:prstGeom prst="rect">
            <a:avLst/>
          </a:prstGeom>
        </p:spPr>
        <p:txBody>
          <a:bodyPr wrap="square">
            <a:spAutoFit/>
          </a:bodyPr>
          <a:lstStyle/>
          <a:p>
            <a:r>
              <a:rPr lang="en-US" sz="2000" b="1" dirty="0">
                <a:latin typeface="Times New Roman" pitchFamily="18" charset="0"/>
                <a:cs typeface="Times New Roman" pitchFamily="18" charset="0"/>
              </a:rPr>
              <a:t>Prevention Folic acid </a:t>
            </a:r>
            <a:r>
              <a:rPr lang="en-US" sz="2000" dirty="0">
                <a:latin typeface="Times New Roman" pitchFamily="18" charset="0"/>
                <a:cs typeface="Times New Roman" pitchFamily="18" charset="0"/>
              </a:rPr>
              <a:t>is essential for normal growth and development of the fetus. Folic acid deficiency has been associated with neural tube defects in the newborn. </a:t>
            </a:r>
          </a:p>
          <a:p>
            <a:r>
              <a:rPr lang="en-US" sz="2000" dirty="0">
                <a:latin typeface="Times New Roman" pitchFamily="18" charset="0"/>
                <a:cs typeface="Times New Roman" pitchFamily="18" charset="0"/>
              </a:rPr>
              <a:t>A daily supplement of 400 to 800 mcg (0.4 to 0.8 mg) ensures adequate folic acid and is now recommended for all women of childbearing age .</a:t>
            </a:r>
          </a:p>
          <a:p>
            <a:r>
              <a:rPr lang="en-US" sz="2000" b="1" dirty="0">
                <a:latin typeface="Times New Roman" pitchFamily="18" charset="0"/>
                <a:cs typeface="Times New Roman" pitchFamily="18" charset="0"/>
              </a:rPr>
              <a:t>Treatment:</a:t>
            </a:r>
          </a:p>
          <a:p>
            <a:pPr marL="285750" indent="-285750">
              <a:buFont typeface="Arial" pitchFamily="34" charset="0"/>
              <a:buChar char="•"/>
            </a:pPr>
            <a:r>
              <a:rPr lang="en-US" sz="2000" dirty="0">
                <a:latin typeface="Times New Roman" pitchFamily="18" charset="0"/>
                <a:cs typeface="Times New Roman" pitchFamily="18" charset="0"/>
              </a:rPr>
              <a:t> Treatment of </a:t>
            </a:r>
            <a:r>
              <a:rPr lang="en-US" sz="2000" dirty="0" err="1">
                <a:latin typeface="Times New Roman" pitchFamily="18" charset="0"/>
                <a:cs typeface="Times New Roman" pitchFamily="18" charset="0"/>
              </a:rPr>
              <a:t>folate</a:t>
            </a:r>
            <a:r>
              <a:rPr lang="en-US" sz="2000" dirty="0">
                <a:latin typeface="Times New Roman" pitchFamily="18" charset="0"/>
                <a:cs typeface="Times New Roman" pitchFamily="18" charset="0"/>
              </a:rPr>
              <a:t> deficiency is with folic acid supplementation as noted previously because diet alone cannot provide the folic acid needed. </a:t>
            </a:r>
          </a:p>
          <a:p>
            <a:pPr marL="285750" indent="-285750">
              <a:buFont typeface="Arial" pitchFamily="34" charset="0"/>
              <a:buChar char="•"/>
            </a:pPr>
            <a:r>
              <a:rPr lang="en-US" sz="2000" dirty="0">
                <a:latin typeface="Times New Roman" pitchFamily="18" charset="0"/>
                <a:cs typeface="Times New Roman" pitchFamily="18" charset="0"/>
              </a:rPr>
              <a:t>The preventive dosage of supplementary folic acid may be higher for women who have previously had a child who had a neural tube defect.</a:t>
            </a:r>
          </a:p>
        </p:txBody>
      </p:sp>
    </p:spTree>
    <p:extLst>
      <p:ext uri="{BB962C8B-B14F-4D97-AF65-F5344CB8AC3E}">
        <p14:creationId xmlns:p14="http://schemas.microsoft.com/office/powerpoint/2010/main" val="8673062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686800" cy="5940088"/>
          </a:xfrm>
          <a:prstGeom prst="rect">
            <a:avLst/>
          </a:prstGeom>
        </p:spPr>
        <p:txBody>
          <a:bodyPr wrap="square">
            <a:spAutoFit/>
          </a:bodyPr>
          <a:lstStyle/>
          <a:p>
            <a:r>
              <a:rPr lang="en-US" sz="2000" b="1" dirty="0">
                <a:latin typeface="Times New Roman" pitchFamily="18" charset="0"/>
                <a:cs typeface="Times New Roman" pitchFamily="18" charset="0"/>
              </a:rPr>
              <a:t>Genetic Anemia's </a:t>
            </a:r>
          </a:p>
          <a:p>
            <a:pPr marL="285750" indent="-285750">
              <a:buFont typeface="Arial" pitchFamily="34" charset="0"/>
              <a:buChar char="•"/>
            </a:pPr>
            <a:r>
              <a:rPr lang="en-US" sz="2000" dirty="0">
                <a:latin typeface="Times New Roman" pitchFamily="18" charset="0"/>
                <a:cs typeface="Times New Roman" pitchFamily="18" charset="0"/>
              </a:rPr>
              <a:t>Sickle cell disease In contrast to people with nutritional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people with sickle cell disease have abnormal hemoglobin that causes their erythrocytes to become distorted into a sickle (crescent) shape during episodes of hypoxia or acidosis. </a:t>
            </a:r>
          </a:p>
          <a:p>
            <a:pPr marL="285750" indent="-285750">
              <a:buFont typeface="Arial" pitchFamily="34" charset="0"/>
              <a:buChar char="•"/>
            </a:pPr>
            <a:r>
              <a:rPr lang="en-US" sz="2000" dirty="0">
                <a:latin typeface="Times New Roman" pitchFamily="18" charset="0"/>
                <a:cs typeface="Times New Roman" pitchFamily="18" charset="0"/>
              </a:rPr>
              <a:t>It is an autosomal recessive disorder, meaning that the affected person receives an abnormal gene from each parent. </a:t>
            </a:r>
          </a:p>
          <a:p>
            <a:pPr marL="285750" indent="-285750">
              <a:buFont typeface="Arial" pitchFamily="34" charset="0"/>
              <a:buChar char="•"/>
            </a:pPr>
            <a:r>
              <a:rPr lang="en-US" sz="2000" dirty="0">
                <a:latin typeface="Times New Roman" pitchFamily="18" charset="0"/>
                <a:cs typeface="Times New Roman" pitchFamily="18" charset="0"/>
              </a:rPr>
              <a:t>The abnormally shaped blood cells do not flow smoothly, and they clog small blood vessels. </a:t>
            </a:r>
          </a:p>
          <a:p>
            <a:pPr marL="285750" indent="-285750">
              <a:buFont typeface="Arial" pitchFamily="34" charset="0"/>
              <a:buChar char="•"/>
            </a:pPr>
            <a:r>
              <a:rPr lang="en-US" sz="2000" dirty="0">
                <a:latin typeface="Times New Roman" pitchFamily="18" charset="0"/>
                <a:cs typeface="Times New Roman" pitchFamily="18" charset="0"/>
              </a:rPr>
              <a:t>The sickle cells are destroyed more rapidly, resulting in chronic anemia. </a:t>
            </a:r>
          </a:p>
          <a:p>
            <a:pPr marL="285750" indent="-285750">
              <a:buFont typeface="Arial" pitchFamily="34" charset="0"/>
              <a:buChar char="•"/>
            </a:pPr>
            <a:r>
              <a:rPr lang="en-US" sz="2000" dirty="0">
                <a:latin typeface="Times New Roman" pitchFamily="18" charset="0"/>
                <a:cs typeface="Times New Roman" pitchFamily="18" charset="0"/>
              </a:rPr>
              <a:t>Pregnancy may cause a sickle cell crisis, with massive erythrocyte destruction and occlusion of blood vessels. </a:t>
            </a:r>
          </a:p>
          <a:p>
            <a:pPr marL="285750" indent="-285750">
              <a:buFont typeface="Arial" pitchFamily="34" charset="0"/>
              <a:buChar char="•"/>
            </a:pPr>
            <a:r>
              <a:rPr lang="en-US" sz="2000" dirty="0">
                <a:latin typeface="Times New Roman" pitchFamily="18" charset="0"/>
                <a:cs typeface="Times New Roman" pitchFamily="18" charset="0"/>
              </a:rPr>
              <a:t>The main risk to the fetus is occlusion of vessels that supply the placenta, leading to preterm birth, growth restriction, and fetal death. </a:t>
            </a:r>
          </a:p>
          <a:p>
            <a:pPr marL="285750" indent="-285750">
              <a:buFont typeface="Arial" pitchFamily="34" charset="0"/>
              <a:buChar char="•"/>
            </a:pPr>
            <a:r>
              <a:rPr lang="en-US" sz="2000" dirty="0">
                <a:latin typeface="Times New Roman" pitchFamily="18" charset="0"/>
                <a:cs typeface="Times New Roman" pitchFamily="18" charset="0"/>
              </a:rPr>
              <a:t>The woman should have frequent evaluation and treatment for anemia during prenatal care. </a:t>
            </a:r>
          </a:p>
          <a:p>
            <a:pPr marL="285750" indent="-285750">
              <a:buFont typeface="Arial" pitchFamily="34" charset="0"/>
              <a:buChar char="•"/>
            </a:pPr>
            <a:r>
              <a:rPr lang="en-US" sz="2000" dirty="0">
                <a:latin typeface="Times New Roman" pitchFamily="18" charset="0"/>
                <a:cs typeface="Times New Roman" pitchFamily="18" charset="0"/>
              </a:rPr>
              <a:t>Fetal evaluations concentrate on fetal growth and placental function.</a:t>
            </a:r>
          </a:p>
          <a:p>
            <a:pPr marL="285750" indent="-285750">
              <a:buFont typeface="Arial" pitchFamily="34" charset="0"/>
              <a:buChar char="•"/>
            </a:pPr>
            <a:r>
              <a:rPr lang="en-US" sz="2000" dirty="0">
                <a:latin typeface="Times New Roman" pitchFamily="18" charset="0"/>
                <a:cs typeface="Times New Roman" pitchFamily="18" charset="0"/>
              </a:rPr>
              <a:t> Oxygen and fluids are provided continuously during labor to prevent sickle cell crisis. Genetic counseling should be offered.</a:t>
            </a:r>
          </a:p>
        </p:txBody>
      </p:sp>
    </p:spTree>
    <p:extLst>
      <p:ext uri="{BB962C8B-B14F-4D97-AF65-F5344CB8AC3E}">
        <p14:creationId xmlns:p14="http://schemas.microsoft.com/office/powerpoint/2010/main" val="17095683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458200" cy="5940088"/>
          </a:xfrm>
          <a:prstGeom prst="rect">
            <a:avLst/>
          </a:prstGeom>
        </p:spPr>
        <p:txBody>
          <a:bodyPr wrap="square">
            <a:spAutoFit/>
          </a:bodyPr>
          <a:lstStyle/>
          <a:p>
            <a:r>
              <a:rPr lang="en-US" sz="2000" b="1" dirty="0">
                <a:latin typeface="Times New Roman" pitchFamily="18" charset="0"/>
                <a:cs typeface="Times New Roman" pitchFamily="18" charset="0"/>
              </a:rPr>
              <a:t>Thalassemia :</a:t>
            </a:r>
          </a:p>
          <a:p>
            <a:pPr marL="285750" indent="-285750">
              <a:buFont typeface="Arial" pitchFamily="34" charset="0"/>
              <a:buChar char="•"/>
            </a:pPr>
            <a:r>
              <a:rPr lang="en-US" sz="2000" dirty="0">
                <a:latin typeface="Times New Roman" pitchFamily="18" charset="0"/>
                <a:cs typeface="Times New Roman" pitchFamily="18" charset="0"/>
              </a:rPr>
              <a:t>Thalassemia is a genetic trait that causes an abnormality in one of two chains of hemoglobin, the alpha (α) or beta (β) chain. </a:t>
            </a:r>
          </a:p>
          <a:p>
            <a:pPr marL="285750" indent="-285750">
              <a:buFont typeface="Arial" pitchFamily="34" charset="0"/>
              <a:buChar char="•"/>
            </a:pPr>
            <a:r>
              <a:rPr lang="en-US" sz="2000" dirty="0">
                <a:latin typeface="Times New Roman" pitchFamily="18" charset="0"/>
                <a:cs typeface="Times New Roman" pitchFamily="18" charset="0"/>
              </a:rPr>
              <a:t>The β chain variety is most often encountered in the United States. </a:t>
            </a:r>
          </a:p>
          <a:p>
            <a:pPr marL="285750" indent="-285750">
              <a:buFont typeface="Arial" pitchFamily="34" charset="0"/>
              <a:buChar char="•"/>
            </a:pPr>
            <a:r>
              <a:rPr lang="en-US" sz="2000" dirty="0">
                <a:latin typeface="Times New Roman" pitchFamily="18" charset="0"/>
                <a:cs typeface="Times New Roman" pitchFamily="18" charset="0"/>
              </a:rPr>
              <a:t>The person can inherit an abnormal gene from each parent, causing β-thalassemia major, or Cooley’s anemia.</a:t>
            </a:r>
          </a:p>
          <a:p>
            <a:pPr marL="285750" indent="-285750">
              <a:buFont typeface="Arial" pitchFamily="34" charset="0"/>
              <a:buChar char="•"/>
            </a:pPr>
            <a:r>
              <a:rPr lang="en-US" sz="2000" dirty="0">
                <a:latin typeface="Times New Roman" pitchFamily="18" charset="0"/>
                <a:cs typeface="Times New Roman" pitchFamily="18" charset="0"/>
              </a:rPr>
              <a:t> If only one abnormal gene is inherited, the person will have β-thalassemia minor. The woman with β-thalassemia minor usually has few problems other than mild anemia, and the fetus does not appear to be affected. </a:t>
            </a:r>
          </a:p>
          <a:p>
            <a:pPr marL="285750" indent="-285750">
              <a:buFont typeface="Arial" pitchFamily="34" charset="0"/>
              <a:buChar char="•"/>
            </a:pPr>
            <a:r>
              <a:rPr lang="en-US" sz="2000" dirty="0">
                <a:latin typeface="Times New Roman" pitchFamily="18" charset="0"/>
                <a:cs typeface="Times New Roman" pitchFamily="18" charset="0"/>
              </a:rPr>
              <a:t>However, administration of iron supplements may cause iron overload in a woman with β-thalassemia because the body absorbs and stores iron in higher-</a:t>
            </a:r>
            <a:r>
              <a:rPr lang="en-US" sz="2000" dirty="0" err="1">
                <a:latin typeface="Times New Roman" pitchFamily="18" charset="0"/>
                <a:cs typeface="Times New Roman" pitchFamily="18" charset="0"/>
              </a:rPr>
              <a:t>thanusual</a:t>
            </a:r>
            <a:r>
              <a:rPr lang="en-US" sz="2000" dirty="0">
                <a:latin typeface="Times New Roman" pitchFamily="18" charset="0"/>
                <a:cs typeface="Times New Roman" pitchFamily="18" charset="0"/>
              </a:rPr>
              <a:t> amounts. </a:t>
            </a:r>
          </a:p>
          <a:p>
            <a:pPr marL="285750" indent="-285750">
              <a:buFont typeface="Arial" pitchFamily="34" charset="0"/>
              <a:buChar char="•"/>
            </a:pPr>
            <a:r>
              <a:rPr lang="en-US" sz="2000" dirty="0">
                <a:latin typeface="Times New Roman" pitchFamily="18" charset="0"/>
                <a:cs typeface="Times New Roman" pitchFamily="18" charset="0"/>
              </a:rPr>
              <a:t>Nursing Care for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During Pregnancy The woman is taught which foods are high in iron and folic acid to help her prevent or treat anemia. </a:t>
            </a:r>
          </a:p>
          <a:p>
            <a:pPr marL="285750" indent="-285750">
              <a:buFont typeface="Arial" pitchFamily="34" charset="0"/>
              <a:buChar char="•"/>
            </a:pPr>
            <a:r>
              <a:rPr lang="en-US" sz="2000" dirty="0">
                <a:latin typeface="Times New Roman" pitchFamily="18" charset="0"/>
                <a:cs typeface="Times New Roman" pitchFamily="18" charset="0"/>
              </a:rPr>
              <a:t>She is taught how to take the supplements so that they are optimally effective. For example, the nurse explains that although milk is good to drink during pregnancy, it should not be taken at the same time as the iron supplement, or the iron will not be absorbed as easily.</a:t>
            </a:r>
          </a:p>
          <a:p>
            <a:pPr marL="285750" indent="-285750">
              <a:buFont typeface="Arial" pitchFamily="34" charset="0"/>
              <a:buChar char="•"/>
            </a:pPr>
            <a:r>
              <a:rPr lang="en-US" sz="2000" dirty="0">
                <a:latin typeface="Times New Roman" pitchFamily="18" charset="0"/>
                <a:cs typeface="Times New Roman" pitchFamily="18" charset="0"/>
              </a:rPr>
              <a:t> Foods high in vitamin C may enhance absorption. </a:t>
            </a:r>
          </a:p>
        </p:txBody>
      </p:sp>
    </p:spTree>
    <p:extLst>
      <p:ext uri="{BB962C8B-B14F-4D97-AF65-F5344CB8AC3E}">
        <p14:creationId xmlns:p14="http://schemas.microsoft.com/office/powerpoint/2010/main" val="1723268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86800" cy="5632311"/>
          </a:xfrm>
          <a:prstGeom prst="rect">
            <a:avLst/>
          </a:prstGeom>
        </p:spPr>
        <p:txBody>
          <a:bodyPr wrap="square">
            <a:spAutoFit/>
          </a:bodyPr>
          <a:lstStyle/>
          <a:p>
            <a:r>
              <a:rPr lang="en-US" sz="2000" b="1" dirty="0">
                <a:latin typeface="Times New Roman" pitchFamily="18" charset="0"/>
                <a:cs typeface="Times New Roman" pitchFamily="18" charset="0"/>
              </a:rPr>
              <a:t>Pregnancy-related complications Hyperemesis </a:t>
            </a:r>
            <a:r>
              <a:rPr lang="en-US" sz="2000" b="1" dirty="0" err="1">
                <a:latin typeface="Times New Roman" pitchFamily="18" charset="0"/>
                <a:cs typeface="Times New Roman" pitchFamily="18" charset="0"/>
              </a:rPr>
              <a:t>gravidarum</a:t>
            </a:r>
            <a:r>
              <a:rPr lang="en-US" sz="2000" b="1"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the woman with hyperemesis </a:t>
            </a:r>
            <a:r>
              <a:rPr lang="en-US" sz="2000" dirty="0" err="1">
                <a:latin typeface="Times New Roman" pitchFamily="18" charset="0"/>
                <a:cs typeface="Times New Roman" pitchFamily="18" charset="0"/>
              </a:rPr>
              <a:t>gravidarum</a:t>
            </a:r>
            <a:r>
              <a:rPr lang="en-US" sz="2000" dirty="0">
                <a:latin typeface="Times New Roman" pitchFamily="18" charset="0"/>
                <a:cs typeface="Times New Roman" pitchFamily="18" charset="0"/>
              </a:rPr>
              <a:t> has excessive nausea and vomiting that can significantly interfere with her food intake and fluid balance.</a:t>
            </a:r>
          </a:p>
          <a:p>
            <a:pPr marL="285750" indent="-285750">
              <a:buFont typeface="Arial" pitchFamily="34" charset="0"/>
              <a:buChar char="•"/>
            </a:pPr>
            <a:r>
              <a:rPr lang="en-US" sz="2000" dirty="0">
                <a:latin typeface="Times New Roman" pitchFamily="18" charset="0"/>
                <a:cs typeface="Times New Roman" pitchFamily="18" charset="0"/>
              </a:rPr>
              <a:t> Fetal growth may be restricted, resulting in a </a:t>
            </a:r>
            <a:r>
              <a:rPr lang="en-US" sz="2000" dirty="0" err="1">
                <a:latin typeface="Times New Roman" pitchFamily="18" charset="0"/>
                <a:cs typeface="Times New Roman" pitchFamily="18" charset="0"/>
              </a:rPr>
              <a:t>lowbirth-weight</a:t>
            </a:r>
            <a:r>
              <a:rPr lang="en-US" sz="2000" dirty="0">
                <a:latin typeface="Times New Roman" pitchFamily="18" charset="0"/>
                <a:cs typeface="Times New Roman" pitchFamily="18" charset="0"/>
              </a:rPr>
              <a:t> infant. Dehydration impairs perfusion of the placenta, reducing the delivery of blood oxygen and nutrients to the fetus.</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Manifestations Hyperemesis </a:t>
            </a:r>
            <a:r>
              <a:rPr lang="en-US" sz="2000" b="1" dirty="0" err="1">
                <a:latin typeface="Times New Roman" pitchFamily="18" charset="0"/>
                <a:cs typeface="Times New Roman" pitchFamily="18" charset="0"/>
              </a:rPr>
              <a:t>gravidarum</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differs from “morning sickness” of pregnancy in one or more of the following ways: </a:t>
            </a:r>
          </a:p>
          <a:p>
            <a:r>
              <a:rPr lang="en-US" sz="2000" dirty="0">
                <a:latin typeface="Times New Roman" pitchFamily="18" charset="0"/>
                <a:cs typeface="Times New Roman" pitchFamily="18" charset="0"/>
              </a:rPr>
              <a:t>• Persistent nausea and vomiting, often with complete inability to retain food and fluids </a:t>
            </a:r>
          </a:p>
          <a:p>
            <a:r>
              <a:rPr lang="en-US" sz="2000" dirty="0">
                <a:latin typeface="Times New Roman" pitchFamily="18" charset="0"/>
                <a:cs typeface="Times New Roman" pitchFamily="18" charset="0"/>
              </a:rPr>
              <a:t>• Significant weight loss (more than 5% of </a:t>
            </a:r>
            <a:r>
              <a:rPr lang="en-US" sz="2000" dirty="0" err="1">
                <a:latin typeface="Times New Roman" pitchFamily="18" charset="0"/>
                <a:cs typeface="Times New Roman" pitchFamily="18" charset="0"/>
              </a:rPr>
              <a:t>prepregnant</a:t>
            </a:r>
            <a:r>
              <a:rPr lang="en-US" sz="2000" dirty="0">
                <a:latin typeface="Times New Roman" pitchFamily="18" charset="0"/>
                <a:cs typeface="Times New Roman" pitchFamily="18" charset="0"/>
              </a:rPr>
              <a:t> weight) </a:t>
            </a:r>
          </a:p>
          <a:p>
            <a:r>
              <a:rPr lang="en-US" sz="2000" dirty="0">
                <a:latin typeface="Times New Roman" pitchFamily="18" charset="0"/>
                <a:cs typeface="Times New Roman" pitchFamily="18" charset="0"/>
              </a:rPr>
              <a:t>• Dehydration as evidenced by a dry tongue and mucous membranes, decreased turgor (elasticity) of the skin, scant and concentrated urine, and a high serum hematocrit level </a:t>
            </a:r>
          </a:p>
          <a:p>
            <a:r>
              <a:rPr lang="en-US" sz="2000" dirty="0">
                <a:latin typeface="Times New Roman" pitchFamily="18" charset="0"/>
                <a:cs typeface="Times New Roman" pitchFamily="18" charset="0"/>
              </a:rPr>
              <a:t>• Electrolyte and acid-base imbalances</a:t>
            </a:r>
          </a:p>
          <a:p>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Ketonuria</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Psychological factors such as unusual stress, emotional immaturity, passivity, or ambivalence about the pregnancy</a:t>
            </a:r>
          </a:p>
        </p:txBody>
      </p:sp>
    </p:spTree>
    <p:extLst>
      <p:ext uri="{BB962C8B-B14F-4D97-AF65-F5344CB8AC3E}">
        <p14:creationId xmlns:p14="http://schemas.microsoft.com/office/powerpoint/2010/main" val="21283243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86800" cy="6555641"/>
          </a:xfrm>
          <a:prstGeom prst="rect">
            <a:avLst/>
          </a:prstGeom>
        </p:spPr>
        <p:txBody>
          <a:bodyPr wrap="square">
            <a:spAutoFit/>
          </a:bodyPr>
          <a:lstStyle/>
          <a:p>
            <a:r>
              <a:rPr lang="en-US" sz="2000" b="1" dirty="0">
                <a:latin typeface="Times New Roman" pitchFamily="18" charset="0"/>
                <a:cs typeface="Times New Roman" pitchFamily="18" charset="0"/>
              </a:rPr>
              <a:t>Foods Recommended in Pregnancy:</a:t>
            </a:r>
          </a:p>
          <a:p>
            <a:pPr marL="342900" indent="-342900">
              <a:buFont typeface="+mj-lt"/>
              <a:buAutoNum type="arabicPeriod"/>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Foods high in iron Meats, chicken, fish, liver, legumes, green leafy vegetables, whole or enriched grain products, nuts, blackstrap molasses, tofu, eggs, dried fruits ;</a:t>
            </a:r>
          </a:p>
          <a:p>
            <a:pPr marL="342900" indent="-342900">
              <a:buFont typeface="+mj-lt"/>
              <a:buAutoNum type="arabicPeriod"/>
            </a:pPr>
            <a:r>
              <a:rPr lang="en-US" sz="2000" dirty="0">
                <a:latin typeface="Times New Roman" pitchFamily="18" charset="0"/>
                <a:cs typeface="Times New Roman" pitchFamily="18" charset="0"/>
              </a:rPr>
              <a:t>Foods high in folic acid Green leafy vegetables, asparagus, green beans, fruits, whole grains, liver, legumes, yeast Foods high in vitamin c (may enhance absorption of iron) Citrus fruits and juices, strawberries, cantaloupe, cabbage, green and red peppers, tomatoes, potatoes, green leafy vegetables </a:t>
            </a:r>
          </a:p>
          <a:p>
            <a:pPr marL="342900" indent="-342900">
              <a:buFont typeface="+mj-lt"/>
              <a:buAutoNum type="arabicPeriod"/>
            </a:pPr>
            <a:r>
              <a:rPr lang="en-US" sz="2000" dirty="0">
                <a:latin typeface="Times New Roman" pitchFamily="18" charset="0"/>
                <a:cs typeface="Times New Roman" pitchFamily="18" charset="0"/>
              </a:rPr>
              <a:t>To prevent or correct nutritional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such as iron and folic acid deficiencies, the nurse should teach all women appropriate food sources for those nutrients. </a:t>
            </a:r>
          </a:p>
          <a:p>
            <a:pPr marL="342900" indent="-342900">
              <a:buFont typeface="+mj-lt"/>
              <a:buAutoNum type="arabicPeriod"/>
            </a:pPr>
            <a:r>
              <a:rPr lang="en-US" sz="2000" dirty="0">
                <a:latin typeface="Times New Roman" pitchFamily="18" charset="0"/>
                <a:cs typeface="Times New Roman" pitchFamily="18" charset="0"/>
              </a:rPr>
              <a:t>The woman is taught that when she takes iron, her stools will be dark green to black and that mild gastrointestinal discomfort may occur. </a:t>
            </a:r>
          </a:p>
          <a:p>
            <a:pPr marL="342900" indent="-342900">
              <a:buFont typeface="+mj-lt"/>
              <a:buAutoNum type="arabicPeriod"/>
            </a:pPr>
            <a:r>
              <a:rPr lang="en-US" sz="2000" dirty="0">
                <a:latin typeface="Times New Roman" pitchFamily="18" charset="0"/>
                <a:cs typeface="Times New Roman" pitchFamily="18" charset="0"/>
              </a:rPr>
              <a:t>She should contact her obstetrician or nurse-midwife if these side effects trouble her; another iron preparation may be better tolerated.</a:t>
            </a:r>
          </a:p>
          <a:p>
            <a:pPr marL="342900" indent="-342900">
              <a:buFont typeface="+mj-lt"/>
              <a:buAutoNum type="arabicPeriod"/>
            </a:pPr>
            <a:r>
              <a:rPr lang="en-US" sz="2000" dirty="0">
                <a:latin typeface="Times New Roman" pitchFamily="18" charset="0"/>
                <a:cs typeface="Times New Roman" pitchFamily="18" charset="0"/>
              </a:rPr>
              <a:t> She should not take antacids with iron. </a:t>
            </a:r>
          </a:p>
          <a:p>
            <a:pPr marL="342900" indent="-342900">
              <a:buFont typeface="+mj-lt"/>
              <a:buAutoNum type="arabicPeriod"/>
            </a:pPr>
            <a:r>
              <a:rPr lang="en-US" sz="2000" dirty="0">
                <a:latin typeface="Times New Roman" pitchFamily="18" charset="0"/>
                <a:cs typeface="Times New Roman" pitchFamily="18" charset="0"/>
              </a:rPr>
              <a:t>The woman with sickle cell disease requires close medical and nursing care. </a:t>
            </a:r>
          </a:p>
          <a:p>
            <a:pPr marL="342900" indent="-342900">
              <a:buFont typeface="+mj-lt"/>
              <a:buAutoNum type="arabicPeriod"/>
            </a:pPr>
            <a:r>
              <a:rPr lang="en-US" sz="2000" dirty="0">
                <a:latin typeface="Times New Roman" pitchFamily="18" charset="0"/>
                <a:cs typeface="Times New Roman" pitchFamily="18" charset="0"/>
              </a:rPr>
              <a:t>She should be taught to prevent dehydration and activities that cause hypoxia. </a:t>
            </a:r>
          </a:p>
          <a:p>
            <a:pPr marL="342900" indent="-342900">
              <a:buFont typeface="+mj-lt"/>
              <a:buAutoNum type="arabicPeriod"/>
            </a:pPr>
            <a:r>
              <a:rPr lang="en-US" sz="2000" dirty="0">
                <a:latin typeface="Times New Roman" pitchFamily="18" charset="0"/>
                <a:cs typeface="Times New Roman" pitchFamily="18" charset="0"/>
              </a:rPr>
              <a:t>The woman with β-thalassemia is taught to avoid situations in which exposure to infection is more likely (e.g., crowds during flu season) and to report any symptoms of infection promptly. </a:t>
            </a:r>
          </a:p>
        </p:txBody>
      </p:sp>
    </p:spTree>
    <p:extLst>
      <p:ext uri="{BB962C8B-B14F-4D97-AF65-F5344CB8AC3E}">
        <p14:creationId xmlns:p14="http://schemas.microsoft.com/office/powerpoint/2010/main" val="19655745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382000" cy="3170099"/>
          </a:xfrm>
          <a:prstGeom prst="rect">
            <a:avLst/>
          </a:prstGeom>
        </p:spPr>
        <p:txBody>
          <a:bodyPr wrap="square">
            <a:spAutoFit/>
          </a:bodyPr>
          <a:lstStyle/>
          <a:p>
            <a:r>
              <a:rPr lang="en-US" sz="2000" b="1" dirty="0"/>
              <a:t>Infections The acronym TORCH :</a:t>
            </a:r>
          </a:p>
          <a:p>
            <a:pPr marL="342900" indent="-342900">
              <a:buFont typeface="Arial" pitchFamily="34" charset="0"/>
              <a:buChar char="•"/>
            </a:pPr>
            <a:r>
              <a:rPr lang="en-US" sz="2000" dirty="0">
                <a:latin typeface="Times New Roman" pitchFamily="18" charset="0"/>
                <a:cs typeface="Times New Roman" pitchFamily="18" charset="0"/>
              </a:rPr>
              <a:t>has been used to describe infections that can be devastating for the fetus or newborn. The letters stand for the first letters of four infections or infectious agents: Toxoplasmosis, Rubella, Cytomegalovirus, and Herpes simplex virus; the O is sometimes used to designate “Other” infections.</a:t>
            </a:r>
          </a:p>
          <a:p>
            <a:pPr marL="342900" indent="-342900">
              <a:buFont typeface="Arial" pitchFamily="34" charset="0"/>
              <a:buChar char="•"/>
            </a:pPr>
            <a:r>
              <a:rPr lang="en-US" sz="2000" dirty="0">
                <a:latin typeface="Times New Roman" pitchFamily="18" charset="0"/>
                <a:cs typeface="Times New Roman" pitchFamily="18" charset="0"/>
              </a:rPr>
              <a:t> However, there are many more infections that can be devastating for the mother, fetus, or newborn. </a:t>
            </a:r>
          </a:p>
          <a:p>
            <a:pPr marL="342900" indent="-342900">
              <a:buFont typeface="Arial" pitchFamily="34" charset="0"/>
              <a:buChar char="•"/>
            </a:pPr>
            <a:r>
              <a:rPr lang="en-US" sz="2000" dirty="0">
                <a:latin typeface="Times New Roman" pitchFamily="18" charset="0"/>
                <a:cs typeface="Times New Roman" pitchFamily="18" charset="0"/>
              </a:rPr>
              <a:t>Some of these are damaging any time they are acquired, whereas others are relatively harmless except when acquired during pregnancy. </a:t>
            </a:r>
          </a:p>
          <a:p>
            <a:pPr marL="342900" indent="-342900">
              <a:buFont typeface="Arial" pitchFamily="34" charset="0"/>
              <a:buChar char="•"/>
            </a:pPr>
            <a:r>
              <a:rPr lang="en-US" sz="2000" dirty="0">
                <a:latin typeface="Times New Roman" pitchFamily="18" charset="0"/>
                <a:cs typeface="Times New Roman" pitchFamily="18" charset="0"/>
              </a:rPr>
              <a:t>routine prenatal laboratory testing. </a:t>
            </a:r>
          </a:p>
        </p:txBody>
      </p:sp>
    </p:spTree>
    <p:extLst>
      <p:ext uri="{BB962C8B-B14F-4D97-AF65-F5344CB8AC3E}">
        <p14:creationId xmlns:p14="http://schemas.microsoft.com/office/powerpoint/2010/main" val="26964455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05800" cy="5632311"/>
          </a:xfrm>
          <a:prstGeom prst="rect">
            <a:avLst/>
          </a:prstGeom>
        </p:spPr>
        <p:txBody>
          <a:bodyPr wrap="square">
            <a:spAutoFit/>
          </a:bodyPr>
          <a:lstStyle/>
          <a:p>
            <a:r>
              <a:rPr lang="en-US" sz="2000" b="1" dirty="0">
                <a:latin typeface="Times New Roman" pitchFamily="18" charset="0"/>
                <a:cs typeface="Times New Roman" pitchFamily="18" charset="0"/>
              </a:rPr>
              <a:t>Cytomegalovirus (CMV) infection :</a:t>
            </a:r>
          </a:p>
          <a:p>
            <a:r>
              <a:rPr lang="en-US" sz="2000" dirty="0">
                <a:latin typeface="Times New Roman" pitchFamily="18" charset="0"/>
                <a:cs typeface="Times New Roman" pitchFamily="18" charset="0"/>
              </a:rPr>
              <a:t>is a herpes infection that is sexually transmitted. </a:t>
            </a:r>
          </a:p>
          <a:p>
            <a:r>
              <a:rPr lang="en-US" sz="2000" dirty="0">
                <a:latin typeface="Times New Roman" pitchFamily="18" charset="0"/>
                <a:cs typeface="Times New Roman" pitchFamily="18" charset="0"/>
              </a:rPr>
              <a:t>The infection is often asymptomatic in the mother. </a:t>
            </a:r>
          </a:p>
          <a:p>
            <a:r>
              <a:rPr lang="en-US" sz="2000" dirty="0">
                <a:latin typeface="Times New Roman" pitchFamily="18" charset="0"/>
                <a:cs typeface="Times New Roman" pitchFamily="18" charset="0"/>
              </a:rPr>
              <a:t>CMV immunoglobulin can be given to the symptomatic mother during pregnancy .</a:t>
            </a:r>
          </a:p>
          <a:p>
            <a:r>
              <a:rPr lang="en-US" sz="2000" b="1" dirty="0">
                <a:latin typeface="Times New Roman" pitchFamily="18" charset="0"/>
                <a:cs typeface="Times New Roman" pitchFamily="18" charset="0"/>
              </a:rPr>
              <a:t>an infected infant may have some of the </a:t>
            </a:r>
            <a:r>
              <a:rPr lang="en-US" sz="2000" b="1" dirty="0" err="1">
                <a:latin typeface="Times New Roman" pitchFamily="18" charset="0"/>
                <a:cs typeface="Times New Roman" pitchFamily="18" charset="0"/>
              </a:rPr>
              <a:t>followingserious</a:t>
            </a:r>
            <a:r>
              <a:rPr lang="en-US" sz="2000" b="1" dirty="0">
                <a:latin typeface="Times New Roman" pitchFamily="18" charset="0"/>
                <a:cs typeface="Times New Roman" pitchFamily="18" charset="0"/>
              </a:rPr>
              <a:t> problems</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Intellectual impairment</a:t>
            </a:r>
          </a:p>
          <a:p>
            <a:r>
              <a:rPr lang="en-US" sz="2000" dirty="0">
                <a:latin typeface="Times New Roman" pitchFamily="18" charset="0"/>
                <a:cs typeface="Times New Roman" pitchFamily="18" charset="0"/>
              </a:rPr>
              <a:t> • Seizures </a:t>
            </a:r>
          </a:p>
          <a:p>
            <a:r>
              <a:rPr lang="en-US" sz="2000" dirty="0">
                <a:latin typeface="Times New Roman" pitchFamily="18" charset="0"/>
                <a:cs typeface="Times New Roman" pitchFamily="18" charset="0"/>
              </a:rPr>
              <a:t>• Blindness </a:t>
            </a:r>
          </a:p>
          <a:p>
            <a:r>
              <a:rPr lang="en-US" sz="2000" dirty="0">
                <a:latin typeface="Times New Roman" pitchFamily="18" charset="0"/>
                <a:cs typeface="Times New Roman" pitchFamily="18" charset="0"/>
              </a:rPr>
              <a:t>• Deafness </a:t>
            </a:r>
          </a:p>
          <a:p>
            <a:r>
              <a:rPr lang="en-US" sz="2000" dirty="0">
                <a:latin typeface="Times New Roman" pitchFamily="18" charset="0"/>
                <a:cs typeface="Times New Roman" pitchFamily="18" charset="0"/>
              </a:rPr>
              <a:t>• Dental abnormalities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Petechiae</a:t>
            </a:r>
            <a:r>
              <a:rPr lang="en-US" sz="2000" dirty="0">
                <a:latin typeface="Times New Roman" pitchFamily="18" charset="0"/>
                <a:cs typeface="Times New Roman" pitchFamily="18" charset="0"/>
              </a:rPr>
              <a:t> (often called a “blueberry muffin” rash).</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Treatment and nursing care Primary prevention :</a:t>
            </a:r>
          </a:p>
          <a:p>
            <a:pPr marL="285750" indent="-285750">
              <a:buFont typeface="Arial" pitchFamily="34" charset="0"/>
              <a:buChar char="•"/>
            </a:pPr>
            <a:r>
              <a:rPr lang="en-US" sz="2000" dirty="0">
                <a:latin typeface="Times New Roman" pitchFamily="18" charset="0"/>
                <a:cs typeface="Times New Roman" pitchFamily="18" charset="0"/>
              </a:rPr>
              <a:t>via hand hygiene is essential. </a:t>
            </a:r>
          </a:p>
          <a:p>
            <a:pPr marL="285750" indent="-285750">
              <a:buFont typeface="Arial" pitchFamily="34" charset="0"/>
              <a:buChar char="•"/>
            </a:pPr>
            <a:r>
              <a:rPr lang="en-US" sz="2000" dirty="0">
                <a:latin typeface="Times New Roman" pitchFamily="18" charset="0"/>
                <a:cs typeface="Times New Roman" pitchFamily="18" charset="0"/>
              </a:rPr>
              <a:t>Therapeutic pregnancy termination may be offered if CMV infection is discovered during early pregnancy. </a:t>
            </a:r>
          </a:p>
          <a:p>
            <a:pPr marL="285750" indent="-285750">
              <a:buFont typeface="Arial" pitchFamily="34" charset="0"/>
              <a:buChar char="•"/>
            </a:pPr>
            <a:r>
              <a:rPr lang="en-US" sz="2000" dirty="0" err="1">
                <a:latin typeface="Times New Roman" pitchFamily="18" charset="0"/>
                <a:cs typeface="Times New Roman" pitchFamily="18" charset="0"/>
              </a:rPr>
              <a:t>Ganciclovir</a:t>
            </a:r>
            <a:r>
              <a:rPr lang="en-US" sz="2000" dirty="0">
                <a:latin typeface="Times New Roman" pitchFamily="18" charset="0"/>
                <a:cs typeface="Times New Roman" pitchFamily="18" charset="0"/>
              </a:rPr>
              <a:t> or </a:t>
            </a:r>
            <a:r>
              <a:rPr lang="en-US" sz="2000" dirty="0" err="1">
                <a:latin typeface="Times New Roman" pitchFamily="18" charset="0"/>
                <a:cs typeface="Times New Roman" pitchFamily="18" charset="0"/>
              </a:rPr>
              <a:t>valganciclovir</a:t>
            </a:r>
            <a:r>
              <a:rPr lang="en-US" sz="2000" dirty="0">
                <a:latin typeface="Times New Roman" pitchFamily="18" charset="0"/>
                <a:cs typeface="Times New Roman" pitchFamily="18" charset="0"/>
              </a:rPr>
              <a:t> are antiviral drugs that hold promise in improving the developmental outcome in newborns .</a:t>
            </a:r>
          </a:p>
        </p:txBody>
      </p:sp>
    </p:spTree>
    <p:extLst>
      <p:ext uri="{BB962C8B-B14F-4D97-AF65-F5344CB8AC3E}">
        <p14:creationId xmlns:p14="http://schemas.microsoft.com/office/powerpoint/2010/main" val="27896233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391400" cy="4093428"/>
          </a:xfrm>
          <a:prstGeom prst="rect">
            <a:avLst/>
          </a:prstGeom>
        </p:spPr>
        <p:txBody>
          <a:bodyPr wrap="square">
            <a:spAutoFit/>
          </a:bodyPr>
          <a:lstStyle/>
          <a:p>
            <a:r>
              <a:rPr lang="en-US" sz="2000" b="1" dirty="0">
                <a:latin typeface="Times New Roman" pitchFamily="18" charset="0"/>
                <a:cs typeface="Times New Roman" pitchFamily="18" charset="0"/>
              </a:rPr>
              <a:t>Rubella</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Rubella is a mild viral disease with a low fever and rash. </a:t>
            </a:r>
          </a:p>
          <a:p>
            <a:r>
              <a:rPr lang="en-US" sz="2000" dirty="0">
                <a:latin typeface="Times New Roman" pitchFamily="18" charset="0"/>
                <a:cs typeface="Times New Roman" pitchFamily="18" charset="0"/>
              </a:rPr>
              <a:t>Rubella occurring in very early pregnancy can disrupt the formation of major body systems, whereas rubella acquired later is more likely to damage organs that are already formed. </a:t>
            </a:r>
          </a:p>
          <a:p>
            <a:r>
              <a:rPr lang="en-US" sz="2000" b="1" dirty="0">
                <a:latin typeface="Times New Roman" pitchFamily="18" charset="0"/>
                <a:cs typeface="Times New Roman" pitchFamily="18" charset="0"/>
              </a:rPr>
              <a:t>Some effects of rubella on the embryo or fetus include the following</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Microcephaly (small head size) </a:t>
            </a:r>
          </a:p>
          <a:p>
            <a:r>
              <a:rPr lang="en-US" sz="2000" dirty="0">
                <a:latin typeface="Times New Roman" pitchFamily="18" charset="0"/>
                <a:cs typeface="Times New Roman" pitchFamily="18" charset="0"/>
              </a:rPr>
              <a:t>• Intellectual impairment</a:t>
            </a:r>
          </a:p>
          <a:p>
            <a:r>
              <a:rPr lang="en-US" sz="2000" dirty="0">
                <a:latin typeface="Times New Roman" pitchFamily="18" charset="0"/>
                <a:cs typeface="Times New Roman" pitchFamily="18" charset="0"/>
              </a:rPr>
              <a:t> • Congenital cataracts</a:t>
            </a:r>
          </a:p>
          <a:p>
            <a:r>
              <a:rPr lang="en-US" sz="2000" dirty="0">
                <a:latin typeface="Times New Roman" pitchFamily="18" charset="0"/>
                <a:cs typeface="Times New Roman" pitchFamily="18" charset="0"/>
              </a:rPr>
              <a:t> • Deafness </a:t>
            </a:r>
          </a:p>
          <a:p>
            <a:r>
              <a:rPr lang="en-US" sz="2000" dirty="0">
                <a:latin typeface="Times New Roman" pitchFamily="18" charset="0"/>
                <a:cs typeface="Times New Roman" pitchFamily="18" charset="0"/>
              </a:rPr>
              <a:t>• Cardiac defects </a:t>
            </a:r>
          </a:p>
          <a:p>
            <a:r>
              <a:rPr lang="en-US" sz="2000" dirty="0">
                <a:latin typeface="Times New Roman" pitchFamily="18" charset="0"/>
                <a:cs typeface="Times New Roman" pitchFamily="18" charset="0"/>
              </a:rPr>
              <a:t>• IUGR</a:t>
            </a:r>
          </a:p>
        </p:txBody>
      </p:sp>
    </p:spTree>
    <p:extLst>
      <p:ext uri="{BB962C8B-B14F-4D97-AF65-F5344CB8AC3E}">
        <p14:creationId xmlns:p14="http://schemas.microsoft.com/office/powerpoint/2010/main" val="22780869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1"/>
            <a:ext cx="7010400" cy="2862322"/>
          </a:xfrm>
          <a:prstGeom prst="rect">
            <a:avLst/>
          </a:prstGeom>
        </p:spPr>
        <p:txBody>
          <a:bodyPr wrap="square">
            <a:spAutoFit/>
          </a:bodyPr>
          <a:lstStyle/>
          <a:p>
            <a:r>
              <a:rPr lang="en-US" sz="2000" b="1" dirty="0">
                <a:latin typeface="Times New Roman" pitchFamily="18" charset="0"/>
                <a:cs typeface="Times New Roman" pitchFamily="18" charset="0"/>
              </a:rPr>
              <a:t>Treatment and nursing care Immunization against rubella infection has been available for some time,</a:t>
            </a:r>
            <a:r>
              <a:rPr lang="en-US" sz="2000" dirty="0">
                <a:latin typeface="Times New Roman" pitchFamily="18" charset="0"/>
                <a:cs typeface="Times New Roman" pitchFamily="18" charset="0"/>
              </a:rPr>
              <a:t> but some women of childbearing age are still susceptible.</a:t>
            </a:r>
          </a:p>
          <a:p>
            <a:r>
              <a:rPr lang="en-US" sz="2000" dirty="0">
                <a:latin typeface="Times New Roman" pitchFamily="18" charset="0"/>
                <a:cs typeface="Times New Roman" pitchFamily="18" charset="0"/>
              </a:rPr>
              <a:t> When a woman of childbearing age is immunized, she should not get pregnant for </a:t>
            </a:r>
            <a:r>
              <a:rPr lang="en-US" sz="2000" b="1" dirty="0">
                <a:latin typeface="Times New Roman" pitchFamily="18" charset="0"/>
                <a:cs typeface="Times New Roman" pitchFamily="18" charset="0"/>
              </a:rPr>
              <a:t>at least 1 month after the immunization</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The vaccine is offered during the postpartum period to </a:t>
            </a:r>
            <a:r>
              <a:rPr lang="en-US" sz="2000" dirty="0" err="1">
                <a:latin typeface="Times New Roman" pitchFamily="18" charset="0"/>
                <a:cs typeface="Times New Roman" pitchFamily="18" charset="0"/>
              </a:rPr>
              <a:t>nonimmune</a:t>
            </a:r>
            <a:r>
              <a:rPr lang="en-US" sz="2000" dirty="0">
                <a:latin typeface="Times New Roman" pitchFamily="18" charset="0"/>
                <a:cs typeface="Times New Roman" pitchFamily="18" charset="0"/>
              </a:rPr>
              <a:t> women. </a:t>
            </a:r>
          </a:p>
          <a:p>
            <a:r>
              <a:rPr lang="en-US" sz="2000" dirty="0">
                <a:latin typeface="Times New Roman" pitchFamily="18" charset="0"/>
                <a:cs typeface="Times New Roman" pitchFamily="18" charset="0"/>
              </a:rPr>
              <a:t>It is </a:t>
            </a:r>
            <a:r>
              <a:rPr lang="en-US" sz="2000" b="1" dirty="0">
                <a:latin typeface="Times New Roman" pitchFamily="18" charset="0"/>
                <a:cs typeface="Times New Roman" pitchFamily="18" charset="0"/>
              </a:rPr>
              <a:t>not given during pregnancy because it is a live attenuated (weakened) form of the virus.</a:t>
            </a:r>
          </a:p>
        </p:txBody>
      </p:sp>
    </p:spTree>
    <p:extLst>
      <p:ext uri="{BB962C8B-B14F-4D97-AF65-F5344CB8AC3E}">
        <p14:creationId xmlns:p14="http://schemas.microsoft.com/office/powerpoint/2010/main" val="13036480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584" y="926420"/>
            <a:ext cx="8077200" cy="4401205"/>
          </a:xfrm>
          <a:prstGeom prst="rect">
            <a:avLst/>
          </a:prstGeom>
        </p:spPr>
        <p:txBody>
          <a:bodyPr wrap="square">
            <a:spAutoFit/>
          </a:bodyPr>
          <a:lstStyle/>
          <a:p>
            <a:r>
              <a:rPr lang="en-US" sz="2000" b="1" dirty="0" err="1">
                <a:latin typeface="Times New Roman" pitchFamily="18" charset="0"/>
                <a:cs typeface="Times New Roman" pitchFamily="18" charset="0"/>
              </a:rPr>
              <a:t>Herpesvirus</a:t>
            </a:r>
            <a:r>
              <a:rPr lang="en-US" sz="2000" b="1" dirty="0">
                <a:latin typeface="Times New Roman" pitchFamily="18" charset="0"/>
                <a:cs typeface="Times New Roman" pitchFamily="18" charset="0"/>
              </a:rPr>
              <a:t> :</a:t>
            </a:r>
          </a:p>
          <a:p>
            <a:r>
              <a:rPr lang="en-US" sz="2000" dirty="0">
                <a:latin typeface="Times New Roman" pitchFamily="18" charset="0"/>
                <a:cs typeface="Times New Roman" pitchFamily="18" charset="0"/>
              </a:rPr>
              <a:t>There are two types of </a:t>
            </a:r>
            <a:r>
              <a:rPr lang="en-US" sz="2000" dirty="0" err="1">
                <a:latin typeface="Times New Roman" pitchFamily="18" charset="0"/>
                <a:cs typeface="Times New Roman" pitchFamily="18" charset="0"/>
              </a:rPr>
              <a:t>herpesviruses</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Type 1 is more likely to cause fever blisters or cold sores. </a:t>
            </a:r>
          </a:p>
          <a:p>
            <a:pPr marL="285750" indent="-285750">
              <a:buFont typeface="Arial" pitchFamily="34" charset="0"/>
              <a:buChar char="•"/>
            </a:pPr>
            <a:r>
              <a:rPr lang="en-US" sz="2000" dirty="0">
                <a:latin typeface="Times New Roman" pitchFamily="18" charset="0"/>
                <a:cs typeface="Times New Roman" pitchFamily="18" charset="0"/>
              </a:rPr>
              <a:t>Type 2 is more likely to cause genital herpes. </a:t>
            </a:r>
          </a:p>
          <a:p>
            <a:r>
              <a:rPr lang="en-US" sz="2000" dirty="0">
                <a:latin typeface="Times New Roman" pitchFamily="18" charset="0"/>
                <a:cs typeface="Times New Roman" pitchFamily="18" charset="0"/>
              </a:rPr>
              <a:t>After the primary infection occurs, the virus becomes dormant in the nerves and may be reactivated later as a recurrent (secondary) infection. </a:t>
            </a:r>
          </a:p>
          <a:p>
            <a:r>
              <a:rPr lang="en-US" sz="2000" b="1" dirty="0">
                <a:latin typeface="Times New Roman" pitchFamily="18" charset="0"/>
                <a:cs typeface="Times New Roman" pitchFamily="18" charset="0"/>
              </a:rPr>
              <a:t>Initial infection during the first half of pregnancy may cause spontaneous abortion</a:t>
            </a:r>
            <a:r>
              <a:rPr lang="en-US" sz="2000" dirty="0">
                <a:latin typeface="Times New Roman" pitchFamily="18" charset="0"/>
                <a:cs typeface="Times New Roman" pitchFamily="18" charset="0"/>
              </a:rPr>
              <a:t>. </a:t>
            </a:r>
            <a:r>
              <a:rPr lang="en-US" sz="2000" dirty="0">
                <a:highlight>
                  <a:srgbClr val="FFFF00"/>
                </a:highlight>
                <a:latin typeface="Times New Roman" pitchFamily="18" charset="0"/>
                <a:cs typeface="Times New Roman" pitchFamily="18" charset="0"/>
              </a:rPr>
              <a:t>The infant is infected in one of the following ways: </a:t>
            </a:r>
          </a:p>
          <a:p>
            <a:r>
              <a:rPr lang="en-US" sz="2000" dirty="0">
                <a:latin typeface="Times New Roman" pitchFamily="18" charset="0"/>
                <a:cs typeface="Times New Roman" pitchFamily="18" charset="0"/>
              </a:rPr>
              <a:t>• The virus ascends into the uterus after the membranes rupture. </a:t>
            </a:r>
          </a:p>
          <a:p>
            <a:r>
              <a:rPr lang="en-US" sz="2000" dirty="0">
                <a:latin typeface="Times New Roman" pitchFamily="18" charset="0"/>
                <a:cs typeface="Times New Roman" pitchFamily="18" charset="0"/>
              </a:rPr>
              <a:t>• The infant has direct contact with infectious lesions during vaginal delivery. Neonatal herpes infection can be either localized or disseminated (widespread).</a:t>
            </a:r>
          </a:p>
          <a:p>
            <a:r>
              <a:rPr lang="en-US" sz="2000" dirty="0">
                <a:latin typeface="Times New Roman" pitchFamily="18" charset="0"/>
                <a:cs typeface="Times New Roman" pitchFamily="18" charset="0"/>
              </a:rPr>
              <a:t> Disseminated neonatal </a:t>
            </a:r>
            <a:r>
              <a:rPr lang="en-US" sz="2000" b="1" dirty="0">
                <a:latin typeface="Times New Roman" pitchFamily="18" charset="0"/>
                <a:cs typeface="Times New Roman" pitchFamily="18" charset="0"/>
              </a:rPr>
              <a:t>infection has a high mortality rate, and survivors may have neurological complications. </a:t>
            </a:r>
          </a:p>
        </p:txBody>
      </p:sp>
    </p:spTree>
    <p:extLst>
      <p:ext uri="{BB962C8B-B14F-4D97-AF65-F5344CB8AC3E}">
        <p14:creationId xmlns:p14="http://schemas.microsoft.com/office/powerpoint/2010/main" val="35842969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89844"/>
            <a:ext cx="8305800" cy="4093428"/>
          </a:xfrm>
          <a:prstGeom prst="rect">
            <a:avLst/>
          </a:prstGeom>
        </p:spPr>
        <p:txBody>
          <a:bodyPr wrap="square">
            <a:spAutoFit/>
          </a:bodyPr>
          <a:lstStyle/>
          <a:p>
            <a:r>
              <a:rPr lang="en-US" sz="2000" b="1" dirty="0">
                <a:latin typeface="Times New Roman" pitchFamily="18" charset="0"/>
                <a:cs typeface="Times New Roman" pitchFamily="18" charset="0"/>
              </a:rPr>
              <a:t>Treatment and nursing care Avoiding contact with the lesions </a:t>
            </a:r>
            <a:r>
              <a:rPr lang="en-US" sz="2000" dirty="0">
                <a:latin typeface="Times New Roman" pitchFamily="18" charset="0"/>
                <a:cs typeface="Times New Roman" pitchFamily="18" charset="0"/>
              </a:rPr>
              <a:t>can prevent neonatal herpes infection. </a:t>
            </a:r>
          </a:p>
          <a:p>
            <a:pPr marL="342900" indent="-342900">
              <a:buFont typeface="+mj-lt"/>
              <a:buAutoNum type="arabicPeriod"/>
            </a:pPr>
            <a:r>
              <a:rPr lang="en-US" sz="2000" dirty="0">
                <a:latin typeface="Times New Roman" pitchFamily="18" charset="0"/>
                <a:cs typeface="Times New Roman" pitchFamily="18" charset="0"/>
              </a:rPr>
              <a:t>If the woman has active genital herpes lesions when the membranes rupture or labor begins, a cesarean delivery may be required to prevent fetal contact during birth or the development of an ascending infection. </a:t>
            </a:r>
          </a:p>
          <a:p>
            <a:pPr marL="342900" indent="-342900">
              <a:buFont typeface="+mj-lt"/>
              <a:buAutoNum type="arabicPeriod"/>
            </a:pPr>
            <a:r>
              <a:rPr lang="en-US" sz="2000" dirty="0">
                <a:latin typeface="Times New Roman" pitchFamily="18" charset="0"/>
                <a:cs typeface="Times New Roman" pitchFamily="18" charset="0"/>
              </a:rPr>
              <a:t>Cesarean birth is not necessary if there are no active genital lesions.</a:t>
            </a:r>
          </a:p>
          <a:p>
            <a:pPr marL="342900" indent="-342900">
              <a:buFont typeface="+mj-lt"/>
              <a:buAutoNum type="arabicPeriod"/>
            </a:pPr>
            <a:r>
              <a:rPr lang="en-US" sz="2000" dirty="0">
                <a:latin typeface="Times New Roman" pitchFamily="18" charset="0"/>
                <a:cs typeface="Times New Roman" pitchFamily="18" charset="0"/>
              </a:rPr>
              <a:t> The mother and infant do not need to be isolated as long as direct contact with lesions is prevented .</a:t>
            </a:r>
          </a:p>
          <a:p>
            <a:pPr marL="342900" indent="-342900">
              <a:buFont typeface="+mj-lt"/>
              <a:buAutoNum type="arabicPeriod"/>
            </a:pPr>
            <a:r>
              <a:rPr lang="en-US" sz="2000" dirty="0">
                <a:latin typeface="Times New Roman" pitchFamily="18" charset="0"/>
                <a:cs typeface="Times New Roman" pitchFamily="18" charset="0"/>
              </a:rPr>
              <a:t>Breastfeeding is safe if there are no lesions on the breasts. </a:t>
            </a:r>
          </a:p>
          <a:p>
            <a:pPr marL="342900" indent="-342900">
              <a:buFont typeface="+mj-lt"/>
              <a:buAutoNum type="arabicPeriod"/>
            </a:pPr>
            <a:r>
              <a:rPr lang="en-US" sz="2000" dirty="0">
                <a:latin typeface="Times New Roman" pitchFamily="18" charset="0"/>
                <a:cs typeface="Times New Roman" pitchFamily="18" charset="0"/>
              </a:rPr>
              <a:t>Antiviral drugs such as acyclovir may be given orally during pregnancy to reduce the occurrence of active lesions at the time of birth .</a:t>
            </a:r>
          </a:p>
          <a:p>
            <a:pPr marL="342900" indent="-342900">
              <a:buFont typeface="+mj-lt"/>
              <a:buAutoNum type="arabicPeriod"/>
            </a:pPr>
            <a:r>
              <a:rPr lang="en-US" sz="2000" dirty="0">
                <a:latin typeface="Times New Roman" pitchFamily="18" charset="0"/>
                <a:cs typeface="Times New Roman" pitchFamily="18" charset="0"/>
              </a:rPr>
              <a:t>Infected newborns may receive acyclovir and are followed closely after birth.</a:t>
            </a:r>
          </a:p>
        </p:txBody>
      </p:sp>
    </p:spTree>
    <p:extLst>
      <p:ext uri="{BB962C8B-B14F-4D97-AF65-F5344CB8AC3E}">
        <p14:creationId xmlns:p14="http://schemas.microsoft.com/office/powerpoint/2010/main" val="16085117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14401"/>
            <a:ext cx="6705600" cy="3477875"/>
          </a:xfrm>
          <a:prstGeom prst="rect">
            <a:avLst/>
          </a:prstGeom>
        </p:spPr>
        <p:txBody>
          <a:bodyPr wrap="square">
            <a:spAutoFit/>
          </a:bodyPr>
          <a:lstStyle/>
          <a:p>
            <a:r>
              <a:rPr lang="en-US" sz="2000" b="1" dirty="0">
                <a:latin typeface="Times New Roman" pitchFamily="18" charset="0"/>
                <a:cs typeface="Times New Roman" pitchFamily="18" charset="0"/>
              </a:rPr>
              <a:t>Hepatitis B Blood</a:t>
            </a:r>
            <a:r>
              <a:rPr lang="en-US" sz="2000" dirty="0">
                <a:latin typeface="Times New Roman" pitchFamily="18" charset="0"/>
                <a:cs typeface="Times New Roman" pitchFamily="18" charset="0"/>
              </a:rPr>
              <a:t>,</a:t>
            </a:r>
          </a:p>
          <a:p>
            <a:pPr marL="342900" indent="-342900">
              <a:buFont typeface="+mj-lt"/>
              <a:buAutoNum type="arabicPeriod"/>
            </a:pPr>
            <a:r>
              <a:rPr lang="en-US" sz="2000" dirty="0">
                <a:latin typeface="Times New Roman" pitchFamily="18" charset="0"/>
                <a:cs typeface="Times New Roman" pitchFamily="18" charset="0"/>
              </a:rPr>
              <a:t> saliva, vaginal secretions, semen, and breast milk can transmit the virus that causes hepatitis B infection;</a:t>
            </a:r>
          </a:p>
          <a:p>
            <a:pPr marL="342900" indent="-342900">
              <a:buFont typeface="+mj-lt"/>
              <a:buAutoNum type="arabicPeriod"/>
            </a:pPr>
            <a:r>
              <a:rPr lang="en-US" sz="2000" dirty="0">
                <a:latin typeface="Times New Roman" pitchFamily="18" charset="0"/>
                <a:cs typeface="Times New Roman" pitchFamily="18" charset="0"/>
              </a:rPr>
              <a:t> the infection can also cross the placenta. </a:t>
            </a:r>
          </a:p>
          <a:p>
            <a:pPr marL="342900" indent="-342900">
              <a:buFont typeface="+mj-lt"/>
              <a:buAutoNum type="arabicPeriod"/>
            </a:pPr>
            <a:r>
              <a:rPr lang="en-US" sz="2000" dirty="0">
                <a:latin typeface="Times New Roman" pitchFamily="18" charset="0"/>
                <a:cs typeface="Times New Roman" pitchFamily="18" charset="0"/>
              </a:rPr>
              <a:t>The woman may be asymptomatic or acutely ill with chronic low-grade fever, anorexia, nausea, and vomiting. </a:t>
            </a:r>
          </a:p>
          <a:p>
            <a:pPr marL="342900" indent="-342900">
              <a:buFont typeface="+mj-lt"/>
              <a:buAutoNum type="arabicPeriod"/>
            </a:pPr>
            <a:r>
              <a:rPr lang="en-US" sz="2000" dirty="0">
                <a:latin typeface="Times New Roman" pitchFamily="18" charset="0"/>
                <a:cs typeface="Times New Roman" pitchFamily="18" charset="0"/>
              </a:rPr>
              <a:t>Some become chronic carriers of the virus. </a:t>
            </a:r>
          </a:p>
          <a:p>
            <a:pPr marL="342900" indent="-342900">
              <a:buFont typeface="+mj-lt"/>
              <a:buAutoNum type="arabicPeriod"/>
            </a:pPr>
            <a:r>
              <a:rPr lang="en-US" sz="2000" dirty="0">
                <a:latin typeface="Times New Roman" pitchFamily="18" charset="0"/>
                <a:cs typeface="Times New Roman" pitchFamily="18" charset="0"/>
              </a:rPr>
              <a:t>The fetus may be infected </a:t>
            </a:r>
            <a:r>
              <a:rPr lang="en-US" sz="2000" dirty="0" err="1">
                <a:latin typeface="Times New Roman" pitchFamily="18" charset="0"/>
                <a:cs typeface="Times New Roman" pitchFamily="18" charset="0"/>
              </a:rPr>
              <a:t>transplacentally</a:t>
            </a:r>
            <a:r>
              <a:rPr lang="en-US" sz="2000" dirty="0">
                <a:latin typeface="Times New Roman" pitchFamily="18" charset="0"/>
                <a:cs typeface="Times New Roman" pitchFamily="18" charset="0"/>
              </a:rPr>
              <a:t> or by contact at birth with blood or vaginal secretions. </a:t>
            </a:r>
          </a:p>
          <a:p>
            <a:pPr marL="342900" indent="-342900">
              <a:buFont typeface="+mj-lt"/>
              <a:buAutoNum type="arabicPeriod"/>
            </a:pPr>
            <a:r>
              <a:rPr lang="en-US" sz="2000" dirty="0">
                <a:latin typeface="Times New Roman" pitchFamily="18" charset="0"/>
                <a:cs typeface="Times New Roman" pitchFamily="18" charset="0"/>
              </a:rPr>
              <a:t>The infant may become a chronic carrier and a continuing source of infection. </a:t>
            </a:r>
          </a:p>
        </p:txBody>
      </p:sp>
    </p:spTree>
    <p:extLst>
      <p:ext uri="{BB962C8B-B14F-4D97-AF65-F5344CB8AC3E}">
        <p14:creationId xmlns:p14="http://schemas.microsoft.com/office/powerpoint/2010/main" val="8672119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7467600" cy="4093428"/>
          </a:xfrm>
          <a:prstGeom prst="rect">
            <a:avLst/>
          </a:prstGeom>
        </p:spPr>
        <p:txBody>
          <a:bodyPr wrap="square">
            <a:spAutoFit/>
          </a:bodyPr>
          <a:lstStyle/>
          <a:p>
            <a:r>
              <a:rPr lang="en-US" sz="2000" b="1" dirty="0">
                <a:latin typeface="Times New Roman" pitchFamily="18" charset="0"/>
                <a:cs typeface="Times New Roman" pitchFamily="18" charset="0"/>
              </a:rPr>
              <a:t>Persons at Higher Risk for Hepatitis B Infection:</a:t>
            </a:r>
          </a:p>
          <a:p>
            <a:pPr marL="457200" indent="-457200">
              <a:buFont typeface="+mj-lt"/>
              <a:buAutoNum type="arabicPeriod"/>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 Intravenous drug users </a:t>
            </a:r>
          </a:p>
          <a:p>
            <a:pPr marL="457200" indent="-457200">
              <a:buFont typeface="+mj-lt"/>
              <a:buAutoNum type="arabicPeriod"/>
            </a:pPr>
            <a:r>
              <a:rPr lang="en-US" sz="2000" dirty="0">
                <a:latin typeface="Times New Roman" pitchFamily="18" charset="0"/>
                <a:cs typeface="Times New Roman" pitchFamily="18" charset="0"/>
              </a:rPr>
              <a:t>• Persons with multiple sexual partners </a:t>
            </a:r>
          </a:p>
          <a:p>
            <a:pPr marL="457200" indent="-457200">
              <a:buFont typeface="+mj-lt"/>
              <a:buAutoNum type="arabicPeriod"/>
            </a:pPr>
            <a:r>
              <a:rPr lang="en-US" sz="2000" dirty="0">
                <a:latin typeface="Times New Roman" pitchFamily="18" charset="0"/>
                <a:cs typeface="Times New Roman" pitchFamily="18" charset="0"/>
              </a:rPr>
              <a:t>• Persons with repeated infection with sexually transmitted infections </a:t>
            </a:r>
          </a:p>
          <a:p>
            <a:pPr marL="457200" indent="-457200">
              <a:buFont typeface="+mj-lt"/>
              <a:buAutoNum type="arabicPeriod"/>
            </a:pPr>
            <a:r>
              <a:rPr lang="en-US" sz="2000" dirty="0">
                <a:latin typeface="Times New Roman" pitchFamily="18" charset="0"/>
                <a:cs typeface="Times New Roman" pitchFamily="18" charset="0"/>
              </a:rPr>
              <a:t>• Health care workers with occupational exposure to blood products and needle sticks </a:t>
            </a:r>
          </a:p>
          <a:p>
            <a:pPr marL="457200" indent="-457200">
              <a:buFont typeface="+mj-lt"/>
              <a:buAutoNum type="arabicPeriod"/>
            </a:pPr>
            <a:r>
              <a:rPr lang="en-US" sz="2000" dirty="0">
                <a:latin typeface="Times New Roman" pitchFamily="18" charset="0"/>
                <a:cs typeface="Times New Roman" pitchFamily="18" charset="0"/>
              </a:rPr>
              <a:t>• Hemodialysis patients</a:t>
            </a:r>
          </a:p>
          <a:p>
            <a:pPr marL="457200" indent="-457200">
              <a:buFont typeface="+mj-lt"/>
              <a:buAutoNum type="arabicPeriod"/>
            </a:pPr>
            <a:r>
              <a:rPr lang="en-US" sz="2000" dirty="0">
                <a:latin typeface="Times New Roman" pitchFamily="18" charset="0"/>
                <a:cs typeface="Times New Roman" pitchFamily="18" charset="0"/>
              </a:rPr>
              <a:t> • Recipients of multiple blood transfusions or other blood products </a:t>
            </a:r>
          </a:p>
          <a:p>
            <a:pPr marL="457200" indent="-457200">
              <a:buFont typeface="+mj-lt"/>
              <a:buAutoNum type="arabicPeriod"/>
            </a:pPr>
            <a:r>
              <a:rPr lang="en-US" sz="2000" dirty="0">
                <a:latin typeface="Times New Roman" pitchFamily="18" charset="0"/>
                <a:cs typeface="Times New Roman" pitchFamily="18" charset="0"/>
              </a:rPr>
              <a:t>• Household contact with hepatitis carrier or hemodialysis patient </a:t>
            </a:r>
          </a:p>
          <a:p>
            <a:pPr marL="457200" indent="-457200">
              <a:buFont typeface="+mj-lt"/>
              <a:buAutoNum type="arabicPeriod"/>
            </a:pPr>
            <a:r>
              <a:rPr lang="en-US" sz="2000" dirty="0">
                <a:latin typeface="Times New Roman" pitchFamily="18" charset="0"/>
                <a:cs typeface="Times New Roman" pitchFamily="18" charset="0"/>
              </a:rPr>
              <a:t>• Persons arriving from countries where there is a higher incidence of the disease</a:t>
            </a:r>
          </a:p>
        </p:txBody>
      </p:sp>
    </p:spTree>
    <p:extLst>
      <p:ext uri="{BB962C8B-B14F-4D97-AF65-F5344CB8AC3E}">
        <p14:creationId xmlns:p14="http://schemas.microsoft.com/office/powerpoint/2010/main" val="20635069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8847"/>
            <a:ext cx="8305800" cy="5016758"/>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Treatment and nursing care All women should be screened for hepatitis B </a:t>
            </a:r>
            <a:r>
              <a:rPr lang="en-US" sz="2000" dirty="0">
                <a:latin typeface="Times New Roman" pitchFamily="18" charset="0"/>
                <a:cs typeface="Times New Roman" pitchFamily="18" charset="0"/>
              </a:rPr>
              <a:t>during the course of prenatal care, and the screening should be repeated during the third trimester for women in high-risk groups. </a:t>
            </a:r>
          </a:p>
          <a:p>
            <a:pPr marL="342900" indent="-342900">
              <a:buFont typeface="Arial" pitchFamily="34" charset="0"/>
              <a:buChar char="•"/>
            </a:pPr>
            <a:r>
              <a:rPr lang="en-US" sz="2000" dirty="0">
                <a:latin typeface="Times New Roman" pitchFamily="18" charset="0"/>
                <a:cs typeface="Times New Roman" pitchFamily="18" charset="0"/>
              </a:rPr>
              <a:t>Infants born to women who are positive for hepatitis B should receive a single dose of hepatitis B immune globulin (for temporary immunity right after birth) followed by hepatitis B vaccine (for long-term immunity). </a:t>
            </a:r>
          </a:p>
          <a:p>
            <a:pPr marL="342900" indent="-342900">
              <a:buFont typeface="Arial" pitchFamily="34" charset="0"/>
              <a:buChar char="•"/>
            </a:pPr>
            <a:r>
              <a:rPr lang="en-US" sz="2000" dirty="0">
                <a:latin typeface="Times New Roman" pitchFamily="18" charset="0"/>
                <a:cs typeface="Times New Roman" pitchFamily="18" charset="0"/>
              </a:rPr>
              <a:t>The Centers for Disease Control and Prevention (CDC) </a:t>
            </a:r>
            <a:r>
              <a:rPr lang="en-US" sz="2000" b="1" dirty="0">
                <a:latin typeface="Times New Roman" pitchFamily="18" charset="0"/>
                <a:cs typeface="Times New Roman" pitchFamily="18" charset="0"/>
              </a:rPr>
              <a:t>recommends routine immunization with hepatitis B vaccine for all newborns (infants born to carrier mothers and to </a:t>
            </a:r>
            <a:r>
              <a:rPr lang="en-US" sz="2000" b="1" dirty="0" err="1">
                <a:latin typeface="Times New Roman" pitchFamily="18" charset="0"/>
                <a:cs typeface="Times New Roman" pitchFamily="18" charset="0"/>
              </a:rPr>
              <a:t>noncarrier</a:t>
            </a:r>
            <a:r>
              <a:rPr lang="en-US" sz="2000" b="1" dirty="0">
                <a:latin typeface="Times New Roman" pitchFamily="18" charset="0"/>
                <a:cs typeface="Times New Roman" pitchFamily="18" charset="0"/>
              </a:rPr>
              <a:t> mothers) at birth and at ages 1 to 2 months and 6 to 18 months.</a:t>
            </a:r>
            <a:r>
              <a:rPr lang="en-US" sz="2000" dirty="0">
                <a:latin typeface="Times New Roman" pitchFamily="18" charset="0"/>
                <a:cs typeface="Times New Roman" pitchFamily="18" charset="0"/>
              </a:rPr>
              <a:t> Immunization during pregnancy </a:t>
            </a:r>
            <a:r>
              <a:rPr lang="en-US" sz="2000" b="1" dirty="0">
                <a:latin typeface="Times New Roman" pitchFamily="18" charset="0"/>
                <a:cs typeface="Times New Roman" pitchFamily="18" charset="0"/>
              </a:rPr>
              <a:t>is not contraindicated</a:t>
            </a:r>
            <a:r>
              <a:rPr lang="en-US" sz="2000" dirty="0">
                <a:latin typeface="Times New Roman" pitchFamily="18" charset="0"/>
                <a:cs typeface="Times New Roman" pitchFamily="18" charset="0"/>
              </a:rPr>
              <a:t>.</a:t>
            </a:r>
          </a:p>
          <a:p>
            <a:pPr marL="342900" indent="-342900">
              <a:buFont typeface="Arial" pitchFamily="34" charset="0"/>
              <a:buChar char="•"/>
            </a:pPr>
            <a:r>
              <a:rPr lang="en-US" sz="2000" dirty="0">
                <a:latin typeface="Times New Roman" pitchFamily="18" charset="0"/>
                <a:cs typeface="Times New Roman" pitchFamily="18" charset="0"/>
              </a:rPr>
              <a:t> If possible, injections should be delayed until after the infant’s first bath so that blood and other potentially infectious secretions are removed to avoid introducing them under the skin.</a:t>
            </a:r>
          </a:p>
          <a:p>
            <a:pPr marL="342900" indent="-342900">
              <a:buFont typeface="Arial" pitchFamily="34" charset="0"/>
              <a:buChar char="•"/>
            </a:pPr>
            <a:r>
              <a:rPr lang="en-US" sz="2000" dirty="0">
                <a:latin typeface="Times New Roman" pitchFamily="18" charset="0"/>
                <a:cs typeface="Times New Roman" pitchFamily="18" charset="0"/>
              </a:rPr>
              <a:t> Because they have occupational exposure to blood and other infectious secretions, health care staff should be immunized against hepatitis B.</a:t>
            </a:r>
          </a:p>
        </p:txBody>
      </p:sp>
    </p:spTree>
    <p:extLst>
      <p:ext uri="{BB962C8B-B14F-4D97-AF65-F5344CB8AC3E}">
        <p14:creationId xmlns:p14="http://schemas.microsoft.com/office/powerpoint/2010/main" val="281077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8001000" cy="4401205"/>
          </a:xfrm>
          <a:prstGeom prst="rect">
            <a:avLst/>
          </a:prstGeom>
        </p:spPr>
        <p:txBody>
          <a:bodyPr wrap="square">
            <a:spAutoFit/>
          </a:bodyPr>
          <a:lstStyle/>
          <a:p>
            <a:r>
              <a:rPr lang="en-US" sz="2000" b="1" dirty="0">
                <a:latin typeface="Times New Roman" pitchFamily="18" charset="0"/>
                <a:cs typeface="Times New Roman" pitchFamily="18" charset="0"/>
              </a:rPr>
              <a:t>Treatment</a:t>
            </a:r>
          </a:p>
          <a:p>
            <a:pPr marL="285750" indent="-285750">
              <a:buFont typeface="Arial" pitchFamily="34" charset="0"/>
              <a:buChar char="•"/>
            </a:pPr>
            <a:r>
              <a:rPr lang="en-US" sz="2000" dirty="0">
                <a:latin typeface="Times New Roman" pitchFamily="18" charset="0"/>
                <a:cs typeface="Times New Roman" pitchFamily="18" charset="0"/>
              </a:rPr>
              <a:t>The medical treatment for hyperemesis </a:t>
            </a:r>
            <a:r>
              <a:rPr lang="en-US" sz="2000" dirty="0" err="1">
                <a:latin typeface="Times New Roman" pitchFamily="18" charset="0"/>
                <a:cs typeface="Times New Roman" pitchFamily="18" charset="0"/>
              </a:rPr>
              <a:t>gravidarum</a:t>
            </a:r>
            <a:r>
              <a:rPr lang="en-US" sz="2000" dirty="0">
                <a:latin typeface="Times New Roman" pitchFamily="18" charset="0"/>
                <a:cs typeface="Times New Roman" pitchFamily="18" charset="0"/>
              </a:rPr>
              <a:t> is to correct dehydration and electrolyte or </a:t>
            </a:r>
            <a:r>
              <a:rPr lang="en-US" sz="2000" dirty="0" err="1">
                <a:latin typeface="Times New Roman" pitchFamily="18" charset="0"/>
                <a:cs typeface="Times New Roman" pitchFamily="18" charset="0"/>
              </a:rPr>
              <a:t>acidbase</a:t>
            </a:r>
            <a:r>
              <a:rPr lang="en-US" sz="2000" dirty="0">
                <a:latin typeface="Times New Roman" pitchFamily="18" charset="0"/>
                <a:cs typeface="Times New Roman" pitchFamily="18" charset="0"/>
              </a:rPr>
              <a:t> imbalances with oral or intravenous fluids. </a:t>
            </a:r>
          </a:p>
          <a:p>
            <a:pPr marL="285750" indent="-285750">
              <a:buFont typeface="Arial" pitchFamily="34" charset="0"/>
              <a:buChar char="•"/>
            </a:pPr>
            <a:r>
              <a:rPr lang="en-US" sz="2000" dirty="0">
                <a:latin typeface="Times New Roman" pitchFamily="18" charset="0"/>
                <a:cs typeface="Times New Roman" pitchFamily="18" charset="0"/>
              </a:rPr>
              <a:t>Antiemetic drugs such as </a:t>
            </a:r>
            <a:r>
              <a:rPr lang="en-US" sz="2000" dirty="0" err="1">
                <a:latin typeface="Times New Roman" pitchFamily="18" charset="0"/>
                <a:cs typeface="Times New Roman" pitchFamily="18" charset="0"/>
              </a:rPr>
              <a:t>Diclegis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doxylamine</a:t>
            </a:r>
            <a:r>
              <a:rPr lang="en-US" sz="2000" dirty="0">
                <a:latin typeface="Times New Roman" pitchFamily="18" charset="0"/>
                <a:cs typeface="Times New Roman" pitchFamily="18" charset="0"/>
              </a:rPr>
              <a:t> succinate and pyridoxine hydrochloride) at bedtime, transdermal clonidine, and oral </a:t>
            </a:r>
            <a:r>
              <a:rPr lang="en-US" sz="2000" dirty="0" err="1">
                <a:latin typeface="Times New Roman" pitchFamily="18" charset="0"/>
                <a:cs typeface="Times New Roman" pitchFamily="18" charset="0"/>
              </a:rPr>
              <a:t>ondansetron</a:t>
            </a:r>
            <a:r>
              <a:rPr lang="en-US" sz="2000" dirty="0">
                <a:latin typeface="Times New Roman" pitchFamily="18" charset="0"/>
                <a:cs typeface="Times New Roman" pitchFamily="18" charset="0"/>
              </a:rPr>
              <a:t> may be prescribed for more severe symptoms in the outpatient setting. </a:t>
            </a:r>
          </a:p>
          <a:p>
            <a:pPr marL="285750" indent="-285750">
              <a:buFont typeface="Arial" pitchFamily="34" charset="0"/>
              <a:buChar char="•"/>
            </a:pPr>
            <a:r>
              <a:rPr lang="en-US" sz="2000" dirty="0">
                <a:latin typeface="Times New Roman" pitchFamily="18" charset="0"/>
                <a:cs typeface="Times New Roman" pitchFamily="18" charset="0"/>
              </a:rPr>
              <a:t>Occasionally, severe cases necessitate hospitalization and total parenteral nutrition. The woman may need hospital admission to correct dehydration and inadequate nutrition if home measures are unsuccessful.</a:t>
            </a:r>
          </a:p>
          <a:p>
            <a:pPr marL="285750" indent="-285750">
              <a:buFont typeface="Arial" pitchFamily="34" charset="0"/>
              <a:buChar char="•"/>
            </a:pPr>
            <a:r>
              <a:rPr lang="en-US" sz="2000" dirty="0">
                <a:latin typeface="Times New Roman" pitchFamily="18" charset="0"/>
                <a:cs typeface="Times New Roman" pitchFamily="18" charset="0"/>
              </a:rPr>
              <a:t> Thiamine is often administered before intravenous dextrose to prevent Wernicke’s syndrome, which is characterized by double vision and ataxia </a:t>
            </a:r>
          </a:p>
          <a:p>
            <a:pPr marL="285750" indent="-285750">
              <a:buFont typeface="Arial" pitchFamily="34" charset="0"/>
              <a:buChar char="•"/>
            </a:pPr>
            <a:r>
              <a:rPr lang="en-US" sz="2000" dirty="0">
                <a:latin typeface="Times New Roman" pitchFamily="18" charset="0"/>
                <a:cs typeface="Times New Roman" pitchFamily="18" charset="0"/>
              </a:rPr>
              <a:t>The condition is self-limiting in most women, although it is quite distressing to the woman and her family. </a:t>
            </a:r>
          </a:p>
        </p:txBody>
      </p:sp>
    </p:spTree>
    <p:extLst>
      <p:ext uri="{BB962C8B-B14F-4D97-AF65-F5344CB8AC3E}">
        <p14:creationId xmlns:p14="http://schemas.microsoft.com/office/powerpoint/2010/main" val="14410207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229600" cy="6247864"/>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Sexually Transmitted Infections Sexually transmitted infections (STIs), </a:t>
            </a:r>
            <a:r>
              <a:rPr lang="en-US" sz="2000" dirty="0">
                <a:latin typeface="Times New Roman" pitchFamily="18" charset="0"/>
                <a:cs typeface="Times New Roman" pitchFamily="18" charset="0"/>
              </a:rPr>
              <a:t>formerly known as sexually transmitted diseases, are infections for which a common mode of transmission is sexual intercourse, although several can also be transmitted in other ways. </a:t>
            </a:r>
          </a:p>
          <a:p>
            <a:pPr marL="342900" indent="-342900">
              <a:buFont typeface="Arial" pitchFamily="34" charset="0"/>
              <a:buChar char="•"/>
            </a:pPr>
            <a:r>
              <a:rPr lang="en-US" sz="2000" dirty="0" err="1">
                <a:latin typeface="Times New Roman" pitchFamily="18" charset="0"/>
                <a:cs typeface="Times New Roman" pitchFamily="18" charset="0"/>
              </a:rPr>
              <a:t>Herpesvirus</a:t>
            </a:r>
            <a:r>
              <a:rPr lang="en-US" sz="2000" dirty="0">
                <a:latin typeface="Times New Roman" pitchFamily="18" charset="0"/>
                <a:cs typeface="Times New Roman" pitchFamily="18" charset="0"/>
              </a:rPr>
              <a:t>. Other infections that are typically transmitted sexually are syphilis, gonorrhea, chlamydia, </a:t>
            </a:r>
            <a:r>
              <a:rPr lang="en-US" sz="2000" dirty="0" err="1">
                <a:latin typeface="Times New Roman" pitchFamily="18" charset="0"/>
                <a:cs typeface="Times New Roman" pitchFamily="18" charset="0"/>
              </a:rPr>
              <a:t>trichomoniasis</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condylomata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acuminata</a:t>
            </a:r>
            <a:r>
              <a:rPr lang="en-US" sz="2000" dirty="0">
                <a:latin typeface="Times New Roman" pitchFamily="18" charset="0"/>
                <a:cs typeface="Times New Roman" pitchFamily="18" charset="0"/>
              </a:rPr>
              <a:t> (genital warts). </a:t>
            </a:r>
          </a:p>
          <a:p>
            <a:pPr marL="342900" indent="-342900">
              <a:buFont typeface="Arial" pitchFamily="34" charset="0"/>
              <a:buChar char="•"/>
            </a:pPr>
            <a:r>
              <a:rPr lang="en-US" sz="2000" dirty="0">
                <a:latin typeface="Times New Roman" pitchFamily="18" charset="0"/>
                <a:cs typeface="Times New Roman" pitchFamily="18" charset="0"/>
              </a:rPr>
              <a:t>Changes in the vaginal secretions that occur during pregnancy can increase the risk of developing a vaginal infection. </a:t>
            </a:r>
          </a:p>
          <a:p>
            <a:pPr marL="342900" indent="-342900">
              <a:buFont typeface="Arial" pitchFamily="34" charset="0"/>
              <a:buChar char="•"/>
            </a:pPr>
            <a:r>
              <a:rPr lang="en-US" sz="2000" dirty="0">
                <a:latin typeface="Times New Roman" pitchFamily="18" charset="0"/>
                <a:cs typeface="Times New Roman" pitchFamily="18" charset="0"/>
              </a:rPr>
              <a:t>The high estrogen levels present during pregnancy thicken the vaginal mucosa and increase secretions that have a high glycogen content. </a:t>
            </a:r>
          </a:p>
          <a:p>
            <a:pPr marL="342900" indent="-342900">
              <a:buFont typeface="Arial" pitchFamily="34" charset="0"/>
              <a:buChar char="•"/>
            </a:pPr>
            <a:r>
              <a:rPr lang="en-US" sz="2000" dirty="0">
                <a:latin typeface="Times New Roman" pitchFamily="18" charset="0"/>
                <a:cs typeface="Times New Roman" pitchFamily="18" charset="0"/>
              </a:rPr>
              <a:t>This makes the woman susceptible to yeast infections and other microorganisms. </a:t>
            </a:r>
          </a:p>
          <a:p>
            <a:pPr marL="342900" indent="-342900">
              <a:buFont typeface="Arial" pitchFamily="34" charset="0"/>
              <a:buChar char="•"/>
            </a:pPr>
            <a:r>
              <a:rPr lang="en-US" sz="2000" dirty="0">
                <a:highlight>
                  <a:srgbClr val="FFFF00"/>
                </a:highlight>
                <a:latin typeface="Times New Roman" pitchFamily="18" charset="0"/>
                <a:cs typeface="Times New Roman" pitchFamily="18" charset="0"/>
              </a:rPr>
              <a:t>Later in pregnancy the pH of the vagina decreases, resulting in a protective effect.</a:t>
            </a:r>
          </a:p>
          <a:p>
            <a:pPr marL="342900" indent="-342900">
              <a:buFont typeface="Arial" pitchFamily="34" charset="0"/>
              <a:buChar char="•"/>
            </a:pPr>
            <a:r>
              <a:rPr lang="en-US" sz="2000" dirty="0">
                <a:latin typeface="Times New Roman" pitchFamily="18" charset="0"/>
                <a:cs typeface="Times New Roman" pitchFamily="18" charset="0"/>
              </a:rPr>
              <a:t> All sexual contacts of persons infected with a disease that can be sexually transmitted should be informed and treated; otherwise the cycle of infection and reinfection will continue.</a:t>
            </a:r>
          </a:p>
          <a:p>
            <a:pPr marL="342900" indent="-342900">
              <a:buFont typeface="Arial" pitchFamily="34" charset="0"/>
              <a:buChar char="•"/>
            </a:pPr>
            <a:r>
              <a:rPr lang="en-US" sz="2000" dirty="0">
                <a:latin typeface="Times New Roman" pitchFamily="18" charset="0"/>
                <a:cs typeface="Times New Roman" pitchFamily="18" charset="0"/>
              </a:rPr>
              <a:t> </a:t>
            </a:r>
            <a:r>
              <a:rPr lang="en-US" sz="2000" dirty="0">
                <a:highlight>
                  <a:srgbClr val="FFFF00"/>
                </a:highlight>
                <a:latin typeface="Times New Roman" pitchFamily="18" charset="0"/>
                <a:cs typeface="Times New Roman" pitchFamily="18" charset="0"/>
              </a:rPr>
              <a:t>Consistent use of a latex condom, including the female condom, helps to reduce the sexual spread of STIs. </a:t>
            </a:r>
          </a:p>
        </p:txBody>
      </p:sp>
    </p:spTree>
    <p:extLst>
      <p:ext uri="{BB962C8B-B14F-4D97-AF65-F5344CB8AC3E}">
        <p14:creationId xmlns:p14="http://schemas.microsoft.com/office/powerpoint/2010/main" val="35220544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7924800" cy="5324535"/>
          </a:xfrm>
          <a:prstGeom prst="rect">
            <a:avLst/>
          </a:prstGeom>
        </p:spPr>
        <p:txBody>
          <a:bodyPr wrap="square">
            <a:spAutoFit/>
          </a:bodyPr>
          <a:lstStyle/>
          <a:p>
            <a:r>
              <a:rPr lang="en-US" sz="2000" b="1" dirty="0">
                <a:latin typeface="Times New Roman" pitchFamily="18" charset="0"/>
                <a:cs typeface="Times New Roman" pitchFamily="18" charset="0"/>
              </a:rPr>
              <a:t>Human immunodeficiency virus Human immunodeficiency </a:t>
            </a:r>
            <a:r>
              <a:rPr lang="en-US" sz="2000" dirty="0">
                <a:latin typeface="Times New Roman" pitchFamily="18" charset="0"/>
                <a:cs typeface="Times New Roman" pitchFamily="18" charset="0"/>
              </a:rPr>
              <a:t>virus (HIV) is the causative organism of acquired immunodeficiency syndrome (AIDS). </a:t>
            </a:r>
          </a:p>
          <a:p>
            <a:r>
              <a:rPr lang="en-US" sz="2000" dirty="0">
                <a:latin typeface="Times New Roman" pitchFamily="18" charset="0"/>
                <a:cs typeface="Times New Roman" pitchFamily="18" charset="0"/>
              </a:rPr>
              <a:t>HIV infection is acquired in one of the following four ways: </a:t>
            </a:r>
          </a:p>
          <a:p>
            <a:pPr marL="342900" indent="-342900">
              <a:buAutoNum type="arabicPeriod"/>
            </a:pPr>
            <a:r>
              <a:rPr lang="en-US" sz="2000" dirty="0">
                <a:latin typeface="Times New Roman" pitchFamily="18" charset="0"/>
                <a:cs typeface="Times New Roman" pitchFamily="18" charset="0"/>
              </a:rPr>
              <a:t>Unprotected (through condom nonuse, breakage, or slippage) sexual contact (anal, vaginal, or oral) with an infected person </a:t>
            </a:r>
          </a:p>
          <a:p>
            <a:pPr marL="342900" indent="-342900">
              <a:buAutoNum type="arabicPeriod"/>
            </a:pPr>
            <a:r>
              <a:rPr lang="en-US" sz="2000" dirty="0">
                <a:latin typeface="Times New Roman" pitchFamily="18" charset="0"/>
                <a:cs typeface="Times New Roman" pitchFamily="18" charset="0"/>
              </a:rPr>
              <a:t>Sharing a needle with an infected person </a:t>
            </a:r>
          </a:p>
          <a:p>
            <a:pPr marL="342900" indent="-342900">
              <a:buAutoNum type="arabicPeriod"/>
            </a:pPr>
            <a:r>
              <a:rPr lang="en-US" sz="2000" dirty="0">
                <a:latin typeface="Times New Roman" pitchFamily="18" charset="0"/>
                <a:cs typeface="Times New Roman" pitchFamily="18" charset="0"/>
              </a:rPr>
              <a:t>Mucous membrane exposure to infected body fluids </a:t>
            </a:r>
          </a:p>
          <a:p>
            <a:pPr marL="342900" indent="-342900">
              <a:buAutoNum type="arabicPeriod"/>
            </a:pPr>
            <a:r>
              <a:rPr lang="en-US" sz="2000" dirty="0">
                <a:latin typeface="Times New Roman" pitchFamily="18" charset="0"/>
                <a:cs typeface="Times New Roman" pitchFamily="18" charset="0"/>
              </a:rPr>
              <a:t>Perinatal exposure (infants) .</a:t>
            </a:r>
          </a:p>
          <a:p>
            <a:r>
              <a:rPr lang="en-US" sz="2000" b="1" dirty="0">
                <a:latin typeface="Times New Roman" pitchFamily="18" charset="0"/>
                <a:cs typeface="Times New Roman" pitchFamily="18" charset="0"/>
              </a:rPr>
              <a:t>The infant may be infected in one of the following three ways: </a:t>
            </a:r>
          </a:p>
          <a:p>
            <a:pPr marL="342900" indent="-342900">
              <a:buAutoNum type="arabicPeriod"/>
            </a:pPr>
            <a:r>
              <a:rPr lang="en-US" sz="2000" dirty="0" err="1">
                <a:highlight>
                  <a:srgbClr val="FFFF00"/>
                </a:highlight>
                <a:latin typeface="Times New Roman" pitchFamily="18" charset="0"/>
                <a:cs typeface="Times New Roman" pitchFamily="18" charset="0"/>
              </a:rPr>
              <a:t>Transplacentally</a:t>
            </a:r>
            <a:r>
              <a:rPr lang="en-US" sz="2000" dirty="0">
                <a:highlight>
                  <a:srgbClr val="FFFF00"/>
                </a:highlight>
                <a:latin typeface="Times New Roman" pitchFamily="18" charset="0"/>
                <a:cs typeface="Times New Roman" pitchFamily="18" charset="0"/>
              </a:rPr>
              <a:t> </a:t>
            </a:r>
          </a:p>
          <a:p>
            <a:pPr marL="342900" indent="-342900">
              <a:buAutoNum type="arabicPeriod"/>
            </a:pPr>
            <a:r>
              <a:rPr lang="en-US" sz="2000" dirty="0">
                <a:solidFill>
                  <a:srgbClr val="FF0000"/>
                </a:solidFill>
                <a:latin typeface="Times New Roman" pitchFamily="18" charset="0"/>
                <a:cs typeface="Times New Roman" pitchFamily="18" charset="0"/>
              </a:rPr>
              <a:t>Through contact with infected maternal secretions at birth </a:t>
            </a:r>
          </a:p>
          <a:p>
            <a:pPr marL="342900" indent="-342900">
              <a:buAutoNum type="arabicPeriod"/>
            </a:pPr>
            <a:r>
              <a:rPr lang="en-US" sz="2000" dirty="0">
                <a:solidFill>
                  <a:srgbClr val="FF0000"/>
                </a:solidFill>
                <a:latin typeface="Times New Roman" pitchFamily="18" charset="0"/>
                <a:cs typeface="Times New Roman" pitchFamily="18" charset="0"/>
              </a:rPr>
              <a:t>Through breast milk The infected woman has a 20% to 40% chance of transmitting the virus to her fetus prenatally.</a:t>
            </a:r>
          </a:p>
          <a:p>
            <a:r>
              <a:rPr lang="en-US" sz="2000" dirty="0">
                <a:latin typeface="Times New Roman" pitchFamily="18" charset="0"/>
                <a:cs typeface="Times New Roman" pitchFamily="18" charset="0"/>
              </a:rPr>
              <a:t> Infants born to HIV-positive women will be HIV positive at birth because maternal antibodies to the virus pass through the placenta to the infant.</a:t>
            </a:r>
          </a:p>
          <a:p>
            <a:r>
              <a:rPr lang="en-US" sz="2000" dirty="0">
                <a:latin typeface="Times New Roman" pitchFamily="18" charset="0"/>
                <a:cs typeface="Times New Roman" pitchFamily="18" charset="0"/>
              </a:rPr>
              <a:t> A period of 3 to 6 months is needed to identify infants who are truly infected. </a:t>
            </a:r>
          </a:p>
        </p:txBody>
      </p:sp>
    </p:spTree>
    <p:extLst>
      <p:ext uri="{BB962C8B-B14F-4D97-AF65-F5344CB8AC3E}">
        <p14:creationId xmlns:p14="http://schemas.microsoft.com/office/powerpoint/2010/main" val="13401205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43841"/>
            <a:ext cx="8458200" cy="2862322"/>
          </a:xfrm>
          <a:prstGeom prst="rect">
            <a:avLst/>
          </a:prstGeom>
        </p:spPr>
        <p:txBody>
          <a:bodyPr wrap="square">
            <a:spAutoFit/>
          </a:bodyPr>
          <a:lstStyle/>
          <a:p>
            <a:r>
              <a:rPr lang="en-US" sz="2000" b="1" dirty="0">
                <a:latin typeface="Times New Roman" pitchFamily="18" charset="0"/>
                <a:cs typeface="Times New Roman" pitchFamily="18" charset="0"/>
              </a:rPr>
              <a:t>Nursing care Counseling should be provided to all women concerning behaviors that place them at risk for contracting HIV</a:t>
            </a:r>
            <a:r>
              <a:rPr lang="en-US" sz="2000" dirty="0">
                <a:latin typeface="Times New Roman" pitchFamily="18" charset="0"/>
                <a:cs typeface="Times New Roman" pitchFamily="18" charset="0"/>
              </a:rPr>
              <a:t> (Box 5.7). </a:t>
            </a:r>
          </a:p>
          <a:p>
            <a:pPr marL="342900" indent="-342900">
              <a:buFont typeface="Arial" pitchFamily="34" charset="0"/>
              <a:buChar char="•"/>
            </a:pPr>
            <a:r>
              <a:rPr lang="en-US" sz="2000" dirty="0">
                <a:latin typeface="Times New Roman" pitchFamily="18" charset="0"/>
                <a:cs typeface="Times New Roman" pitchFamily="18" charset="0"/>
              </a:rPr>
              <a:t>HIV testing is recommended for all prenatal patients.</a:t>
            </a:r>
          </a:p>
          <a:p>
            <a:pPr marL="342900" indent="-342900">
              <a:buFont typeface="Arial" pitchFamily="34" charset="0"/>
              <a:buChar char="•"/>
            </a:pPr>
            <a:r>
              <a:rPr lang="en-US" sz="2000" dirty="0">
                <a:latin typeface="Times New Roman" pitchFamily="18" charset="0"/>
                <a:cs typeface="Times New Roman" pitchFamily="18" charset="0"/>
              </a:rPr>
              <a:t> HIV-positive women should be educated that the transmission of HIV infection to the newborn can be greatly reduced by appropriate drug therapy. </a:t>
            </a:r>
          </a:p>
          <a:p>
            <a:pPr marL="342900" indent="-342900">
              <a:buFont typeface="Arial" pitchFamily="34" charset="0"/>
              <a:buChar char="•"/>
            </a:pPr>
            <a:r>
              <a:rPr lang="en-US" sz="2000" dirty="0">
                <a:latin typeface="Times New Roman" pitchFamily="18" charset="0"/>
                <a:cs typeface="Times New Roman" pitchFamily="18" charset="0"/>
              </a:rPr>
              <a:t>Pregnant women with AIDS are more susceptible to infection, and the fetus may develop an impaired immune system that increases the risk of opportunistic infections after birth.</a:t>
            </a:r>
          </a:p>
          <a:p>
            <a:pPr marL="342900" indent="-342900">
              <a:buFont typeface="Arial" pitchFamily="34" charset="0"/>
              <a:buChar char="•"/>
            </a:pPr>
            <a:r>
              <a:rPr lang="en-US" sz="2000" dirty="0">
                <a:latin typeface="Times New Roman" pitchFamily="18" charset="0"/>
                <a:cs typeface="Times New Roman" pitchFamily="18" charset="0"/>
              </a:rPr>
              <a:t> Breastfeeding is contraindicated for mothers who are HIV positive.</a:t>
            </a:r>
          </a:p>
        </p:txBody>
      </p:sp>
    </p:spTree>
    <p:extLst>
      <p:ext uri="{BB962C8B-B14F-4D97-AF65-F5344CB8AC3E}">
        <p14:creationId xmlns:p14="http://schemas.microsoft.com/office/powerpoint/2010/main" val="32855700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57250"/>
            <a:ext cx="8153400" cy="2554545"/>
          </a:xfrm>
          <a:prstGeom prst="rect">
            <a:avLst/>
          </a:prstGeom>
        </p:spPr>
        <p:txBody>
          <a:bodyPr wrap="square">
            <a:spAutoFit/>
          </a:bodyPr>
          <a:lstStyle/>
          <a:p>
            <a:r>
              <a:rPr lang="en-US" sz="2000" b="1" dirty="0">
                <a:latin typeface="Times New Roman" pitchFamily="18" charset="0"/>
                <a:cs typeface="Times New Roman" pitchFamily="18" charset="0"/>
              </a:rPr>
              <a:t>High-Risk Factors for Human Immunodeficiency Virus </a:t>
            </a:r>
            <a:r>
              <a:rPr lang="en-US" sz="2000" dirty="0">
                <a:latin typeface="Times New Roman" pitchFamily="18" charset="0"/>
                <a:cs typeface="Times New Roman" pitchFamily="18" charset="0"/>
              </a:rPr>
              <a:t>• Intravenous drug abuse and needle sharing</a:t>
            </a:r>
          </a:p>
          <a:p>
            <a:r>
              <a:rPr lang="en-US" sz="2000" dirty="0">
                <a:latin typeface="Times New Roman" pitchFamily="18" charset="0"/>
                <a:cs typeface="Times New Roman" pitchFamily="18" charset="0"/>
              </a:rPr>
              <a:t> • Multiple sexual partners </a:t>
            </a:r>
          </a:p>
          <a:p>
            <a:r>
              <a:rPr lang="en-US" sz="2000" dirty="0">
                <a:latin typeface="Times New Roman" pitchFamily="18" charset="0"/>
                <a:cs typeface="Times New Roman" pitchFamily="18" charset="0"/>
              </a:rPr>
              <a:t>• Prostitution </a:t>
            </a:r>
          </a:p>
          <a:p>
            <a:r>
              <a:rPr lang="en-US" sz="2000" dirty="0">
                <a:latin typeface="Times New Roman" pitchFamily="18" charset="0"/>
                <a:cs typeface="Times New Roman" pitchFamily="18" charset="0"/>
              </a:rPr>
              <a:t>• History of sexually transmitted diseases </a:t>
            </a:r>
          </a:p>
          <a:p>
            <a:r>
              <a:rPr lang="en-US" sz="2000" dirty="0">
                <a:latin typeface="Times New Roman" pitchFamily="18" charset="0"/>
                <a:cs typeface="Times New Roman" pitchFamily="18" charset="0"/>
              </a:rPr>
              <a:t>• Immigration from area where infection is endemic </a:t>
            </a:r>
          </a:p>
          <a:p>
            <a:r>
              <a:rPr lang="en-US" sz="2000" dirty="0">
                <a:latin typeface="Times New Roman" pitchFamily="18" charset="0"/>
                <a:cs typeface="Times New Roman" pitchFamily="18" charset="0"/>
              </a:rPr>
              <a:t>• Sexual partner in a high-risk group </a:t>
            </a:r>
          </a:p>
          <a:p>
            <a:r>
              <a:rPr lang="en-US" sz="2000" dirty="0">
                <a:latin typeface="Times New Roman" pitchFamily="18" charset="0"/>
                <a:cs typeface="Times New Roman" pitchFamily="18" charset="0"/>
              </a:rPr>
              <a:t>• Sexual partner with human immunodeficiency virus (HIV) infection</a:t>
            </a:r>
          </a:p>
        </p:txBody>
      </p:sp>
    </p:spTree>
    <p:extLst>
      <p:ext uri="{BB962C8B-B14F-4D97-AF65-F5344CB8AC3E}">
        <p14:creationId xmlns:p14="http://schemas.microsoft.com/office/powerpoint/2010/main" val="21565114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28343"/>
            <a:ext cx="8077200" cy="3477875"/>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rPr>
              <a:t>The fetus and the woman are monitored closely during the antepartum period.</a:t>
            </a:r>
          </a:p>
          <a:p>
            <a:pPr marL="285750" indent="-285750">
              <a:buFont typeface="Arial" pitchFamily="34" charset="0"/>
              <a:buChar char="•"/>
            </a:pPr>
            <a:r>
              <a:rPr lang="en-US" sz="2000" dirty="0">
                <a:latin typeface="Times New Roman" pitchFamily="18" charset="0"/>
                <a:cs typeface="Times New Roman" pitchFamily="18" charset="0"/>
              </a:rPr>
              <a:t> All infants born to HIV-positive women are presumed to be HIV positive, and standard precautions are initiated for both mother and infant. </a:t>
            </a:r>
          </a:p>
          <a:p>
            <a:pPr marL="285750" indent="-285750">
              <a:buFont typeface="Arial" pitchFamily="34" charset="0"/>
              <a:buChar char="•"/>
            </a:pPr>
            <a:r>
              <a:rPr lang="en-US" sz="2000" dirty="0">
                <a:latin typeface="Times New Roman" pitchFamily="18" charset="0"/>
                <a:cs typeface="Times New Roman" pitchFamily="18" charset="0"/>
              </a:rPr>
              <a:t>The infant may receive drug therapy with </a:t>
            </a:r>
            <a:r>
              <a:rPr lang="en-US" sz="2000" dirty="0" err="1">
                <a:latin typeface="Times New Roman" pitchFamily="18" charset="0"/>
                <a:cs typeface="Times New Roman" pitchFamily="18" charset="0"/>
              </a:rPr>
              <a:t>zidovudine</a:t>
            </a:r>
            <a:r>
              <a:rPr lang="en-US" sz="2000" dirty="0">
                <a:latin typeface="Times New Roman" pitchFamily="18" charset="0"/>
                <a:cs typeface="Times New Roman" pitchFamily="18" charset="0"/>
              </a:rPr>
              <a:t> starting 6 to 12 hours after birth and continuing during the first 6 weeks of life. </a:t>
            </a:r>
          </a:p>
          <a:p>
            <a:pPr marL="285750" indent="-285750">
              <a:buFont typeface="Arial" pitchFamily="34" charset="0"/>
              <a:buChar char="•"/>
            </a:pPr>
            <a:r>
              <a:rPr lang="en-US" sz="2000" dirty="0">
                <a:latin typeface="Times New Roman" pitchFamily="18" charset="0"/>
                <a:cs typeface="Times New Roman" pitchFamily="18" charset="0"/>
              </a:rPr>
              <a:t>The nurse should anticipate and help the mother cope with the anxiety that is almost certain to occur about whether the neonate is infected. </a:t>
            </a:r>
          </a:p>
          <a:p>
            <a:pPr marL="285750" indent="-285750">
              <a:buFont typeface="Arial" pitchFamily="34" charset="0"/>
              <a:buChar char="•"/>
            </a:pPr>
            <a:r>
              <a:rPr lang="en-US" sz="2000" dirty="0">
                <a:latin typeface="Times New Roman" pitchFamily="18" charset="0"/>
                <a:cs typeface="Times New Roman" pitchFamily="18" charset="0"/>
              </a:rPr>
              <a:t>Social services can help the family with the care of the child at home.</a:t>
            </a:r>
          </a:p>
          <a:p>
            <a:pPr marL="285750" indent="-285750">
              <a:buFont typeface="Arial" pitchFamily="34" charset="0"/>
              <a:buChar char="•"/>
            </a:pPr>
            <a:r>
              <a:rPr lang="en-US" sz="2000" dirty="0">
                <a:latin typeface="Times New Roman" pitchFamily="18" charset="0"/>
                <a:cs typeface="Times New Roman" pitchFamily="18" charset="0"/>
              </a:rPr>
              <a:t> Women should be taught about the risks of sharing needles, the importance of using condoms, and the need to avoid oral sex.</a:t>
            </a:r>
          </a:p>
        </p:txBody>
      </p:sp>
    </p:spTree>
    <p:extLst>
      <p:ext uri="{BB962C8B-B14F-4D97-AF65-F5344CB8AC3E}">
        <p14:creationId xmlns:p14="http://schemas.microsoft.com/office/powerpoint/2010/main" val="20280959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391400" cy="4093428"/>
          </a:xfrm>
          <a:prstGeom prst="rect">
            <a:avLst/>
          </a:prstGeom>
        </p:spPr>
        <p:txBody>
          <a:bodyPr wrap="square">
            <a:spAutoFit/>
          </a:bodyPr>
          <a:lstStyle/>
          <a:p>
            <a:r>
              <a:rPr lang="en-US" sz="2000" b="1" dirty="0">
                <a:latin typeface="Times New Roman" pitchFamily="18" charset="0"/>
                <a:cs typeface="Times New Roman" pitchFamily="18" charset="0"/>
              </a:rPr>
              <a:t>Nonviral Infections Toxoplasmosis :</a:t>
            </a:r>
          </a:p>
          <a:p>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is caused by Toxoplasma </a:t>
            </a:r>
            <a:r>
              <a:rPr lang="en-US" sz="2000" dirty="0" err="1">
                <a:latin typeface="Times New Roman" pitchFamily="18" charset="0"/>
                <a:cs typeface="Times New Roman" pitchFamily="18" charset="0"/>
              </a:rPr>
              <a:t>gondii</a:t>
            </a:r>
            <a:r>
              <a:rPr lang="en-US" sz="2000" dirty="0">
                <a:latin typeface="Times New Roman" pitchFamily="18" charset="0"/>
                <a:cs typeface="Times New Roman" pitchFamily="18" charset="0"/>
              </a:rPr>
              <a:t>, a parasite that may be acquired by contact with cat feces or raw meat and transmitted through the placenta.</a:t>
            </a:r>
          </a:p>
          <a:p>
            <a:r>
              <a:rPr lang="en-US" sz="2000" dirty="0">
                <a:latin typeface="Times New Roman" pitchFamily="18" charset="0"/>
                <a:cs typeface="Times New Roman" pitchFamily="18" charset="0"/>
              </a:rPr>
              <a:t> The woman is usually asymptomatic or has mild symptoms. </a:t>
            </a:r>
          </a:p>
          <a:p>
            <a:r>
              <a:rPr lang="en-US" sz="2000" b="1" dirty="0">
                <a:latin typeface="Times New Roman" pitchFamily="18" charset="0"/>
                <a:cs typeface="Times New Roman" pitchFamily="18" charset="0"/>
              </a:rPr>
              <a:t>Congenital toxoplasmosis includes the following possible signs in the newborn: </a:t>
            </a:r>
          </a:p>
          <a:p>
            <a:r>
              <a:rPr lang="en-US" sz="2000" dirty="0">
                <a:latin typeface="Times New Roman" pitchFamily="18" charset="0"/>
                <a:cs typeface="Times New Roman" pitchFamily="18" charset="0"/>
              </a:rPr>
              <a:t>• Low birth weight </a:t>
            </a:r>
          </a:p>
          <a:p>
            <a:r>
              <a:rPr lang="en-US" sz="2000" dirty="0">
                <a:latin typeface="Times New Roman" pitchFamily="18" charset="0"/>
                <a:cs typeface="Times New Roman" pitchFamily="18" charset="0"/>
              </a:rPr>
              <a:t>• Enlarged liver and spleen </a:t>
            </a:r>
          </a:p>
          <a:p>
            <a:r>
              <a:rPr lang="en-US" sz="2000" dirty="0">
                <a:latin typeface="Times New Roman" pitchFamily="18" charset="0"/>
                <a:cs typeface="Times New Roman" pitchFamily="18" charset="0"/>
              </a:rPr>
              <a:t>• Jaundice</a:t>
            </a:r>
          </a:p>
          <a:p>
            <a:r>
              <a:rPr lang="en-US" sz="2000" dirty="0">
                <a:latin typeface="Times New Roman" pitchFamily="18" charset="0"/>
                <a:cs typeface="Times New Roman" pitchFamily="18" charset="0"/>
              </a:rPr>
              <a:t> • Anemia</a:t>
            </a:r>
          </a:p>
          <a:p>
            <a:r>
              <a:rPr lang="en-US" sz="2000" dirty="0">
                <a:latin typeface="Times New Roman" pitchFamily="18" charset="0"/>
                <a:cs typeface="Times New Roman" pitchFamily="18" charset="0"/>
              </a:rPr>
              <a:t>• Inflammation of eye structures </a:t>
            </a:r>
          </a:p>
          <a:p>
            <a:r>
              <a:rPr lang="en-US" sz="2000" dirty="0">
                <a:latin typeface="Times New Roman" pitchFamily="18" charset="0"/>
                <a:cs typeface="Times New Roman" pitchFamily="18" charset="0"/>
              </a:rPr>
              <a:t>• Neurological damage </a:t>
            </a:r>
          </a:p>
        </p:txBody>
      </p:sp>
    </p:spTree>
    <p:extLst>
      <p:ext uri="{BB962C8B-B14F-4D97-AF65-F5344CB8AC3E}">
        <p14:creationId xmlns:p14="http://schemas.microsoft.com/office/powerpoint/2010/main" val="12456305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35846"/>
            <a:ext cx="8077200" cy="5632311"/>
          </a:xfrm>
          <a:prstGeom prst="rect">
            <a:avLst/>
          </a:prstGeom>
        </p:spPr>
        <p:txBody>
          <a:bodyPr wrap="square">
            <a:spAutoFit/>
          </a:bodyPr>
          <a:lstStyle/>
          <a:p>
            <a:r>
              <a:rPr lang="en-US" sz="2000" b="1" dirty="0">
                <a:latin typeface="Times New Roman" pitchFamily="18" charset="0"/>
                <a:cs typeface="Times New Roman" pitchFamily="18" charset="0"/>
              </a:rPr>
              <a:t>Treatment and nursing care :</a:t>
            </a:r>
          </a:p>
          <a:p>
            <a:r>
              <a:rPr lang="en-US" sz="2000" dirty="0">
                <a:latin typeface="Times New Roman" pitchFamily="18" charset="0"/>
                <a:cs typeface="Times New Roman" pitchFamily="18" charset="0"/>
              </a:rPr>
              <a:t>Treatment of the mother reduces the risk of congenital infection. </a:t>
            </a:r>
          </a:p>
          <a:p>
            <a:r>
              <a:rPr lang="en-US" sz="2000" dirty="0" err="1">
                <a:latin typeface="Times New Roman" pitchFamily="18" charset="0"/>
                <a:cs typeface="Times New Roman" pitchFamily="18" charset="0"/>
              </a:rPr>
              <a:t>Pyrimethamine</a:t>
            </a:r>
            <a:r>
              <a:rPr lang="en-US" sz="2000" dirty="0">
                <a:latin typeface="Times New Roman" pitchFamily="18" charset="0"/>
                <a:cs typeface="Times New Roman" pitchFamily="18" charset="0"/>
              </a:rPr>
              <a:t> and sulfadiazine are used after the first trimester and </a:t>
            </a:r>
            <a:r>
              <a:rPr lang="en-US" sz="2000" dirty="0" err="1">
                <a:latin typeface="Times New Roman" pitchFamily="18" charset="0"/>
                <a:cs typeface="Times New Roman" pitchFamily="18" charset="0"/>
              </a:rPr>
              <a:t>leucovorin</a:t>
            </a:r>
            <a:r>
              <a:rPr lang="en-US" sz="2000" dirty="0">
                <a:latin typeface="Times New Roman" pitchFamily="18" charset="0"/>
                <a:cs typeface="Times New Roman" pitchFamily="18" charset="0"/>
              </a:rPr>
              <a:t> after 18 weeks gestation. </a:t>
            </a:r>
          </a:p>
          <a:p>
            <a:r>
              <a:rPr lang="en-US" sz="2000" dirty="0" err="1">
                <a:latin typeface="Times New Roman" pitchFamily="18" charset="0"/>
                <a:cs typeface="Times New Roman" pitchFamily="18" charset="0"/>
              </a:rPr>
              <a:t>Spiramycin</a:t>
            </a:r>
            <a:r>
              <a:rPr lang="en-US" sz="2000" dirty="0">
                <a:latin typeface="Times New Roman" pitchFamily="18" charset="0"/>
                <a:cs typeface="Times New Roman" pitchFamily="18" charset="0"/>
              </a:rPr>
              <a:t>, although controversial, is typically well tolerated.</a:t>
            </a:r>
          </a:p>
          <a:p>
            <a:r>
              <a:rPr lang="en-US" sz="2000" dirty="0">
                <a:latin typeface="Times New Roman" pitchFamily="18" charset="0"/>
                <a:cs typeface="Times New Roman" pitchFamily="18" charset="0"/>
              </a:rPr>
              <a:t> Treatment of infants involves </a:t>
            </a:r>
            <a:r>
              <a:rPr lang="en-US" sz="2000" dirty="0" err="1">
                <a:latin typeface="Times New Roman" pitchFamily="18" charset="0"/>
                <a:cs typeface="Times New Roman" pitchFamily="18" charset="0"/>
              </a:rPr>
              <a:t>pyrimethamine</a:t>
            </a:r>
            <a:r>
              <a:rPr lang="en-US" sz="2000" dirty="0">
                <a:latin typeface="Times New Roman" pitchFamily="18" charset="0"/>
                <a:cs typeface="Times New Roman" pitchFamily="18" charset="0"/>
              </a:rPr>
              <a:t>, sulfadiazine, and </a:t>
            </a:r>
            <a:r>
              <a:rPr lang="en-US" sz="2000" dirty="0" err="1">
                <a:latin typeface="Times New Roman" pitchFamily="18" charset="0"/>
                <a:cs typeface="Times New Roman" pitchFamily="18" charset="0"/>
              </a:rPr>
              <a:t>leucovorin</a:t>
            </a:r>
            <a:r>
              <a:rPr lang="en-US" sz="2000" dirty="0">
                <a:latin typeface="Times New Roman" pitchFamily="18" charset="0"/>
                <a:cs typeface="Times New Roman" pitchFamily="18" charset="0"/>
              </a:rPr>
              <a:t> for 1 year, which may reduce the severity of the congenital effects of the disease.</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Nurses can teach women the following measures to reduce the likelihood of acquiring the infection: </a:t>
            </a:r>
          </a:p>
          <a:p>
            <a:r>
              <a:rPr lang="en-US" sz="2000" dirty="0">
                <a:latin typeface="Times New Roman" pitchFamily="18" charset="0"/>
                <a:cs typeface="Times New Roman" pitchFamily="18" charset="0"/>
              </a:rPr>
              <a:t>• Cook all meat thoroughly. </a:t>
            </a:r>
          </a:p>
          <a:p>
            <a:r>
              <a:rPr lang="en-US" sz="2000" dirty="0">
                <a:latin typeface="Times New Roman" pitchFamily="18" charset="0"/>
                <a:cs typeface="Times New Roman" pitchFamily="18" charset="0"/>
              </a:rPr>
              <a:t>• Wash hands and all kitchen surfaces after handling raw meat. </a:t>
            </a:r>
          </a:p>
          <a:p>
            <a:r>
              <a:rPr lang="en-US" sz="2000" dirty="0">
                <a:latin typeface="Times New Roman" pitchFamily="18" charset="0"/>
                <a:cs typeface="Times New Roman" pitchFamily="18" charset="0"/>
              </a:rPr>
              <a:t>• Avoid touching the mucous membranes of the eyes or mouth while handling raw meat. </a:t>
            </a:r>
          </a:p>
          <a:p>
            <a:r>
              <a:rPr lang="en-US" sz="2000" dirty="0">
                <a:latin typeface="Times New Roman" pitchFamily="18" charset="0"/>
                <a:cs typeface="Times New Roman" pitchFamily="18" charset="0"/>
              </a:rPr>
              <a:t>• Avoid uncooked eggs and unpasteurized milk. </a:t>
            </a:r>
          </a:p>
          <a:p>
            <a:r>
              <a:rPr lang="en-US" sz="2000" dirty="0">
                <a:latin typeface="Times New Roman" pitchFamily="18" charset="0"/>
                <a:cs typeface="Times New Roman" pitchFamily="18" charset="0"/>
              </a:rPr>
              <a:t>• Wash fresh fruits and vegetables well. </a:t>
            </a:r>
          </a:p>
          <a:p>
            <a:r>
              <a:rPr lang="en-US" sz="2000" dirty="0">
                <a:latin typeface="Times New Roman" pitchFamily="18" charset="0"/>
                <a:cs typeface="Times New Roman" pitchFamily="18" charset="0"/>
              </a:rPr>
              <a:t>• Avoid materials contaminated with cat feces, such as litter boxes, sand boxes, and garden soil. </a:t>
            </a:r>
          </a:p>
        </p:txBody>
      </p:sp>
    </p:spTree>
    <p:extLst>
      <p:ext uri="{BB962C8B-B14F-4D97-AF65-F5344CB8AC3E}">
        <p14:creationId xmlns:p14="http://schemas.microsoft.com/office/powerpoint/2010/main" val="30080451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6247864"/>
          </a:xfrm>
          <a:prstGeom prst="rect">
            <a:avLst/>
          </a:prstGeom>
        </p:spPr>
        <p:txBody>
          <a:bodyPr wrap="square">
            <a:spAutoFit/>
          </a:bodyPr>
          <a:lstStyle/>
          <a:p>
            <a:r>
              <a:rPr lang="en-US" sz="2000" b="1" dirty="0">
                <a:latin typeface="Times New Roman" pitchFamily="18" charset="0"/>
                <a:cs typeface="Times New Roman" pitchFamily="18" charset="0"/>
              </a:rPr>
              <a:t>Urinary Tract Infections :</a:t>
            </a:r>
          </a:p>
          <a:p>
            <a:pPr marL="285750" indent="-285750">
              <a:buFont typeface="Arial" pitchFamily="34" charset="0"/>
              <a:buChar char="•"/>
            </a:pPr>
            <a:r>
              <a:rPr lang="en-US" sz="2000" dirty="0">
                <a:highlight>
                  <a:srgbClr val="FFFF00"/>
                </a:highlight>
                <a:latin typeface="Times New Roman" pitchFamily="18" charset="0"/>
                <a:cs typeface="Times New Roman" pitchFamily="18" charset="0"/>
              </a:rPr>
              <a:t>Urinary tract infections (UTIs) are common in women because of the short urethra and the ease of contamination of the urethra from the rectum and because of contamination from the vagina during sexual activity.</a:t>
            </a:r>
          </a:p>
          <a:p>
            <a:pPr marL="285750" indent="-285750">
              <a:buFont typeface="Arial" pitchFamily="34" charset="0"/>
              <a:buChar char="•"/>
            </a:pPr>
            <a:r>
              <a:rPr lang="en-US" sz="2000" dirty="0">
                <a:latin typeface="Times New Roman" pitchFamily="18" charset="0"/>
                <a:cs typeface="Times New Roman" pitchFamily="18" charset="0"/>
              </a:rPr>
              <a:t> The urinary tract is normally</a:t>
            </a:r>
            <a:endParaRPr lang="en-US" sz="2000" dirty="0">
              <a:solidFill>
                <a:srgbClr val="FF0000"/>
              </a:solidFill>
              <a:latin typeface="Times New Roman" pitchFamily="18" charset="0"/>
              <a:cs typeface="Times New Roman" pitchFamily="18" charset="0"/>
            </a:endParaRPr>
          </a:p>
          <a:p>
            <a:pPr marL="285750" indent="-285750">
              <a:buFont typeface="Arial" pitchFamily="34" charset="0"/>
              <a:buChar char="•"/>
            </a:pPr>
            <a:r>
              <a:rPr lang="en-US" sz="2000" dirty="0">
                <a:latin typeface="Times New Roman" pitchFamily="18" charset="0"/>
                <a:cs typeface="Times New Roman" pitchFamily="18" charset="0"/>
              </a:rPr>
              <a:t>Pregnancy alters this self-cleaning action, </a:t>
            </a:r>
            <a:r>
              <a:rPr lang="en-US" sz="2000" dirty="0">
                <a:solidFill>
                  <a:srgbClr val="FF0000"/>
                </a:solidFill>
                <a:latin typeface="Times New Roman" pitchFamily="18" charset="0"/>
                <a:cs typeface="Times New Roman" pitchFamily="18" charset="0"/>
              </a:rPr>
              <a:t>self-cleaning because acidic urine inhibits the growth of microorganisms and flushes them out of the body with each voiding. </a:t>
            </a:r>
            <a:r>
              <a:rPr lang="en-US" sz="2000" dirty="0">
                <a:latin typeface="Times New Roman" pitchFamily="18" charset="0"/>
                <a:cs typeface="Times New Roman" pitchFamily="18" charset="0"/>
              </a:rPr>
              <a:t>as pressure on urinary structures keeps the bladder from emptying completely and the </a:t>
            </a:r>
            <a:r>
              <a:rPr lang="en-US" sz="2000" dirty="0">
                <a:solidFill>
                  <a:srgbClr val="FF0000"/>
                </a:solidFill>
                <a:latin typeface="Times New Roman" pitchFamily="18" charset="0"/>
                <a:cs typeface="Times New Roman" pitchFamily="18" charset="0"/>
              </a:rPr>
              <a:t>ureters dilate and lose motility under the relaxing effects of </a:t>
            </a:r>
            <a:r>
              <a:rPr lang="en-US" sz="2000" dirty="0">
                <a:highlight>
                  <a:srgbClr val="FFFF00"/>
                </a:highlight>
                <a:latin typeface="Times New Roman" pitchFamily="18" charset="0"/>
                <a:cs typeface="Times New Roman" pitchFamily="18" charset="0"/>
              </a:rPr>
              <a:t>the hormone progesterone. </a:t>
            </a:r>
          </a:p>
          <a:p>
            <a:pPr marL="285750" indent="-285750">
              <a:buFont typeface="Arial" pitchFamily="34" charset="0"/>
              <a:buChar char="•"/>
            </a:pPr>
            <a:r>
              <a:rPr lang="en-US" sz="2000" dirty="0">
                <a:latin typeface="Times New Roman" pitchFamily="18" charset="0"/>
                <a:cs typeface="Times New Roman" pitchFamily="18" charset="0"/>
              </a:rPr>
              <a:t>Urine that is retained in the bladder becomes more alkaline, providing a favorable environment for the growth of microorganisms. </a:t>
            </a:r>
          </a:p>
          <a:p>
            <a:pPr marL="285750" indent="-285750">
              <a:buFont typeface="Arial" pitchFamily="34" charset="0"/>
              <a:buChar char="•"/>
            </a:pPr>
            <a:r>
              <a:rPr lang="en-US" sz="2000" dirty="0">
                <a:latin typeface="Times New Roman" pitchFamily="18" charset="0"/>
                <a:cs typeface="Times New Roman" pitchFamily="18" charset="0"/>
              </a:rPr>
              <a:t>Some women have excessive microorganisms in their urine but no symptoms (asymptomatic </a:t>
            </a:r>
            <a:r>
              <a:rPr lang="en-US" sz="2000" dirty="0" err="1">
                <a:latin typeface="Times New Roman" pitchFamily="18" charset="0"/>
                <a:cs typeface="Times New Roman" pitchFamily="18" charset="0"/>
              </a:rPr>
              <a:t>bacteriuria</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The asymptomatic infection may eventually cause cystitis (bladder infection) or pyelonephritis (kidney infection). </a:t>
            </a:r>
          </a:p>
          <a:p>
            <a:r>
              <a:rPr lang="en-US" sz="2000" b="1" dirty="0">
                <a:latin typeface="Times New Roman" pitchFamily="18" charset="0"/>
                <a:cs typeface="Times New Roman" pitchFamily="18" charset="0"/>
              </a:rPr>
              <a:t>The woman with cystitis has the following signs and symptoms:</a:t>
            </a:r>
          </a:p>
          <a:p>
            <a:r>
              <a:rPr lang="en-US" sz="2000" dirty="0">
                <a:latin typeface="Times New Roman" pitchFamily="18" charset="0"/>
                <a:cs typeface="Times New Roman" pitchFamily="18" charset="0"/>
              </a:rPr>
              <a:t>• Burning with urination </a:t>
            </a:r>
          </a:p>
          <a:p>
            <a:r>
              <a:rPr lang="en-US" sz="2000" dirty="0">
                <a:latin typeface="Times New Roman" pitchFamily="18" charset="0"/>
                <a:cs typeface="Times New Roman" pitchFamily="18" charset="0"/>
              </a:rPr>
              <a:t>• Increased frequency and urgency of urination</a:t>
            </a:r>
          </a:p>
          <a:p>
            <a:r>
              <a:rPr lang="en-US" sz="2000" dirty="0">
                <a:latin typeface="Times New Roman" pitchFamily="18" charset="0"/>
                <a:cs typeface="Times New Roman" pitchFamily="18" charset="0"/>
              </a:rPr>
              <a:t> • A normal or slightly elevated temperature </a:t>
            </a:r>
          </a:p>
        </p:txBody>
      </p:sp>
    </p:spTree>
    <p:extLst>
      <p:ext uri="{BB962C8B-B14F-4D97-AF65-F5344CB8AC3E}">
        <p14:creationId xmlns:p14="http://schemas.microsoft.com/office/powerpoint/2010/main" val="17451218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1"/>
            <a:ext cx="7848600" cy="4093428"/>
          </a:xfrm>
          <a:prstGeom prst="rect">
            <a:avLst/>
          </a:prstGeom>
        </p:spPr>
        <p:txBody>
          <a:bodyPr wrap="square">
            <a:spAutoFit/>
          </a:bodyPr>
          <a:lstStyle/>
          <a:p>
            <a:r>
              <a:rPr lang="en-US" sz="2000" dirty="0">
                <a:latin typeface="Times New Roman" pitchFamily="18" charset="0"/>
                <a:cs typeface="Times New Roman" pitchFamily="18" charset="0"/>
              </a:rPr>
              <a:t>If not treated, </a:t>
            </a:r>
            <a:r>
              <a:rPr lang="en-US" sz="2000" b="1" dirty="0">
                <a:latin typeface="Times New Roman" pitchFamily="18" charset="0"/>
                <a:cs typeface="Times New Roman" pitchFamily="18" charset="0"/>
              </a:rPr>
              <a:t>cystitis can ascend in the urinary tract and cause pyelonephritis</a:t>
            </a:r>
            <a:r>
              <a:rPr lang="en-US" sz="2000" dirty="0">
                <a:latin typeface="Times New Roman" pitchFamily="18" charset="0"/>
                <a:cs typeface="Times New Roman" pitchFamily="18" charset="0"/>
              </a:rPr>
              <a:t>. Pyelonephritis is a particularly serious infection in pregnancy and is accompanied by the following signs and symptoms:</a:t>
            </a:r>
          </a:p>
          <a:p>
            <a:r>
              <a:rPr lang="en-US" sz="2000" dirty="0">
                <a:latin typeface="Times New Roman" pitchFamily="18" charset="0"/>
                <a:cs typeface="Times New Roman" pitchFamily="18" charset="0"/>
              </a:rPr>
              <a:t> • High fever </a:t>
            </a:r>
          </a:p>
          <a:p>
            <a:r>
              <a:rPr lang="en-US" sz="2000" dirty="0">
                <a:latin typeface="Times New Roman" pitchFamily="18" charset="0"/>
                <a:cs typeface="Times New Roman" pitchFamily="18" charset="0"/>
              </a:rPr>
              <a:t>• Chills </a:t>
            </a:r>
          </a:p>
          <a:p>
            <a:r>
              <a:rPr lang="en-US" sz="2000" dirty="0">
                <a:latin typeface="Times New Roman" pitchFamily="18" charset="0"/>
                <a:cs typeface="Times New Roman" pitchFamily="18" charset="0"/>
              </a:rPr>
              <a:t>• Flank pain or tenderness </a:t>
            </a:r>
          </a:p>
          <a:p>
            <a:r>
              <a:rPr lang="en-US" sz="2000" dirty="0">
                <a:latin typeface="Times New Roman" pitchFamily="18" charset="0"/>
                <a:cs typeface="Times New Roman" pitchFamily="18" charset="0"/>
              </a:rPr>
              <a:t>• Nausea and vomiting </a:t>
            </a:r>
          </a:p>
          <a:p>
            <a:r>
              <a:rPr lang="en-US" sz="2000" dirty="0">
                <a:latin typeface="Times New Roman" pitchFamily="18" charset="0"/>
                <a:cs typeface="Times New Roman" pitchFamily="18" charset="0"/>
              </a:rPr>
              <a:t>Maternal hypertension,</a:t>
            </a:r>
          </a:p>
          <a:p>
            <a:r>
              <a:rPr lang="en-US" sz="2000" dirty="0">
                <a:latin typeface="Times New Roman" pitchFamily="18" charset="0"/>
                <a:cs typeface="Times New Roman" pitchFamily="18" charset="0"/>
              </a:rPr>
              <a:t> chronic renal disease, and </a:t>
            </a:r>
          </a:p>
          <a:p>
            <a:r>
              <a:rPr lang="en-US" sz="2000" dirty="0">
                <a:latin typeface="Times New Roman" pitchFamily="18" charset="0"/>
                <a:cs typeface="Times New Roman" pitchFamily="18" charset="0"/>
              </a:rPr>
              <a:t>preterm birth may occur with pyelonephritis during pregnancy. </a:t>
            </a:r>
          </a:p>
          <a:p>
            <a:r>
              <a:rPr lang="en-US" sz="2000" dirty="0">
                <a:latin typeface="Times New Roman" pitchFamily="18" charset="0"/>
                <a:cs typeface="Times New Roman" pitchFamily="18" charset="0"/>
              </a:rPr>
              <a:t>The high maternal fever is dangerous for the fetus because it increases the fetal metabolic rate, which increases fetal oxygen needs to levels that the mother cannot readily supply. </a:t>
            </a:r>
          </a:p>
        </p:txBody>
      </p:sp>
    </p:spTree>
    <p:extLst>
      <p:ext uri="{BB962C8B-B14F-4D97-AF65-F5344CB8AC3E}">
        <p14:creationId xmlns:p14="http://schemas.microsoft.com/office/powerpoint/2010/main" val="38719935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7391400" cy="1938992"/>
          </a:xfrm>
          <a:prstGeom prst="rect">
            <a:avLst/>
          </a:prstGeom>
        </p:spPr>
        <p:txBody>
          <a:bodyPr wrap="square">
            <a:spAutoFit/>
          </a:bodyPr>
          <a:lstStyle/>
          <a:p>
            <a:r>
              <a:rPr lang="en-US" sz="2000" b="1" dirty="0">
                <a:latin typeface="Times New Roman" pitchFamily="18" charset="0"/>
                <a:cs typeface="Times New Roman" pitchFamily="18" charset="0"/>
              </a:rPr>
              <a:t>Treatment UTIs are treated with short-term oral antibiotics.</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Asymptomatic </a:t>
            </a:r>
            <a:r>
              <a:rPr lang="en-US" sz="2000" dirty="0" err="1">
                <a:latin typeface="Times New Roman" pitchFamily="18" charset="0"/>
                <a:cs typeface="Times New Roman" pitchFamily="18" charset="0"/>
              </a:rPr>
              <a:t>bacteriuria</a:t>
            </a:r>
            <a:r>
              <a:rPr lang="en-US" sz="2000" dirty="0">
                <a:latin typeface="Times New Roman" pitchFamily="18" charset="0"/>
                <a:cs typeface="Times New Roman" pitchFamily="18" charset="0"/>
              </a:rPr>
              <a:t> is treated with oral antibiotics for 10 days. </a:t>
            </a:r>
          </a:p>
          <a:p>
            <a:r>
              <a:rPr lang="en-US" sz="2000" dirty="0">
                <a:latin typeface="Times New Roman" pitchFamily="18" charset="0"/>
                <a:cs typeface="Times New Roman" pitchFamily="18" charset="0"/>
              </a:rPr>
              <a:t>Pyelonephritis is treated with multiple antibiotics, initially administered intravenously.</a:t>
            </a:r>
          </a:p>
          <a:p>
            <a:r>
              <a:rPr lang="en-US" sz="2000" dirty="0">
                <a:latin typeface="Times New Roman" pitchFamily="18" charset="0"/>
                <a:cs typeface="Times New Roman" pitchFamily="18" charset="0"/>
              </a:rPr>
              <a:t> Cystitis in pregnant women is treated with a full 7 days of antibiotic therapy</a:t>
            </a:r>
            <a:r>
              <a:rPr lang="en-US" dirty="0"/>
              <a:t>.</a:t>
            </a:r>
          </a:p>
        </p:txBody>
      </p:sp>
    </p:spTree>
    <p:extLst>
      <p:ext uri="{BB962C8B-B14F-4D97-AF65-F5344CB8AC3E}">
        <p14:creationId xmlns:p14="http://schemas.microsoft.com/office/powerpoint/2010/main" val="363435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rol 2"/>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33400" y="685799"/>
            <a:ext cx="8305800" cy="4401205"/>
          </a:xfrm>
          <a:prstGeom prst="rect">
            <a:avLst/>
          </a:prstGeom>
        </p:spPr>
        <p:txBody>
          <a:bodyPr wrap="square">
            <a:spAutoFit/>
          </a:bodyPr>
          <a:lstStyle/>
          <a:p>
            <a:r>
              <a:rPr lang="en-US" sz="2000" b="1" dirty="0">
                <a:latin typeface="Times New Roman" pitchFamily="18" charset="0"/>
                <a:cs typeface="Times New Roman" pitchFamily="18" charset="0"/>
              </a:rPr>
              <a:t>Nursing care </a:t>
            </a:r>
          </a:p>
          <a:p>
            <a:pPr marL="342900" indent="-342900">
              <a:buFont typeface="Arial" pitchFamily="34" charset="0"/>
              <a:buChar char="•"/>
            </a:pPr>
            <a:r>
              <a:rPr lang="en-US" sz="2000" dirty="0">
                <a:latin typeface="Times New Roman" pitchFamily="18" charset="0"/>
                <a:cs typeface="Times New Roman" pitchFamily="18" charset="0"/>
              </a:rPr>
              <a:t>Nursing care focuses on patient teaching because most care occurs in the home.</a:t>
            </a:r>
          </a:p>
          <a:p>
            <a:pPr marL="342900" indent="-342900">
              <a:buFont typeface="Arial" pitchFamily="34" charset="0"/>
              <a:buChar char="•"/>
            </a:pPr>
            <a:r>
              <a:rPr lang="en-US" sz="2000" dirty="0">
                <a:latin typeface="Times New Roman" pitchFamily="18" charset="0"/>
                <a:cs typeface="Times New Roman" pitchFamily="18" charset="0"/>
              </a:rPr>
              <a:t> The woman should be taught how to reduce factors that trigger nausea and vomiting. She should avoid food odors, which may abound in meal preparation areas and tray carts if she is hospitalized.</a:t>
            </a:r>
          </a:p>
          <a:p>
            <a:pPr marL="342900" indent="-342900">
              <a:buFont typeface="Arial" pitchFamily="34" charset="0"/>
              <a:buChar char="•"/>
            </a:pPr>
            <a:r>
              <a:rPr lang="en-US" sz="2000" dirty="0">
                <a:latin typeface="Times New Roman" pitchFamily="18" charset="0"/>
                <a:cs typeface="Times New Roman" pitchFamily="18" charset="0"/>
              </a:rPr>
              <a:t> If she becomes nauseated when her food is served, the tray should be removed promptly and offered again later. </a:t>
            </a:r>
          </a:p>
          <a:p>
            <a:pPr marL="342900" indent="-342900">
              <a:buFont typeface="Arial" pitchFamily="34" charset="0"/>
              <a:buChar char="•"/>
            </a:pPr>
            <a:r>
              <a:rPr lang="en-US" sz="2000" dirty="0">
                <a:latin typeface="Times New Roman" pitchFamily="18" charset="0"/>
                <a:cs typeface="Times New Roman" pitchFamily="18" charset="0"/>
              </a:rPr>
              <a:t>Accurate intake and output and daily weight records are kept to assess fluid balance. </a:t>
            </a:r>
          </a:p>
          <a:p>
            <a:pPr marL="342900" indent="-342900">
              <a:buFont typeface="Arial" pitchFamily="34" charset="0"/>
              <a:buChar char="•"/>
            </a:pPr>
            <a:r>
              <a:rPr lang="en-US" sz="2000" dirty="0">
                <a:latin typeface="Times New Roman" pitchFamily="18" charset="0"/>
                <a:cs typeface="Times New Roman" pitchFamily="18" charset="0"/>
              </a:rPr>
              <a:t>Frequent, small amounts of food and fluid keep the stomach from becoming too full, which can trigger vomiting.</a:t>
            </a:r>
          </a:p>
          <a:p>
            <a:pPr marL="342900" indent="-342900">
              <a:buFont typeface="Arial" pitchFamily="34" charset="0"/>
              <a:buChar char="•"/>
            </a:pPr>
            <a:r>
              <a:rPr lang="en-US" sz="2000" dirty="0">
                <a:latin typeface="Times New Roman" pitchFamily="18" charset="0"/>
                <a:cs typeface="Times New Roman" pitchFamily="18" charset="0"/>
              </a:rPr>
              <a:t> Easily digested carbohydrates, such as crackers or baked potatoes, are tolerated best. Foods with strong odors should be eliminated from the diet. </a:t>
            </a:r>
          </a:p>
        </p:txBody>
      </p:sp>
    </p:spTree>
    <p:extLst>
      <p:ext uri="{BB962C8B-B14F-4D97-AF65-F5344CB8AC3E}">
        <p14:creationId xmlns:p14="http://schemas.microsoft.com/office/powerpoint/2010/main" val="8074132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763000" cy="6476464"/>
          </a:xfrm>
          <a:prstGeom prst="rect">
            <a:avLst/>
          </a:prstGeom>
        </p:spPr>
        <p:txBody>
          <a:bodyPr wrap="square">
            <a:spAutoFit/>
          </a:bodyPr>
          <a:lstStyle/>
          <a:p>
            <a:r>
              <a:rPr lang="en-US" sz="2000" b="1" dirty="0">
                <a:latin typeface="Times New Roman" pitchFamily="18" charset="0"/>
                <a:cs typeface="Times New Roman" pitchFamily="18" charset="0"/>
              </a:rPr>
              <a:t>Nursing care All female patients should be taught how to reduce the introduction of rectal microorganisms into the bladder.</a:t>
            </a:r>
          </a:p>
          <a:p>
            <a:pPr marL="342900" indent="-342900">
              <a:buFont typeface="+mj-lt"/>
              <a:buAutoNum type="arabicPeriod"/>
            </a:pPr>
            <a:r>
              <a:rPr lang="en-US" sz="2000" dirty="0">
                <a:highlight>
                  <a:srgbClr val="FFFF00"/>
                </a:highlight>
                <a:latin typeface="Times New Roman" pitchFamily="18" charset="0"/>
                <a:cs typeface="Times New Roman" pitchFamily="18" charset="0"/>
              </a:rPr>
              <a:t> For example, a front-to-back direction should be used when wiping after urination or a bowel movement, when doing </a:t>
            </a:r>
            <a:r>
              <a:rPr lang="en-US" sz="2000" dirty="0" err="1">
                <a:highlight>
                  <a:srgbClr val="FFFF00"/>
                </a:highlight>
                <a:latin typeface="Times New Roman" pitchFamily="18" charset="0"/>
                <a:cs typeface="Times New Roman" pitchFamily="18" charset="0"/>
              </a:rPr>
              <a:t>perineal</a:t>
            </a:r>
            <a:r>
              <a:rPr lang="en-US" sz="2000" dirty="0">
                <a:highlight>
                  <a:srgbClr val="FFFF00"/>
                </a:highlight>
                <a:latin typeface="Times New Roman" pitchFamily="18" charset="0"/>
                <a:cs typeface="Times New Roman" pitchFamily="18" charset="0"/>
              </a:rPr>
              <a:t> cleansing, or when applying and removing </a:t>
            </a:r>
            <a:r>
              <a:rPr lang="en-US" sz="2000" dirty="0" err="1">
                <a:highlight>
                  <a:srgbClr val="FFFF00"/>
                </a:highlight>
                <a:latin typeface="Times New Roman" pitchFamily="18" charset="0"/>
                <a:cs typeface="Times New Roman" pitchFamily="18" charset="0"/>
              </a:rPr>
              <a:t>perineal</a:t>
            </a:r>
            <a:r>
              <a:rPr lang="en-US" sz="2000" dirty="0">
                <a:highlight>
                  <a:srgbClr val="FFFF00"/>
                </a:highlight>
                <a:latin typeface="Times New Roman" pitchFamily="18" charset="0"/>
                <a:cs typeface="Times New Roman" pitchFamily="18" charset="0"/>
              </a:rPr>
              <a:t> pads. </a:t>
            </a:r>
          </a:p>
          <a:p>
            <a:pPr marL="342900" indent="-342900">
              <a:buFont typeface="+mj-lt"/>
              <a:buAutoNum type="arabicPeriod"/>
            </a:pPr>
            <a:r>
              <a:rPr lang="en-US" sz="2000" dirty="0">
                <a:latin typeface="Times New Roman" pitchFamily="18" charset="0"/>
                <a:cs typeface="Times New Roman" pitchFamily="18" charset="0"/>
              </a:rPr>
              <a:t>The nurse can begin teaching during the woman’s prenatal visits and reinforce the training during the postpartum stay. </a:t>
            </a:r>
          </a:p>
          <a:p>
            <a:pPr marL="342900" indent="-342900">
              <a:buFont typeface="+mj-lt"/>
              <a:buAutoNum type="arabicPeriod"/>
            </a:pPr>
            <a:r>
              <a:rPr lang="en-US" sz="2000" dirty="0">
                <a:latin typeface="Times New Roman" pitchFamily="18" charset="0"/>
                <a:cs typeface="Times New Roman" pitchFamily="18" charset="0"/>
              </a:rPr>
              <a:t>The mother should be taught how to clean and diaper an infant girl to avoid fecal contamination of her urethra.</a:t>
            </a:r>
          </a:p>
          <a:p>
            <a:pPr marL="342900" indent="-342900">
              <a:buFont typeface="+mj-lt"/>
              <a:buAutoNum type="arabicPeriod"/>
            </a:pPr>
            <a:r>
              <a:rPr lang="en-US" sz="2000" dirty="0">
                <a:latin typeface="Times New Roman" pitchFamily="18" charset="0"/>
                <a:cs typeface="Times New Roman" pitchFamily="18" charset="0"/>
              </a:rPr>
              <a:t> Adequate fluid intake promotes frequent voiding.</a:t>
            </a:r>
          </a:p>
          <a:p>
            <a:pPr marL="342900" indent="-342900">
              <a:buFont typeface="+mj-lt"/>
              <a:buAutoNum type="arabicPeriod"/>
            </a:pPr>
            <a:r>
              <a:rPr lang="en-US" sz="2000" dirty="0">
                <a:latin typeface="Times New Roman" pitchFamily="18" charset="0"/>
                <a:cs typeface="Times New Roman" pitchFamily="18" charset="0"/>
              </a:rPr>
              <a:t> </a:t>
            </a:r>
            <a:r>
              <a:rPr lang="en-US" sz="2000" dirty="0">
                <a:highlight>
                  <a:srgbClr val="FFFF00"/>
                </a:highlight>
                <a:latin typeface="Times New Roman" pitchFamily="18" charset="0"/>
                <a:cs typeface="Times New Roman" pitchFamily="18" charset="0"/>
              </a:rPr>
              <a:t>Drinking at least eight glasses of liquid per day and excluding caffeine-containing beverages help to flush urine through the urinary tract regularly. </a:t>
            </a:r>
          </a:p>
          <a:p>
            <a:pPr marL="342900" indent="-342900">
              <a:buFont typeface="+mj-lt"/>
              <a:buAutoNum type="arabicPeriod"/>
            </a:pPr>
            <a:r>
              <a:rPr lang="en-US" sz="2000" dirty="0">
                <a:latin typeface="Times New Roman" pitchFamily="18" charset="0"/>
                <a:cs typeface="Times New Roman" pitchFamily="18" charset="0"/>
              </a:rPr>
              <a:t>Cranberry juice may make the urine more acidic and less conducive to the growth of infectious organisms. </a:t>
            </a:r>
          </a:p>
          <a:p>
            <a:pPr marL="342900" indent="-342900">
              <a:buFont typeface="+mj-lt"/>
              <a:buAutoNum type="arabicPeriod"/>
            </a:pPr>
            <a:r>
              <a:rPr lang="en-US" sz="2000" dirty="0">
                <a:latin typeface="Times New Roman" pitchFamily="18" charset="0"/>
                <a:cs typeface="Times New Roman" pitchFamily="18" charset="0"/>
              </a:rPr>
              <a:t>Sexual intercourse mildly irritates the bladder and urethra, which can promote a UTI. Urinating before intercourse reduces irritation; urinating afterward flushes urine from the bladder.</a:t>
            </a:r>
          </a:p>
          <a:p>
            <a:pPr marL="342900" indent="-342900">
              <a:buFont typeface="+mj-lt"/>
              <a:buAutoNum type="arabicPeriod"/>
            </a:pPr>
            <a:r>
              <a:rPr lang="en-US" sz="2000" dirty="0">
                <a:latin typeface="Times New Roman" pitchFamily="18" charset="0"/>
                <a:cs typeface="Times New Roman" pitchFamily="18" charset="0"/>
              </a:rPr>
              <a:t> Using water-soluble lubricant during intercourse can also reduce </a:t>
            </a:r>
            <a:r>
              <a:rPr lang="en-US" sz="2000" dirty="0" err="1">
                <a:latin typeface="Times New Roman" pitchFamily="18" charset="0"/>
                <a:cs typeface="Times New Roman" pitchFamily="18" charset="0"/>
              </a:rPr>
              <a:t>periurethral</a:t>
            </a:r>
            <a:r>
              <a:rPr lang="en-US" sz="2000" dirty="0">
                <a:latin typeface="Times New Roman" pitchFamily="18" charset="0"/>
                <a:cs typeface="Times New Roman" pitchFamily="18" charset="0"/>
              </a:rPr>
              <a:t> irritation. Pregnant women should be taught the signs and symptoms of cystitis and pyelonephritis so that they will know to seek treatment at once.</a:t>
            </a:r>
          </a:p>
        </p:txBody>
      </p:sp>
    </p:spTree>
    <p:extLst>
      <p:ext uri="{BB962C8B-B14F-4D97-AF65-F5344CB8AC3E}">
        <p14:creationId xmlns:p14="http://schemas.microsoft.com/office/powerpoint/2010/main" val="37738733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543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71537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43512"/>
            <a:ext cx="8686800" cy="6555641"/>
          </a:xfrm>
          <a:prstGeom prst="rect">
            <a:avLst/>
          </a:prstGeom>
        </p:spPr>
        <p:txBody>
          <a:bodyPr wrap="square">
            <a:spAutoFit/>
          </a:bodyPr>
          <a:lstStyle/>
          <a:p>
            <a:r>
              <a:rPr lang="en-US" sz="2000" b="1" dirty="0">
                <a:latin typeface="Times New Roman" pitchFamily="18" charset="0"/>
                <a:cs typeface="Times New Roman" pitchFamily="18" charset="0"/>
              </a:rPr>
              <a:t>Get Ready for the NCLEX® Examination! Key Points </a:t>
            </a:r>
          </a:p>
          <a:p>
            <a:r>
              <a:rPr lang="en-US" sz="2000" dirty="0">
                <a:latin typeface="Times New Roman" pitchFamily="18" charset="0"/>
                <a:cs typeface="Times New Roman" pitchFamily="18" charset="0"/>
              </a:rPr>
              <a:t>• Hyperemesis </a:t>
            </a:r>
            <a:r>
              <a:rPr lang="en-US" sz="2000" dirty="0" err="1">
                <a:latin typeface="Times New Roman" pitchFamily="18" charset="0"/>
                <a:cs typeface="Times New Roman" pitchFamily="18" charset="0"/>
              </a:rPr>
              <a:t>gravidarum</a:t>
            </a:r>
            <a:r>
              <a:rPr lang="en-US" sz="2000" dirty="0">
                <a:latin typeface="Times New Roman" pitchFamily="18" charset="0"/>
                <a:cs typeface="Times New Roman" pitchFamily="18" charset="0"/>
              </a:rPr>
              <a:t> is persistent nausea and vomiting of pregnancy and often interferes with nutrition and fluid balance. </a:t>
            </a:r>
          </a:p>
          <a:p>
            <a:r>
              <a:rPr lang="en-US" sz="2000" dirty="0">
                <a:latin typeface="Times New Roman" pitchFamily="18" charset="0"/>
                <a:cs typeface="Times New Roman" pitchFamily="18" charset="0"/>
              </a:rPr>
              <a:t>• The most common reason for early spontaneous abortion is abnormality of the developing fetus or the placenta. </a:t>
            </a:r>
          </a:p>
          <a:p>
            <a:r>
              <a:rPr lang="en-US" sz="2000" dirty="0">
                <a:latin typeface="Times New Roman" pitchFamily="18" charset="0"/>
                <a:cs typeface="Times New Roman" pitchFamily="18" charset="0"/>
              </a:rPr>
              <a:t>• If a woman has a tubal rupture from an ectopic pregnancy, the nurse should observe for shock.</a:t>
            </a:r>
          </a:p>
          <a:p>
            <a:r>
              <a:rPr lang="en-US" sz="2000" dirty="0">
                <a:latin typeface="Times New Roman" pitchFamily="18" charset="0"/>
                <a:cs typeface="Times New Roman" pitchFamily="18" charset="0"/>
              </a:rPr>
              <a:t> • Because of hemorrhage into the abdomen in the case of a tubal rupture, vaginal blood loss may be minimal, even though </a:t>
            </a:r>
            <a:r>
              <a:rPr lang="en-US" sz="2000" dirty="0" err="1">
                <a:latin typeface="Times New Roman" pitchFamily="18" charset="0"/>
                <a:cs typeface="Times New Roman" pitchFamily="18" charset="0"/>
              </a:rPr>
              <a:t>intraabdominal</a:t>
            </a:r>
            <a:r>
              <a:rPr lang="en-US" sz="2000" dirty="0">
                <a:latin typeface="Times New Roman" pitchFamily="18" charset="0"/>
                <a:cs typeface="Times New Roman" pitchFamily="18" charset="0"/>
              </a:rPr>
              <a:t> blood loss can be massive. </a:t>
            </a:r>
          </a:p>
          <a:p>
            <a:r>
              <a:rPr lang="en-US" sz="2000" dirty="0">
                <a:latin typeface="Times New Roman" pitchFamily="18" charset="0"/>
                <a:cs typeface="Times New Roman" pitchFamily="18" charset="0"/>
              </a:rPr>
              <a:t>• A woman with gestational trophoblastic disease (</a:t>
            </a:r>
            <a:r>
              <a:rPr lang="en-US" sz="2000" dirty="0" err="1">
                <a:latin typeface="Times New Roman" pitchFamily="18" charset="0"/>
                <a:cs typeface="Times New Roman" pitchFamily="18" charset="0"/>
              </a:rPr>
              <a:t>hydatidiform</a:t>
            </a:r>
            <a:r>
              <a:rPr lang="en-US" sz="2000" dirty="0">
                <a:latin typeface="Times New Roman" pitchFamily="18" charset="0"/>
                <a:cs typeface="Times New Roman" pitchFamily="18" charset="0"/>
              </a:rPr>
              <a:t> mole) should have follow-up medical care for 1 year to detect the possible development of </a:t>
            </a:r>
            <a:r>
              <a:rPr lang="en-US" sz="2000" dirty="0" err="1">
                <a:latin typeface="Times New Roman" pitchFamily="18" charset="0"/>
                <a:cs typeface="Times New Roman" pitchFamily="18" charset="0"/>
              </a:rPr>
              <a:t>choriocarcinoma</a:t>
            </a:r>
            <a:r>
              <a:rPr lang="en-US" sz="2000" dirty="0">
                <a:latin typeface="Times New Roman" pitchFamily="18" charset="0"/>
                <a:cs typeface="Times New Roman" pitchFamily="18" charset="0"/>
              </a:rPr>
              <a:t>. She should not become pregnant during this time.</a:t>
            </a:r>
          </a:p>
          <a:p>
            <a:r>
              <a:rPr lang="en-US" sz="2000" dirty="0">
                <a:latin typeface="Times New Roman" pitchFamily="18" charset="0"/>
                <a:cs typeface="Times New Roman" pitchFamily="18" charset="0"/>
              </a:rPr>
              <a:t> •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refers to abnormal implantation of the placenta in the lower part of the uterus.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placentae refers to premature separation of the placenta that is normally implanted.</a:t>
            </a:r>
          </a:p>
          <a:p>
            <a:r>
              <a:rPr lang="en-US" sz="2000" dirty="0">
                <a:latin typeface="Times New Roman" pitchFamily="18" charset="0"/>
                <a:cs typeface="Times New Roman" pitchFamily="18" charset="0"/>
              </a:rPr>
              <a:t> • The three main manifestations of preeclampsia are hypertension, edema, and proteinuria.</a:t>
            </a:r>
          </a:p>
          <a:p>
            <a:pPr lvl="0"/>
            <a:r>
              <a:rPr lang="en-US" sz="2000" dirty="0">
                <a:latin typeface="Times New Roman" pitchFamily="18" charset="0"/>
                <a:cs typeface="Times New Roman" pitchFamily="18" charset="0"/>
              </a:rPr>
              <a:t> • Patients at risk for preeclampsia should be given low-dose aspirin after the first trimester. </a:t>
            </a:r>
            <a:r>
              <a:rPr lang="en-US" sz="2000" dirty="0" err="1">
                <a:solidFill>
                  <a:prstClr val="black"/>
                </a:solidFill>
                <a:latin typeface="Times New Roman" pitchFamily="18" charset="0"/>
                <a:cs typeface="Times New Roman" pitchFamily="18" charset="0"/>
              </a:rPr>
              <a:t>Eclampsia</a:t>
            </a:r>
            <a:r>
              <a:rPr lang="en-US" sz="2000" dirty="0">
                <a:solidFill>
                  <a:prstClr val="black"/>
                </a:solidFill>
                <a:latin typeface="Times New Roman" pitchFamily="18" charset="0"/>
                <a:cs typeface="Times New Roman" pitchFamily="18" charset="0"/>
              </a:rPr>
              <a:t> occurs when the woman has a seizure. </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695294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610600" cy="6555641"/>
          </a:xfrm>
          <a:prstGeom prst="rect">
            <a:avLst/>
          </a:prstGeom>
        </p:spPr>
        <p:txBody>
          <a:bodyPr wrap="square">
            <a:spAutoFit/>
          </a:bodyPr>
          <a:lstStyle/>
          <a:p>
            <a:r>
              <a:rPr lang="en-US" sz="2000" dirty="0">
                <a:latin typeface="Times New Roman" pitchFamily="18" charset="0"/>
                <a:cs typeface="Times New Roman" pitchFamily="18" charset="0"/>
              </a:rPr>
              <a:t>• A positive non–stress test indicates heart accelerations and is reassuring of fetal health. </a:t>
            </a:r>
          </a:p>
          <a:p>
            <a:r>
              <a:rPr lang="en-US" sz="2000" dirty="0">
                <a:latin typeface="Times New Roman" pitchFamily="18" charset="0"/>
                <a:cs typeface="Times New Roman" pitchFamily="18" charset="0"/>
              </a:rPr>
              <a:t>• A negative contraction stress test indicates there are no late decelerations after a uterine contraction and denotes fetal health. </a:t>
            </a:r>
          </a:p>
          <a:p>
            <a:r>
              <a:rPr lang="en-US" sz="2000" dirty="0">
                <a:latin typeface="Times New Roman" pitchFamily="18" charset="0"/>
                <a:cs typeface="Times New Roman" pitchFamily="18" charset="0"/>
              </a:rPr>
              <a:t>• An abortion is the termination of pregnancy before the fetus is viable. </a:t>
            </a:r>
          </a:p>
          <a:p>
            <a:r>
              <a:rPr lang="en-US" sz="2000" dirty="0">
                <a:latin typeface="Times New Roman" pitchFamily="18" charset="0"/>
                <a:cs typeface="Times New Roman" pitchFamily="18" charset="0"/>
              </a:rPr>
              <a:t>• Positioning the mother on her left side during bed rest helps improve blood flow to the placenta and prevent pressure on the vena cava. </a:t>
            </a:r>
          </a:p>
          <a:p>
            <a:r>
              <a:rPr lang="en-US" sz="2000" dirty="0">
                <a:latin typeface="Times New Roman" pitchFamily="18" charset="0"/>
                <a:cs typeface="Times New Roman" pitchFamily="18" charset="0"/>
              </a:rPr>
              <a:t>• A blood pressure of 140/90 mm Hg or greater is considered hypertension in the pregnant patient.</a:t>
            </a:r>
          </a:p>
          <a:p>
            <a:r>
              <a:rPr lang="en-US" sz="2000" dirty="0">
                <a:latin typeface="Times New Roman" pitchFamily="18" charset="0"/>
                <a:cs typeface="Times New Roman" pitchFamily="18" charset="0"/>
              </a:rPr>
              <a:t> • A routine, noninvasive ultrasound examination can confirm pregnancy, detect some anomalies, and show the sex of the fetus. </a:t>
            </a:r>
          </a:p>
          <a:p>
            <a:r>
              <a:rPr lang="en-US" sz="2000" dirty="0">
                <a:latin typeface="Times New Roman" pitchFamily="18" charset="0"/>
                <a:cs typeface="Times New Roman" pitchFamily="18" charset="0"/>
              </a:rPr>
              <a:t>• Rh0 (D) immune globulin (</a:t>
            </a:r>
            <a:r>
              <a:rPr lang="en-US" sz="2000" dirty="0" err="1">
                <a:latin typeface="Times New Roman" pitchFamily="18" charset="0"/>
                <a:cs typeface="Times New Roman" pitchFamily="18" charset="0"/>
              </a:rPr>
              <a:t>RhoGAM</a:t>
            </a:r>
            <a:r>
              <a:rPr lang="en-US" sz="2000" dirty="0">
                <a:latin typeface="Times New Roman" pitchFamily="18" charset="0"/>
                <a:cs typeface="Times New Roman" pitchFamily="18" charset="0"/>
              </a:rPr>
              <a:t>) can be administered to an Rh-negative mother to prevent blood incompatibilities between the mother and an Rh-positive fetus (</a:t>
            </a:r>
            <a:r>
              <a:rPr lang="en-US" sz="2000" dirty="0" err="1">
                <a:latin typeface="Times New Roman" pitchFamily="18" charset="0"/>
                <a:cs typeface="Times New Roman" pitchFamily="18" charset="0"/>
              </a:rPr>
              <a:t>erythroblastosis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fetalis</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Gestational diabetes mellitus first occurs during pregnancy and resolves after pregnancy. The newborn may be excessively large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and the mother may develop diabetes mellitus later in life. Control of blood glucose level is essential to protect the fetus. </a:t>
            </a:r>
          </a:p>
          <a:p>
            <a:r>
              <a:rPr lang="en-US" sz="2000" dirty="0">
                <a:latin typeface="Times New Roman" pitchFamily="18" charset="0"/>
                <a:cs typeface="Times New Roman" pitchFamily="18" charset="0"/>
              </a:rPr>
              <a:t>• Dietary management of women with gestational diabetes mellitus is essential for a positive outcome for the mother and fetus.</a:t>
            </a:r>
          </a:p>
          <a:p>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28578019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763000" cy="5632311"/>
          </a:xfrm>
          <a:prstGeom prst="rect">
            <a:avLst/>
          </a:prstGeom>
        </p:spPr>
        <p:txBody>
          <a:bodyPr wrap="square">
            <a:spAutoFit/>
          </a:bodyPr>
          <a:lstStyle/>
          <a:p>
            <a:r>
              <a:rPr lang="en-US" sz="2000" b="1" dirty="0">
                <a:latin typeface="Times New Roman" pitchFamily="18" charset="0"/>
                <a:cs typeface="Times New Roman" pitchFamily="18" charset="0"/>
              </a:rPr>
              <a:t>• TORCH diseases of pregnancy </a:t>
            </a:r>
            <a:r>
              <a:rPr lang="en-US" sz="2000" dirty="0">
                <a:latin typeface="Times New Roman" pitchFamily="18" charset="0"/>
                <a:cs typeface="Times New Roman" pitchFamily="18" charset="0"/>
              </a:rPr>
              <a:t>include :</a:t>
            </a:r>
          </a:p>
          <a:p>
            <a:r>
              <a:rPr lang="en-US" sz="2000" dirty="0">
                <a:latin typeface="Times New Roman" pitchFamily="18" charset="0"/>
                <a:cs typeface="Times New Roman" pitchFamily="18" charset="0"/>
              </a:rPr>
              <a:t>toxoplasmosis, rubella, cytomegalovirus, and herpes, with the o also denoting others.</a:t>
            </a:r>
          </a:p>
          <a:p>
            <a:r>
              <a:rPr lang="en-US" sz="2000" dirty="0">
                <a:latin typeface="Times New Roman" pitchFamily="18" charset="0"/>
                <a:cs typeface="Times New Roman" pitchFamily="18" charset="0"/>
              </a:rPr>
              <a:t> • All pregnant women should be assessed for </a:t>
            </a:r>
            <a:r>
              <a:rPr lang="en-US" sz="2000" dirty="0" err="1">
                <a:latin typeface="Times New Roman" pitchFamily="18" charset="0"/>
                <a:cs typeface="Times New Roman" pitchFamily="18" charset="0"/>
              </a:rPr>
              <a:t>Zika</a:t>
            </a:r>
            <a:r>
              <a:rPr lang="en-US" sz="2000" dirty="0">
                <a:latin typeface="Times New Roman" pitchFamily="18" charset="0"/>
                <a:cs typeface="Times New Roman" pitchFamily="18" charset="0"/>
              </a:rPr>
              <a:t> virus exposure during each prenatal visit.</a:t>
            </a:r>
          </a:p>
          <a:p>
            <a:r>
              <a:rPr lang="en-US" sz="2000" dirty="0">
                <a:latin typeface="Times New Roman" pitchFamily="18" charset="0"/>
                <a:cs typeface="Times New Roman" pitchFamily="18" charset="0"/>
              </a:rPr>
              <a:t> • The nurse must consider the physiological changes that occur during pregnancy to understand and care for the pregnant trauma victim. Both the mother and the fetus must be monitored closely.</a:t>
            </a:r>
          </a:p>
          <a:p>
            <a:r>
              <a:rPr lang="en-US" sz="2000" dirty="0">
                <a:latin typeface="Times New Roman" pitchFamily="18" charset="0"/>
                <a:cs typeface="Times New Roman" pitchFamily="18" charset="0"/>
              </a:rPr>
              <a:t> • </a:t>
            </a:r>
            <a:r>
              <a:rPr lang="en-US" sz="2000" dirty="0">
                <a:highlight>
                  <a:srgbClr val="FFFF00"/>
                </a:highlight>
                <a:latin typeface="Times New Roman" pitchFamily="18" charset="0"/>
                <a:cs typeface="Times New Roman" pitchFamily="18" charset="0"/>
              </a:rPr>
              <a:t>Urinary tract infections are more common during pregnancy because compression and dilation of the ureters result in urine stasis. Preterm labor is more likely to occur if a woman has pyelonephritis. </a:t>
            </a:r>
          </a:p>
          <a:p>
            <a:r>
              <a:rPr lang="en-US" sz="2000" dirty="0">
                <a:latin typeface="Times New Roman" pitchFamily="18" charset="0"/>
                <a:cs typeface="Times New Roman" pitchFamily="18" charset="0"/>
              </a:rPr>
              <a:t>• The fetus of a woman who takes drugs (legal or illicit) or drinks alcohol is exposed to higher levels of the substance for a longer time because the substances become concentrated in the amniotic fluid and the fetus ingests the fluid.</a:t>
            </a:r>
          </a:p>
          <a:p>
            <a:r>
              <a:rPr lang="en-US" sz="2000" dirty="0">
                <a:latin typeface="Times New Roman" pitchFamily="18" charset="0"/>
                <a:cs typeface="Times New Roman" pitchFamily="18" charset="0"/>
              </a:rPr>
              <a:t> • Drugs and alcohol consumed by the mother can cross the placenta and adversely affect the developing fetus. </a:t>
            </a:r>
          </a:p>
          <a:p>
            <a:r>
              <a:rPr lang="en-US" sz="2000" dirty="0">
                <a:latin typeface="Times New Roman" pitchFamily="18" charset="0"/>
                <a:cs typeface="Times New Roman" pitchFamily="18" charset="0"/>
              </a:rPr>
              <a:t>• The nurse must be prepared to recognize the effects of adverse environmental factors on the maternal–infant patient. </a:t>
            </a:r>
          </a:p>
        </p:txBody>
      </p:sp>
    </p:spTree>
    <p:extLst>
      <p:ext uri="{BB962C8B-B14F-4D97-AF65-F5344CB8AC3E}">
        <p14:creationId xmlns:p14="http://schemas.microsoft.com/office/powerpoint/2010/main" val="35078317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6186309"/>
          </a:xfrm>
          <a:prstGeom prst="rect">
            <a:avLst/>
          </a:prstGeom>
        </p:spPr>
        <p:txBody>
          <a:bodyPr wrap="square">
            <a:spAutoFit/>
          </a:bodyPr>
          <a:lstStyle/>
          <a:p>
            <a:r>
              <a:rPr lang="en-US" dirty="0"/>
              <a:t>Review Questions for the NCLEX® Examination </a:t>
            </a:r>
          </a:p>
          <a:p>
            <a:pPr marL="342900" indent="-342900">
              <a:buAutoNum type="arabicPeriod"/>
            </a:pPr>
            <a:r>
              <a:rPr lang="en-US" dirty="0"/>
              <a:t>A woman has an incomplete abortion followed by vacuum aspiration. She is now in the recovery room with her husband and is crying softly. Select the most appropriate nursing action. </a:t>
            </a:r>
          </a:p>
          <a:p>
            <a:r>
              <a:rPr lang="en-US" dirty="0"/>
              <a:t>1- Leave the couple alone except for necessary recovery-room care. </a:t>
            </a:r>
          </a:p>
          <a:p>
            <a:r>
              <a:rPr lang="en-US" dirty="0"/>
              <a:t>2. Tell the couple that most abortions are for the best because the infant would have been abnormal. </a:t>
            </a:r>
          </a:p>
          <a:p>
            <a:r>
              <a:rPr lang="en-US" dirty="0"/>
              <a:t>3. Tell the couple that spontaneous abortion is very common and does not mean that they cannot have other children. </a:t>
            </a:r>
          </a:p>
          <a:p>
            <a:r>
              <a:rPr lang="en-US" dirty="0"/>
              <a:t>4. </a:t>
            </a:r>
            <a:r>
              <a:rPr lang="en-US" dirty="0">
                <a:solidFill>
                  <a:srgbClr val="FF0000"/>
                </a:solidFill>
              </a:rPr>
              <a:t>Express your regret at their loss and remain nearby if they want to talk about it.</a:t>
            </a:r>
          </a:p>
          <a:p>
            <a:endParaRPr lang="en-US" dirty="0"/>
          </a:p>
          <a:p>
            <a:r>
              <a:rPr lang="en-US" dirty="0"/>
              <a:t> 2. The health care provider gives magnesium sulfate intravenously to a woman with a diagnosis of preeclampsia. Which of the following nursing interventions are priority when caring for a patient who has received magnesium sulfate? (Select all that apply.) </a:t>
            </a:r>
          </a:p>
          <a:p>
            <a:pPr marL="342900" indent="-342900">
              <a:buAutoNum type="alphaLcPeriod"/>
            </a:pPr>
            <a:r>
              <a:rPr lang="en-US" dirty="0">
                <a:solidFill>
                  <a:srgbClr val="FF0000"/>
                </a:solidFill>
              </a:rPr>
              <a:t>Monitor uterine tone. </a:t>
            </a:r>
          </a:p>
          <a:p>
            <a:pPr marL="342900" indent="-342900">
              <a:buAutoNum type="alphaLcPeriod"/>
            </a:pPr>
            <a:r>
              <a:rPr lang="en-US" dirty="0">
                <a:solidFill>
                  <a:srgbClr val="FF0000"/>
                </a:solidFill>
              </a:rPr>
              <a:t>Monitor urine output</a:t>
            </a:r>
            <a:r>
              <a:rPr lang="en-US" dirty="0"/>
              <a:t>. </a:t>
            </a:r>
          </a:p>
          <a:p>
            <a:pPr marL="342900" indent="-342900">
              <a:buAutoNum type="alphaLcPeriod"/>
            </a:pPr>
            <a:r>
              <a:rPr lang="en-US" dirty="0"/>
              <a:t>Keep patient NPO. </a:t>
            </a:r>
          </a:p>
          <a:p>
            <a:pPr marL="342900" indent="-342900">
              <a:buAutoNum type="alphaLcPeriod"/>
            </a:pPr>
            <a:r>
              <a:rPr lang="en-US" dirty="0">
                <a:solidFill>
                  <a:srgbClr val="FF0000"/>
                </a:solidFill>
              </a:rPr>
              <a:t>Monitor respiratory rate</a:t>
            </a:r>
            <a:r>
              <a:rPr lang="en-US" dirty="0"/>
              <a:t>.</a:t>
            </a:r>
          </a:p>
          <a:p>
            <a:pPr marL="342900" indent="-342900">
              <a:buAutoNum type="alphaLcPeriod"/>
            </a:pPr>
            <a:r>
              <a:rPr lang="en-US" dirty="0"/>
              <a:t> 1. a and b</a:t>
            </a:r>
          </a:p>
          <a:p>
            <a:pPr marL="342900" indent="-342900">
              <a:buAutoNum type="alphaLcPeriod"/>
            </a:pPr>
            <a:r>
              <a:rPr lang="en-US" dirty="0"/>
              <a:t> 2. c and d </a:t>
            </a:r>
          </a:p>
          <a:p>
            <a:pPr marL="342900" indent="-342900">
              <a:buAutoNum type="alphaLcPeriod"/>
            </a:pPr>
            <a:r>
              <a:rPr lang="en-US" dirty="0"/>
              <a:t>3. b and d </a:t>
            </a:r>
          </a:p>
          <a:p>
            <a:pPr marL="342900" indent="-342900">
              <a:buAutoNum type="alphaLcPeriod"/>
            </a:pPr>
            <a:r>
              <a:rPr lang="en-US" dirty="0"/>
              <a:t>4. a and c </a:t>
            </a:r>
          </a:p>
        </p:txBody>
      </p:sp>
    </p:spTree>
    <p:extLst>
      <p:ext uri="{BB962C8B-B14F-4D97-AF65-F5344CB8AC3E}">
        <p14:creationId xmlns:p14="http://schemas.microsoft.com/office/powerpoint/2010/main" val="12603248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28343"/>
            <a:ext cx="8001000" cy="3693319"/>
          </a:xfrm>
          <a:prstGeom prst="rect">
            <a:avLst/>
          </a:prstGeom>
        </p:spPr>
        <p:txBody>
          <a:bodyPr wrap="square">
            <a:spAutoFit/>
          </a:bodyPr>
          <a:lstStyle/>
          <a:p>
            <a:pPr lvl="0"/>
            <a:r>
              <a:rPr lang="en-US" dirty="0">
                <a:solidFill>
                  <a:prstClr val="black"/>
                </a:solidFill>
              </a:rPr>
              <a:t>3. A woman who has gestational trophoblastic disease (</a:t>
            </a:r>
            <a:r>
              <a:rPr lang="en-US" dirty="0" err="1">
                <a:solidFill>
                  <a:prstClr val="black"/>
                </a:solidFill>
              </a:rPr>
              <a:t>hydatidiform</a:t>
            </a:r>
            <a:r>
              <a:rPr lang="en-US" dirty="0">
                <a:solidFill>
                  <a:prstClr val="black"/>
                </a:solidFill>
              </a:rPr>
              <a:t> mole) should continue to receive follow-up medical care after initial treatment because: </a:t>
            </a:r>
          </a:p>
          <a:p>
            <a:pPr marL="342900" lvl="0" indent="-342900">
              <a:buAutoNum type="arabicPeriod"/>
            </a:pPr>
            <a:r>
              <a:rPr lang="en-US" dirty="0" err="1">
                <a:solidFill>
                  <a:srgbClr val="FF0000"/>
                </a:solidFill>
              </a:rPr>
              <a:t>choriocarcinoma</a:t>
            </a:r>
            <a:r>
              <a:rPr lang="en-US" dirty="0">
                <a:solidFill>
                  <a:srgbClr val="FF0000"/>
                </a:solidFill>
              </a:rPr>
              <a:t> sometimes occurs after initial treatment. </a:t>
            </a:r>
          </a:p>
          <a:p>
            <a:pPr marL="342900" lvl="0" indent="-342900">
              <a:buAutoNum type="arabicPeriod"/>
            </a:pPr>
            <a:r>
              <a:rPr lang="en-US" dirty="0">
                <a:solidFill>
                  <a:prstClr val="black"/>
                </a:solidFill>
              </a:rPr>
              <a:t>she has lower levels of immune factors and is vulnerable to infection. </a:t>
            </a:r>
          </a:p>
          <a:p>
            <a:pPr marL="342900" lvl="0" indent="-342900">
              <a:buAutoNum type="arabicPeriod"/>
            </a:pPr>
            <a:r>
              <a:rPr lang="en-US" dirty="0">
                <a:solidFill>
                  <a:prstClr val="black"/>
                </a:solidFill>
              </a:rPr>
              <a:t>anemia complicates most cases of </a:t>
            </a:r>
            <a:r>
              <a:rPr lang="en-US" dirty="0" err="1">
                <a:solidFill>
                  <a:prstClr val="black"/>
                </a:solidFill>
              </a:rPr>
              <a:t>hydatidiform</a:t>
            </a:r>
            <a:r>
              <a:rPr lang="en-US" dirty="0">
                <a:solidFill>
                  <a:prstClr val="black"/>
                </a:solidFill>
              </a:rPr>
              <a:t> mole.</a:t>
            </a:r>
          </a:p>
          <a:p>
            <a:pPr marL="342900" lvl="0" indent="-342900">
              <a:buAutoNum type="arabicPeriod"/>
            </a:pPr>
            <a:r>
              <a:rPr lang="en-US" dirty="0">
                <a:solidFill>
                  <a:prstClr val="black"/>
                </a:solidFill>
              </a:rPr>
              <a:t>permanent elevation of her blood pressure is more likely.</a:t>
            </a:r>
          </a:p>
          <a:p>
            <a:pPr lvl="0"/>
            <a:endParaRPr lang="en-US" dirty="0">
              <a:solidFill>
                <a:prstClr val="black"/>
              </a:solidFill>
            </a:endParaRPr>
          </a:p>
          <a:p>
            <a:pPr lvl="0"/>
            <a:r>
              <a:rPr lang="en-US" dirty="0">
                <a:solidFill>
                  <a:prstClr val="black"/>
                </a:solidFill>
              </a:rPr>
              <a:t>4. Select the primary difference between the symptoms of placenta </a:t>
            </a:r>
            <a:r>
              <a:rPr lang="en-US" dirty="0" err="1">
                <a:solidFill>
                  <a:prstClr val="black"/>
                </a:solidFill>
              </a:rPr>
              <a:t>previa</a:t>
            </a:r>
            <a:r>
              <a:rPr lang="en-US" dirty="0">
                <a:solidFill>
                  <a:prstClr val="black"/>
                </a:solidFill>
              </a:rPr>
              <a:t> and </a:t>
            </a:r>
            <a:r>
              <a:rPr lang="en-US" dirty="0" err="1">
                <a:solidFill>
                  <a:prstClr val="black"/>
                </a:solidFill>
              </a:rPr>
              <a:t>abruptio</a:t>
            </a:r>
            <a:r>
              <a:rPr lang="en-US" dirty="0">
                <a:solidFill>
                  <a:prstClr val="black"/>
                </a:solidFill>
              </a:rPr>
              <a:t> placentae. </a:t>
            </a:r>
          </a:p>
          <a:p>
            <a:pPr marL="342900" lvl="0" indent="-342900">
              <a:buAutoNum type="arabicPeriod"/>
            </a:pPr>
            <a:r>
              <a:rPr lang="en-US" dirty="0">
                <a:solidFill>
                  <a:prstClr val="black"/>
                </a:solidFill>
              </a:rPr>
              <a:t>Fetal presentation </a:t>
            </a:r>
          </a:p>
          <a:p>
            <a:pPr marL="342900" lvl="0" indent="-342900">
              <a:buAutoNum type="arabicPeriod"/>
            </a:pPr>
            <a:r>
              <a:rPr lang="en-US" dirty="0">
                <a:solidFill>
                  <a:srgbClr val="FF0000"/>
                </a:solidFill>
              </a:rPr>
              <a:t>Presence of pain </a:t>
            </a:r>
          </a:p>
          <a:p>
            <a:pPr marL="342900" lvl="0" indent="-342900">
              <a:buAutoNum type="arabicPeriod"/>
            </a:pPr>
            <a:r>
              <a:rPr lang="en-US" dirty="0">
                <a:solidFill>
                  <a:prstClr val="black"/>
                </a:solidFill>
              </a:rPr>
              <a:t>Abnormal blood clotting </a:t>
            </a:r>
          </a:p>
          <a:p>
            <a:pPr marL="342900" lvl="0" indent="-342900">
              <a:buAutoNum type="arabicPeriod"/>
            </a:pPr>
            <a:r>
              <a:rPr lang="en-US" dirty="0">
                <a:solidFill>
                  <a:prstClr val="black"/>
                </a:solidFill>
              </a:rPr>
              <a:t>Presence of bleeding </a:t>
            </a:r>
          </a:p>
        </p:txBody>
      </p:sp>
    </p:spTree>
    <p:extLst>
      <p:ext uri="{BB962C8B-B14F-4D97-AF65-F5344CB8AC3E}">
        <p14:creationId xmlns:p14="http://schemas.microsoft.com/office/powerpoint/2010/main" val="3962588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28343"/>
            <a:ext cx="8305800" cy="4801314"/>
          </a:xfrm>
          <a:prstGeom prst="rect">
            <a:avLst/>
          </a:prstGeom>
        </p:spPr>
        <p:txBody>
          <a:bodyPr wrap="square">
            <a:spAutoFit/>
          </a:bodyPr>
          <a:lstStyle/>
          <a:p>
            <a:r>
              <a:rPr lang="en-US" dirty="0"/>
              <a:t>5. During a prenatal clinic visit, your intervention with an abused woman is successful if you have assessed the status of the woman and: </a:t>
            </a:r>
          </a:p>
          <a:p>
            <a:pPr marL="342900" indent="-342900">
              <a:buAutoNum type="arabicPeriod"/>
            </a:pPr>
            <a:r>
              <a:rPr lang="en-US" dirty="0"/>
              <a:t>persuaded her to leave her abusive partner. </a:t>
            </a:r>
          </a:p>
          <a:p>
            <a:pPr marL="342900" indent="-342900">
              <a:buAutoNum type="arabicPeriod"/>
            </a:pPr>
            <a:r>
              <a:rPr lang="en-US" dirty="0">
                <a:solidFill>
                  <a:srgbClr val="FF0000"/>
                </a:solidFill>
              </a:rPr>
              <a:t>informed her of her safety options. </a:t>
            </a:r>
          </a:p>
          <a:p>
            <a:pPr marL="342900" indent="-342900">
              <a:buAutoNum type="arabicPeriod"/>
            </a:pPr>
            <a:r>
              <a:rPr lang="en-US" dirty="0"/>
              <a:t>convinced her to notify the police. </a:t>
            </a:r>
          </a:p>
          <a:p>
            <a:pPr marL="342900" indent="-342900">
              <a:buAutoNum type="arabicPeriod"/>
            </a:pPr>
            <a:r>
              <a:rPr lang="en-US" dirty="0"/>
              <a:t>placed her in a shelter for abused women. </a:t>
            </a:r>
          </a:p>
          <a:p>
            <a:pPr marL="342900" indent="-342900">
              <a:buAutoNum type="arabicPeriod"/>
            </a:pPr>
            <a:endParaRPr lang="en-US" dirty="0"/>
          </a:p>
          <a:p>
            <a:r>
              <a:rPr lang="en-US" dirty="0"/>
              <a:t>6. If a pregnant woman is admitted to the emergency department in shock after an accident, the nurse would help relieve the effect of shock by: </a:t>
            </a:r>
          </a:p>
          <a:p>
            <a:pPr marL="342900" indent="-342900">
              <a:buAutoNum type="alphaLcPeriod"/>
            </a:pPr>
            <a:r>
              <a:rPr lang="en-US" dirty="0"/>
              <a:t>placing her in </a:t>
            </a:r>
            <a:r>
              <a:rPr lang="en-US" dirty="0" err="1"/>
              <a:t>Trendelenburg</a:t>
            </a:r>
            <a:r>
              <a:rPr lang="en-US" dirty="0"/>
              <a:t> position </a:t>
            </a:r>
          </a:p>
          <a:p>
            <a:pPr marL="342900" indent="-342900">
              <a:buAutoNum type="alphaLcPeriod"/>
            </a:pPr>
            <a:r>
              <a:rPr lang="en-US" dirty="0"/>
              <a:t>placing her flat in bed in a supine position </a:t>
            </a:r>
          </a:p>
          <a:p>
            <a:pPr marL="342900" indent="-342900">
              <a:buAutoNum type="alphaLcPeriod"/>
            </a:pPr>
            <a:r>
              <a:rPr lang="en-US" dirty="0">
                <a:solidFill>
                  <a:srgbClr val="FF0000"/>
                </a:solidFill>
              </a:rPr>
              <a:t>placing a small pillow under her left hip </a:t>
            </a:r>
          </a:p>
          <a:p>
            <a:pPr marL="342900" indent="-342900">
              <a:buAutoNum type="alphaLcPeriod"/>
            </a:pPr>
            <a:r>
              <a:rPr lang="en-US" dirty="0">
                <a:solidFill>
                  <a:srgbClr val="FF0000"/>
                </a:solidFill>
              </a:rPr>
              <a:t>closely observing and documenting fetal heart rate and contractions </a:t>
            </a:r>
          </a:p>
          <a:p>
            <a:pPr marL="342900" indent="-342900">
              <a:buAutoNum type="alphaLcPeriod"/>
            </a:pPr>
            <a:r>
              <a:rPr lang="en-US" dirty="0"/>
              <a:t>1. c and d </a:t>
            </a:r>
          </a:p>
          <a:p>
            <a:pPr marL="342900" indent="-342900">
              <a:buAutoNum type="alphaLcPeriod"/>
            </a:pPr>
            <a:r>
              <a:rPr lang="en-US" dirty="0"/>
              <a:t>2. a and d </a:t>
            </a:r>
          </a:p>
          <a:p>
            <a:pPr marL="342900" indent="-342900">
              <a:buAutoNum type="alphaLcPeriod"/>
            </a:pPr>
            <a:r>
              <a:rPr lang="en-US" dirty="0"/>
              <a:t>3. b and d </a:t>
            </a:r>
          </a:p>
          <a:p>
            <a:pPr marL="342900" indent="-342900">
              <a:buAutoNum type="alphaLcPeriod"/>
            </a:pPr>
            <a:r>
              <a:rPr lang="en-US" dirty="0"/>
              <a:t>4. d only</a:t>
            </a:r>
          </a:p>
        </p:txBody>
      </p:sp>
    </p:spTree>
    <p:extLst>
      <p:ext uri="{BB962C8B-B14F-4D97-AF65-F5344CB8AC3E}">
        <p14:creationId xmlns:p14="http://schemas.microsoft.com/office/powerpoint/2010/main" val="24852773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 </a:t>
            </a:r>
            <a:r>
              <a:rPr lang="en-US"/>
              <a:t>for listening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156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5"/>
            <a:ext cx="8458200" cy="4401205"/>
          </a:xfrm>
          <a:prstGeom prst="rect">
            <a:avLst/>
          </a:prstGeom>
        </p:spPr>
        <p:txBody>
          <a:bodyPr wrap="square">
            <a:spAutoFit/>
          </a:bodyPr>
          <a:lstStyle/>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Taking liquids between solid meals helps to reduce gastric distention.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Sitting upright after meals reduces gastric reflux (backflow) into the esophagus.</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The emesis basin is kept out of sight so that it is not a visual reminder of vomiting.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It should be emptied at once if the woman vomits, and the amount should be documented on the intake and output record.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Stress may contribute to hyperemesis </a:t>
            </a:r>
            <a:r>
              <a:rPr lang="en-US" sz="2000" dirty="0" err="1">
                <a:solidFill>
                  <a:prstClr val="black"/>
                </a:solidFill>
                <a:latin typeface="Times New Roman" pitchFamily="18" charset="0"/>
                <a:cs typeface="Times New Roman" pitchFamily="18" charset="0"/>
              </a:rPr>
              <a:t>gravidarum</a:t>
            </a:r>
            <a:r>
              <a:rPr lang="en-US" sz="2000" dirty="0">
                <a:solidFill>
                  <a:prstClr val="black"/>
                </a:solidFill>
                <a:latin typeface="Times New Roman" pitchFamily="18" charset="0"/>
                <a:cs typeface="Times New Roman" pitchFamily="18" charset="0"/>
              </a:rPr>
              <a:t>; stress may also result from this complication.</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The nurse should provide support by listening to the woman’s feelings about pregnancy, child rearing, and living with constant nausea.</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Although psychological factors may play a role in some cases of hyperemesis </a:t>
            </a:r>
            <a:r>
              <a:rPr lang="en-US" sz="2000" dirty="0" err="1">
                <a:solidFill>
                  <a:prstClr val="black"/>
                </a:solidFill>
                <a:latin typeface="Times New Roman" pitchFamily="18" charset="0"/>
                <a:cs typeface="Times New Roman" pitchFamily="18" charset="0"/>
              </a:rPr>
              <a:t>gravidarum</a:t>
            </a:r>
            <a:r>
              <a:rPr lang="en-US" sz="2000" dirty="0">
                <a:solidFill>
                  <a:prstClr val="black"/>
                </a:solidFill>
                <a:latin typeface="Times New Roman" pitchFamily="18" charset="0"/>
                <a:cs typeface="Times New Roman" pitchFamily="18" charset="0"/>
              </a:rPr>
              <a:t>, the nurse should not assume that every woman with this complication is adjusting poorly to her pregnancy.</a:t>
            </a:r>
          </a:p>
        </p:txBody>
      </p:sp>
    </p:spTree>
    <p:extLst>
      <p:ext uri="{BB962C8B-B14F-4D97-AF65-F5344CB8AC3E}">
        <p14:creationId xmlns:p14="http://schemas.microsoft.com/office/powerpoint/2010/main" val="256948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848600" cy="2677656"/>
          </a:xfrm>
          <a:prstGeom prst="rect">
            <a:avLst/>
          </a:prstGeom>
        </p:spPr>
        <p:txBody>
          <a:bodyPr wrap="square">
            <a:spAutoFit/>
          </a:bodyPr>
          <a:lstStyle/>
          <a:p>
            <a:r>
              <a:rPr lang="en-US" sz="2400" b="1" dirty="0">
                <a:latin typeface="Times New Roman" pitchFamily="18" charset="0"/>
                <a:cs typeface="Times New Roman" pitchFamily="18" charset="0"/>
              </a:rPr>
              <a:t>Bleeding disorders of early pregnancy :</a:t>
            </a:r>
            <a:r>
              <a:rPr lang="en-US" sz="2400" dirty="0">
                <a:latin typeface="Times New Roman" pitchFamily="18" charset="0"/>
                <a:cs typeface="Times New Roman" pitchFamily="18" charset="0"/>
              </a:rPr>
              <a:t>Including:</a:t>
            </a:r>
          </a:p>
          <a:p>
            <a:pPr marL="342900" indent="-342900">
              <a:buFont typeface="Arial" pitchFamily="34" charset="0"/>
              <a:buChar char="•"/>
            </a:pPr>
            <a:r>
              <a:rPr lang="en-US" sz="2400" dirty="0">
                <a:latin typeface="Times New Roman" pitchFamily="18" charset="0"/>
                <a:cs typeface="Times New Roman" pitchFamily="18" charset="0"/>
              </a:rPr>
              <a:t> spontaneous abortion (miscarriage).</a:t>
            </a:r>
          </a:p>
          <a:p>
            <a:pPr marL="342900" indent="-342900">
              <a:buFont typeface="Arial" pitchFamily="34" charset="0"/>
              <a:buChar char="•"/>
            </a:pPr>
            <a:r>
              <a:rPr lang="en-US" sz="2400" dirty="0">
                <a:latin typeface="Times New Roman" pitchFamily="18" charset="0"/>
                <a:cs typeface="Times New Roman" pitchFamily="18" charset="0"/>
              </a:rPr>
              <a:t> ectopic pregnancy .</a:t>
            </a:r>
          </a:p>
          <a:p>
            <a:pPr marL="342900" indent="-342900">
              <a:buFont typeface="Arial" pitchFamily="34" charset="0"/>
              <a:buChar char="•"/>
            </a:pPr>
            <a:r>
              <a:rPr lang="en-US" sz="2400" dirty="0">
                <a:latin typeface="Times New Roman" pitchFamily="18" charset="0"/>
                <a:cs typeface="Times New Roman" pitchFamily="18" charset="0"/>
              </a:rPr>
              <a:t>and </a:t>
            </a:r>
            <a:r>
              <a:rPr lang="en-US" sz="2400" dirty="0" err="1">
                <a:latin typeface="Times New Roman" pitchFamily="18" charset="0"/>
                <a:cs typeface="Times New Roman" pitchFamily="18" charset="0"/>
              </a:rPr>
              <a:t>hydatidiform</a:t>
            </a:r>
            <a:r>
              <a:rPr lang="en-US" sz="2400" dirty="0">
                <a:latin typeface="Times New Roman" pitchFamily="18" charset="0"/>
                <a:cs typeface="Times New Roman" pitchFamily="18" charset="0"/>
              </a:rPr>
              <a:t> mole .</a:t>
            </a:r>
          </a:p>
          <a:p>
            <a:r>
              <a:rPr lang="en-US" sz="2400" dirty="0">
                <a:latin typeface="Times New Roman" pitchFamily="18" charset="0"/>
                <a:cs typeface="Times New Roman" pitchFamily="18" charset="0"/>
              </a:rPr>
              <a:t>Maternal blood loss decreases the oxygen-carrying capacity of the blood, resulting in fetal hypoxia, and places the fetus at risk.</a:t>
            </a:r>
          </a:p>
        </p:txBody>
      </p:sp>
    </p:spTree>
    <p:extLst>
      <p:ext uri="{BB962C8B-B14F-4D97-AF65-F5344CB8AC3E}">
        <p14:creationId xmlns:p14="http://schemas.microsoft.com/office/powerpoint/2010/main" val="180186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9550"/>
            <a:ext cx="8534400" cy="64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42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585788"/>
            <a:ext cx="10134600" cy="802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82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828800"/>
            <a:ext cx="9982200" cy="1051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70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7696200" cy="1815882"/>
          </a:xfrm>
          <a:prstGeom prst="rect">
            <a:avLst/>
          </a:prstGeom>
        </p:spPr>
        <p:txBody>
          <a:bodyPr wrap="square">
            <a:spAutoFit/>
          </a:bodyPr>
          <a:lstStyle/>
          <a:p>
            <a:r>
              <a:rPr lang="en-US" sz="2800" dirty="0">
                <a:latin typeface="Times New Roman" pitchFamily="18" charset="0"/>
                <a:cs typeface="Times New Roman" pitchFamily="18" charset="0"/>
              </a:rPr>
              <a:t>Abortion :</a:t>
            </a:r>
          </a:p>
          <a:p>
            <a:pPr marL="457200" indent="-457200">
              <a:buFont typeface="Arial" pitchFamily="34" charset="0"/>
              <a:buChar char="•"/>
            </a:pPr>
            <a:r>
              <a:rPr lang="en-US" sz="2800" dirty="0">
                <a:latin typeface="Times New Roman" pitchFamily="18" charset="0"/>
                <a:cs typeface="Times New Roman" pitchFamily="18" charset="0"/>
              </a:rPr>
              <a:t> is the spontaneous (miscarriage) or intentional termination of a pregnancy before the age of viability (20 weeks gestation). </a:t>
            </a:r>
          </a:p>
        </p:txBody>
      </p:sp>
    </p:spTree>
    <p:extLst>
      <p:ext uri="{BB962C8B-B14F-4D97-AF65-F5344CB8AC3E}">
        <p14:creationId xmlns:p14="http://schemas.microsoft.com/office/powerpoint/2010/main" val="154729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7543800" cy="5016758"/>
          </a:xfrm>
          <a:prstGeom prst="rect">
            <a:avLst/>
          </a:prstGeom>
        </p:spPr>
        <p:txBody>
          <a:bodyPr wrap="square">
            <a:spAutoFit/>
          </a:bodyPr>
          <a:lstStyle/>
          <a:p>
            <a:r>
              <a:rPr lang="vi-VN" sz="2000" dirty="0">
                <a:latin typeface="+mj-lt"/>
              </a:rPr>
              <a:t>KEY TERMS</a:t>
            </a:r>
            <a:endParaRPr lang="en-US" sz="2000" dirty="0">
              <a:latin typeface="+mj-lt"/>
            </a:endParaRPr>
          </a:p>
          <a:p>
            <a:r>
              <a:rPr lang="vi-VN" sz="2000" dirty="0">
                <a:latin typeface="+mj-lt"/>
              </a:rPr>
              <a:t> abortion </a:t>
            </a:r>
            <a:endParaRPr lang="ar-SA" sz="2000" dirty="0">
              <a:latin typeface="+mj-lt"/>
            </a:endParaRPr>
          </a:p>
          <a:p>
            <a:r>
              <a:rPr lang="vi-VN" sz="2000" dirty="0">
                <a:latin typeface="+mj-lt"/>
              </a:rPr>
              <a:t>age of viability</a:t>
            </a:r>
            <a:endParaRPr lang="en-US" sz="2000" dirty="0">
              <a:latin typeface="+mj-lt"/>
            </a:endParaRPr>
          </a:p>
          <a:p>
            <a:r>
              <a:rPr lang="vi-VN" sz="2000" dirty="0">
                <a:latin typeface="+mj-lt"/>
              </a:rPr>
              <a:t>cerclage (sĕr-KLĂHZH,) </a:t>
            </a:r>
            <a:endParaRPr lang="en-US" sz="2000" dirty="0">
              <a:latin typeface="+mj-lt"/>
            </a:endParaRPr>
          </a:p>
          <a:p>
            <a:r>
              <a:rPr lang="vi-VN" sz="2000" dirty="0">
                <a:latin typeface="+mj-lt"/>
              </a:rPr>
              <a:t>disseminated intravascular coagulation (DIC) </a:t>
            </a:r>
            <a:endParaRPr lang="en-US" sz="2000" dirty="0">
              <a:latin typeface="+mj-lt"/>
            </a:endParaRPr>
          </a:p>
          <a:p>
            <a:r>
              <a:rPr lang="vi-VN" sz="2000" dirty="0">
                <a:latin typeface="+mj-lt"/>
              </a:rPr>
              <a:t>eclampsia (ĕ-KLĂMP-sē-ă,) </a:t>
            </a:r>
            <a:endParaRPr lang="en-US" sz="2000" dirty="0">
              <a:latin typeface="+mj-lt"/>
            </a:endParaRPr>
          </a:p>
          <a:p>
            <a:r>
              <a:rPr lang="vi-VN" sz="2000" dirty="0">
                <a:latin typeface="+mj-lt"/>
              </a:rPr>
              <a:t>erythroblastosis fetalis (ĕ-rĭth-rō-blăs-Ō-sĭs fĕ-TĂ-lĭs,) </a:t>
            </a:r>
            <a:endParaRPr lang="en-US" sz="2000" dirty="0">
              <a:latin typeface="+mj-lt"/>
            </a:endParaRPr>
          </a:p>
          <a:p>
            <a:r>
              <a:rPr lang="vi-VN" sz="2000" dirty="0">
                <a:latin typeface="+mj-lt"/>
              </a:rPr>
              <a:t>gestational diabetes mellitus (GDM)</a:t>
            </a:r>
            <a:endParaRPr lang="en-US" sz="2000" dirty="0">
              <a:latin typeface="+mj-lt"/>
            </a:endParaRPr>
          </a:p>
          <a:p>
            <a:r>
              <a:rPr lang="vi-VN" sz="2000" dirty="0">
                <a:latin typeface="+mj-lt"/>
              </a:rPr>
              <a:t>hydramnios (hī-DRĂM-nē-ŏs,)</a:t>
            </a:r>
            <a:endParaRPr lang="en-US" sz="2000" dirty="0">
              <a:latin typeface="+mj-lt"/>
            </a:endParaRPr>
          </a:p>
          <a:p>
            <a:r>
              <a:rPr lang="vi-VN" sz="2000" dirty="0">
                <a:latin typeface="+mj-lt"/>
              </a:rPr>
              <a:t> incompetent cervix (ĭn-KŎM-pă-tănt SŬR-vĭkz,)</a:t>
            </a:r>
            <a:endParaRPr lang="en-US" sz="2000" dirty="0">
              <a:latin typeface="+mj-lt"/>
            </a:endParaRPr>
          </a:p>
          <a:p>
            <a:r>
              <a:rPr lang="vi-VN" sz="2000" dirty="0">
                <a:latin typeface="+mj-lt"/>
              </a:rPr>
              <a:t> isoimmunization (ī-sō-ĭm-myū-nĭ-ZĀ-shŭn,) </a:t>
            </a:r>
            <a:endParaRPr lang="en-US" sz="2000" dirty="0">
              <a:latin typeface="+mj-lt"/>
            </a:endParaRPr>
          </a:p>
          <a:p>
            <a:r>
              <a:rPr lang="vi-VN" sz="2000" dirty="0">
                <a:latin typeface="+mj-lt"/>
              </a:rPr>
              <a:t>macrosomia (măk-rō-SŌ-mē-ă,) </a:t>
            </a:r>
            <a:endParaRPr lang="en-US" sz="2000" dirty="0">
              <a:latin typeface="+mj-lt"/>
            </a:endParaRPr>
          </a:p>
          <a:p>
            <a:r>
              <a:rPr lang="vi-VN" sz="2000" dirty="0">
                <a:latin typeface="+mj-lt"/>
              </a:rPr>
              <a:t>preeclampsia (prē-ĕ-KLĂMP-sē-ă,) </a:t>
            </a:r>
            <a:endParaRPr lang="en-US" sz="2000" dirty="0">
              <a:latin typeface="+mj-lt"/>
            </a:endParaRPr>
          </a:p>
          <a:p>
            <a:r>
              <a:rPr lang="vi-VN" sz="2000" dirty="0">
                <a:latin typeface="+mj-lt"/>
              </a:rPr>
              <a:t>preterm labor (p. 90) products of conception (POC)</a:t>
            </a:r>
            <a:endParaRPr lang="en-US" sz="2000" dirty="0">
              <a:latin typeface="+mj-lt"/>
            </a:endParaRPr>
          </a:p>
          <a:p>
            <a:r>
              <a:rPr lang="vi-VN" sz="2000" dirty="0">
                <a:latin typeface="+mj-lt"/>
              </a:rPr>
              <a:t>teratogen (TĔR-ă-tō-jĕn,) </a:t>
            </a:r>
            <a:endParaRPr lang="en-US" sz="2000" dirty="0">
              <a:latin typeface="+mj-lt"/>
            </a:endParaRPr>
          </a:p>
          <a:p>
            <a:r>
              <a:rPr lang="vi-VN" sz="2000" dirty="0">
                <a:latin typeface="+mj-lt"/>
              </a:rPr>
              <a:t>tonic-clonic seizures)</a:t>
            </a:r>
            <a:endParaRPr lang="en-US" sz="2000" dirty="0">
              <a:latin typeface="+mj-lt"/>
            </a:endParaRPr>
          </a:p>
        </p:txBody>
      </p:sp>
    </p:spTree>
    <p:extLst>
      <p:ext uri="{BB962C8B-B14F-4D97-AF65-F5344CB8AC3E}">
        <p14:creationId xmlns:p14="http://schemas.microsoft.com/office/powerpoint/2010/main" val="2281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372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998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74345"/>
            <a:ext cx="8077200" cy="4893647"/>
          </a:xfrm>
          <a:prstGeom prst="rect">
            <a:avLst/>
          </a:prstGeom>
        </p:spPr>
        <p:txBody>
          <a:bodyPr wrap="square">
            <a:spAutoFit/>
          </a:bodyPr>
          <a:lstStyle/>
          <a:p>
            <a:r>
              <a:rPr lang="en-US" sz="2400" b="1" dirty="0">
                <a:latin typeface="Times New Roman" pitchFamily="18" charset="0"/>
                <a:cs typeface="Times New Roman" pitchFamily="18" charset="0"/>
              </a:rPr>
              <a:t>Treatment :</a:t>
            </a:r>
          </a:p>
          <a:p>
            <a:pPr marL="342900" indent="-342900">
              <a:buFont typeface="Arial" pitchFamily="34" charset="0"/>
              <a:buChar char="•"/>
            </a:pPr>
            <a:r>
              <a:rPr lang="en-US" sz="2400" dirty="0">
                <a:latin typeface="Times New Roman" pitchFamily="18" charset="0"/>
                <a:cs typeface="Times New Roman" pitchFamily="18" charset="0"/>
              </a:rPr>
              <a:t>When a threatened abortion occurs, efforts are made to keep the fetus in utero until the age of viability. </a:t>
            </a:r>
          </a:p>
          <a:p>
            <a:pPr marL="342900" indent="-342900">
              <a:buFont typeface="Arial" pitchFamily="34" charset="0"/>
              <a:buChar char="•"/>
            </a:pPr>
            <a:r>
              <a:rPr lang="en-US" sz="2400" dirty="0">
                <a:latin typeface="Times New Roman" pitchFamily="18" charset="0"/>
                <a:cs typeface="Times New Roman" pitchFamily="18" charset="0"/>
              </a:rPr>
              <a:t>In recurrent pregnancy loss, causes are investigated; </a:t>
            </a:r>
          </a:p>
          <a:p>
            <a:pPr marL="342900" indent="-342900">
              <a:buFont typeface="Arial" pitchFamily="34" charset="0"/>
              <a:buChar char="•"/>
            </a:pPr>
            <a:r>
              <a:rPr lang="en-US" sz="2400" dirty="0">
                <a:latin typeface="Times New Roman" pitchFamily="18" charset="0"/>
                <a:cs typeface="Times New Roman" pitchFamily="18" charset="0"/>
              </a:rPr>
              <a:t>these can include genetic, immunological, anatomical, endocrine, or infectious factors.</a:t>
            </a:r>
          </a:p>
          <a:p>
            <a:pPr marL="342900" indent="-342900">
              <a:buFont typeface="Arial" pitchFamily="34" charset="0"/>
              <a:buChar char="•"/>
            </a:pP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Cerclage</a:t>
            </a:r>
            <a:r>
              <a:rPr lang="en-US" sz="2400" b="1" dirty="0">
                <a:latin typeface="Times New Roman" pitchFamily="18" charset="0"/>
                <a:cs typeface="Times New Roman" pitchFamily="18" charset="0"/>
              </a:rPr>
              <a:t>, or suturing an incompetent cervix that opens when the growing fetus presses against it, is successful in most cases</a:t>
            </a:r>
            <a:r>
              <a:rPr lang="en-US" sz="2400" dirty="0">
                <a:latin typeface="Times New Roman" pitchFamily="18" charset="0"/>
                <a:cs typeface="Times New Roman" pitchFamily="18" charset="0"/>
              </a:rPr>
              <a:t>. </a:t>
            </a:r>
          </a:p>
          <a:p>
            <a:pPr marL="342900" indent="-342900">
              <a:buFont typeface="Arial" pitchFamily="34" charset="0"/>
              <a:buChar char="•"/>
            </a:pPr>
            <a:r>
              <a:rPr lang="en-US" sz="2400" dirty="0">
                <a:latin typeface="Times New Roman" pitchFamily="18" charset="0"/>
                <a:cs typeface="Times New Roman" pitchFamily="18" charset="0"/>
              </a:rPr>
              <a:t>A low human chorionic gonadotropin (</a:t>
            </a:r>
            <a:r>
              <a:rPr lang="en-US" sz="2400" dirty="0" err="1">
                <a:latin typeface="Times New Roman" pitchFamily="18" charset="0"/>
                <a:cs typeface="Times New Roman" pitchFamily="18" charset="0"/>
              </a:rPr>
              <a:t>hCG</a:t>
            </a:r>
            <a:r>
              <a:rPr lang="en-US" sz="2400" dirty="0">
                <a:latin typeface="Times New Roman" pitchFamily="18" charset="0"/>
                <a:cs typeface="Times New Roman" pitchFamily="18" charset="0"/>
              </a:rPr>
              <a:t>) level or low fetal heart rate by 8 weeks gestation may be an ominous sign. </a:t>
            </a:r>
          </a:p>
          <a:p>
            <a:pPr marL="342900" indent="-342900">
              <a:buFont typeface="Arial" pitchFamily="34" charset="0"/>
              <a:buChar char="•"/>
            </a:pPr>
            <a:r>
              <a:rPr lang="en-US" sz="2400" b="1" dirty="0">
                <a:latin typeface="Times New Roman" pitchFamily="18" charset="0"/>
                <a:cs typeface="Times New Roman" pitchFamily="18" charset="0"/>
              </a:rPr>
              <a:t>Termination of pregnancy after 20 weeks of gestation (age of viability) is called preterm labor .</a:t>
            </a:r>
          </a:p>
        </p:txBody>
      </p:sp>
    </p:spTree>
    <p:extLst>
      <p:ext uri="{BB962C8B-B14F-4D97-AF65-F5344CB8AC3E}">
        <p14:creationId xmlns:p14="http://schemas.microsoft.com/office/powerpoint/2010/main" val="3989474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609600"/>
            <a:ext cx="8686800" cy="6217087"/>
          </a:xfrm>
          <a:prstGeom prst="rect">
            <a:avLst/>
          </a:prstGeom>
        </p:spPr>
        <p:txBody>
          <a:bodyPr wrap="square">
            <a:spAutoFit/>
          </a:bodyPr>
          <a:lstStyle/>
          <a:p>
            <a:r>
              <a:rPr lang="en-US" sz="2000" b="1" dirty="0">
                <a:cs typeface="+mj-cs"/>
              </a:rPr>
              <a:t>Nursing care </a:t>
            </a:r>
            <a:r>
              <a:rPr lang="ar-SA" sz="2000" b="1" dirty="0">
                <a:cs typeface="+mj-cs"/>
              </a:rPr>
              <a:t>:</a:t>
            </a:r>
            <a:r>
              <a:rPr lang="en-US" sz="2000" b="1" dirty="0">
                <a:cs typeface="+mj-cs"/>
              </a:rPr>
              <a:t> </a:t>
            </a:r>
          </a:p>
          <a:p>
            <a:pPr marL="285750" indent="-285750">
              <a:buFont typeface="Arial" pitchFamily="34" charset="0"/>
              <a:buChar char="•"/>
            </a:pPr>
            <a:r>
              <a:rPr lang="en-US" sz="2000" dirty="0">
                <a:cs typeface="+mj-cs"/>
              </a:rPr>
              <a:t>Physical care The nurse documents the amount and character of bleeding and saves anything that looks like clots or tissue for evaluation by a pathologist.</a:t>
            </a:r>
          </a:p>
          <a:p>
            <a:pPr marL="285750" indent="-285750">
              <a:buFont typeface="Arial" pitchFamily="34" charset="0"/>
              <a:buChar char="•"/>
            </a:pPr>
            <a:r>
              <a:rPr lang="en-US" sz="2000" dirty="0">
                <a:cs typeface="+mj-cs"/>
              </a:rPr>
              <a:t> A pad count and an estimate of how saturated each is (e.g., 50%, 75%) documents blood loss most accurately.</a:t>
            </a:r>
          </a:p>
          <a:p>
            <a:pPr marL="285750" indent="-285750">
              <a:buFont typeface="Arial" pitchFamily="34" charset="0"/>
              <a:buChar char="•"/>
            </a:pPr>
            <a:r>
              <a:rPr lang="en-US" sz="2000" dirty="0">
                <a:cs typeface="+mj-cs"/>
              </a:rPr>
              <a:t> A woman with threatened abortion who remains at home is taught to report increased bleeding or passage of tissue. </a:t>
            </a:r>
          </a:p>
          <a:p>
            <a:pPr marL="285750" indent="-285750">
              <a:buFont typeface="Arial" pitchFamily="34" charset="0"/>
              <a:buChar char="•"/>
            </a:pPr>
            <a:r>
              <a:rPr lang="en-US" sz="2000" dirty="0">
                <a:cs typeface="+mj-cs"/>
              </a:rPr>
              <a:t>The nurse should check the hospitalized woman’s bleeding and vital signs to identify hypovolemic shock resulting from blood loss. She should not eat (nothing by mouth [NPO] status) if she has active bleeding to prevent aspiration if anesthesia is required for dilation and evacuation treatment.</a:t>
            </a:r>
          </a:p>
          <a:p>
            <a:pPr marL="285750" indent="-285750">
              <a:buFont typeface="Arial" pitchFamily="34" charset="0"/>
              <a:buChar char="•"/>
            </a:pPr>
            <a:r>
              <a:rPr lang="en-US" sz="2000" dirty="0">
                <a:cs typeface="+mj-cs"/>
              </a:rPr>
              <a:t> Laboratory tests such as a hemoglobin level and hematocrit are ordered.</a:t>
            </a:r>
          </a:p>
          <a:p>
            <a:pPr marL="285750" indent="-285750">
              <a:buFont typeface="Arial" pitchFamily="34" charset="0"/>
              <a:buChar char="•"/>
            </a:pPr>
            <a:r>
              <a:rPr lang="en-US" sz="2000" dirty="0">
                <a:cs typeface="+mj-cs"/>
              </a:rPr>
              <a:t> After vacuum aspiration or curettage, the amount of vaginal bleeding is observed. Blood pressure, pulse, and respirations are checked every 15 minutes for 1 hour, then every 30 minutes until discharge from the </a:t>
            </a:r>
            <a:r>
              <a:rPr lang="en-US" sz="2000" dirty="0" err="1">
                <a:cs typeface="+mj-cs"/>
              </a:rPr>
              <a:t>postanesthesia</a:t>
            </a:r>
            <a:r>
              <a:rPr lang="en-US" sz="2000" dirty="0">
                <a:cs typeface="+mj-cs"/>
              </a:rPr>
              <a:t> care unit. </a:t>
            </a:r>
          </a:p>
          <a:p>
            <a:pPr marL="285750" indent="-285750">
              <a:buFont typeface="Arial" pitchFamily="34" charset="0"/>
              <a:buChar char="•"/>
            </a:pPr>
            <a:r>
              <a:rPr lang="en-US" sz="2000" dirty="0">
                <a:cs typeface="+mj-cs"/>
              </a:rPr>
              <a:t>The woman’s temperature is checked on admission to the recovery area and every 4 hours until discharge to monitor for infection. </a:t>
            </a:r>
          </a:p>
          <a:p>
            <a:pPr marL="285750" indent="-285750">
              <a:buFont typeface="Arial" pitchFamily="34" charset="0"/>
              <a:buChar char="•"/>
            </a:pPr>
            <a:r>
              <a:rPr lang="en-US" sz="2000" dirty="0">
                <a:cs typeface="+mj-cs"/>
              </a:rPr>
              <a:t>Most women are discharged directly from the recovery unit to their home after curettage. </a:t>
            </a:r>
          </a:p>
        </p:txBody>
      </p:sp>
    </p:spTree>
    <p:extLst>
      <p:ext uri="{BB962C8B-B14F-4D97-AF65-F5344CB8AC3E}">
        <p14:creationId xmlns:p14="http://schemas.microsoft.com/office/powerpoint/2010/main" val="2114609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05342"/>
            <a:ext cx="8305800" cy="3785652"/>
          </a:xfrm>
          <a:prstGeom prst="rect">
            <a:avLst/>
          </a:prstGeom>
        </p:spPr>
        <p:txBody>
          <a:bodyPr wrap="square">
            <a:spAutoFit/>
          </a:bodyPr>
          <a:lstStyle/>
          <a:p>
            <a:pPr lvl="0"/>
            <a:r>
              <a:rPr lang="en-US" sz="2000" b="1" dirty="0">
                <a:solidFill>
                  <a:prstClr val="black"/>
                </a:solidFill>
              </a:rPr>
              <a:t>Guidelines for self-care at home include the following</a:t>
            </a:r>
            <a:r>
              <a:rPr lang="en-US" sz="2000" dirty="0">
                <a:solidFill>
                  <a:prstClr val="black"/>
                </a:solidFill>
              </a:rPr>
              <a:t>: </a:t>
            </a:r>
          </a:p>
          <a:p>
            <a:pPr lvl="0"/>
            <a:r>
              <a:rPr lang="en-US" sz="2000" dirty="0">
                <a:solidFill>
                  <a:prstClr val="black"/>
                </a:solidFill>
              </a:rPr>
              <a:t>• Report increased bleeding. Do not use tampons, which may cause infection. </a:t>
            </a:r>
          </a:p>
          <a:p>
            <a:pPr lvl="0"/>
            <a:r>
              <a:rPr lang="en-US" sz="2000" dirty="0">
                <a:solidFill>
                  <a:prstClr val="black"/>
                </a:solidFill>
              </a:rPr>
              <a:t>• Take temperature every 8 hours for 3 days. Report signs of infection (temperature of 38°C [100.4°F] or higher; foul odor or brownish color of vaginal drainage). </a:t>
            </a:r>
          </a:p>
          <a:p>
            <a:pPr lvl="0"/>
            <a:r>
              <a:rPr lang="en-US" sz="2000" dirty="0">
                <a:solidFill>
                  <a:prstClr val="black"/>
                </a:solidFill>
              </a:rPr>
              <a:t>• Take an oral iron supplement if prescribed. </a:t>
            </a:r>
          </a:p>
          <a:p>
            <a:pPr lvl="0"/>
            <a:r>
              <a:rPr lang="en-US" sz="2000" dirty="0">
                <a:solidFill>
                  <a:prstClr val="black"/>
                </a:solidFill>
              </a:rPr>
              <a:t>• Resume sexual activity as recommended by the health care provider (usually after the bleeding has stopped).</a:t>
            </a:r>
          </a:p>
          <a:p>
            <a:pPr lvl="0"/>
            <a:r>
              <a:rPr lang="en-US" sz="2000" dirty="0">
                <a:solidFill>
                  <a:prstClr val="black"/>
                </a:solidFill>
              </a:rPr>
              <a:t> • Return to the health care provider at the recommended time for a checkup and contraception information.</a:t>
            </a:r>
          </a:p>
          <a:p>
            <a:pPr lvl="0"/>
            <a:r>
              <a:rPr lang="en-US" sz="2000" dirty="0">
                <a:solidFill>
                  <a:prstClr val="black"/>
                </a:solidFill>
              </a:rPr>
              <a:t> • Pregnancy can occur before the first menstrual period returns after the abortion procedure. </a:t>
            </a:r>
          </a:p>
        </p:txBody>
      </p:sp>
    </p:spTree>
    <p:extLst>
      <p:ext uri="{BB962C8B-B14F-4D97-AF65-F5344CB8AC3E}">
        <p14:creationId xmlns:p14="http://schemas.microsoft.com/office/powerpoint/2010/main" val="2706747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6247864"/>
          </a:xfrm>
          <a:prstGeom prst="rect">
            <a:avLst/>
          </a:prstGeom>
        </p:spPr>
        <p:txBody>
          <a:bodyPr wrap="square">
            <a:spAutoFit/>
          </a:bodyPr>
          <a:lstStyle/>
          <a:p>
            <a:r>
              <a:rPr lang="en-US" sz="2000" b="1" dirty="0">
                <a:latin typeface="Times New Roman" pitchFamily="18" charset="0"/>
                <a:cs typeface="Times New Roman" pitchFamily="18" charset="0"/>
              </a:rPr>
              <a:t>Ectopic Pregnancy</a:t>
            </a:r>
          </a:p>
          <a:p>
            <a:r>
              <a:rPr lang="en-US" sz="2000" dirty="0">
                <a:latin typeface="Times New Roman" pitchFamily="18" charset="0"/>
                <a:cs typeface="Times New Roman" pitchFamily="18" charset="0"/>
              </a:rPr>
              <a:t>Ectopic pregnancy occurs when the fertilized ovum (zygote) is implanted outside the uterine cavity .</a:t>
            </a:r>
          </a:p>
          <a:p>
            <a:r>
              <a:rPr lang="en-US" sz="2000" dirty="0">
                <a:latin typeface="Times New Roman" pitchFamily="18" charset="0"/>
                <a:cs typeface="Times New Roman" pitchFamily="18" charset="0"/>
              </a:rPr>
              <a:t>Of all ectopic pregnancies, 95% occur in the fallopian tube (tubal pregnancy).</a:t>
            </a:r>
          </a:p>
          <a:p>
            <a:r>
              <a:rPr lang="en-US" sz="2000" dirty="0">
                <a:latin typeface="Times New Roman" pitchFamily="18" charset="0"/>
                <a:cs typeface="Times New Roman" pitchFamily="18" charset="0"/>
              </a:rPr>
              <a:t> An obstruction or other abnormality of the tube prevents the zygote from being transported into the uterus. </a:t>
            </a:r>
          </a:p>
          <a:p>
            <a:r>
              <a:rPr lang="en-US" sz="2000" dirty="0">
                <a:latin typeface="Times New Roman" pitchFamily="18" charset="0"/>
                <a:cs typeface="Times New Roman" pitchFamily="18" charset="0"/>
              </a:rPr>
              <a:t>Scarring from a previous pelvic infection or deformity of the fallopian tubes or inhibition of normal tubal motion to propel the zygote into the uterus may result from the following:</a:t>
            </a:r>
          </a:p>
          <a:p>
            <a:r>
              <a:rPr lang="en-US" sz="2000" dirty="0">
                <a:latin typeface="Times New Roman" pitchFamily="18" charset="0"/>
                <a:cs typeface="Times New Roman" pitchFamily="18" charset="0"/>
              </a:rPr>
              <a:t> • Hormonal abnormalities </a:t>
            </a:r>
          </a:p>
          <a:p>
            <a:r>
              <a:rPr lang="en-US" sz="2000" dirty="0">
                <a:latin typeface="Times New Roman" pitchFamily="18" charset="0"/>
                <a:cs typeface="Times New Roman" pitchFamily="18" charset="0"/>
              </a:rPr>
              <a:t>• Inflammation</a:t>
            </a:r>
          </a:p>
          <a:p>
            <a:r>
              <a:rPr lang="en-US" sz="2000" dirty="0">
                <a:latin typeface="Times New Roman" pitchFamily="18" charset="0"/>
                <a:cs typeface="Times New Roman" pitchFamily="18" charset="0"/>
              </a:rPr>
              <a:t> • Infection</a:t>
            </a:r>
          </a:p>
          <a:p>
            <a:r>
              <a:rPr lang="en-US" sz="2000" dirty="0">
                <a:latin typeface="Times New Roman" pitchFamily="18" charset="0"/>
                <a:cs typeface="Times New Roman" pitchFamily="18" charset="0"/>
              </a:rPr>
              <a:t> • Adhesions </a:t>
            </a:r>
          </a:p>
          <a:p>
            <a:r>
              <a:rPr lang="en-US" sz="2000" dirty="0">
                <a:latin typeface="Times New Roman" pitchFamily="18" charset="0"/>
                <a:cs typeface="Times New Roman" pitchFamily="18" charset="0"/>
              </a:rPr>
              <a:t>• Congenital defects </a:t>
            </a:r>
          </a:p>
          <a:p>
            <a:pPr lvl="0"/>
            <a:r>
              <a:rPr lang="en-US" sz="2000" dirty="0">
                <a:latin typeface="Times New Roman" pitchFamily="18" charset="0"/>
                <a:cs typeface="Times New Roman" pitchFamily="18" charset="0"/>
              </a:rPr>
              <a:t>• Endometriosis (uterine lining occurring outside the uterus)</a:t>
            </a:r>
            <a:r>
              <a:rPr lang="en-US" sz="2000" dirty="0">
                <a:solidFill>
                  <a:prstClr val="black"/>
                </a:solidFill>
                <a:latin typeface="Times New Roman" pitchFamily="18" charset="0"/>
                <a:cs typeface="Times New Roman" pitchFamily="18" charset="0"/>
              </a:rPr>
              <a:t>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Use of an intrauterine device for contraception may contribute to ectopic pregnancy because these devices promote inflammation within the uterus.</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 A woman who has had a previous tubal pregnancy or a failed tubal ligation is also more likely to have an ectopic pregnancy.</a:t>
            </a:r>
          </a:p>
          <a:p>
            <a:pPr lvl="0"/>
            <a:r>
              <a:rPr lang="en-US" sz="2000" dirty="0">
                <a:solidFill>
                  <a:prstClr val="black"/>
                </a:solidFill>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68747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82341"/>
            <a:ext cx="7315200" cy="1631216"/>
          </a:xfrm>
          <a:prstGeom prst="rect">
            <a:avLst/>
          </a:prstGeom>
        </p:spPr>
        <p:txBody>
          <a:bodyPr wrap="square">
            <a:spAutoFit/>
          </a:bodyPr>
          <a:lstStyle/>
          <a:p>
            <a:r>
              <a:rPr lang="en-US" sz="2000" dirty="0">
                <a:latin typeface="Times New Roman" pitchFamily="18" charset="0"/>
                <a:cs typeface="Times New Roman" pitchFamily="18" charset="0"/>
              </a:rPr>
              <a:t>A zygote that is implanted in a fallopian tube cannot survive for long because the blood supply and size of the tube are inadequate. </a:t>
            </a:r>
          </a:p>
          <a:p>
            <a:r>
              <a:rPr lang="en-US" sz="2000" dirty="0">
                <a:latin typeface="Times New Roman" pitchFamily="18" charset="0"/>
                <a:cs typeface="Times New Roman" pitchFamily="18" charset="0"/>
              </a:rPr>
              <a:t>The zygote or embryo may die and be resorbed by the woman’s body, or the tube may rupture with bleeding into the abdominal cavity, creating a surgical emergency</a:t>
            </a:r>
          </a:p>
        </p:txBody>
      </p:sp>
    </p:spTree>
    <p:extLst>
      <p:ext uri="{BB962C8B-B14F-4D97-AF65-F5344CB8AC3E}">
        <p14:creationId xmlns:p14="http://schemas.microsoft.com/office/powerpoint/2010/main" val="120352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82341"/>
            <a:ext cx="8305800" cy="2862322"/>
          </a:xfrm>
          <a:prstGeom prst="rect">
            <a:avLst/>
          </a:prstGeom>
        </p:spPr>
        <p:txBody>
          <a:bodyPr wrap="square">
            <a:spAutoFit/>
          </a:bodyPr>
          <a:lstStyle/>
          <a:p>
            <a:r>
              <a:rPr lang="en-US" sz="2000" b="1" dirty="0">
                <a:latin typeface="Times New Roman" pitchFamily="18" charset="0"/>
                <a:cs typeface="Times New Roman" pitchFamily="18" charset="0"/>
              </a:rPr>
              <a:t>Manifestations </a:t>
            </a:r>
          </a:p>
          <a:p>
            <a:pPr marL="342900" indent="-342900">
              <a:buFont typeface="Arial" pitchFamily="34" charset="0"/>
              <a:buChar char="•"/>
            </a:pPr>
            <a:r>
              <a:rPr lang="en-US" sz="2000" dirty="0">
                <a:latin typeface="Times New Roman" pitchFamily="18" charset="0"/>
                <a:cs typeface="Times New Roman" pitchFamily="18" charset="0"/>
              </a:rPr>
              <a:t>The woman has a history of a missed menstrual period and often complains of lower abdominal pain, sometimes accompanied by light vaginal bleeding. </a:t>
            </a:r>
          </a:p>
          <a:p>
            <a:pPr marL="342900" indent="-342900">
              <a:buFont typeface="Arial" pitchFamily="34" charset="0"/>
              <a:buChar char="•"/>
            </a:pPr>
            <a:r>
              <a:rPr lang="en-US" sz="2000" dirty="0">
                <a:latin typeface="Times New Roman" pitchFamily="18" charset="0"/>
                <a:cs typeface="Times New Roman" pitchFamily="18" charset="0"/>
              </a:rPr>
              <a:t>If the tube ruptures, she may have sudden severe lower abdominal pain, vaginal bleeding, and signs of hypovolemic shock .</a:t>
            </a:r>
          </a:p>
          <a:p>
            <a:pPr marL="342900" indent="-342900">
              <a:buFont typeface="Arial" pitchFamily="34" charset="0"/>
              <a:buChar char="•"/>
            </a:pPr>
            <a:r>
              <a:rPr lang="en-US" sz="2000" dirty="0">
                <a:latin typeface="Times New Roman" pitchFamily="18" charset="0"/>
                <a:cs typeface="Times New Roman" pitchFamily="18" charset="0"/>
              </a:rPr>
              <a:t>The amount of vaginal bleeding may be minimal, because most blood is lost into the abdomen rather than externally through the vagina.</a:t>
            </a:r>
          </a:p>
          <a:p>
            <a:pPr marL="342900" indent="-342900">
              <a:buFont typeface="Arial" pitchFamily="34" charset="0"/>
              <a:buChar char="•"/>
            </a:pPr>
            <a:r>
              <a:rPr lang="en-US" sz="2000" dirty="0">
                <a:latin typeface="Times New Roman" pitchFamily="18" charset="0"/>
                <a:cs typeface="Times New Roman" pitchFamily="18" charset="0"/>
              </a:rPr>
              <a:t> Shoulder pain is a symptom that often accompanies bleeding into the abdomen .</a:t>
            </a:r>
          </a:p>
        </p:txBody>
      </p:sp>
    </p:spTree>
    <p:extLst>
      <p:ext uri="{BB962C8B-B14F-4D97-AF65-F5344CB8AC3E}">
        <p14:creationId xmlns:p14="http://schemas.microsoft.com/office/powerpoint/2010/main" val="1254777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1"/>
            <a:ext cx="7848600" cy="3477875"/>
          </a:xfrm>
          <a:prstGeom prst="rect">
            <a:avLst/>
          </a:prstGeom>
        </p:spPr>
        <p:txBody>
          <a:bodyPr wrap="square">
            <a:spAutoFit/>
          </a:bodyPr>
          <a:lstStyle/>
          <a:p>
            <a:r>
              <a:rPr lang="en-US" sz="2000" b="1" dirty="0">
                <a:latin typeface="Times New Roman" pitchFamily="18" charset="0"/>
                <a:cs typeface="Times New Roman" pitchFamily="18" charset="0"/>
              </a:rPr>
              <a:t>Signs and Symptoms of Hypovolemic Shock </a:t>
            </a:r>
          </a:p>
          <a:p>
            <a:r>
              <a:rPr lang="en-US" sz="2000" dirty="0">
                <a:latin typeface="Times New Roman" pitchFamily="18" charset="0"/>
                <a:cs typeface="Times New Roman" pitchFamily="18" charset="0"/>
              </a:rPr>
              <a:t>• Fetal heart rate changes (increased, decreased, less fluctuation) </a:t>
            </a:r>
          </a:p>
          <a:p>
            <a:r>
              <a:rPr lang="en-US" sz="2000" dirty="0">
                <a:latin typeface="Times New Roman" pitchFamily="18" charset="0"/>
                <a:cs typeface="Times New Roman" pitchFamily="18" charset="0"/>
              </a:rPr>
              <a:t>• Rising, weak pulse (tachycardia) </a:t>
            </a:r>
          </a:p>
          <a:p>
            <a:r>
              <a:rPr lang="en-US" sz="2000" dirty="0">
                <a:latin typeface="Times New Roman" pitchFamily="18" charset="0"/>
                <a:cs typeface="Times New Roman" pitchFamily="18" charset="0"/>
              </a:rPr>
              <a:t>• Rising respiratory rate (tachypnea)</a:t>
            </a:r>
          </a:p>
          <a:p>
            <a:r>
              <a:rPr lang="en-US" sz="2000" dirty="0">
                <a:latin typeface="Times New Roman" pitchFamily="18" charset="0"/>
                <a:cs typeface="Times New Roman" pitchFamily="18" charset="0"/>
              </a:rPr>
              <a:t> • Shallow, irregular respirations; air hunger</a:t>
            </a:r>
          </a:p>
          <a:p>
            <a:r>
              <a:rPr lang="en-US" sz="2000" dirty="0">
                <a:latin typeface="Times New Roman" pitchFamily="18" charset="0"/>
                <a:cs typeface="Times New Roman" pitchFamily="18" charset="0"/>
              </a:rPr>
              <a:t> • Falling blood pressure (hypotension)</a:t>
            </a:r>
          </a:p>
          <a:p>
            <a:r>
              <a:rPr lang="en-US" sz="2000" dirty="0">
                <a:latin typeface="Times New Roman" pitchFamily="18" charset="0"/>
                <a:cs typeface="Times New Roman" pitchFamily="18" charset="0"/>
              </a:rPr>
              <a:t> • Decreased (usually less than 30 mL/h) or absent urine output</a:t>
            </a:r>
          </a:p>
          <a:p>
            <a:r>
              <a:rPr lang="en-US" sz="2000" dirty="0">
                <a:latin typeface="Times New Roman" pitchFamily="18" charset="0"/>
                <a:cs typeface="Times New Roman" pitchFamily="18" charset="0"/>
              </a:rPr>
              <a:t> • Pale skin or mucous membranes </a:t>
            </a:r>
          </a:p>
          <a:p>
            <a:r>
              <a:rPr lang="en-US" sz="2000" dirty="0">
                <a:latin typeface="Times New Roman" pitchFamily="18" charset="0"/>
                <a:cs typeface="Times New Roman" pitchFamily="18" charset="0"/>
              </a:rPr>
              <a:t>• Cold, clammy skin </a:t>
            </a:r>
          </a:p>
          <a:p>
            <a:r>
              <a:rPr lang="en-US" sz="2000" dirty="0">
                <a:latin typeface="Times New Roman" pitchFamily="18" charset="0"/>
                <a:cs typeface="Times New Roman" pitchFamily="18" charset="0"/>
              </a:rPr>
              <a:t>• Faintness </a:t>
            </a:r>
          </a:p>
          <a:p>
            <a:r>
              <a:rPr lang="en-US" sz="2000" dirty="0">
                <a:latin typeface="Times New Roman" pitchFamily="18" charset="0"/>
                <a:cs typeface="Times New Roman" pitchFamily="18" charset="0"/>
              </a:rPr>
              <a:t>• Thirst</a:t>
            </a:r>
          </a:p>
        </p:txBody>
      </p:sp>
    </p:spTree>
    <p:extLst>
      <p:ext uri="{BB962C8B-B14F-4D97-AF65-F5344CB8AC3E}">
        <p14:creationId xmlns:p14="http://schemas.microsoft.com/office/powerpoint/2010/main" val="2673626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863417"/>
          </a:xfrm>
          <a:prstGeom prst="rect">
            <a:avLst/>
          </a:prstGeom>
        </p:spPr>
        <p:txBody>
          <a:bodyPr wrap="square">
            <a:spAutoFit/>
          </a:bodyPr>
          <a:lstStyle/>
          <a:p>
            <a:r>
              <a:rPr lang="en-US" sz="2000" b="1" dirty="0">
                <a:latin typeface="Times New Roman" pitchFamily="18" charset="0"/>
                <a:cs typeface="Times New Roman" pitchFamily="18" charset="0"/>
              </a:rPr>
              <a:t>Treatment</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A sensitive pregnancy test for </a:t>
            </a:r>
            <a:r>
              <a:rPr lang="en-US" sz="2000" dirty="0" err="1">
                <a:latin typeface="Times New Roman" pitchFamily="18" charset="0"/>
                <a:cs typeface="Times New Roman" pitchFamily="18" charset="0"/>
              </a:rPr>
              <a:t>hCG</a:t>
            </a:r>
            <a:r>
              <a:rPr lang="en-US" sz="2000" dirty="0">
                <a:latin typeface="Times New Roman" pitchFamily="18" charset="0"/>
                <a:cs typeface="Times New Roman" pitchFamily="18" charset="0"/>
              </a:rPr>
              <a:t> is done to determine if the woman is pregnant. </a:t>
            </a:r>
          </a:p>
          <a:p>
            <a:pPr marL="285750" indent="-285750">
              <a:buFont typeface="Arial" pitchFamily="34" charset="0"/>
              <a:buChar char="•"/>
            </a:pPr>
            <a:r>
              <a:rPr lang="en-US" sz="2000" dirty="0">
                <a:latin typeface="Times New Roman" pitchFamily="18" charset="0"/>
                <a:cs typeface="Times New Roman" pitchFamily="18" charset="0"/>
              </a:rPr>
              <a:t>Transvaginal ultrasound examination determines whether the embryo is growing within the uterine cavity. </a:t>
            </a:r>
          </a:p>
          <a:p>
            <a:pPr marL="285750" indent="-285750">
              <a:buFont typeface="Arial" pitchFamily="34" charset="0"/>
              <a:buChar char="•"/>
            </a:pPr>
            <a:r>
              <a:rPr lang="en-US" sz="2000" dirty="0">
                <a:latin typeface="Times New Roman" pitchFamily="18" charset="0"/>
                <a:cs typeface="Times New Roman" pitchFamily="18" charset="0"/>
              </a:rPr>
              <a:t>Culdocentesis (puncture of the upper posterior vaginal wall with removal of peritoneal fluid) may occasionally be performed to identify blood in the woman’s pelvis, which suggests tubal rupture.</a:t>
            </a:r>
          </a:p>
          <a:p>
            <a:pPr marL="285750" indent="-285750">
              <a:buFont typeface="Arial" pitchFamily="34" charset="0"/>
              <a:buChar char="•"/>
            </a:pPr>
            <a:r>
              <a:rPr lang="en-US" sz="2000" dirty="0">
                <a:latin typeface="Times New Roman" pitchFamily="18" charset="0"/>
                <a:cs typeface="Times New Roman" pitchFamily="18" charset="0"/>
              </a:rPr>
              <a:t> A laparoscopic examination may be done to view the damaged tube with an endoscope (lighted instrument for viewing internal organs). </a:t>
            </a:r>
          </a:p>
          <a:p>
            <a:pPr marL="285750" indent="-285750">
              <a:buFont typeface="Arial" pitchFamily="34" charset="0"/>
              <a:buChar char="•"/>
            </a:pPr>
            <a:r>
              <a:rPr lang="en-US" sz="2000" dirty="0">
                <a:latin typeface="Times New Roman" pitchFamily="18" charset="0"/>
                <a:cs typeface="Times New Roman" pitchFamily="18" charset="0"/>
              </a:rPr>
              <a:t>The physician attempts to preserve the tube if the woman wants other children, but this is not always possible. </a:t>
            </a:r>
          </a:p>
          <a:p>
            <a:pPr marL="285750" indent="-285750">
              <a:buFont typeface="Arial" pitchFamily="34" charset="0"/>
              <a:buChar char="•"/>
            </a:pPr>
            <a:r>
              <a:rPr lang="en-US" sz="2000" dirty="0">
                <a:latin typeface="Times New Roman" pitchFamily="18" charset="0"/>
                <a:cs typeface="Times New Roman" pitchFamily="18" charset="0"/>
              </a:rPr>
              <a:t>The priority medical treatment is to control blood loss. </a:t>
            </a:r>
          </a:p>
          <a:p>
            <a:pPr marL="285750" indent="-285750">
              <a:buFont typeface="Arial" pitchFamily="34" charset="0"/>
              <a:buChar char="•"/>
            </a:pPr>
            <a:r>
              <a:rPr lang="en-US" sz="2000" dirty="0">
                <a:latin typeface="Times New Roman" pitchFamily="18" charset="0"/>
                <a:cs typeface="Times New Roman" pitchFamily="18" charset="0"/>
              </a:rPr>
              <a:t>Blood transfusion may be required for massive hemorrhage. </a:t>
            </a:r>
          </a:p>
          <a:p>
            <a:r>
              <a:rPr lang="en-US" sz="2000" b="1" dirty="0">
                <a:latin typeface="Times New Roman" pitchFamily="18" charset="0"/>
                <a:cs typeface="Times New Roman" pitchFamily="18" charset="0"/>
              </a:rPr>
              <a:t>Depending on the gestation and the amount of damage to the fallopian tube, one of the following three courses of treatment is chosen</a:t>
            </a:r>
            <a:r>
              <a:rPr lang="en-US" sz="2000" dirty="0">
                <a:latin typeface="Times New Roman" pitchFamily="18" charset="0"/>
                <a:cs typeface="Times New Roman" pitchFamily="18" charset="0"/>
              </a:rPr>
              <a:t>: </a:t>
            </a:r>
          </a:p>
          <a:p>
            <a:pPr marL="342900" indent="-342900">
              <a:buAutoNum type="arabicPeriod"/>
            </a:pPr>
            <a:r>
              <a:rPr lang="en-US" sz="2000" dirty="0">
                <a:latin typeface="Times New Roman" pitchFamily="18" charset="0"/>
                <a:cs typeface="Times New Roman" pitchFamily="18" charset="0"/>
              </a:rPr>
              <a:t>No action is taken if the woman’s body is resorbing the pregnancy. </a:t>
            </a:r>
          </a:p>
          <a:p>
            <a:pPr marL="342900" indent="-342900">
              <a:buAutoNum type="arabicPeriod"/>
            </a:pPr>
            <a:r>
              <a:rPr lang="en-US" sz="2000" dirty="0">
                <a:latin typeface="Times New Roman" pitchFamily="18" charset="0"/>
                <a:cs typeface="Times New Roman" pitchFamily="18" charset="0"/>
              </a:rPr>
              <a:t>Medical therapy with methotrexate (if the tube is not ruptured) inhibits cell division in the embryo and allows it to be resorbed. </a:t>
            </a:r>
          </a:p>
          <a:p>
            <a:pPr marL="342900" indent="-342900">
              <a:buAutoNum type="arabicPeriod"/>
            </a:pPr>
            <a:r>
              <a:rPr lang="en-US" sz="2000" dirty="0">
                <a:latin typeface="Times New Roman" pitchFamily="18" charset="0"/>
                <a:cs typeface="Times New Roman" pitchFamily="18" charset="0"/>
              </a:rPr>
              <a:t>Surgery to remove the products of conception (POC) from the tube is performed if damage is minimal; severe damage requires removal of the entire tube and occasionally the uterus.</a:t>
            </a:r>
          </a:p>
        </p:txBody>
      </p:sp>
    </p:spTree>
    <p:extLst>
      <p:ext uri="{BB962C8B-B14F-4D97-AF65-F5344CB8AC3E}">
        <p14:creationId xmlns:p14="http://schemas.microsoft.com/office/powerpoint/2010/main" val="1517360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5940088"/>
          </a:xfrm>
          <a:prstGeom prst="rect">
            <a:avLst/>
          </a:prstGeom>
        </p:spPr>
        <p:txBody>
          <a:bodyPr wrap="square">
            <a:spAutoFit/>
          </a:bodyPr>
          <a:lstStyle/>
          <a:p>
            <a:r>
              <a:rPr lang="en-US" sz="2000" b="1" dirty="0">
                <a:latin typeface="Times New Roman" pitchFamily="18" charset="0"/>
                <a:cs typeface="Times New Roman" pitchFamily="18" charset="0"/>
              </a:rPr>
              <a:t>Nursing care</a:t>
            </a:r>
          </a:p>
          <a:p>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Nursing care includes observing for hypovolemic shock as in spontaneous abortion. </a:t>
            </a:r>
          </a:p>
          <a:p>
            <a:r>
              <a:rPr lang="en-US" sz="2000" dirty="0">
                <a:latin typeface="Times New Roman" pitchFamily="18" charset="0"/>
                <a:cs typeface="Times New Roman" pitchFamily="18" charset="0"/>
              </a:rPr>
              <a:t>Vaginal bleeding is assessed, although most lost blood may remain in the abdomen.</a:t>
            </a:r>
          </a:p>
          <a:p>
            <a:r>
              <a:rPr lang="en-US" sz="2000" dirty="0">
                <a:latin typeface="Times New Roman" pitchFamily="18" charset="0"/>
                <a:cs typeface="Times New Roman" pitchFamily="18" charset="0"/>
              </a:rPr>
              <a:t> The nurse should report increasing pain, particularly shoulder pain, to the physician. If the woman has surgery, preoperative and postoperative care as follows: </a:t>
            </a:r>
          </a:p>
          <a:p>
            <a:r>
              <a:rPr lang="en-US" sz="2000" dirty="0">
                <a:latin typeface="Times New Roman" pitchFamily="18" charset="0"/>
                <a:cs typeface="Times New Roman" pitchFamily="18" charset="0"/>
              </a:rPr>
              <a:t>• Measurement of vital signs to identify hypovolemic shock and temperature to identify infection </a:t>
            </a:r>
          </a:p>
          <a:p>
            <a:r>
              <a:rPr lang="en-US" sz="2000" dirty="0">
                <a:latin typeface="Times New Roman" pitchFamily="18" charset="0"/>
                <a:cs typeface="Times New Roman" pitchFamily="18" charset="0"/>
              </a:rPr>
              <a:t>• Assessment of lung and bowel sounds </a:t>
            </a:r>
          </a:p>
          <a:p>
            <a:r>
              <a:rPr lang="en-US" sz="2000" dirty="0">
                <a:latin typeface="Times New Roman" pitchFamily="18" charset="0"/>
                <a:cs typeface="Times New Roman" pitchFamily="18" charset="0"/>
              </a:rPr>
              <a:t>• Intravenous fluid; blood replacement may be ordered if the loss was substantial </a:t>
            </a:r>
          </a:p>
          <a:p>
            <a:r>
              <a:rPr lang="en-US" sz="2000" dirty="0">
                <a:latin typeface="Times New Roman" pitchFamily="18" charset="0"/>
                <a:cs typeface="Times New Roman" pitchFamily="18" charset="0"/>
              </a:rPr>
              <a:t>• Antibiotics as ordered </a:t>
            </a:r>
          </a:p>
          <a:p>
            <a:r>
              <a:rPr lang="en-US" sz="2000" dirty="0">
                <a:latin typeface="Times New Roman" pitchFamily="18" charset="0"/>
                <a:cs typeface="Times New Roman" pitchFamily="18" charset="0"/>
              </a:rPr>
              <a:t>• Pain medication, often with patient-controlled analgesia after surgery </a:t>
            </a:r>
          </a:p>
          <a:p>
            <a:r>
              <a:rPr lang="en-US" sz="2000" dirty="0">
                <a:latin typeface="Times New Roman" pitchFamily="18" charset="0"/>
                <a:cs typeface="Times New Roman" pitchFamily="18" charset="0"/>
              </a:rPr>
              <a:t>• NPO status preoperatively; oral intake usually resumes after surgery, beginning with ice chips and then clear liquids, and is advanced as bowel sounds resume </a:t>
            </a:r>
          </a:p>
          <a:p>
            <a:r>
              <a:rPr lang="en-US" sz="2000" dirty="0">
                <a:latin typeface="Times New Roman" pitchFamily="18" charset="0"/>
                <a:cs typeface="Times New Roman" pitchFamily="18" charset="0"/>
              </a:rPr>
              <a:t>• Indwelling Foley catheter as ordered; urine output is a significant indicator of fluid balance and will fall or stop if the woman hemorrhages; minimum acceptable urine output is 30 mL/h</a:t>
            </a:r>
          </a:p>
          <a:p>
            <a:r>
              <a:rPr lang="en-US" sz="2000" dirty="0">
                <a:latin typeface="Times New Roman" pitchFamily="18" charset="0"/>
                <a:cs typeface="Times New Roman" pitchFamily="18" charset="0"/>
              </a:rPr>
              <a:t> • Bed rest before surgery; progressive ambulation postoperatively; the nurse should have adequate assistance when the woman first ambulates because she is more likely to faint if she lost a significant amount of blood</a:t>
            </a:r>
          </a:p>
        </p:txBody>
      </p:sp>
    </p:spTree>
    <p:extLst>
      <p:ext uri="{BB962C8B-B14F-4D97-AF65-F5344CB8AC3E}">
        <p14:creationId xmlns:p14="http://schemas.microsoft.com/office/powerpoint/2010/main" val="323092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89844"/>
            <a:ext cx="7924800" cy="2246769"/>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Assessment of fetal health Extraordinary technical advances have enabled the management of high-risk pregnancies so that both the mother and the fetus have positive outcomes. </a:t>
            </a:r>
          </a:p>
          <a:p>
            <a:pPr marL="342900" indent="-342900">
              <a:buFont typeface="Arial" pitchFamily="34" charset="0"/>
              <a:buChar char="•"/>
            </a:pPr>
            <a:r>
              <a:rPr lang="en-US" sz="2000" dirty="0">
                <a:latin typeface="Times New Roman" pitchFamily="18" charset="0"/>
                <a:cs typeface="Times New Roman" pitchFamily="18" charset="0"/>
              </a:rPr>
              <a:t>The nurse can provide the psychosocial support that will allay or reduce parental anxiety. </a:t>
            </a:r>
          </a:p>
          <a:p>
            <a:pPr marL="342900" indent="-342900">
              <a:buFont typeface="Arial" pitchFamily="34" charset="0"/>
              <a:buChar char="•"/>
            </a:pPr>
            <a:r>
              <a:rPr lang="en-US" sz="2000" dirty="0">
                <a:latin typeface="Times New Roman" pitchFamily="18" charset="0"/>
                <a:cs typeface="Times New Roman" pitchFamily="18" charset="0"/>
              </a:rPr>
              <a:t>Amniocentesis common diagnostic tests that assess the status of the fetus.</a:t>
            </a:r>
          </a:p>
        </p:txBody>
      </p:sp>
    </p:spTree>
    <p:extLst>
      <p:ext uri="{BB962C8B-B14F-4D97-AF65-F5344CB8AC3E}">
        <p14:creationId xmlns:p14="http://schemas.microsoft.com/office/powerpoint/2010/main" val="3466125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458200" cy="3046988"/>
          </a:xfrm>
          <a:prstGeom prst="rect">
            <a:avLst/>
          </a:prstGeom>
        </p:spPr>
        <p:txBody>
          <a:bodyPr wrap="square">
            <a:spAutoFit/>
          </a:bodyPr>
          <a:lstStyle/>
          <a:p>
            <a:pPr marL="342900" indent="-342900">
              <a:buFont typeface="Arial" pitchFamily="34" charset="0"/>
              <a:buChar char="•"/>
            </a:pPr>
            <a:r>
              <a:rPr lang="en-US" sz="2400" b="1" dirty="0"/>
              <a:t>In addition to physical preoperative and postoperative care, the nurse provides emotional support, because the woman and her family may experience grieving similar to that accompanying spontaneous abortion.</a:t>
            </a:r>
          </a:p>
          <a:p>
            <a:pPr marL="342900" indent="-342900">
              <a:buFont typeface="Arial" pitchFamily="34" charset="0"/>
              <a:buChar char="•"/>
            </a:pPr>
            <a:r>
              <a:rPr lang="en-US" sz="2400" b="1" dirty="0"/>
              <a:t> Loss of a fallopian tube threatens future fertility and is another source of grief. </a:t>
            </a:r>
          </a:p>
          <a:p>
            <a:pPr marL="342900" indent="-342900">
              <a:buFont typeface="Arial" pitchFamily="34" charset="0"/>
              <a:buChar char="•"/>
            </a:pPr>
            <a:r>
              <a:rPr lang="en-US" sz="2400" b="1" dirty="0"/>
              <a:t>However, future pregnancies are possible if the remaining fallopian tube is normal. </a:t>
            </a:r>
          </a:p>
        </p:txBody>
      </p:sp>
    </p:spTree>
    <p:extLst>
      <p:ext uri="{BB962C8B-B14F-4D97-AF65-F5344CB8AC3E}">
        <p14:creationId xmlns:p14="http://schemas.microsoft.com/office/powerpoint/2010/main" val="4262134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51344"/>
            <a:ext cx="7924800" cy="4708981"/>
          </a:xfrm>
          <a:prstGeom prst="rect">
            <a:avLst/>
          </a:prstGeom>
        </p:spPr>
        <p:txBody>
          <a:bodyPr wrap="square">
            <a:spAutoFit/>
          </a:bodyPr>
          <a:lstStyle/>
          <a:p>
            <a:r>
              <a:rPr lang="en-US" sz="2000" b="1" dirty="0" err="1"/>
              <a:t>Hydatidiform</a:t>
            </a:r>
            <a:r>
              <a:rPr lang="en-US" sz="2000" dirty="0"/>
              <a:t> </a:t>
            </a:r>
            <a:r>
              <a:rPr lang="en-US" sz="2000" b="1" dirty="0"/>
              <a:t>Mole</a:t>
            </a:r>
          </a:p>
          <a:p>
            <a:pPr marL="342900" indent="-342900">
              <a:buFont typeface="Arial" pitchFamily="34" charset="0"/>
              <a:buChar char="•"/>
            </a:pPr>
            <a:r>
              <a:rPr lang="en-US" sz="2000" b="1" dirty="0" err="1">
                <a:latin typeface="Times New Roman" pitchFamily="18" charset="0"/>
                <a:cs typeface="Times New Roman" pitchFamily="18" charset="0"/>
              </a:rPr>
              <a:t>Hydatidiform</a:t>
            </a:r>
            <a:r>
              <a:rPr lang="en-US" sz="2000" b="1" dirty="0">
                <a:latin typeface="Times New Roman" pitchFamily="18" charset="0"/>
                <a:cs typeface="Times New Roman" pitchFamily="18" charset="0"/>
              </a:rPr>
              <a:t> mole (gestational trophoblastic disease</a:t>
            </a:r>
            <a:r>
              <a:rPr lang="en-US" sz="2000" dirty="0">
                <a:latin typeface="Times New Roman" pitchFamily="18" charset="0"/>
                <a:cs typeface="Times New Roman" pitchFamily="18" charset="0"/>
              </a:rPr>
              <a:t>; also known as a molar pregnancy) occurs when the chorionic villi (fringelike structures that form the placenta) increase abnormally and develop vesicles (small sacs) that resemble tiny grapes (see Fig. 5.4). </a:t>
            </a:r>
          </a:p>
          <a:p>
            <a:pPr marL="342900" indent="-342900">
              <a:buFont typeface="Arial" pitchFamily="34" charset="0"/>
              <a:buChar char="•"/>
            </a:pPr>
            <a:r>
              <a:rPr lang="en-US" sz="2000" dirty="0">
                <a:latin typeface="Times New Roman" pitchFamily="18" charset="0"/>
                <a:cs typeface="Times New Roman" pitchFamily="18" charset="0"/>
              </a:rPr>
              <a:t>The mole may be complete, with no fetus present, or partial, in which only part of the placenta has the characteristic vesicles. </a:t>
            </a:r>
          </a:p>
          <a:p>
            <a:pPr marL="342900" indent="-342900">
              <a:buFont typeface="Arial" pitchFamily="34" charset="0"/>
              <a:buChar char="•"/>
            </a:pPr>
            <a:r>
              <a:rPr lang="en-US" sz="2000" dirty="0" err="1">
                <a:latin typeface="Times New Roman" pitchFamily="18" charset="0"/>
                <a:cs typeface="Times New Roman" pitchFamily="18" charset="0"/>
              </a:rPr>
              <a:t>Hydatidiform</a:t>
            </a:r>
            <a:r>
              <a:rPr lang="en-US" sz="2000" dirty="0">
                <a:latin typeface="Times New Roman" pitchFamily="18" charset="0"/>
                <a:cs typeface="Times New Roman" pitchFamily="18" charset="0"/>
              </a:rPr>
              <a:t> mole may result in hemorrhage, clotting abnormalities, hypertension, and a possibility of later development of cancer (</a:t>
            </a:r>
            <a:r>
              <a:rPr lang="en-US" sz="2000" dirty="0" err="1">
                <a:latin typeface="Times New Roman" pitchFamily="18" charset="0"/>
                <a:cs typeface="Times New Roman" pitchFamily="18" charset="0"/>
              </a:rPr>
              <a:t>choriocarcinoma</a:t>
            </a:r>
            <a:r>
              <a:rPr lang="en-US" sz="2000" dirty="0">
                <a:latin typeface="Times New Roman" pitchFamily="18" charset="0"/>
                <a:cs typeface="Times New Roman" pitchFamily="18" charset="0"/>
              </a:rPr>
              <a:t>).</a:t>
            </a:r>
          </a:p>
          <a:p>
            <a:pPr marL="342900" indent="-342900">
              <a:buFont typeface="Arial" pitchFamily="34" charset="0"/>
              <a:buChar char="•"/>
            </a:pPr>
            <a:r>
              <a:rPr lang="en-US" sz="2000" dirty="0">
                <a:latin typeface="Times New Roman" pitchFamily="18" charset="0"/>
                <a:cs typeface="Times New Roman" pitchFamily="18" charset="0"/>
              </a:rPr>
              <a:t> Chromosome abnormalities are found in many cases of </a:t>
            </a:r>
            <a:r>
              <a:rPr lang="en-US" sz="2000" dirty="0" err="1">
                <a:latin typeface="Times New Roman" pitchFamily="18" charset="0"/>
                <a:cs typeface="Times New Roman" pitchFamily="18" charset="0"/>
              </a:rPr>
              <a:t>hydatidiform</a:t>
            </a:r>
            <a:r>
              <a:rPr lang="en-US" sz="2000" dirty="0">
                <a:latin typeface="Times New Roman" pitchFamily="18" charset="0"/>
                <a:cs typeface="Times New Roman" pitchFamily="18" charset="0"/>
              </a:rPr>
              <a:t> mole.</a:t>
            </a:r>
          </a:p>
          <a:p>
            <a:pPr marL="342900" indent="-342900">
              <a:buFont typeface="Arial" pitchFamily="34" charset="0"/>
              <a:buChar char="•"/>
            </a:pPr>
            <a:r>
              <a:rPr lang="en-US" sz="2000" dirty="0">
                <a:latin typeface="Times New Roman" pitchFamily="18" charset="0"/>
                <a:cs typeface="Times New Roman" pitchFamily="18" charset="0"/>
              </a:rPr>
              <a:t> It is more likely to occur in women at the age extremes of reproductive life, and a woman who has had one molar pregnancy has a 1% chance of another molar pregnancy in the future .</a:t>
            </a:r>
          </a:p>
        </p:txBody>
      </p:sp>
    </p:spTree>
    <p:extLst>
      <p:ext uri="{BB962C8B-B14F-4D97-AF65-F5344CB8AC3E}">
        <p14:creationId xmlns:p14="http://schemas.microsoft.com/office/powerpoint/2010/main" val="3878925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1"/>
            <a:ext cx="8686800" cy="4093428"/>
          </a:xfrm>
          <a:prstGeom prst="rect">
            <a:avLst/>
          </a:prstGeom>
        </p:spPr>
        <p:txBody>
          <a:bodyPr wrap="square">
            <a:spAutoFit/>
          </a:bodyPr>
          <a:lstStyle/>
          <a:p>
            <a:r>
              <a:rPr lang="en-US" sz="2000" b="1" dirty="0">
                <a:latin typeface="Times New Roman" pitchFamily="18" charset="0"/>
                <a:cs typeface="Times New Roman" pitchFamily="18" charset="0"/>
              </a:rPr>
              <a:t>Manifestations</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Signs associated with </a:t>
            </a:r>
            <a:r>
              <a:rPr lang="en-US" sz="2000" b="1" dirty="0" err="1">
                <a:latin typeface="Times New Roman" pitchFamily="18" charset="0"/>
                <a:cs typeface="Times New Roman" pitchFamily="18" charset="0"/>
              </a:rPr>
              <a:t>hydatidiform</a:t>
            </a:r>
            <a:r>
              <a:rPr lang="en-US" sz="2000" b="1" dirty="0">
                <a:latin typeface="Times New Roman" pitchFamily="18" charset="0"/>
                <a:cs typeface="Times New Roman" pitchFamily="18" charset="0"/>
              </a:rPr>
              <a:t> mole appear early in pregnancy and can include the following: </a:t>
            </a:r>
          </a:p>
          <a:p>
            <a:r>
              <a:rPr lang="en-US" sz="2000" dirty="0">
                <a:latin typeface="Times New Roman" pitchFamily="18" charset="0"/>
                <a:cs typeface="Times New Roman" pitchFamily="18" charset="0"/>
              </a:rPr>
              <a:t>• Bleeding, which may range from spotting to profuse hemorrhage and may be brown in color; cramping may be present </a:t>
            </a:r>
          </a:p>
          <a:p>
            <a:r>
              <a:rPr lang="en-US" sz="2000" dirty="0">
                <a:latin typeface="Times New Roman" pitchFamily="18" charset="0"/>
                <a:cs typeface="Times New Roman" pitchFamily="18" charset="0"/>
              </a:rPr>
              <a:t>• Rapid uterine growth and a uterine size that is larger than expected for the gestation </a:t>
            </a:r>
          </a:p>
          <a:p>
            <a:r>
              <a:rPr lang="en-US" sz="2000" dirty="0">
                <a:latin typeface="Times New Roman" pitchFamily="18" charset="0"/>
                <a:cs typeface="Times New Roman" pitchFamily="18" charset="0"/>
              </a:rPr>
              <a:t>• Failure to detect fetal heart activity </a:t>
            </a:r>
          </a:p>
          <a:p>
            <a:r>
              <a:rPr lang="en-US" sz="2000" dirty="0">
                <a:latin typeface="Times New Roman" pitchFamily="18" charset="0"/>
                <a:cs typeface="Times New Roman" pitchFamily="18" charset="0"/>
              </a:rPr>
              <a:t>• Signs of hyperemesis </a:t>
            </a:r>
            <a:r>
              <a:rPr lang="en-US" sz="2000" dirty="0" err="1">
                <a:latin typeface="Times New Roman" pitchFamily="18" charset="0"/>
                <a:cs typeface="Times New Roman" pitchFamily="18" charset="0"/>
              </a:rPr>
              <a:t>gravidarum</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Unusually early development of gestational hypertension</a:t>
            </a:r>
          </a:p>
          <a:p>
            <a:r>
              <a:rPr lang="en-US" sz="2000" dirty="0">
                <a:latin typeface="Times New Roman" pitchFamily="18" charset="0"/>
                <a:cs typeface="Times New Roman" pitchFamily="18" charset="0"/>
              </a:rPr>
              <a:t> • Higher than expected levels of </a:t>
            </a:r>
            <a:r>
              <a:rPr lang="en-US" sz="2000" dirty="0" err="1">
                <a:latin typeface="Times New Roman" pitchFamily="18" charset="0"/>
                <a:cs typeface="Times New Roman" pitchFamily="18" charset="0"/>
              </a:rPr>
              <a:t>hCG</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 distinctive “snowstorm” pattern on ultrasound but no evidence of a developing fetus in the uterus</a:t>
            </a:r>
          </a:p>
        </p:txBody>
      </p:sp>
    </p:spTree>
    <p:extLst>
      <p:ext uri="{BB962C8B-B14F-4D97-AF65-F5344CB8AC3E}">
        <p14:creationId xmlns:p14="http://schemas.microsoft.com/office/powerpoint/2010/main" val="91368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229600" cy="4893647"/>
          </a:xfrm>
          <a:prstGeom prst="rect">
            <a:avLst/>
          </a:prstGeom>
        </p:spPr>
        <p:txBody>
          <a:bodyPr wrap="square">
            <a:spAutoFit/>
          </a:bodyPr>
          <a:lstStyle/>
          <a:p>
            <a:r>
              <a:rPr lang="en-US" sz="2400" b="1" dirty="0"/>
              <a:t>Treatment </a:t>
            </a:r>
          </a:p>
          <a:p>
            <a:pPr marL="342900" indent="-342900">
              <a:buFont typeface="Arial" pitchFamily="34" charset="0"/>
              <a:buChar char="•"/>
            </a:pPr>
            <a:r>
              <a:rPr lang="en-US" sz="2400" dirty="0" err="1">
                <a:latin typeface="Times New Roman" pitchFamily="18" charset="0"/>
                <a:cs typeface="Times New Roman" pitchFamily="18" charset="0"/>
              </a:rPr>
              <a:t>Transvaginal</a:t>
            </a:r>
            <a:r>
              <a:rPr lang="en-US" sz="2400" dirty="0">
                <a:latin typeface="Times New Roman" pitchFamily="18" charset="0"/>
                <a:cs typeface="Times New Roman" pitchFamily="18" charset="0"/>
              </a:rPr>
              <a:t> ultrasound verifies the diagnosis. </a:t>
            </a:r>
          </a:p>
          <a:p>
            <a:pPr marL="342900" indent="-342900">
              <a:buFont typeface="Arial" pitchFamily="34" charset="0"/>
              <a:buChar char="•"/>
            </a:pPr>
            <a:r>
              <a:rPr lang="en-US" sz="2400" dirty="0">
                <a:latin typeface="Times New Roman" pitchFamily="18" charset="0"/>
                <a:cs typeface="Times New Roman" pitchFamily="18" charset="0"/>
              </a:rPr>
              <a:t>The uterus is evacuated by vacuum aspiration and dilation and evacuation. </a:t>
            </a:r>
          </a:p>
          <a:p>
            <a:pPr marL="342900" indent="-342900">
              <a:buFont typeface="Arial" pitchFamily="34" charset="0"/>
              <a:buChar char="•"/>
            </a:pPr>
            <a:r>
              <a:rPr lang="en-US" sz="2400" dirty="0">
                <a:latin typeface="Times New Roman" pitchFamily="18" charset="0"/>
                <a:cs typeface="Times New Roman" pitchFamily="18" charset="0"/>
              </a:rPr>
              <a:t>The level of </a:t>
            </a:r>
            <a:r>
              <a:rPr lang="en-US" sz="2400" dirty="0" err="1">
                <a:latin typeface="Times New Roman" pitchFamily="18" charset="0"/>
                <a:cs typeface="Times New Roman" pitchFamily="18" charset="0"/>
              </a:rPr>
              <a:t>hCG</a:t>
            </a:r>
            <a:r>
              <a:rPr lang="en-US" sz="2400" dirty="0">
                <a:latin typeface="Times New Roman" pitchFamily="18" charset="0"/>
                <a:cs typeface="Times New Roman" pitchFamily="18" charset="0"/>
              </a:rPr>
              <a:t> is tested and retested until it is undetectable, and the levels are followed for at least 1 year. </a:t>
            </a:r>
          </a:p>
          <a:p>
            <a:pPr marL="342900" indent="-342900">
              <a:buFont typeface="Arial" pitchFamily="34" charset="0"/>
              <a:buChar char="•"/>
            </a:pPr>
            <a:r>
              <a:rPr lang="en-US" sz="2400" dirty="0">
                <a:latin typeface="Times New Roman" pitchFamily="18" charset="0"/>
                <a:cs typeface="Times New Roman" pitchFamily="18" charset="0"/>
              </a:rPr>
              <a:t>Persistent or rising levels suggest that vesicles remain or that malignant change has occurred. </a:t>
            </a:r>
          </a:p>
          <a:p>
            <a:pPr marL="342900" indent="-342900">
              <a:buFont typeface="Arial" pitchFamily="34" charset="0"/>
              <a:buChar char="•"/>
            </a:pPr>
            <a:r>
              <a:rPr lang="en-US" sz="2400" dirty="0">
                <a:latin typeface="Times New Roman" pitchFamily="18" charset="0"/>
                <a:cs typeface="Times New Roman" pitchFamily="18" charset="0"/>
              </a:rPr>
              <a:t>The woman should delay conceiving until follow-up care is complete because a new pregnancy would confuse tests for </a:t>
            </a:r>
            <a:r>
              <a:rPr lang="en-US" sz="2400" dirty="0" err="1">
                <a:latin typeface="Times New Roman" pitchFamily="18" charset="0"/>
                <a:cs typeface="Times New Roman" pitchFamily="18" charset="0"/>
              </a:rPr>
              <a:t>hCG</a:t>
            </a:r>
            <a:r>
              <a:rPr lang="en-US" sz="2400" dirty="0">
                <a:latin typeface="Times New Roman" pitchFamily="18" charset="0"/>
                <a:cs typeface="Times New Roman" pitchFamily="18" charset="0"/>
              </a:rPr>
              <a:t>. </a:t>
            </a:r>
          </a:p>
          <a:p>
            <a:pPr marL="342900" indent="-342900">
              <a:buFont typeface="Arial" pitchFamily="34" charset="0"/>
              <a:buChar char="•"/>
            </a:pPr>
            <a:r>
              <a:rPr lang="en-US" sz="2400" dirty="0">
                <a:latin typeface="Times New Roman" pitchFamily="18" charset="0"/>
                <a:cs typeface="Times New Roman" pitchFamily="18" charset="0"/>
              </a:rPr>
              <a:t>Rh0 (D) immune globulin is prescribed for the Rh-negative woman.</a:t>
            </a:r>
          </a:p>
        </p:txBody>
      </p:sp>
    </p:spTree>
    <p:extLst>
      <p:ext uri="{BB962C8B-B14F-4D97-AF65-F5344CB8AC3E}">
        <p14:creationId xmlns:p14="http://schemas.microsoft.com/office/powerpoint/2010/main" val="524856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05341"/>
            <a:ext cx="8534400" cy="3477875"/>
          </a:xfrm>
          <a:prstGeom prst="rect">
            <a:avLst/>
          </a:prstGeom>
        </p:spPr>
        <p:txBody>
          <a:bodyPr wrap="square">
            <a:spAutoFit/>
          </a:bodyPr>
          <a:lstStyle/>
          <a:p>
            <a:r>
              <a:rPr lang="en-US" sz="2000" b="1" dirty="0">
                <a:latin typeface="Times New Roman" pitchFamily="18" charset="0"/>
                <a:cs typeface="Times New Roman" pitchFamily="18" charset="0"/>
              </a:rPr>
              <a:t>Nursing care </a:t>
            </a:r>
          </a:p>
          <a:p>
            <a:pPr marL="342900" indent="-342900">
              <a:buFont typeface="+mj-lt"/>
              <a:buAutoNum type="arabicPeriod"/>
            </a:pPr>
            <a:r>
              <a:rPr lang="en-US" sz="2000" dirty="0">
                <a:latin typeface="Times New Roman" pitchFamily="18" charset="0"/>
                <a:cs typeface="Times New Roman" pitchFamily="18" charset="0"/>
              </a:rPr>
              <a:t>The nurse observes for bleeding and shock; care is similar to that given in spontaneous abortion and ectopic pregnancy.</a:t>
            </a:r>
          </a:p>
          <a:p>
            <a:pPr marL="342900" indent="-342900">
              <a:buFont typeface="+mj-lt"/>
              <a:buAutoNum type="arabicPeriod"/>
            </a:pPr>
            <a:r>
              <a:rPr lang="en-US" sz="2000" dirty="0">
                <a:latin typeface="Times New Roman" pitchFamily="18" charset="0"/>
                <a:cs typeface="Times New Roman" pitchFamily="18" charset="0"/>
              </a:rPr>
              <a:t> If the woman also experiences hyperemesis or preeclampsia, the nurse incorporates care related to those conditions. </a:t>
            </a:r>
          </a:p>
          <a:p>
            <a:pPr marL="342900" indent="-342900">
              <a:buFont typeface="+mj-lt"/>
              <a:buAutoNum type="arabicPeriod"/>
            </a:pPr>
            <a:r>
              <a:rPr lang="en-US" sz="2000" dirty="0">
                <a:latin typeface="Times New Roman" pitchFamily="18" charset="0"/>
                <a:cs typeface="Times New Roman" pitchFamily="18" charset="0"/>
              </a:rPr>
              <a:t>The woman has also lost a pregnancy, so the nurse should provide care related to grieving, similar to that for a spontaneous abortion.</a:t>
            </a:r>
          </a:p>
          <a:p>
            <a:pPr marL="342900" indent="-342900">
              <a:buFont typeface="+mj-lt"/>
              <a:buAutoNum type="arabicPeriod"/>
            </a:pPr>
            <a:r>
              <a:rPr lang="en-US" sz="2000" dirty="0">
                <a:latin typeface="Times New Roman" pitchFamily="18" charset="0"/>
                <a:cs typeface="Times New Roman" pitchFamily="18" charset="0"/>
              </a:rPr>
              <a:t> The need to delay another pregnancy may be a concern if the woman is nearing the end of her reproductive life and wants a child; therefore the need for follow-up examinations is reinforced. </a:t>
            </a:r>
          </a:p>
          <a:p>
            <a:pPr marL="342900" indent="-342900">
              <a:buFont typeface="+mj-lt"/>
              <a:buAutoNum type="arabicPeriod"/>
            </a:pPr>
            <a:r>
              <a:rPr lang="en-US" sz="2000" dirty="0">
                <a:latin typeface="Times New Roman" pitchFamily="18" charset="0"/>
                <a:cs typeface="Times New Roman" pitchFamily="18" charset="0"/>
              </a:rPr>
              <a:t>The woman is encouraged and taught how to use contraception</a:t>
            </a:r>
          </a:p>
        </p:txBody>
      </p:sp>
    </p:spTree>
    <p:extLst>
      <p:ext uri="{BB962C8B-B14F-4D97-AF65-F5344CB8AC3E}">
        <p14:creationId xmlns:p14="http://schemas.microsoft.com/office/powerpoint/2010/main" val="1372575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1"/>
            <a:ext cx="8458200" cy="1569660"/>
          </a:xfrm>
          <a:prstGeom prst="rect">
            <a:avLst/>
          </a:prstGeom>
        </p:spPr>
        <p:txBody>
          <a:bodyPr wrap="square">
            <a:spAutoFit/>
          </a:bodyPr>
          <a:lstStyle/>
          <a:p>
            <a:r>
              <a:rPr lang="en-US" sz="3200" dirty="0">
                <a:latin typeface="Times New Roman" pitchFamily="18" charset="0"/>
                <a:cs typeface="Times New Roman" pitchFamily="18" charset="0"/>
              </a:rPr>
              <a:t>Bleeding disorders of late pregnancy Placenta </a:t>
            </a:r>
            <a:r>
              <a:rPr lang="en-US" sz="3200" dirty="0" err="1">
                <a:latin typeface="Times New Roman" pitchFamily="18" charset="0"/>
                <a:cs typeface="Times New Roman" pitchFamily="18" charset="0"/>
              </a:rPr>
              <a:t>previa</a:t>
            </a:r>
            <a:r>
              <a:rPr lang="en-US" sz="3200" dirty="0">
                <a:latin typeface="Times New Roman" pitchFamily="18" charset="0"/>
                <a:cs typeface="Times New Roman" pitchFamily="18" charset="0"/>
              </a:rPr>
              <a:t> or </a:t>
            </a:r>
            <a:r>
              <a:rPr lang="en-US" sz="3200" dirty="0" err="1">
                <a:latin typeface="Times New Roman" pitchFamily="18" charset="0"/>
                <a:cs typeface="Times New Roman" pitchFamily="18" charset="0"/>
              </a:rPr>
              <a:t>abruptio</a:t>
            </a:r>
            <a:r>
              <a:rPr lang="en-US" sz="3200" dirty="0">
                <a:latin typeface="Times New Roman" pitchFamily="18" charset="0"/>
                <a:cs typeface="Times New Roman" pitchFamily="18" charset="0"/>
              </a:rPr>
              <a:t> placentae often cause bleeding in late pregnancy (Table 5.4). </a:t>
            </a:r>
          </a:p>
        </p:txBody>
      </p:sp>
    </p:spTree>
    <p:extLst>
      <p:ext uri="{BB962C8B-B14F-4D97-AF65-F5344CB8AC3E}">
        <p14:creationId xmlns:p14="http://schemas.microsoft.com/office/powerpoint/2010/main" val="1669077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8901113" cy="563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438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229600" cy="4832092"/>
          </a:xfrm>
          <a:prstGeom prst="rect">
            <a:avLst/>
          </a:prstGeom>
        </p:spPr>
        <p:txBody>
          <a:bodyPr wrap="square">
            <a:spAutoFit/>
          </a:bodyPr>
          <a:lstStyle/>
          <a:p>
            <a:r>
              <a:rPr lang="en-US" sz="2800" b="1" dirty="0">
                <a:latin typeface="Times New Roman" pitchFamily="18" charset="0"/>
                <a:cs typeface="Times New Roman" pitchFamily="18" charset="0"/>
              </a:rPr>
              <a:t>Placenta </a:t>
            </a:r>
            <a:r>
              <a:rPr lang="en-US" sz="2800" b="1" dirty="0" err="1">
                <a:latin typeface="Times New Roman" pitchFamily="18" charset="0"/>
                <a:cs typeface="Times New Roman" pitchFamily="18" charset="0"/>
              </a:rPr>
              <a:t>Previa</a:t>
            </a:r>
            <a:r>
              <a:rPr lang="en-US" sz="2800" b="1" dirty="0">
                <a:latin typeface="Times New Roman" pitchFamily="18" charset="0"/>
                <a:cs typeface="Times New Roman" pitchFamily="18" charset="0"/>
              </a:rPr>
              <a:t> </a:t>
            </a:r>
          </a:p>
          <a:p>
            <a:r>
              <a:rPr lang="en-US" sz="2800" dirty="0">
                <a:latin typeface="Times New Roman" pitchFamily="18" charset="0"/>
                <a:cs typeface="Times New Roman" pitchFamily="18" charset="0"/>
              </a:rPr>
              <a:t>Placenta </a:t>
            </a:r>
            <a:r>
              <a:rPr lang="en-US" sz="2800" dirty="0" err="1">
                <a:latin typeface="Times New Roman" pitchFamily="18" charset="0"/>
                <a:cs typeface="Times New Roman" pitchFamily="18" charset="0"/>
              </a:rPr>
              <a:t>previa</a:t>
            </a:r>
            <a:r>
              <a:rPr lang="en-US" sz="2800" dirty="0">
                <a:latin typeface="Times New Roman" pitchFamily="18" charset="0"/>
                <a:cs typeface="Times New Roman" pitchFamily="18" charset="0"/>
              </a:rPr>
              <a:t> occurs when the placenta develops in the lower part of the uterus rather than the upper part.</a:t>
            </a:r>
          </a:p>
          <a:p>
            <a:r>
              <a:rPr lang="en-US" sz="2800" dirty="0">
                <a:latin typeface="Times New Roman" pitchFamily="18" charset="0"/>
                <a:cs typeface="Times New Roman" pitchFamily="18" charset="0"/>
              </a:rPr>
              <a:t> There are three degrees of placenta </a:t>
            </a:r>
            <a:r>
              <a:rPr lang="en-US" sz="2800" dirty="0" err="1">
                <a:latin typeface="Times New Roman" pitchFamily="18" charset="0"/>
                <a:cs typeface="Times New Roman" pitchFamily="18" charset="0"/>
              </a:rPr>
              <a:t>previa</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depending on the location of the placenta in relation to the cervix (Fig. 5.5A), as follows: </a:t>
            </a:r>
          </a:p>
          <a:p>
            <a:pPr marL="285750" indent="-285750">
              <a:buFont typeface="Arial" pitchFamily="34" charset="0"/>
              <a:buChar char="•"/>
            </a:pPr>
            <a:r>
              <a:rPr lang="en-US" sz="2800" dirty="0">
                <a:latin typeface="Times New Roman" pitchFamily="18" charset="0"/>
                <a:cs typeface="Times New Roman" pitchFamily="18" charset="0"/>
              </a:rPr>
              <a:t>Marginal: Placenta reaches within 2 to 3 cm of the cervical opening </a:t>
            </a:r>
          </a:p>
          <a:p>
            <a:pPr marL="285750" indent="-285750">
              <a:buFont typeface="Arial" pitchFamily="34" charset="0"/>
              <a:buChar char="•"/>
            </a:pPr>
            <a:r>
              <a:rPr lang="en-US" sz="2800" dirty="0">
                <a:latin typeface="Times New Roman" pitchFamily="18" charset="0"/>
                <a:cs typeface="Times New Roman" pitchFamily="18" charset="0"/>
              </a:rPr>
              <a:t>Partial: Placenta partly covers the cervical opening</a:t>
            </a:r>
          </a:p>
          <a:p>
            <a:pPr marL="285750" indent="-285750">
              <a:buFont typeface="Arial" pitchFamily="34" charset="0"/>
              <a:buChar char="•"/>
            </a:pPr>
            <a:r>
              <a:rPr lang="en-US" sz="2800" dirty="0">
                <a:latin typeface="Times New Roman" pitchFamily="18" charset="0"/>
                <a:cs typeface="Times New Roman" pitchFamily="18" charset="0"/>
              </a:rPr>
              <a:t> Total: Placenta completely covers the cervical opening</a:t>
            </a:r>
          </a:p>
        </p:txBody>
      </p:sp>
    </p:spTree>
    <p:extLst>
      <p:ext uri="{BB962C8B-B14F-4D97-AF65-F5344CB8AC3E}">
        <p14:creationId xmlns:p14="http://schemas.microsoft.com/office/powerpoint/2010/main" val="3275639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685800"/>
            <a:ext cx="76009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522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229600" cy="4093428"/>
          </a:xfrm>
          <a:prstGeom prst="rect">
            <a:avLst/>
          </a:prstGeom>
        </p:spPr>
        <p:txBody>
          <a:bodyPr wrap="square">
            <a:spAutoFit/>
          </a:bodyPr>
          <a:lstStyle/>
          <a:p>
            <a:r>
              <a:rPr lang="en-US" sz="2000" b="1" dirty="0">
                <a:latin typeface="Times New Roman" pitchFamily="18" charset="0"/>
                <a:cs typeface="Times New Roman" pitchFamily="18" charset="0"/>
              </a:rPr>
              <a:t>Manifestations:</a:t>
            </a:r>
          </a:p>
          <a:p>
            <a:pPr marL="285750" indent="-285750">
              <a:buFont typeface="Arial" pitchFamily="34" charset="0"/>
              <a:buChar char="•"/>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Painless vaginal bleeding, usually bright red, is the main characteristic of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a:t>
            </a:r>
          </a:p>
          <a:p>
            <a:pPr marL="342900" indent="-342900">
              <a:buFont typeface="Arial" pitchFamily="34" charset="0"/>
              <a:buChar char="•"/>
            </a:pPr>
            <a:r>
              <a:rPr lang="en-US" sz="2000" dirty="0">
                <a:latin typeface="Times New Roman" pitchFamily="18" charset="0"/>
                <a:cs typeface="Times New Roman" pitchFamily="18" charset="0"/>
              </a:rPr>
              <a:t> The woman’s risk of hemorrhage increases as term approaches and the cervix begins to efface (thin) and dilate (open).</a:t>
            </a:r>
          </a:p>
          <a:p>
            <a:pPr marL="342900" indent="-342900">
              <a:buFont typeface="Arial" pitchFamily="34" charset="0"/>
              <a:buChar char="•"/>
            </a:pPr>
            <a:r>
              <a:rPr lang="en-US" sz="2000" dirty="0">
                <a:latin typeface="Times New Roman" pitchFamily="18" charset="0"/>
                <a:cs typeface="Times New Roman" pitchFamily="18" charset="0"/>
              </a:rPr>
              <a:t> These normal </a:t>
            </a:r>
            <a:r>
              <a:rPr lang="en-US" sz="2000" dirty="0" err="1">
                <a:latin typeface="Times New Roman" pitchFamily="18" charset="0"/>
                <a:cs typeface="Times New Roman" pitchFamily="18" charset="0"/>
              </a:rPr>
              <a:t>prelabor</a:t>
            </a:r>
            <a:r>
              <a:rPr lang="en-US" sz="2000" dirty="0">
                <a:latin typeface="Times New Roman" pitchFamily="18" charset="0"/>
                <a:cs typeface="Times New Roman" pitchFamily="18" charset="0"/>
              </a:rPr>
              <a:t> changes disrupt the placental attachment. </a:t>
            </a:r>
          </a:p>
          <a:p>
            <a:pPr marL="342900" indent="-342900">
              <a:buFont typeface="Arial" pitchFamily="34" charset="0"/>
              <a:buChar char="•"/>
            </a:pPr>
            <a:r>
              <a:rPr lang="en-US" sz="2000" dirty="0">
                <a:latin typeface="Times New Roman" pitchFamily="18" charset="0"/>
                <a:cs typeface="Times New Roman" pitchFamily="18" charset="0"/>
              </a:rPr>
              <a:t>The fetus is often in an abnormal presentation (e.g., breech or transverse lie) because the placenta occupies the lower uterus, which often prevents the fetus from assuming the normal head-down presentation. </a:t>
            </a:r>
          </a:p>
          <a:p>
            <a:pPr marL="342900" indent="-342900">
              <a:buFont typeface="Arial" pitchFamily="34" charset="0"/>
              <a:buChar char="•"/>
            </a:pPr>
            <a:r>
              <a:rPr lang="en-US" sz="2000" dirty="0">
                <a:latin typeface="Times New Roman" pitchFamily="18" charset="0"/>
                <a:cs typeface="Times New Roman" pitchFamily="18" charset="0"/>
              </a:rPr>
              <a:t>The fetus or neonate may have anemia or hypovolemic shock because some of the blood lost may be fetal blood.</a:t>
            </a:r>
          </a:p>
          <a:p>
            <a:pPr marL="342900" indent="-342900">
              <a:buFont typeface="Arial" pitchFamily="34" charset="0"/>
              <a:buChar char="•"/>
            </a:pPr>
            <a:r>
              <a:rPr lang="en-US" sz="2000" dirty="0">
                <a:latin typeface="Times New Roman" pitchFamily="18" charset="0"/>
                <a:cs typeface="Times New Roman" pitchFamily="18" charset="0"/>
              </a:rPr>
              <a:t> Fetal hypoxia may occur if a large disruption of the placental surface reduces the transfer of oxygen and nutrients. </a:t>
            </a:r>
          </a:p>
        </p:txBody>
      </p:sp>
    </p:spTree>
    <p:extLst>
      <p:ext uri="{BB962C8B-B14F-4D97-AF65-F5344CB8AC3E}">
        <p14:creationId xmlns:p14="http://schemas.microsoft.com/office/powerpoint/2010/main" val="3729776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763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482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1"/>
            <a:ext cx="7924800" cy="4524315"/>
          </a:xfrm>
          <a:prstGeom prst="rect">
            <a:avLst/>
          </a:prstGeom>
        </p:spPr>
        <p:txBody>
          <a:bodyPr wrap="square">
            <a:spAutoFit/>
          </a:bodyPr>
          <a:lstStyle/>
          <a:p>
            <a:r>
              <a:rPr lang="en-US" sz="2400" dirty="0">
                <a:latin typeface="Times New Roman" pitchFamily="18" charset="0"/>
                <a:cs typeface="Times New Roman" pitchFamily="18" charset="0"/>
              </a:rPr>
              <a:t>A woman </a:t>
            </a:r>
            <a:r>
              <a:rPr lang="en-US" sz="2400" b="1" dirty="0">
                <a:latin typeface="Times New Roman" pitchFamily="18" charset="0"/>
                <a:cs typeface="Times New Roman" pitchFamily="18" charset="0"/>
              </a:rPr>
              <a:t>with placenta </a:t>
            </a:r>
            <a:r>
              <a:rPr lang="en-US" sz="2400" b="1" dirty="0" err="1">
                <a:latin typeface="Times New Roman" pitchFamily="18" charset="0"/>
                <a:cs typeface="Times New Roman" pitchFamily="18" charset="0"/>
              </a:rPr>
              <a:t>previa</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is more likely than others to experience an infection or hemorrhage after birth for the following reasons: </a:t>
            </a:r>
          </a:p>
          <a:p>
            <a:r>
              <a:rPr lang="en-US" sz="2400" dirty="0">
                <a:latin typeface="Times New Roman" pitchFamily="18" charset="0"/>
                <a:cs typeface="Times New Roman" pitchFamily="18" charset="0"/>
              </a:rPr>
              <a:t>• Infection is more likely to occur because vaginal organisms can easily reach the placental site, which is a good growth medium for microorganisms. </a:t>
            </a:r>
          </a:p>
          <a:p>
            <a:r>
              <a:rPr lang="en-US" sz="2400" dirty="0">
                <a:latin typeface="Times New Roman" pitchFamily="18" charset="0"/>
                <a:cs typeface="Times New Roman" pitchFamily="18" charset="0"/>
              </a:rPr>
              <a:t>• Postpartum hemorrhage may occur because the lower segment of the uterus, where the placenta was attached, has fewer muscle fibers than the upper uterus. </a:t>
            </a:r>
          </a:p>
          <a:p>
            <a:r>
              <a:rPr lang="en-US" sz="2400" dirty="0">
                <a:latin typeface="Times New Roman" pitchFamily="18" charset="0"/>
                <a:cs typeface="Times New Roman" pitchFamily="18" charset="0"/>
              </a:rPr>
              <a:t>The resulting weak contraction of the lower uterus does not compress the open blood vessels at the placental site as effectively as would the upper segment of the uterus.</a:t>
            </a:r>
          </a:p>
        </p:txBody>
      </p:sp>
    </p:spTree>
    <p:extLst>
      <p:ext uri="{BB962C8B-B14F-4D97-AF65-F5344CB8AC3E}">
        <p14:creationId xmlns:p14="http://schemas.microsoft.com/office/powerpoint/2010/main" val="341628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4585871"/>
          </a:xfrm>
          <a:prstGeom prst="rect">
            <a:avLst/>
          </a:prstGeom>
        </p:spPr>
        <p:txBody>
          <a:bodyPr wrap="square">
            <a:spAutoFit/>
          </a:bodyPr>
          <a:lstStyle/>
          <a:p>
            <a:r>
              <a:rPr lang="en-US" sz="2800" b="1" dirty="0">
                <a:latin typeface="Times New Roman" pitchFamily="18" charset="0"/>
                <a:cs typeface="Times New Roman" pitchFamily="18" charset="0"/>
              </a:rPr>
              <a:t>Treatment</a:t>
            </a:r>
            <a:r>
              <a:rPr lang="en-US" sz="2800" dirty="0">
                <a:latin typeface="Times New Roman" pitchFamily="18" charset="0"/>
                <a:cs typeface="Times New Roman" pitchFamily="18" charset="0"/>
              </a:rPr>
              <a:t> </a:t>
            </a:r>
          </a:p>
          <a:p>
            <a:pPr marL="342900" indent="-342900">
              <a:buFont typeface="Arial" pitchFamily="34" charset="0"/>
              <a:buChar char="•"/>
            </a:pPr>
            <a:r>
              <a:rPr lang="en-US" sz="2400" dirty="0">
                <a:latin typeface="Times New Roman" pitchFamily="18" charset="0"/>
                <a:cs typeface="Times New Roman" pitchFamily="18" charset="0"/>
              </a:rPr>
              <a:t>The goal is to maintain the pregnancy until the fetal lungs are mature enough that respiratory distress is less likely. </a:t>
            </a:r>
          </a:p>
          <a:p>
            <a:pPr marL="342900" indent="-342900">
              <a:buFont typeface="Arial" pitchFamily="34" charset="0"/>
              <a:buChar char="•"/>
            </a:pPr>
            <a:r>
              <a:rPr lang="en-US" sz="2400" dirty="0">
                <a:latin typeface="Times New Roman" pitchFamily="18" charset="0"/>
                <a:cs typeface="Times New Roman" pitchFamily="18" charset="0"/>
              </a:rPr>
              <a:t>Delivery will be done if bleeding is sufficient to jeopardize the mother or fetus, regardless of gestational age. </a:t>
            </a:r>
          </a:p>
          <a:p>
            <a:pPr marL="342900" indent="-342900">
              <a:buFont typeface="Arial" pitchFamily="34" charset="0"/>
              <a:buChar char="•"/>
            </a:pPr>
            <a:r>
              <a:rPr lang="en-US" sz="2400" dirty="0">
                <a:latin typeface="Times New Roman" pitchFamily="18" charset="0"/>
                <a:cs typeface="Times New Roman" pitchFamily="18" charset="0"/>
              </a:rPr>
              <a:t>The woman should lie on her side or have a pillow under one hip to avoid supine hypotension. </a:t>
            </a:r>
          </a:p>
          <a:p>
            <a:pPr marL="342900" indent="-342900">
              <a:buFont typeface="Arial" pitchFamily="34" charset="0"/>
              <a:buChar char="•"/>
            </a:pPr>
            <a:r>
              <a:rPr lang="en-US" sz="2400" dirty="0">
                <a:latin typeface="Times New Roman" pitchFamily="18" charset="0"/>
                <a:cs typeface="Times New Roman" pitchFamily="18" charset="0"/>
              </a:rPr>
              <a:t>If bleeding is extensive or the gestation is near term, a cesarean section is performed for partial or total placenta </a:t>
            </a:r>
            <a:r>
              <a:rPr lang="en-US" sz="2400" dirty="0" err="1">
                <a:latin typeface="Times New Roman" pitchFamily="18" charset="0"/>
                <a:cs typeface="Times New Roman" pitchFamily="18" charset="0"/>
              </a:rPr>
              <a:t>previa</a:t>
            </a:r>
            <a:r>
              <a:rPr lang="en-US" sz="2400" dirty="0">
                <a:latin typeface="Times New Roman" pitchFamily="18" charset="0"/>
                <a:cs typeface="Times New Roman" pitchFamily="18" charset="0"/>
              </a:rPr>
              <a:t>. </a:t>
            </a:r>
          </a:p>
          <a:p>
            <a:pPr marL="342900" indent="-342900">
              <a:buFont typeface="Arial" pitchFamily="34" charset="0"/>
              <a:buChar char="•"/>
            </a:pPr>
            <a:r>
              <a:rPr lang="en-US" sz="2400" dirty="0">
                <a:latin typeface="Times New Roman" pitchFamily="18" charset="0"/>
                <a:cs typeface="Times New Roman" pitchFamily="18" charset="0"/>
              </a:rPr>
              <a:t>The woman with a low-lying placenta or marginal placenta </a:t>
            </a:r>
            <a:r>
              <a:rPr lang="en-US" sz="2400" dirty="0" err="1">
                <a:latin typeface="Times New Roman" pitchFamily="18" charset="0"/>
                <a:cs typeface="Times New Roman" pitchFamily="18" charset="0"/>
              </a:rPr>
              <a:t>previa</a:t>
            </a:r>
            <a:r>
              <a:rPr lang="en-US" sz="2400" dirty="0">
                <a:latin typeface="Times New Roman" pitchFamily="18" charset="0"/>
                <a:cs typeface="Times New Roman" pitchFamily="18" charset="0"/>
              </a:rPr>
              <a:t> may be able to deliver vaginally unless the blood loss is excessive. </a:t>
            </a:r>
          </a:p>
        </p:txBody>
      </p:sp>
    </p:spTree>
    <p:extLst>
      <p:ext uri="{BB962C8B-B14F-4D97-AF65-F5344CB8AC3E}">
        <p14:creationId xmlns:p14="http://schemas.microsoft.com/office/powerpoint/2010/main" val="1528549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458200" cy="5632311"/>
          </a:xfrm>
          <a:prstGeom prst="rect">
            <a:avLst/>
          </a:prstGeom>
        </p:spPr>
        <p:txBody>
          <a:bodyPr wrap="square">
            <a:spAutoFit/>
          </a:bodyPr>
          <a:lstStyle/>
          <a:p>
            <a:r>
              <a:rPr lang="en-US" sz="2400" b="1" dirty="0">
                <a:latin typeface="Times New Roman" pitchFamily="18" charset="0"/>
                <a:cs typeface="Times New Roman" pitchFamily="18" charset="0"/>
              </a:rPr>
              <a:t>Nursing care </a:t>
            </a:r>
          </a:p>
          <a:p>
            <a:pPr marL="342900" indent="-342900">
              <a:buFont typeface="+mj-lt"/>
              <a:buAutoNum type="arabicPeriod"/>
            </a:pPr>
            <a:r>
              <a:rPr lang="en-US" sz="2400" dirty="0">
                <a:latin typeface="Times New Roman" pitchFamily="18" charset="0"/>
                <a:cs typeface="Times New Roman" pitchFamily="18" charset="0"/>
              </a:rPr>
              <a:t>The priorities of nursing care include monitoring the fetal heart and the character of contractions.</a:t>
            </a:r>
          </a:p>
          <a:p>
            <a:pPr marL="342900" indent="-342900">
              <a:buFont typeface="+mj-lt"/>
              <a:buAutoNum type="arabicPeriod"/>
            </a:pPr>
            <a:r>
              <a:rPr lang="en-US" sz="2400" dirty="0">
                <a:latin typeface="Times New Roman" pitchFamily="18" charset="0"/>
                <a:cs typeface="Times New Roman" pitchFamily="18" charset="0"/>
              </a:rPr>
              <a:t> Documenting and reporting vaginal blood loss and signs and symptoms of shock are important.</a:t>
            </a:r>
          </a:p>
          <a:p>
            <a:pPr marL="342900" indent="-342900">
              <a:buFont typeface="+mj-lt"/>
              <a:buAutoNum type="arabicPeriod"/>
            </a:pPr>
            <a:r>
              <a:rPr lang="en-US" sz="2400" dirty="0">
                <a:latin typeface="Times New Roman" pitchFamily="18" charset="0"/>
                <a:cs typeface="Times New Roman" pitchFamily="18" charset="0"/>
              </a:rPr>
              <a:t> Vital signs are taken every 15 minutes if the woman is actively bleeding, and oxygen is often given to increase the amount delivered to the fetus. </a:t>
            </a:r>
          </a:p>
          <a:p>
            <a:pPr marL="342900" indent="-342900">
              <a:buFont typeface="+mj-lt"/>
              <a:buAutoNum type="arabicPeriod"/>
            </a:pPr>
            <a:r>
              <a:rPr lang="en-US" sz="2400" dirty="0">
                <a:latin typeface="Times New Roman" pitchFamily="18" charset="0"/>
                <a:cs typeface="Times New Roman" pitchFamily="18" charset="0"/>
              </a:rPr>
              <a:t>Vaginal examination is not done because it may precipitate bleeding if the placental attachment is disrupted.</a:t>
            </a:r>
          </a:p>
          <a:p>
            <a:pPr marL="342900" indent="-342900">
              <a:buFont typeface="+mj-lt"/>
              <a:buAutoNum type="arabicPeriod"/>
            </a:pPr>
            <a:r>
              <a:rPr lang="en-US" sz="2400" dirty="0">
                <a:latin typeface="Times New Roman" pitchFamily="18" charset="0"/>
                <a:cs typeface="Times New Roman" pitchFamily="18" charset="0"/>
              </a:rPr>
              <a:t> The fetal heart rate is monitored continuously. </a:t>
            </a:r>
          </a:p>
          <a:p>
            <a:pPr marL="342900" indent="-342900">
              <a:buFont typeface="+mj-lt"/>
              <a:buAutoNum type="arabicPeriod"/>
            </a:pPr>
            <a:r>
              <a:rPr lang="en-US" sz="2400" dirty="0">
                <a:latin typeface="Times New Roman" pitchFamily="18" charset="0"/>
                <a:cs typeface="Times New Roman" pitchFamily="18" charset="0"/>
              </a:rPr>
              <a:t>The nurse implements care for a cesarean delivery as needed .</a:t>
            </a:r>
          </a:p>
          <a:p>
            <a:pPr marL="342900" indent="-342900">
              <a:buFont typeface="+mj-lt"/>
              <a:buAutoNum type="arabicPeriod"/>
            </a:pPr>
            <a:r>
              <a:rPr lang="en-US" sz="2400" dirty="0">
                <a:latin typeface="Times New Roman" pitchFamily="18" charset="0"/>
                <a:cs typeface="Times New Roman" pitchFamily="18" charset="0"/>
              </a:rPr>
              <a:t>The parents of the infant are often fearful for their child, particularly if a preterm delivery is required. </a:t>
            </a:r>
          </a:p>
          <a:p>
            <a:pPr marL="342900" indent="-342900">
              <a:buFont typeface="+mj-lt"/>
              <a:buAutoNum type="arabicPeriod"/>
            </a:pPr>
            <a:r>
              <a:rPr lang="en-US" sz="2400" dirty="0">
                <a:latin typeface="Times New Roman" pitchFamily="18" charset="0"/>
                <a:cs typeface="Times New Roman" pitchFamily="18" charset="0"/>
              </a:rPr>
              <a:t>Supportive care should be provided.</a:t>
            </a:r>
          </a:p>
        </p:txBody>
      </p:sp>
    </p:spTree>
    <p:extLst>
      <p:ext uri="{BB962C8B-B14F-4D97-AF65-F5344CB8AC3E}">
        <p14:creationId xmlns:p14="http://schemas.microsoft.com/office/powerpoint/2010/main" val="4155634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848600" cy="5632311"/>
          </a:xfrm>
          <a:prstGeom prst="rect">
            <a:avLst/>
          </a:prstGeom>
        </p:spPr>
        <p:txBody>
          <a:bodyPr wrap="square">
            <a:spAutoFit/>
          </a:bodyPr>
          <a:lstStyle/>
          <a:p>
            <a:r>
              <a:rPr lang="en-US" sz="2400" b="1" dirty="0" err="1">
                <a:latin typeface="Times New Roman" pitchFamily="18" charset="0"/>
                <a:cs typeface="Times New Roman" pitchFamily="18" charset="0"/>
              </a:rPr>
              <a:t>Abruptio</a:t>
            </a:r>
            <a:r>
              <a:rPr lang="en-US" sz="2400" b="1" dirty="0">
                <a:latin typeface="Times New Roman" pitchFamily="18" charset="0"/>
                <a:cs typeface="Times New Roman" pitchFamily="18" charset="0"/>
              </a:rPr>
              <a:t> Placentae </a:t>
            </a:r>
          </a:p>
          <a:p>
            <a:r>
              <a:rPr lang="en-US" sz="2400" b="1" dirty="0">
                <a:latin typeface="Times New Roman" pitchFamily="18" charset="0"/>
                <a:cs typeface="Times New Roman" pitchFamily="18" charset="0"/>
              </a:rPr>
              <a:t>An </a:t>
            </a:r>
            <a:r>
              <a:rPr lang="en-US" sz="2400" b="1" dirty="0" err="1">
                <a:latin typeface="Times New Roman" pitchFamily="18" charset="0"/>
                <a:cs typeface="Times New Roman" pitchFamily="18" charset="0"/>
              </a:rPr>
              <a:t>abruptio</a:t>
            </a:r>
            <a:r>
              <a:rPr lang="en-US" sz="2400" b="1" dirty="0">
                <a:latin typeface="Times New Roman" pitchFamily="18" charset="0"/>
                <a:cs typeface="Times New Roman" pitchFamily="18" charset="0"/>
              </a:rPr>
              <a:t> placenta is the premature separation of a placenta that is normally implanted.</a:t>
            </a:r>
          </a:p>
          <a:p>
            <a:r>
              <a:rPr lang="en-US" sz="2400" b="1" dirty="0">
                <a:latin typeface="Times New Roman" pitchFamily="18" charset="0"/>
                <a:cs typeface="Times New Roman" pitchFamily="18" charset="0"/>
              </a:rPr>
              <a:t> Predisposing factors include the following: </a:t>
            </a:r>
          </a:p>
          <a:p>
            <a:r>
              <a:rPr lang="en-US" sz="2400" b="1" dirty="0">
                <a:latin typeface="Times New Roman" pitchFamily="18" charset="0"/>
                <a:cs typeface="Times New Roman" pitchFamily="18" charset="0"/>
              </a:rPr>
              <a:t>• Hypertension </a:t>
            </a:r>
          </a:p>
          <a:p>
            <a:r>
              <a:rPr lang="en-US" sz="2400" b="1" dirty="0">
                <a:latin typeface="Times New Roman" pitchFamily="18" charset="0"/>
                <a:cs typeface="Times New Roman" pitchFamily="18" charset="0"/>
              </a:rPr>
              <a:t>• Cocaine (which causes vasoconstriction) </a:t>
            </a:r>
          </a:p>
          <a:p>
            <a:r>
              <a:rPr lang="en-US" sz="2400" b="1" dirty="0">
                <a:latin typeface="Times New Roman" pitchFamily="18" charset="0"/>
                <a:cs typeface="Times New Roman" pitchFamily="18" charset="0"/>
              </a:rPr>
              <a:t>• Cigarette smoking and poor nutrition </a:t>
            </a:r>
          </a:p>
          <a:p>
            <a:r>
              <a:rPr lang="en-US" sz="2400" b="1" dirty="0">
                <a:latin typeface="Times New Roman" pitchFamily="18" charset="0"/>
                <a:cs typeface="Times New Roman" pitchFamily="18" charset="0"/>
              </a:rPr>
              <a:t>• Blows to the abdomen, such as might occur in battering or accidental trauma </a:t>
            </a:r>
          </a:p>
          <a:p>
            <a:r>
              <a:rPr lang="en-US" sz="2400" b="1" dirty="0">
                <a:latin typeface="Times New Roman" pitchFamily="18" charset="0"/>
                <a:cs typeface="Times New Roman" pitchFamily="18" charset="0"/>
              </a:rPr>
              <a:t>• Previous history of </a:t>
            </a:r>
            <a:r>
              <a:rPr lang="en-US" sz="2400" b="1" dirty="0" err="1">
                <a:latin typeface="Times New Roman" pitchFamily="18" charset="0"/>
                <a:cs typeface="Times New Roman" pitchFamily="18" charset="0"/>
              </a:rPr>
              <a:t>abruptio</a:t>
            </a:r>
            <a:r>
              <a:rPr lang="en-US" sz="2400" b="1" dirty="0">
                <a:latin typeface="Times New Roman" pitchFamily="18" charset="0"/>
                <a:cs typeface="Times New Roman" pitchFamily="18" charset="0"/>
              </a:rPr>
              <a:t> placentae </a:t>
            </a: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Folate</a:t>
            </a:r>
            <a:r>
              <a:rPr lang="en-US" sz="2400" b="1" dirty="0">
                <a:latin typeface="Times New Roman" pitchFamily="18" charset="0"/>
                <a:cs typeface="Times New Roman" pitchFamily="18" charset="0"/>
              </a:rPr>
              <a:t> deficiency </a:t>
            </a:r>
            <a:r>
              <a:rPr lang="en-US" sz="2400" b="1" dirty="0" err="1">
                <a:latin typeface="Times New Roman" pitchFamily="18" charset="0"/>
                <a:cs typeface="Times New Roman" pitchFamily="18" charset="0"/>
              </a:rPr>
              <a:t>Abruptio</a:t>
            </a:r>
            <a:r>
              <a:rPr lang="en-US" sz="2400" b="1" dirty="0">
                <a:latin typeface="Times New Roman" pitchFamily="18" charset="0"/>
                <a:cs typeface="Times New Roman" pitchFamily="18" charset="0"/>
              </a:rPr>
              <a:t> placentae may be partial or total (see Fig. 5.5B);</a:t>
            </a:r>
          </a:p>
          <a:p>
            <a:r>
              <a:rPr lang="en-US" sz="2400" b="1" dirty="0">
                <a:latin typeface="Times New Roman" pitchFamily="18" charset="0"/>
                <a:cs typeface="Times New Roman" pitchFamily="18" charset="0"/>
              </a:rPr>
              <a:t> it may be marginal (separating at the edges) or central (separating in the middle). Bleeding may be visible or concealed behind the partially attached placenta.</a:t>
            </a:r>
          </a:p>
        </p:txBody>
      </p:sp>
    </p:spTree>
    <p:extLst>
      <p:ext uri="{BB962C8B-B14F-4D97-AF65-F5344CB8AC3E}">
        <p14:creationId xmlns:p14="http://schemas.microsoft.com/office/powerpoint/2010/main" val="398567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89844"/>
            <a:ext cx="7848600" cy="4708981"/>
          </a:xfrm>
          <a:prstGeom prst="rect">
            <a:avLst/>
          </a:prstGeom>
        </p:spPr>
        <p:txBody>
          <a:bodyPr wrap="square">
            <a:spAutoFit/>
          </a:bodyPr>
          <a:lstStyle/>
          <a:p>
            <a:r>
              <a:rPr lang="en-US" sz="2000" b="1" dirty="0">
                <a:latin typeface="Times New Roman" pitchFamily="18" charset="0"/>
                <a:cs typeface="Times New Roman" pitchFamily="18" charset="0"/>
              </a:rPr>
              <a:t>Manifestations</a:t>
            </a:r>
            <a:r>
              <a:rPr lang="en-US" sz="2000" dirty="0">
                <a:latin typeface="Times New Roman" pitchFamily="18" charset="0"/>
                <a:cs typeface="Times New Roman" pitchFamily="18" charset="0"/>
              </a:rPr>
              <a:t> </a:t>
            </a:r>
          </a:p>
          <a:p>
            <a:pPr marL="342900" indent="-342900">
              <a:buFont typeface="+mj-lt"/>
              <a:buAutoNum type="arabicPeriod"/>
            </a:pPr>
            <a:r>
              <a:rPr lang="en-US" sz="2000" dirty="0">
                <a:latin typeface="Times New Roman" pitchFamily="18" charset="0"/>
                <a:cs typeface="Times New Roman" pitchFamily="18" charset="0"/>
              </a:rPr>
              <a:t>Bleeding accompanied by abdominal or low back pain is the typical characteristic of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placentae. </a:t>
            </a:r>
          </a:p>
          <a:p>
            <a:pPr marL="342900" indent="-342900">
              <a:buFont typeface="+mj-lt"/>
              <a:buAutoNum type="arabicPeriod"/>
            </a:pPr>
            <a:r>
              <a:rPr lang="en-US" sz="2000" dirty="0">
                <a:latin typeface="Times New Roman" pitchFamily="18" charset="0"/>
                <a:cs typeface="Times New Roman" pitchFamily="18" charset="0"/>
              </a:rPr>
              <a:t>In contrast to the bleeding in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most or all of the bleeding may be concealed behind the placenta. </a:t>
            </a:r>
          </a:p>
          <a:p>
            <a:pPr marL="342900" indent="-342900">
              <a:buFont typeface="+mj-lt"/>
              <a:buAutoNum type="arabicPeriod"/>
            </a:pPr>
            <a:r>
              <a:rPr lang="en-US" sz="2000" dirty="0">
                <a:latin typeface="Times New Roman" pitchFamily="18" charset="0"/>
                <a:cs typeface="Times New Roman" pitchFamily="18" charset="0"/>
              </a:rPr>
              <a:t>Obvious dark red vaginal bleeding occurs when blood leaks past the edge of the placenta. </a:t>
            </a:r>
          </a:p>
          <a:p>
            <a:pPr marL="342900" indent="-342900">
              <a:buFont typeface="+mj-lt"/>
              <a:buAutoNum type="arabicPeriod"/>
            </a:pPr>
            <a:r>
              <a:rPr lang="en-US" sz="2000" dirty="0">
                <a:latin typeface="Times New Roman" pitchFamily="18" charset="0"/>
                <a:cs typeface="Times New Roman" pitchFamily="18" charset="0"/>
              </a:rPr>
              <a:t>The woman’s uterus is tender and unusually firm (</a:t>
            </a:r>
            <a:r>
              <a:rPr lang="en-US" sz="2000" dirty="0" err="1">
                <a:latin typeface="Times New Roman" pitchFamily="18" charset="0"/>
                <a:cs typeface="Times New Roman" pitchFamily="18" charset="0"/>
              </a:rPr>
              <a:t>boardlike</a:t>
            </a:r>
            <a:r>
              <a:rPr lang="en-US" sz="2000" dirty="0">
                <a:latin typeface="Times New Roman" pitchFamily="18" charset="0"/>
                <a:cs typeface="Times New Roman" pitchFamily="18" charset="0"/>
              </a:rPr>
              <a:t>) because blood leaks into its muscle fibers.</a:t>
            </a:r>
          </a:p>
          <a:p>
            <a:pPr marL="342900" indent="-342900">
              <a:buFont typeface="+mj-lt"/>
              <a:buAutoNum type="arabicPeriod"/>
            </a:pPr>
            <a:r>
              <a:rPr lang="en-US" sz="2000" dirty="0">
                <a:latin typeface="Times New Roman" pitchFamily="18" charset="0"/>
                <a:cs typeface="Times New Roman" pitchFamily="18" charset="0"/>
              </a:rPr>
              <a:t> Frequent, </a:t>
            </a:r>
            <a:r>
              <a:rPr lang="en-US" sz="2000" dirty="0" err="1">
                <a:latin typeface="Times New Roman" pitchFamily="18" charset="0"/>
                <a:cs typeface="Times New Roman" pitchFamily="18" charset="0"/>
              </a:rPr>
              <a:t>cramplike</a:t>
            </a:r>
            <a:r>
              <a:rPr lang="en-US" sz="2000" dirty="0">
                <a:latin typeface="Times New Roman" pitchFamily="18" charset="0"/>
                <a:cs typeface="Times New Roman" pitchFamily="18" charset="0"/>
              </a:rPr>
              <a:t> uterine contractions often occur (uterine irritability). </a:t>
            </a:r>
          </a:p>
          <a:p>
            <a:pPr marL="342900" indent="-342900">
              <a:buFont typeface="+mj-lt"/>
              <a:buAutoNum type="arabicPeriod"/>
            </a:pPr>
            <a:r>
              <a:rPr lang="en-US" sz="2000" dirty="0">
                <a:latin typeface="Times New Roman" pitchFamily="18" charset="0"/>
                <a:cs typeface="Times New Roman" pitchFamily="18" charset="0"/>
              </a:rPr>
              <a:t>The fetus may or may not have problems, depending on how much placental surface is disrupted. </a:t>
            </a:r>
          </a:p>
          <a:p>
            <a:pPr marL="342900" indent="-342900">
              <a:buFont typeface="+mj-lt"/>
              <a:buAutoNum type="arabicPeriod"/>
            </a:pPr>
            <a:r>
              <a:rPr lang="en-US" sz="2000" dirty="0">
                <a:latin typeface="Times New Roman" pitchFamily="18" charset="0"/>
                <a:cs typeface="Times New Roman" pitchFamily="18" charset="0"/>
              </a:rPr>
              <a:t>As in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some of the blood lost may be fetal, and the fetus or neonate may have anemia or hypovolemic shock. </a:t>
            </a:r>
          </a:p>
        </p:txBody>
      </p:sp>
    </p:spTree>
    <p:extLst>
      <p:ext uri="{BB962C8B-B14F-4D97-AF65-F5344CB8AC3E}">
        <p14:creationId xmlns:p14="http://schemas.microsoft.com/office/powerpoint/2010/main" val="3574178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711784" cy="3785652"/>
          </a:xfrm>
          <a:prstGeom prst="rect">
            <a:avLst/>
          </a:prstGeom>
        </p:spPr>
        <p:txBody>
          <a:bodyPr wrap="square">
            <a:spAutoFit/>
          </a:bodyPr>
          <a:lstStyle/>
          <a:p>
            <a:r>
              <a:rPr lang="en-US" sz="2000" b="1" dirty="0">
                <a:latin typeface="Times New Roman" pitchFamily="18" charset="0"/>
                <a:cs typeface="Times New Roman" pitchFamily="18" charset="0"/>
              </a:rPr>
              <a:t>Disseminated intravascular coagulation (DIC) </a:t>
            </a:r>
          </a:p>
          <a:p>
            <a:pPr marL="285750" indent="-285750">
              <a:buFont typeface="Arial" pitchFamily="34" charset="0"/>
              <a:buChar char="•"/>
            </a:pPr>
            <a:r>
              <a:rPr lang="en-US" sz="2000" dirty="0">
                <a:latin typeface="Times New Roman" pitchFamily="18" charset="0"/>
                <a:cs typeface="Times New Roman" pitchFamily="18" charset="0"/>
              </a:rPr>
              <a:t>is a complex disorder that may complicate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placentae. </a:t>
            </a:r>
          </a:p>
          <a:p>
            <a:pPr marL="285750" indent="-285750">
              <a:buFont typeface="Arial" pitchFamily="34" charset="0"/>
              <a:buChar char="•"/>
            </a:pPr>
            <a:r>
              <a:rPr lang="en-US" sz="2000" dirty="0">
                <a:latin typeface="Times New Roman" pitchFamily="18" charset="0"/>
                <a:cs typeface="Times New Roman" pitchFamily="18" charset="0"/>
              </a:rPr>
              <a:t>The large blood clot that forms behind the placenta consumes clotting factors, which leaves the rest of the mother’s body deficient in these factors. </a:t>
            </a:r>
          </a:p>
          <a:p>
            <a:pPr marL="285750" indent="-285750">
              <a:buFont typeface="Arial" pitchFamily="34" charset="0"/>
              <a:buChar char="•"/>
            </a:pPr>
            <a:r>
              <a:rPr lang="en-US" sz="2000" dirty="0">
                <a:latin typeface="Times New Roman" pitchFamily="18" charset="0"/>
                <a:cs typeface="Times New Roman" pitchFamily="18" charset="0"/>
              </a:rPr>
              <a:t>Clot formation and anticoagulation (destruction of clots) occur simultaneously throughout the body in the woman with DIC. </a:t>
            </a:r>
          </a:p>
          <a:p>
            <a:pPr marL="285750" indent="-285750">
              <a:buFont typeface="Arial" pitchFamily="34" charset="0"/>
              <a:buChar char="•"/>
            </a:pPr>
            <a:r>
              <a:rPr lang="en-US" sz="2000" dirty="0">
                <a:latin typeface="Times New Roman" pitchFamily="18" charset="0"/>
                <a:cs typeface="Times New Roman" pitchFamily="18" charset="0"/>
              </a:rPr>
              <a:t>She may bleed from her mouth, nose, incisions, or venipuncture sites because the clotting factors are depleted. </a:t>
            </a:r>
          </a:p>
          <a:p>
            <a:pPr marL="285750" indent="-285750">
              <a:buFont typeface="Arial" pitchFamily="34" charset="0"/>
              <a:buChar char="•"/>
            </a:pPr>
            <a:r>
              <a:rPr lang="en-US" sz="2000" dirty="0">
                <a:latin typeface="Times New Roman" pitchFamily="18" charset="0"/>
                <a:cs typeface="Times New Roman" pitchFamily="18" charset="0"/>
              </a:rPr>
              <a:t>Postpartum hemorrhage may also occur because the injured uterine muscle does not contract effectively to control blood loss. </a:t>
            </a:r>
          </a:p>
          <a:p>
            <a:pPr marL="285750" indent="-285750">
              <a:buFont typeface="Arial" pitchFamily="34" charset="0"/>
              <a:buChar char="•"/>
            </a:pPr>
            <a:r>
              <a:rPr lang="en-US" sz="2000" dirty="0">
                <a:latin typeface="Times New Roman" pitchFamily="18" charset="0"/>
                <a:cs typeface="Times New Roman" pitchFamily="18" charset="0"/>
              </a:rPr>
              <a:t>Infection is more likely to occur because the damaged tissue is susceptible to microbial invasion.</a:t>
            </a:r>
          </a:p>
        </p:txBody>
      </p:sp>
    </p:spTree>
    <p:extLst>
      <p:ext uri="{BB962C8B-B14F-4D97-AF65-F5344CB8AC3E}">
        <p14:creationId xmlns:p14="http://schemas.microsoft.com/office/powerpoint/2010/main" val="3271990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7924800" cy="4401205"/>
          </a:xfrm>
          <a:prstGeom prst="rect">
            <a:avLst/>
          </a:prstGeom>
        </p:spPr>
        <p:txBody>
          <a:bodyPr wrap="square">
            <a:spAutoFit/>
          </a:bodyPr>
          <a:lstStyle/>
          <a:p>
            <a:r>
              <a:rPr lang="en-US" sz="2800" b="1" dirty="0">
                <a:latin typeface="Times New Roman" pitchFamily="18" charset="0"/>
                <a:cs typeface="Times New Roman" pitchFamily="18" charset="0"/>
              </a:rPr>
              <a:t>Treatment:</a:t>
            </a:r>
          </a:p>
          <a:p>
            <a:r>
              <a:rPr lang="en-US" sz="2800" dirty="0">
                <a:latin typeface="Times New Roman" pitchFamily="18" charset="0"/>
                <a:cs typeface="Times New Roman" pitchFamily="18" charset="0"/>
              </a:rPr>
              <a:t> The treatment of choice,</a:t>
            </a:r>
          </a:p>
          <a:p>
            <a:pPr marL="514350" indent="-514350">
              <a:buFont typeface="+mj-lt"/>
              <a:buAutoNum type="arabicPeriod"/>
            </a:pPr>
            <a:r>
              <a:rPr lang="en-US" sz="2800" dirty="0">
                <a:latin typeface="Times New Roman" pitchFamily="18" charset="0"/>
                <a:cs typeface="Times New Roman" pitchFamily="18" charset="0"/>
              </a:rPr>
              <a:t> immediate cesarean delivery, is performed because of the risk for maternal shock, clotting disorders, and fetal death.</a:t>
            </a:r>
          </a:p>
          <a:p>
            <a:pPr marL="514350" indent="-514350">
              <a:buFont typeface="+mj-lt"/>
              <a:buAutoNum type="arabicPeriod"/>
            </a:pPr>
            <a:r>
              <a:rPr lang="en-US" sz="2800" dirty="0">
                <a:latin typeface="Times New Roman" pitchFamily="18" charset="0"/>
                <a:cs typeface="Times New Roman" pitchFamily="18" charset="0"/>
              </a:rPr>
              <a:t> Blood and clotting factor replacement may be needed because of DIC.</a:t>
            </a:r>
          </a:p>
          <a:p>
            <a:r>
              <a:rPr lang="en-US" sz="2800" dirty="0">
                <a:latin typeface="Times New Roman" pitchFamily="18" charset="0"/>
                <a:cs typeface="Times New Roman" pitchFamily="18" charset="0"/>
              </a:rPr>
              <a:t> The mother’s clotting action quickly returns to normal after birth because the source of the abnormality is removed.</a:t>
            </a:r>
          </a:p>
        </p:txBody>
      </p:sp>
    </p:spTree>
    <p:extLst>
      <p:ext uri="{BB962C8B-B14F-4D97-AF65-F5344CB8AC3E}">
        <p14:creationId xmlns:p14="http://schemas.microsoft.com/office/powerpoint/2010/main" val="2821646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51344"/>
            <a:ext cx="7924800" cy="3170099"/>
          </a:xfrm>
          <a:prstGeom prst="rect">
            <a:avLst/>
          </a:prstGeom>
        </p:spPr>
        <p:txBody>
          <a:bodyPr wrap="square">
            <a:spAutoFit/>
          </a:bodyPr>
          <a:lstStyle/>
          <a:p>
            <a:r>
              <a:rPr lang="en-US" sz="2000" b="1" dirty="0">
                <a:latin typeface="Times New Roman" pitchFamily="18" charset="0"/>
                <a:cs typeface="Times New Roman" pitchFamily="18" charset="0"/>
              </a:rPr>
              <a:t>Nursing care </a:t>
            </a:r>
          </a:p>
          <a:p>
            <a:pPr marL="457200" indent="-457200">
              <a:buFont typeface="+mj-lt"/>
              <a:buAutoNum type="arabicPeriod"/>
            </a:pPr>
            <a:r>
              <a:rPr lang="en-US" sz="2000" dirty="0">
                <a:latin typeface="Times New Roman" pitchFamily="18" charset="0"/>
                <a:cs typeface="Times New Roman" pitchFamily="18" charset="0"/>
              </a:rPr>
              <a:t>Preparation for cesarean section and close monitoring of vital signs and fetal heart are essential. </a:t>
            </a:r>
          </a:p>
          <a:p>
            <a:pPr marL="457200" indent="-457200">
              <a:buFont typeface="+mj-lt"/>
              <a:buAutoNum type="arabicPeriod"/>
            </a:pPr>
            <a:r>
              <a:rPr lang="en-US" sz="2000" dirty="0">
                <a:latin typeface="Times New Roman" pitchFamily="18" charset="0"/>
                <a:cs typeface="Times New Roman" pitchFamily="18" charset="0"/>
              </a:rPr>
              <a:t>Signs of shock and bleeding from the nose, the gums, or other unexpected sites should be promptly reported.</a:t>
            </a:r>
          </a:p>
          <a:p>
            <a:pPr marL="457200" indent="-457200">
              <a:buFont typeface="+mj-lt"/>
              <a:buAutoNum type="arabicPeriod"/>
            </a:pPr>
            <a:r>
              <a:rPr lang="en-US" sz="2000" dirty="0">
                <a:latin typeface="Times New Roman" pitchFamily="18" charset="0"/>
                <a:cs typeface="Times New Roman" pitchFamily="18" charset="0"/>
              </a:rPr>
              <a:t> Rapid increase in the size of the uterus suggests that blood is accumulating within it.</a:t>
            </a:r>
          </a:p>
          <a:p>
            <a:pPr marL="457200" indent="-457200">
              <a:buFont typeface="+mj-lt"/>
              <a:buAutoNum type="arabicPeriod"/>
            </a:pPr>
            <a:r>
              <a:rPr lang="en-US" sz="2000" dirty="0">
                <a:latin typeface="Times New Roman" pitchFamily="18" charset="0"/>
                <a:cs typeface="Times New Roman" pitchFamily="18" charset="0"/>
              </a:rPr>
              <a:t> The uterus is usually very tender and hard. </a:t>
            </a:r>
          </a:p>
          <a:p>
            <a:pPr marL="457200" indent="-457200">
              <a:buFont typeface="+mj-lt"/>
              <a:buAutoNum type="arabicPeriod"/>
            </a:pPr>
            <a:r>
              <a:rPr lang="en-US" sz="2000" dirty="0">
                <a:latin typeface="Times New Roman" pitchFamily="18" charset="0"/>
                <a:cs typeface="Times New Roman" pitchFamily="18" charset="0"/>
              </a:rPr>
              <a:t>Nursing care after delivery is similar to that with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a:t>
            </a:r>
          </a:p>
          <a:p>
            <a:pPr marL="457200" indent="-457200">
              <a:buFont typeface="+mj-lt"/>
              <a:buAutoNum type="arabicPeriod"/>
            </a:pPr>
            <a:r>
              <a:rPr lang="en-US" sz="2000" dirty="0">
                <a:latin typeface="Times New Roman" pitchFamily="18" charset="0"/>
                <a:cs typeface="Times New Roman" pitchFamily="18" charset="0"/>
              </a:rPr>
              <a:t>The fetus sometimes dies before delivery. </a:t>
            </a:r>
          </a:p>
        </p:txBody>
      </p:sp>
    </p:spTree>
    <p:extLst>
      <p:ext uri="{BB962C8B-B14F-4D97-AF65-F5344CB8AC3E}">
        <p14:creationId xmlns:p14="http://schemas.microsoft.com/office/powerpoint/2010/main" val="2458405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8305800" cy="4893647"/>
          </a:xfrm>
          <a:prstGeom prst="rect">
            <a:avLst/>
          </a:prstGeom>
        </p:spPr>
        <p:txBody>
          <a:bodyPr wrap="square">
            <a:spAutoFit/>
          </a:bodyPr>
          <a:lstStyle/>
          <a:p>
            <a:r>
              <a:rPr lang="en-US" sz="2400" b="1" dirty="0">
                <a:latin typeface="Times New Roman" pitchFamily="18" charset="0"/>
                <a:cs typeface="Times New Roman" pitchFamily="18" charset="0"/>
              </a:rPr>
              <a:t>Care of the Pregnant Woman With Excessive Bleeding:</a:t>
            </a:r>
          </a:p>
          <a:p>
            <a:r>
              <a:rPr lang="en-US" sz="2400" b="1" dirty="0">
                <a:latin typeface="Times New Roman" pitchFamily="18" charset="0"/>
                <a:cs typeface="Times New Roman" pitchFamily="18" charset="0"/>
              </a:rPr>
              <a:t> 1- </a:t>
            </a:r>
            <a:r>
              <a:rPr lang="en-US" sz="2400" dirty="0">
                <a:latin typeface="Times New Roman" pitchFamily="18" charset="0"/>
                <a:cs typeface="Times New Roman" pitchFamily="18" charset="0"/>
              </a:rPr>
              <a:t>Document blood loss.</a:t>
            </a:r>
          </a:p>
          <a:p>
            <a:r>
              <a:rPr lang="en-US" sz="2400" dirty="0">
                <a:latin typeface="Times New Roman" pitchFamily="18" charset="0"/>
                <a:cs typeface="Times New Roman" pitchFamily="18" charset="0"/>
              </a:rPr>
              <a:t> 2- Closely monitor vital signs including intake and output.</a:t>
            </a:r>
          </a:p>
          <a:p>
            <a:r>
              <a:rPr lang="en-US" sz="2400" dirty="0">
                <a:latin typeface="Times New Roman" pitchFamily="18" charset="0"/>
                <a:cs typeface="Times New Roman" pitchFamily="18" charset="0"/>
              </a:rPr>
              <a:t>3-  Observe for:</a:t>
            </a:r>
          </a:p>
          <a:p>
            <a:r>
              <a:rPr lang="en-US" sz="2400" dirty="0">
                <a:latin typeface="Times New Roman" pitchFamily="18" charset="0"/>
                <a:cs typeface="Times New Roman" pitchFamily="18" charset="0"/>
              </a:rPr>
              <a:t> • Pain</a:t>
            </a:r>
          </a:p>
          <a:p>
            <a:r>
              <a:rPr lang="en-US" sz="2400" dirty="0">
                <a:latin typeface="Times New Roman" pitchFamily="18" charset="0"/>
                <a:cs typeface="Times New Roman" pitchFamily="18" charset="0"/>
              </a:rPr>
              <a:t> • Uterine rigidity or tenderness</a:t>
            </a:r>
          </a:p>
          <a:p>
            <a:r>
              <a:rPr lang="en-US" sz="2400" dirty="0">
                <a:latin typeface="Times New Roman" pitchFamily="18" charset="0"/>
                <a:cs typeface="Times New Roman" pitchFamily="18" charset="0"/>
              </a:rPr>
              <a:t>4-  Verify that orders for blood typing and </a:t>
            </a:r>
            <a:r>
              <a:rPr lang="en-US" sz="2400" dirty="0" err="1">
                <a:latin typeface="Times New Roman" pitchFamily="18" charset="0"/>
                <a:cs typeface="Times New Roman" pitchFamily="18" charset="0"/>
              </a:rPr>
              <a:t>crossmatch</a:t>
            </a:r>
            <a:r>
              <a:rPr lang="en-US" sz="2400" dirty="0">
                <a:latin typeface="Times New Roman" pitchFamily="18" charset="0"/>
                <a:cs typeface="Times New Roman" pitchFamily="18" charset="0"/>
              </a:rPr>
              <a:t> have been implemented. Monitor intravenous infusion.</a:t>
            </a:r>
          </a:p>
          <a:p>
            <a:r>
              <a:rPr lang="en-US" sz="2400" dirty="0">
                <a:latin typeface="Times New Roman" pitchFamily="18" charset="0"/>
                <a:cs typeface="Times New Roman" pitchFamily="18" charset="0"/>
              </a:rPr>
              <a:t> 5- Prepare for surgery, if indicated. </a:t>
            </a:r>
          </a:p>
          <a:p>
            <a:r>
              <a:rPr lang="en-US" sz="2400" dirty="0">
                <a:latin typeface="Times New Roman" pitchFamily="18" charset="0"/>
                <a:cs typeface="Times New Roman" pitchFamily="18" charset="0"/>
              </a:rPr>
              <a:t>6- Monitor fetal heart rate and contractions.</a:t>
            </a:r>
          </a:p>
          <a:p>
            <a:r>
              <a:rPr lang="en-US" sz="2400" dirty="0">
                <a:latin typeface="Times New Roman" pitchFamily="18" charset="0"/>
                <a:cs typeface="Times New Roman" pitchFamily="18" charset="0"/>
              </a:rPr>
              <a:t> 7-Monitor laboratory results including coagulation studies. </a:t>
            </a:r>
          </a:p>
          <a:p>
            <a:r>
              <a:rPr lang="en-US" sz="2400" dirty="0">
                <a:latin typeface="Times New Roman" pitchFamily="18" charset="0"/>
                <a:cs typeface="Times New Roman" pitchFamily="18" charset="0"/>
              </a:rPr>
              <a:t>8-Administer oxygen by mask. </a:t>
            </a:r>
          </a:p>
          <a:p>
            <a:r>
              <a:rPr lang="en-US" sz="2400" dirty="0">
                <a:latin typeface="Times New Roman" pitchFamily="18" charset="0"/>
                <a:cs typeface="Times New Roman" pitchFamily="18" charset="0"/>
              </a:rPr>
              <a:t>9- Prepare for newborn resuscitation.</a:t>
            </a:r>
          </a:p>
        </p:txBody>
      </p:sp>
    </p:spTree>
    <p:extLst>
      <p:ext uri="{BB962C8B-B14F-4D97-AF65-F5344CB8AC3E}">
        <p14:creationId xmlns:p14="http://schemas.microsoft.com/office/powerpoint/2010/main" val="1581076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66843"/>
            <a:ext cx="7924800" cy="4524315"/>
          </a:xfrm>
          <a:prstGeom prst="rect">
            <a:avLst/>
          </a:prstGeom>
        </p:spPr>
        <p:txBody>
          <a:bodyPr wrap="square">
            <a:spAutoFit/>
          </a:bodyPr>
          <a:lstStyle/>
          <a:p>
            <a:r>
              <a:rPr lang="en-US" sz="2400" b="1" dirty="0"/>
              <a:t>Hypertension during pregnancy :</a:t>
            </a:r>
          </a:p>
          <a:p>
            <a:r>
              <a:rPr lang="en-US" sz="2400" b="1" dirty="0"/>
              <a:t>Preeclampsia and </a:t>
            </a:r>
            <a:r>
              <a:rPr lang="en-US" sz="2400" b="1" dirty="0" err="1"/>
              <a:t>Eclampsia</a:t>
            </a:r>
            <a:r>
              <a:rPr lang="en-US" sz="2400" b="1" dirty="0"/>
              <a:t> </a:t>
            </a:r>
          </a:p>
          <a:p>
            <a:pPr marL="285750" indent="-285750">
              <a:buFont typeface="Arial" pitchFamily="34" charset="0"/>
              <a:buChar char="•"/>
            </a:pPr>
            <a:r>
              <a:rPr lang="en-US" sz="2400" dirty="0"/>
              <a:t>Hypertension may exist before pregnancy; this is known </a:t>
            </a:r>
            <a:r>
              <a:rPr lang="en-US" sz="2400" b="1" dirty="0"/>
              <a:t>as chronic hypertension</a:t>
            </a:r>
            <a:r>
              <a:rPr lang="en-US" sz="2400" dirty="0"/>
              <a:t>. When hypertension develops as a </a:t>
            </a:r>
            <a:r>
              <a:rPr lang="en-US" sz="2400" b="1" dirty="0"/>
              <a:t>complication during pregnancy</a:t>
            </a:r>
            <a:r>
              <a:rPr lang="en-US" sz="2400" dirty="0"/>
              <a:t>, it is known as </a:t>
            </a:r>
            <a:r>
              <a:rPr lang="en-US" sz="2400" b="1" dirty="0"/>
              <a:t>gestational hypertension (GH).</a:t>
            </a:r>
          </a:p>
          <a:p>
            <a:pPr marL="285750" indent="-285750">
              <a:buFont typeface="Arial" pitchFamily="34" charset="0"/>
              <a:buChar char="•"/>
            </a:pPr>
            <a:r>
              <a:rPr lang="en-US" sz="2400" dirty="0"/>
              <a:t> GH is a transient form of hypertension during pregnancy but can become chronic hypertension later in life. </a:t>
            </a:r>
          </a:p>
          <a:p>
            <a:pPr marL="285750" indent="-285750">
              <a:buFont typeface="Arial" pitchFamily="34" charset="0"/>
              <a:buChar char="•"/>
            </a:pPr>
            <a:r>
              <a:rPr lang="en-US" sz="2400" b="1" dirty="0"/>
              <a:t>The term preeclampsia </a:t>
            </a:r>
            <a:r>
              <a:rPr lang="en-US" sz="2400" dirty="0"/>
              <a:t>is defined as an increase in blood pressure that occurs </a:t>
            </a:r>
            <a:r>
              <a:rPr lang="en-US" sz="2400" b="1" dirty="0"/>
              <a:t>after 20 weeks gestation with proteinuria </a:t>
            </a:r>
            <a:r>
              <a:rPr lang="en-US" sz="2400" dirty="0"/>
              <a:t>(protein in the urine) in a woman who had a normal blood pressure before pregnancy .</a:t>
            </a:r>
          </a:p>
        </p:txBody>
      </p:sp>
    </p:spTree>
    <p:extLst>
      <p:ext uri="{BB962C8B-B14F-4D97-AF65-F5344CB8AC3E}">
        <p14:creationId xmlns:p14="http://schemas.microsoft.com/office/powerpoint/2010/main" val="240718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914400"/>
            <a:ext cx="876300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055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066801"/>
            <a:ext cx="8763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433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6247864"/>
          </a:xfrm>
          <a:prstGeom prst="rect">
            <a:avLst/>
          </a:prstGeom>
        </p:spPr>
        <p:txBody>
          <a:bodyPr wrap="square">
            <a:spAutoFit/>
          </a:bodyPr>
          <a:lstStyle/>
          <a:p>
            <a:r>
              <a:rPr lang="en-US" sz="2000" b="1" dirty="0">
                <a:latin typeface="Times New Roman" pitchFamily="18" charset="0"/>
                <a:cs typeface="Times New Roman" pitchFamily="18" charset="0"/>
              </a:rPr>
              <a:t>Symptoms of mild preeclampsia are</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Systolic blood pressure greater than 140 mm Hg but less than 160 mm Hg </a:t>
            </a:r>
          </a:p>
          <a:p>
            <a:r>
              <a:rPr lang="en-US" sz="2000" dirty="0">
                <a:latin typeface="Times New Roman" pitchFamily="18" charset="0"/>
                <a:cs typeface="Times New Roman" pitchFamily="18" charset="0"/>
              </a:rPr>
              <a:t>• Diastolic blood pressure greater than 90 mm Hg but less than 110 mm Hg Blood pressure should be assessed on several visits between 1 and 7 days apart. </a:t>
            </a:r>
            <a:r>
              <a:rPr lang="en-US" sz="2000" b="1" dirty="0">
                <a:latin typeface="Times New Roman" pitchFamily="18" charset="0"/>
                <a:cs typeface="Times New Roman" pitchFamily="18" charset="0"/>
              </a:rPr>
              <a:t>Symptoms of severe preeclampsia are</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Sustained blood pressure of systolic 160 mm Hg and diastolic 110 mm Hg and greater </a:t>
            </a:r>
          </a:p>
          <a:p>
            <a:pPr marL="285750" indent="-285750">
              <a:buFont typeface="Arial" pitchFamily="34" charset="0"/>
              <a:buChar char="•"/>
            </a:pPr>
            <a:r>
              <a:rPr lang="en-US" sz="2000" dirty="0">
                <a:latin typeface="Times New Roman" pitchFamily="18" charset="0"/>
                <a:cs typeface="Times New Roman" pitchFamily="18" charset="0"/>
              </a:rPr>
              <a:t>Proteinuria—urine dipstick results of 1 + or greater on two separate urine specimens Other symptoms include excess weight gain more than 1.8 kg (4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 in 1 week in the second or third trimester. </a:t>
            </a:r>
          </a:p>
          <a:p>
            <a:pPr marL="285750" indent="-285750">
              <a:buFont typeface="Arial" pitchFamily="34" charset="0"/>
              <a:buChar char="•"/>
            </a:pPr>
            <a:r>
              <a:rPr lang="en-US" sz="2000" dirty="0">
                <a:latin typeface="Times New Roman" pitchFamily="18" charset="0"/>
                <a:cs typeface="Times New Roman" pitchFamily="18" charset="0"/>
              </a:rPr>
              <a:t>Edema is not always present in preeclampsia.</a:t>
            </a:r>
          </a:p>
          <a:p>
            <a:pPr marL="285750" indent="-285750">
              <a:buFont typeface="Arial" pitchFamily="34" charset="0"/>
              <a:buChar char="•"/>
            </a:pPr>
            <a:r>
              <a:rPr lang="en-US" sz="2000" dirty="0">
                <a:latin typeface="Times New Roman" pitchFamily="18" charset="0"/>
                <a:cs typeface="Times New Roman" pitchFamily="18" charset="0"/>
              </a:rPr>
              <a:t> Preeclampsia progresses to </a:t>
            </a:r>
            <a:r>
              <a:rPr lang="en-US" sz="2000" dirty="0" err="1">
                <a:latin typeface="Times New Roman" pitchFamily="18" charset="0"/>
                <a:cs typeface="Times New Roman" pitchFamily="18" charset="0"/>
              </a:rPr>
              <a:t>eclampsia</a:t>
            </a:r>
            <a:r>
              <a:rPr lang="en-US" sz="2000" dirty="0">
                <a:latin typeface="Times New Roman" pitchFamily="18" charset="0"/>
                <a:cs typeface="Times New Roman" pitchFamily="18" charset="0"/>
              </a:rPr>
              <a:t> when convulsions occur.</a:t>
            </a:r>
          </a:p>
          <a:p>
            <a:pPr marL="285750" indent="-285750">
              <a:buFont typeface="Arial" pitchFamily="34" charset="0"/>
              <a:buChar char="•"/>
            </a:pPr>
            <a:r>
              <a:rPr lang="en-US" sz="2000" dirty="0">
                <a:latin typeface="Times New Roman" pitchFamily="18" charset="0"/>
                <a:cs typeface="Times New Roman" pitchFamily="18" charset="0"/>
              </a:rPr>
              <a:t> Convulsions as a result of </a:t>
            </a:r>
            <a:r>
              <a:rPr lang="en-US" sz="2000" dirty="0" err="1">
                <a:latin typeface="Times New Roman" pitchFamily="18" charset="0"/>
                <a:cs typeface="Times New Roman" pitchFamily="18" charset="0"/>
              </a:rPr>
              <a:t>eclampsia</a:t>
            </a:r>
            <a:r>
              <a:rPr lang="en-US" sz="2000" dirty="0">
                <a:latin typeface="Times New Roman" pitchFamily="18" charset="0"/>
                <a:cs typeface="Times New Roman" pitchFamily="18" charset="0"/>
              </a:rPr>
              <a:t> can occur antepartum, </a:t>
            </a:r>
            <a:r>
              <a:rPr lang="en-US" sz="2000" dirty="0" err="1">
                <a:latin typeface="Times New Roman" pitchFamily="18" charset="0"/>
                <a:cs typeface="Times New Roman" pitchFamily="18" charset="0"/>
              </a:rPr>
              <a:t>intrapartum</a:t>
            </a:r>
            <a:r>
              <a:rPr lang="en-US" sz="2000" dirty="0">
                <a:latin typeface="Times New Roman" pitchFamily="18" charset="0"/>
                <a:cs typeface="Times New Roman" pitchFamily="18" charset="0"/>
              </a:rPr>
              <a:t>, or postpartum (one sometimes hears the term toxemia, an old term for preeclampsia).</a:t>
            </a:r>
          </a:p>
          <a:p>
            <a:pPr marL="285750" indent="-285750">
              <a:buFont typeface="Arial" pitchFamily="34" charset="0"/>
              <a:buChar char="•"/>
            </a:pPr>
            <a:r>
              <a:rPr lang="en-US" sz="2000" dirty="0">
                <a:latin typeface="Times New Roman" pitchFamily="18" charset="0"/>
                <a:cs typeface="Times New Roman" pitchFamily="18" charset="0"/>
              </a:rPr>
              <a:t> The cause of GH is unknown, but birth is its cure.</a:t>
            </a:r>
          </a:p>
          <a:p>
            <a:pPr marL="285750" indent="-285750">
              <a:buFont typeface="Arial" pitchFamily="34" charset="0"/>
              <a:buChar char="•"/>
            </a:pPr>
            <a:r>
              <a:rPr lang="en-US" sz="2000" dirty="0">
                <a:latin typeface="Times New Roman" pitchFamily="18" charset="0"/>
                <a:cs typeface="Times New Roman" pitchFamily="18" charset="0"/>
              </a:rPr>
              <a:t> GH usually develops after 20 weeks gestation. </a:t>
            </a:r>
          </a:p>
          <a:p>
            <a:pPr marL="285750" indent="-285750">
              <a:buFont typeface="Arial" pitchFamily="34" charset="0"/>
              <a:buChar char="•"/>
            </a:pPr>
            <a:r>
              <a:rPr lang="en-US" sz="2000" dirty="0">
                <a:latin typeface="Times New Roman" pitchFamily="18" charset="0"/>
                <a:cs typeface="Times New Roman" pitchFamily="18" charset="0"/>
              </a:rPr>
              <a:t>Vasospasm (spasm of the arteries) is the main characteristic of GH. </a:t>
            </a:r>
          </a:p>
          <a:p>
            <a:pPr marL="285750" indent="-285750">
              <a:buFont typeface="Arial" pitchFamily="34" charset="0"/>
              <a:buChar char="•"/>
            </a:pPr>
            <a:r>
              <a:rPr lang="en-US" sz="2000" dirty="0">
                <a:latin typeface="Times New Roman" pitchFamily="18" charset="0"/>
                <a:cs typeface="Times New Roman" pitchFamily="18" charset="0"/>
              </a:rPr>
              <a:t>Although the cause is unknown, any of several risk factors increases a woman’s chance of developing GH.</a:t>
            </a:r>
          </a:p>
        </p:txBody>
      </p:sp>
    </p:spTree>
    <p:extLst>
      <p:ext uri="{BB962C8B-B14F-4D97-AF65-F5344CB8AC3E}">
        <p14:creationId xmlns:p14="http://schemas.microsoft.com/office/powerpoint/2010/main" val="534567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1"/>
            <a:ext cx="8153400" cy="4832092"/>
          </a:xfrm>
          <a:prstGeom prst="rect">
            <a:avLst/>
          </a:prstGeom>
        </p:spPr>
        <p:txBody>
          <a:bodyPr wrap="square">
            <a:spAutoFit/>
          </a:bodyPr>
          <a:lstStyle/>
          <a:p>
            <a:r>
              <a:rPr lang="en-US" sz="2800" dirty="0">
                <a:latin typeface="Times New Roman" pitchFamily="18" charset="0"/>
                <a:cs typeface="Times New Roman" pitchFamily="18" charset="0"/>
              </a:rPr>
              <a:t>Risk Factors for Preeclampsia:</a:t>
            </a:r>
          </a:p>
          <a:p>
            <a:r>
              <a:rPr lang="en-US" sz="2800" dirty="0">
                <a:latin typeface="Times New Roman" pitchFamily="18" charset="0"/>
                <a:cs typeface="Times New Roman" pitchFamily="18" charset="0"/>
              </a:rPr>
              <a:t> • First pregnancy </a:t>
            </a:r>
          </a:p>
          <a:p>
            <a:r>
              <a:rPr lang="en-US" sz="2800" dirty="0">
                <a:latin typeface="Times New Roman" pitchFamily="18" charset="0"/>
                <a:cs typeface="Times New Roman" pitchFamily="18" charset="0"/>
              </a:rPr>
              <a:t>• Obesity </a:t>
            </a:r>
          </a:p>
          <a:p>
            <a:r>
              <a:rPr lang="en-US" sz="2800" dirty="0">
                <a:latin typeface="Times New Roman" pitchFamily="18" charset="0"/>
                <a:cs typeface="Times New Roman" pitchFamily="18" charset="0"/>
              </a:rPr>
              <a:t>• Family history of preeclampsia </a:t>
            </a:r>
          </a:p>
          <a:p>
            <a:r>
              <a:rPr lang="en-US" sz="2800" dirty="0">
                <a:latin typeface="Times New Roman" pitchFamily="18" charset="0"/>
                <a:cs typeface="Times New Roman" pitchFamily="18" charset="0"/>
              </a:rPr>
              <a:t>• Age more than 35 years or less than 19 years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Multifetal</a:t>
            </a:r>
            <a:r>
              <a:rPr lang="en-US" sz="2800" dirty="0">
                <a:latin typeface="Times New Roman" pitchFamily="18" charset="0"/>
                <a:cs typeface="Times New Roman" pitchFamily="18" charset="0"/>
              </a:rPr>
              <a:t> pregnancy (e.g., twins) </a:t>
            </a:r>
          </a:p>
          <a:p>
            <a:r>
              <a:rPr lang="en-US" sz="2800" dirty="0">
                <a:latin typeface="Times New Roman" pitchFamily="18" charset="0"/>
                <a:cs typeface="Times New Roman" pitchFamily="18" charset="0"/>
              </a:rPr>
              <a:t>• Chronic hypertension </a:t>
            </a:r>
          </a:p>
          <a:p>
            <a:r>
              <a:rPr lang="en-US" sz="2800" dirty="0">
                <a:latin typeface="Times New Roman" pitchFamily="18" charset="0"/>
                <a:cs typeface="Times New Roman" pitchFamily="18" charset="0"/>
              </a:rPr>
              <a:t>• Chronic renal disease </a:t>
            </a:r>
          </a:p>
          <a:p>
            <a:r>
              <a:rPr lang="en-US" sz="2800" dirty="0">
                <a:latin typeface="Times New Roman" pitchFamily="18" charset="0"/>
                <a:cs typeface="Times New Roman" pitchFamily="18" charset="0"/>
              </a:rPr>
              <a:t>• Diabetes mellitus </a:t>
            </a:r>
          </a:p>
          <a:p>
            <a:r>
              <a:rPr lang="en-US" sz="2800" dirty="0">
                <a:latin typeface="Times New Roman" pitchFamily="18" charset="0"/>
                <a:cs typeface="Times New Roman" pitchFamily="18" charset="0"/>
              </a:rPr>
              <a:t>• Autoimmune disease</a:t>
            </a:r>
          </a:p>
          <a:p>
            <a:r>
              <a:rPr lang="en-US" sz="2800" dirty="0">
                <a:latin typeface="Times New Roman" pitchFamily="18" charset="0"/>
                <a:cs typeface="Times New Roman" pitchFamily="18" charset="0"/>
              </a:rPr>
              <a:t>• History of a pregnancy interval more than 10 years</a:t>
            </a:r>
          </a:p>
        </p:txBody>
      </p:sp>
    </p:spTree>
    <p:extLst>
      <p:ext uri="{BB962C8B-B14F-4D97-AF65-F5344CB8AC3E}">
        <p14:creationId xmlns:p14="http://schemas.microsoft.com/office/powerpoint/2010/main" val="3059479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0"/>
            <a:ext cx="8839200" cy="5632311"/>
          </a:xfrm>
          <a:prstGeom prst="rect">
            <a:avLst/>
          </a:prstGeom>
        </p:spPr>
        <p:txBody>
          <a:bodyPr wrap="square">
            <a:spAutoFit/>
          </a:bodyPr>
          <a:lstStyle/>
          <a:p>
            <a:r>
              <a:rPr lang="en-US" sz="2000" b="1" dirty="0">
                <a:latin typeface="Times New Roman" pitchFamily="18" charset="0"/>
                <a:cs typeface="Times New Roman" pitchFamily="18" charset="0"/>
              </a:rPr>
              <a:t>Chronic Hypertension During Pregnancy:</a:t>
            </a:r>
          </a:p>
          <a:p>
            <a:pPr marL="285750" indent="-285750">
              <a:buFont typeface="Arial" pitchFamily="34" charset="0"/>
              <a:buChar char="•"/>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In pregnant patients with chronic hypertension, new-onset proteinuria, a sudden increase in blood pressure that was previously controlled, or a sign of kidney involvement is indicative of preeclampsia. </a:t>
            </a:r>
          </a:p>
          <a:p>
            <a:pPr marL="285750" indent="-285750">
              <a:buFont typeface="Arial" pitchFamily="34" charset="0"/>
              <a:buChar char="•"/>
            </a:pPr>
            <a:r>
              <a:rPr lang="en-US" sz="2000" dirty="0" err="1">
                <a:latin typeface="Times New Roman" pitchFamily="18" charset="0"/>
                <a:cs typeface="Times New Roman" pitchFamily="18" charset="0"/>
              </a:rPr>
              <a:t>Antihypertensives</a:t>
            </a:r>
            <a:r>
              <a:rPr lang="en-US" sz="2000" dirty="0">
                <a:latin typeface="Times New Roman" pitchFamily="18" charset="0"/>
                <a:cs typeface="Times New Roman" pitchFamily="18" charset="0"/>
              </a:rPr>
              <a:t> may not be given to women with mild hypertension, but frequent prenatal visits and fetal monitoring are scheduled.</a:t>
            </a:r>
          </a:p>
          <a:p>
            <a:pPr marL="285750" indent="-285750">
              <a:buFont typeface="Arial" pitchFamily="34" charset="0"/>
              <a:buChar char="•"/>
            </a:pPr>
            <a:r>
              <a:rPr lang="en-US" sz="2000" dirty="0">
                <a:latin typeface="Times New Roman" pitchFamily="18" charset="0"/>
                <a:cs typeface="Times New Roman" pitchFamily="18" charset="0"/>
              </a:rPr>
              <a:t> Medication is prescribed if the blood pressure exceeds the moderate range. Labetalol is the antihypertensive drug of choice during pregnancy, as angiotensin-converting enzyme inhibitors are contraindicated.</a:t>
            </a:r>
          </a:p>
          <a:p>
            <a:pPr marL="285750" indent="-285750">
              <a:buFont typeface="Arial" pitchFamily="34" charset="0"/>
              <a:buChar char="•"/>
            </a:pPr>
            <a:r>
              <a:rPr lang="en-US" sz="2000" dirty="0">
                <a:latin typeface="Times New Roman" pitchFamily="18" charset="0"/>
                <a:cs typeface="Times New Roman" pitchFamily="18" charset="0"/>
              </a:rPr>
              <a:t> However, labetalol should not be used in patients with asthma or heart failure Management of the pregnant patient with chronic hypertension who develops preeclampsia requires frequent fetal evaluations including ultrasound examinations and non–stress tests and possibly early delivery at 36 to 37 weeks gestation. </a:t>
            </a:r>
          </a:p>
          <a:p>
            <a:pPr marL="285750" indent="-285750">
              <a:buFont typeface="Arial" pitchFamily="34" charset="0"/>
              <a:buChar char="•"/>
            </a:pPr>
            <a:r>
              <a:rPr lang="en-US" sz="2000" dirty="0">
                <a:latin typeface="Times New Roman" pitchFamily="18" charset="0"/>
                <a:cs typeface="Times New Roman" pitchFamily="18" charset="0"/>
              </a:rPr>
              <a:t>Severe preeclampsia is defined as a blood pressure greater than 160/110 mm Hg on two occasions 4 or more hours apart, especially if the patient is on bed rest. The patient should be instructed to report symptoms such as headaches or visual changes, and the nurse will monitor laboratory tests for abnormal results.</a:t>
            </a:r>
          </a:p>
        </p:txBody>
      </p:sp>
    </p:spTree>
    <p:extLst>
      <p:ext uri="{BB962C8B-B14F-4D97-AF65-F5344CB8AC3E}">
        <p14:creationId xmlns:p14="http://schemas.microsoft.com/office/powerpoint/2010/main" val="1293634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763000" cy="3416320"/>
          </a:xfrm>
          <a:prstGeom prst="rect">
            <a:avLst/>
          </a:prstGeom>
        </p:spPr>
        <p:txBody>
          <a:bodyPr wrap="square">
            <a:spAutoFit/>
          </a:bodyPr>
          <a:lstStyle/>
          <a:p>
            <a:r>
              <a:rPr lang="en-US" sz="2400" dirty="0">
                <a:latin typeface="Times New Roman" pitchFamily="18" charset="0"/>
                <a:cs typeface="Times New Roman" pitchFamily="18" charset="0"/>
              </a:rPr>
              <a:t>GH is closely related to the development of complications as: 1.abruptio placentae, </a:t>
            </a:r>
          </a:p>
          <a:p>
            <a:r>
              <a:rPr lang="en-US" sz="2400" dirty="0">
                <a:latin typeface="Times New Roman" pitchFamily="18" charset="0"/>
                <a:cs typeface="Times New Roman" pitchFamily="18" charset="0"/>
              </a:rPr>
              <a:t>2.fetal growth restriction,</a:t>
            </a:r>
          </a:p>
          <a:p>
            <a:r>
              <a:rPr lang="en-US" sz="2400" dirty="0">
                <a:latin typeface="Times New Roman" pitchFamily="18" charset="0"/>
                <a:cs typeface="Times New Roman" pitchFamily="18" charset="0"/>
              </a:rPr>
              <a:t> 3.preeclampsia, </a:t>
            </a:r>
          </a:p>
          <a:p>
            <a:r>
              <a:rPr lang="en-US" sz="2400" dirty="0">
                <a:latin typeface="Times New Roman" pitchFamily="18" charset="0"/>
                <a:cs typeface="Times New Roman" pitchFamily="18" charset="0"/>
              </a:rPr>
              <a:t>4.prematurity, </a:t>
            </a:r>
          </a:p>
          <a:p>
            <a:r>
              <a:rPr lang="en-US" sz="2400" dirty="0">
                <a:latin typeface="Times New Roman" pitchFamily="18" charset="0"/>
                <a:cs typeface="Times New Roman" pitchFamily="18" charset="0"/>
              </a:rPr>
              <a:t>5.and stillbirth, </a:t>
            </a:r>
          </a:p>
          <a:p>
            <a:r>
              <a:rPr lang="en-US" sz="2400" dirty="0">
                <a:latin typeface="Times New Roman" pitchFamily="18" charset="0"/>
                <a:cs typeface="Times New Roman" pitchFamily="18" charset="0"/>
              </a:rPr>
              <a:t>so special care of the pregnant woman with hypertension is essential. </a:t>
            </a:r>
          </a:p>
          <a:p>
            <a:r>
              <a:rPr lang="en-US" sz="2400" dirty="0">
                <a:latin typeface="Times New Roman" pitchFamily="18" charset="0"/>
                <a:cs typeface="Times New Roman" pitchFamily="18" charset="0"/>
              </a:rPr>
              <a:t>GH is associated with an increased risk of type 2 diabetes mellitus in the offspring as an adult .</a:t>
            </a:r>
          </a:p>
        </p:txBody>
      </p:sp>
    </p:spTree>
    <p:extLst>
      <p:ext uri="{BB962C8B-B14F-4D97-AF65-F5344CB8AC3E}">
        <p14:creationId xmlns:p14="http://schemas.microsoft.com/office/powerpoint/2010/main" val="2963608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1"/>
            <a:ext cx="8001000" cy="2554545"/>
          </a:xfrm>
          <a:prstGeom prst="rect">
            <a:avLst/>
          </a:prstGeom>
        </p:spPr>
        <p:txBody>
          <a:bodyPr wrap="square">
            <a:spAutoFit/>
          </a:bodyPr>
          <a:lstStyle/>
          <a:p>
            <a:r>
              <a:rPr lang="en-US" sz="2000" b="1" dirty="0">
                <a:latin typeface="Times New Roman" pitchFamily="18" charset="0"/>
                <a:cs typeface="Times New Roman" pitchFamily="18" charset="0"/>
              </a:rPr>
              <a:t>Manifestations of gestational hypertension </a:t>
            </a:r>
          </a:p>
          <a:p>
            <a:r>
              <a:rPr lang="en-US" sz="2000" dirty="0">
                <a:latin typeface="Times New Roman" pitchFamily="18" charset="0"/>
                <a:cs typeface="Times New Roman" pitchFamily="18" charset="0"/>
              </a:rPr>
              <a:t>Vasospasm impedes blood flow to the mother’s organs and placenta, resulting in one or more of these signs: </a:t>
            </a:r>
          </a:p>
          <a:p>
            <a:pPr marL="342900" indent="-342900">
              <a:buAutoNum type="arabicParenBoth"/>
            </a:pPr>
            <a:r>
              <a:rPr lang="en-US" sz="2000" dirty="0">
                <a:latin typeface="Times New Roman" pitchFamily="18" charset="0"/>
                <a:cs typeface="Times New Roman" pitchFamily="18" charset="0"/>
              </a:rPr>
              <a:t>hypertension,</a:t>
            </a:r>
          </a:p>
          <a:p>
            <a:pPr marL="342900" indent="-342900">
              <a:buAutoNum type="arabicParenBoth"/>
            </a:pPr>
            <a:r>
              <a:rPr lang="en-US" sz="2000" dirty="0">
                <a:latin typeface="Times New Roman" pitchFamily="18" charset="0"/>
                <a:cs typeface="Times New Roman" pitchFamily="18" charset="0"/>
              </a:rPr>
              <a:t>edema, and </a:t>
            </a:r>
          </a:p>
          <a:p>
            <a:pPr marL="342900" indent="-342900">
              <a:buAutoNum type="arabicParenBoth"/>
            </a:pPr>
            <a:r>
              <a:rPr lang="en-US" sz="2000" dirty="0">
                <a:latin typeface="Times New Roman" pitchFamily="18" charset="0"/>
                <a:cs typeface="Times New Roman" pitchFamily="18" charset="0"/>
              </a:rPr>
              <a:t>proteinuria. </a:t>
            </a:r>
          </a:p>
          <a:p>
            <a:pPr marL="342900" indent="-342900">
              <a:buAutoNum type="arabicParenBoth"/>
            </a:pPr>
            <a:r>
              <a:rPr lang="en-US" sz="2000" dirty="0">
                <a:latin typeface="Times New Roman" pitchFamily="18" charset="0"/>
                <a:cs typeface="Times New Roman" pitchFamily="18" charset="0"/>
              </a:rPr>
              <a:t>Severe GH can also affect the central nervous system, eyes, urinary tract, liver, gastrointestinal system, and blood clotting function. </a:t>
            </a:r>
          </a:p>
        </p:txBody>
      </p:sp>
    </p:spTree>
    <p:extLst>
      <p:ext uri="{BB962C8B-B14F-4D97-AF65-F5344CB8AC3E}">
        <p14:creationId xmlns:p14="http://schemas.microsoft.com/office/powerpoint/2010/main" val="2106701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5324535"/>
          </a:xfrm>
          <a:prstGeom prst="rect">
            <a:avLst/>
          </a:prstGeom>
        </p:spPr>
        <p:txBody>
          <a:bodyPr wrap="square">
            <a:spAutoFit/>
          </a:bodyPr>
          <a:lstStyle/>
          <a:p>
            <a:r>
              <a:rPr lang="en-US" sz="2000" b="1" dirty="0">
                <a:cs typeface="+mj-cs"/>
              </a:rPr>
              <a:t>Hypertension</a:t>
            </a:r>
          </a:p>
          <a:p>
            <a:pPr marL="285750" indent="-285750">
              <a:buFont typeface="Arial" pitchFamily="34" charset="0"/>
              <a:buChar char="•"/>
            </a:pPr>
            <a:r>
              <a:rPr lang="en-US" sz="2000" dirty="0">
                <a:cs typeface="+mj-cs"/>
              </a:rPr>
              <a:t> Despite an increase in blood volume and cardiac output, most pregnant women </a:t>
            </a:r>
            <a:r>
              <a:rPr lang="en-US" sz="2000" b="1" dirty="0">
                <a:cs typeface="+mj-cs"/>
              </a:rPr>
              <a:t>do not experience a rise in blood pressure </a:t>
            </a:r>
            <a:r>
              <a:rPr lang="en-US" sz="2000" dirty="0">
                <a:highlight>
                  <a:srgbClr val="FFFF00"/>
                </a:highlight>
                <a:cs typeface="+mj-cs"/>
              </a:rPr>
              <a:t>because they have a resistance to factors that cause vasoconstriction.</a:t>
            </a:r>
          </a:p>
          <a:p>
            <a:pPr marL="285750" indent="-285750">
              <a:buFont typeface="Arial" pitchFamily="34" charset="0"/>
              <a:buChar char="•"/>
            </a:pPr>
            <a:r>
              <a:rPr lang="en-US" sz="2000" dirty="0">
                <a:solidFill>
                  <a:srgbClr val="FF0000"/>
                </a:solidFill>
                <a:cs typeface="+mj-cs"/>
              </a:rPr>
              <a:t> In addition, the resistance to blood flow in their vessels (peripheral vascular resistance) decreases because of the effects of hormonal changes. </a:t>
            </a:r>
          </a:p>
          <a:p>
            <a:pPr marL="285750" indent="-285750">
              <a:buFont typeface="Arial" pitchFamily="34" charset="0"/>
              <a:buChar char="•"/>
            </a:pPr>
            <a:r>
              <a:rPr lang="en-US" sz="2000" dirty="0">
                <a:cs typeface="+mj-cs"/>
              </a:rPr>
              <a:t>A blood pressure of 140/90 mm Hg or greater is considered to constitute hypertension in pregnancy. </a:t>
            </a:r>
            <a:endParaRPr lang="ar-SA" sz="2000" dirty="0">
              <a:cs typeface="+mj-cs"/>
            </a:endParaRPr>
          </a:p>
          <a:p>
            <a:pPr marL="285750" indent="-285750">
              <a:buFont typeface="Arial" pitchFamily="34" charset="0"/>
              <a:buChar char="•"/>
            </a:pPr>
            <a:r>
              <a:rPr lang="en-US" sz="2000" dirty="0">
                <a:cs typeface="+mj-cs"/>
              </a:rPr>
              <a:t>Edema can occur because fluid leaves the blood vessels and enters the tissues. </a:t>
            </a:r>
          </a:p>
          <a:p>
            <a:pPr marL="285750" indent="-285750">
              <a:buFont typeface="Arial" pitchFamily="34" charset="0"/>
              <a:buChar char="•"/>
            </a:pPr>
            <a:r>
              <a:rPr lang="en-US" sz="2000" dirty="0">
                <a:cs typeface="+mj-cs"/>
              </a:rPr>
              <a:t>Edema is not essential to the diagnosis, as many pregnant women experience edema that is not related to blood pressure. The woman may notice facial swelling or may stop wearing rings because they are hard to remove. </a:t>
            </a:r>
          </a:p>
          <a:p>
            <a:pPr marL="285750" indent="-285750">
              <a:buFont typeface="Arial" pitchFamily="34" charset="0"/>
              <a:buChar char="•"/>
            </a:pPr>
            <a:r>
              <a:rPr lang="en-US" sz="2000" dirty="0">
                <a:cs typeface="+mj-cs"/>
              </a:rPr>
              <a:t>Edema is severe if a depression remains after the tissue is compressed briefly with the finger (pitting edema).</a:t>
            </a:r>
          </a:p>
          <a:p>
            <a:pPr marL="285750" indent="-285750">
              <a:buFont typeface="Arial" pitchFamily="34" charset="0"/>
              <a:buChar char="•"/>
            </a:pPr>
            <a:r>
              <a:rPr lang="en-US" sz="2000" dirty="0">
                <a:cs typeface="+mj-cs"/>
              </a:rPr>
              <a:t> Edema resolves quickly after birth as excess tissue fluid returns to the circulation and is excreted in the urine. </a:t>
            </a:r>
          </a:p>
          <a:p>
            <a:pPr marL="285750" indent="-285750">
              <a:buFont typeface="Arial" pitchFamily="34" charset="0"/>
              <a:buChar char="•"/>
            </a:pPr>
            <a:r>
              <a:rPr lang="en-US" sz="2000" dirty="0">
                <a:cs typeface="+mj-cs"/>
              </a:rPr>
              <a:t>Urine output may reach 6 L/day and often exceeds fluid intake.</a:t>
            </a:r>
          </a:p>
        </p:txBody>
      </p:sp>
    </p:spTree>
    <p:extLst>
      <p:ext uri="{BB962C8B-B14F-4D97-AF65-F5344CB8AC3E}">
        <p14:creationId xmlns:p14="http://schemas.microsoft.com/office/powerpoint/2010/main" val="2177170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382000" cy="1938992"/>
          </a:xfrm>
          <a:prstGeom prst="rect">
            <a:avLst/>
          </a:prstGeom>
        </p:spPr>
        <p:txBody>
          <a:bodyPr wrap="square">
            <a:spAutoFit/>
          </a:bodyPr>
          <a:lstStyle/>
          <a:p>
            <a:r>
              <a:rPr lang="en-US" sz="2000" dirty="0">
                <a:latin typeface="Times New Roman" pitchFamily="18" charset="0"/>
                <a:cs typeface="Times New Roman" pitchFamily="18" charset="0"/>
              </a:rPr>
              <a:t>Proteinuria :</a:t>
            </a:r>
          </a:p>
          <a:p>
            <a:pPr marL="342900" indent="-342900">
              <a:buFont typeface="Arial" pitchFamily="34" charset="0"/>
              <a:buChar char="•"/>
            </a:pPr>
            <a:r>
              <a:rPr lang="en-US" sz="2000" dirty="0">
                <a:latin typeface="Times New Roman" pitchFamily="18" charset="0"/>
                <a:cs typeface="Times New Roman" pitchFamily="18" charset="0"/>
              </a:rPr>
              <a:t>Proteinuria develops as reduced blood flow damages the kidneys. </a:t>
            </a:r>
          </a:p>
          <a:p>
            <a:pPr marL="342900" indent="-342900">
              <a:buFont typeface="Arial" pitchFamily="34" charset="0"/>
              <a:buChar char="•"/>
            </a:pPr>
            <a:r>
              <a:rPr lang="en-US" sz="2000" dirty="0">
                <a:latin typeface="Times New Roman" pitchFamily="18" charset="0"/>
                <a:cs typeface="Times New Roman" pitchFamily="18" charset="0"/>
              </a:rPr>
              <a:t>This damage allows protein to leak into the urine. </a:t>
            </a:r>
          </a:p>
          <a:p>
            <a:pPr marL="342900" indent="-342900">
              <a:buFont typeface="Arial" pitchFamily="34" charset="0"/>
              <a:buChar char="•"/>
            </a:pPr>
            <a:r>
              <a:rPr lang="en-US" sz="2000" dirty="0">
                <a:latin typeface="Times New Roman" pitchFamily="18" charset="0"/>
                <a:cs typeface="Times New Roman" pitchFamily="18" charset="0"/>
              </a:rPr>
              <a:t>A clean-catch (midstream) or catheterized urine specimen is used to check for proteinuria because vaginal secretions might lead to a false-positive result.</a:t>
            </a:r>
          </a:p>
        </p:txBody>
      </p:sp>
    </p:spTree>
    <p:extLst>
      <p:ext uri="{BB962C8B-B14F-4D97-AF65-F5344CB8AC3E}">
        <p14:creationId xmlns:p14="http://schemas.microsoft.com/office/powerpoint/2010/main" val="2619302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1"/>
            <a:ext cx="8610600" cy="6370975"/>
          </a:xfrm>
          <a:prstGeom prst="rect">
            <a:avLst/>
          </a:prstGeom>
        </p:spPr>
        <p:txBody>
          <a:bodyPr wrap="square">
            <a:spAutoFit/>
          </a:bodyPr>
          <a:lstStyle/>
          <a:p>
            <a:r>
              <a:rPr lang="en-US" sz="2400" b="1" dirty="0">
                <a:latin typeface="Times New Roman" pitchFamily="18" charset="0"/>
                <a:cs typeface="Times New Roman" pitchFamily="18" charset="0"/>
              </a:rPr>
              <a:t>Other manifestations of preeclampsia :</a:t>
            </a:r>
          </a:p>
          <a:p>
            <a:r>
              <a:rPr lang="en-US" sz="2400" dirty="0">
                <a:latin typeface="Times New Roman" pitchFamily="18" charset="0"/>
                <a:cs typeface="Times New Roman" pitchFamily="18" charset="0"/>
              </a:rPr>
              <a:t>Other signs and symptoms occur with severe preeclampsia.</a:t>
            </a:r>
          </a:p>
          <a:p>
            <a:pPr marL="342900" indent="-342900">
              <a:buFont typeface="Arial" pitchFamily="34" charset="0"/>
              <a:buChar char="•"/>
            </a:pPr>
            <a:r>
              <a:rPr lang="en-US" sz="2400" dirty="0">
                <a:latin typeface="Times New Roman" pitchFamily="18" charset="0"/>
                <a:cs typeface="Times New Roman" pitchFamily="18" charset="0"/>
              </a:rPr>
              <a:t> All are related to decreased blood flow and edema of the organs involved.</a:t>
            </a:r>
          </a:p>
          <a:p>
            <a:pPr marL="342900" indent="-342900">
              <a:buFont typeface="Arial" pitchFamily="34" charset="0"/>
              <a:buChar char="•"/>
            </a:pPr>
            <a:r>
              <a:rPr lang="en-US" sz="2400" dirty="0">
                <a:latin typeface="Times New Roman" pitchFamily="18" charset="0"/>
                <a:cs typeface="Times New Roman" pitchFamily="18" charset="0"/>
              </a:rPr>
              <a:t> </a:t>
            </a:r>
            <a:r>
              <a:rPr lang="en-US" sz="2400" dirty="0">
                <a:highlight>
                  <a:srgbClr val="FFFF00"/>
                </a:highlight>
                <a:latin typeface="Times New Roman" pitchFamily="18" charset="0"/>
                <a:cs typeface="Times New Roman" pitchFamily="18" charset="0"/>
              </a:rPr>
              <a:t>Central nervous system A severe, unrelenting headache may occur because of brain edema and small cerebral hemorrhages.</a:t>
            </a:r>
          </a:p>
          <a:p>
            <a:pPr marL="342900" indent="-342900">
              <a:buFont typeface="Arial" pitchFamily="34" charset="0"/>
              <a:buChar char="•"/>
            </a:pP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The severe headache often precedes a convulsion. </a:t>
            </a:r>
          </a:p>
          <a:p>
            <a:pPr marL="342900" indent="-342900">
              <a:buFont typeface="Arial" pitchFamily="34" charset="0"/>
              <a:buChar char="•"/>
            </a:pPr>
            <a:r>
              <a:rPr lang="en-US" sz="2400" dirty="0">
                <a:highlight>
                  <a:srgbClr val="FFFF00"/>
                </a:highlight>
                <a:latin typeface="Times New Roman" pitchFamily="18" charset="0"/>
                <a:cs typeface="Times New Roman" pitchFamily="18" charset="0"/>
              </a:rPr>
              <a:t>Deep tendon reflexes become hyperactive because of central nervous system irritability. </a:t>
            </a:r>
          </a:p>
          <a:p>
            <a:pPr marL="342900" indent="-342900">
              <a:buFont typeface="Arial" pitchFamily="34" charset="0"/>
              <a:buChar char="•"/>
            </a:pPr>
            <a:r>
              <a:rPr lang="en-US" sz="2400" dirty="0">
                <a:solidFill>
                  <a:srgbClr val="FF0000"/>
                </a:solidFill>
                <a:latin typeface="Times New Roman" pitchFamily="18" charset="0"/>
                <a:cs typeface="Times New Roman" pitchFamily="18" charset="0"/>
              </a:rPr>
              <a:t>Eyes Visual disturbances such as blurred or double vision or “spots before the eyes” occur because of arterial spasm and edema surrounding the retina.</a:t>
            </a:r>
          </a:p>
          <a:p>
            <a:pPr marL="342900" indent="-342900">
              <a:buFont typeface="Arial" pitchFamily="34" charset="0"/>
              <a:buChar char="•"/>
            </a:pPr>
            <a:r>
              <a:rPr lang="en-US" sz="2400" dirty="0">
                <a:latin typeface="Times New Roman" pitchFamily="18" charset="0"/>
                <a:cs typeface="Times New Roman" pitchFamily="18" charset="0"/>
              </a:rPr>
              <a:t> Visual disturbances often precede a convulsion. </a:t>
            </a:r>
          </a:p>
          <a:p>
            <a:pPr marL="342900" indent="-342900">
              <a:buFont typeface="Arial" pitchFamily="34" charset="0"/>
              <a:buChar char="•"/>
            </a:pPr>
            <a:r>
              <a:rPr lang="en-US" sz="2400" dirty="0">
                <a:highlight>
                  <a:srgbClr val="FFFF00"/>
                </a:highlight>
                <a:latin typeface="Times New Roman" pitchFamily="18" charset="0"/>
                <a:cs typeface="Times New Roman" pitchFamily="18" charset="0"/>
              </a:rPr>
              <a:t>Urinary tract Decreased blood flow to the kidneys reduces urine production (oliguria) and worsens hypertension. </a:t>
            </a:r>
          </a:p>
          <a:p>
            <a:pPr marL="342900" indent="-342900">
              <a:buFont typeface="Arial" pitchFamily="34" charset="0"/>
              <a:buChar char="•"/>
            </a:pPr>
            <a:r>
              <a:rPr lang="en-US" sz="2400" dirty="0">
                <a:latin typeface="Times New Roman" pitchFamily="18" charset="0"/>
                <a:cs typeface="Times New Roman" pitchFamily="18" charset="0"/>
              </a:rPr>
              <a:t>Respiratory system Pulmonary edema (accumulation of fluid in the lungs) may occur with severe preeclampsia. </a:t>
            </a:r>
          </a:p>
        </p:txBody>
      </p:sp>
    </p:spTree>
    <p:extLst>
      <p:ext uri="{BB962C8B-B14F-4D97-AF65-F5344CB8AC3E}">
        <p14:creationId xmlns:p14="http://schemas.microsoft.com/office/powerpoint/2010/main" val="392734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534400" cy="4708981"/>
          </a:xfrm>
          <a:prstGeom prst="rect">
            <a:avLst/>
          </a:prstGeom>
        </p:spPr>
        <p:txBody>
          <a:bodyPr wrap="square">
            <a:spAutoFit/>
          </a:bodyPr>
          <a:lstStyle/>
          <a:p>
            <a:r>
              <a:rPr lang="en-US" sz="2000" dirty="0">
                <a:latin typeface="Times New Roman" pitchFamily="18" charset="0"/>
                <a:cs typeface="Times New Roman" pitchFamily="18" charset="0"/>
              </a:rPr>
              <a:t>Gastrointestinal system and liver:</a:t>
            </a:r>
          </a:p>
          <a:p>
            <a:pPr marL="342900" indent="-342900">
              <a:buFont typeface="Arial" pitchFamily="34" charset="0"/>
              <a:buChar char="•"/>
            </a:pPr>
            <a:r>
              <a:rPr lang="en-US" sz="2000" dirty="0">
                <a:latin typeface="Times New Roman" pitchFamily="18" charset="0"/>
                <a:cs typeface="Times New Roman" pitchFamily="18" charset="0"/>
              </a:rPr>
              <a:t> </a:t>
            </a:r>
            <a:r>
              <a:rPr lang="en-US" sz="2000" dirty="0" err="1">
                <a:highlight>
                  <a:srgbClr val="FFFF00"/>
                </a:highlight>
                <a:latin typeface="Times New Roman" pitchFamily="18" charset="0"/>
                <a:cs typeface="Times New Roman" pitchFamily="18" charset="0"/>
              </a:rPr>
              <a:t>Epigastric</a:t>
            </a:r>
            <a:r>
              <a:rPr lang="en-US" sz="2000" dirty="0">
                <a:highlight>
                  <a:srgbClr val="FFFF00"/>
                </a:highlight>
                <a:latin typeface="Times New Roman" pitchFamily="18" charset="0"/>
                <a:cs typeface="Times New Roman" pitchFamily="18" charset="0"/>
              </a:rPr>
              <a:t> pain or nausea occurs because of liver edema, ischemia, and necrosis and often precedes a convulsion. </a:t>
            </a:r>
          </a:p>
          <a:p>
            <a:pPr marL="342900" indent="-342900">
              <a:buFont typeface="Arial" pitchFamily="34" charset="0"/>
              <a:buChar char="•"/>
            </a:pPr>
            <a:r>
              <a:rPr lang="en-US" sz="2000" dirty="0">
                <a:latin typeface="Times New Roman" pitchFamily="18" charset="0"/>
                <a:cs typeface="Times New Roman" pitchFamily="18" charset="0"/>
              </a:rPr>
              <a:t>Liver enzyme levels are elevated because of reduced circulation, edema, and small hemorrhages. </a:t>
            </a:r>
          </a:p>
          <a:p>
            <a:pPr marL="342900" indent="-342900">
              <a:buFont typeface="Arial" pitchFamily="34" charset="0"/>
              <a:buChar char="•"/>
            </a:pPr>
            <a:r>
              <a:rPr lang="en-US" sz="2000" dirty="0">
                <a:solidFill>
                  <a:srgbClr val="FF0000"/>
                </a:solidFill>
                <a:latin typeface="Times New Roman" pitchFamily="18" charset="0"/>
                <a:cs typeface="Times New Roman" pitchFamily="18" charset="0"/>
              </a:rPr>
              <a:t>Blood clotting . </a:t>
            </a:r>
          </a:p>
          <a:p>
            <a:r>
              <a:rPr lang="en-US" sz="2000" dirty="0">
                <a:solidFill>
                  <a:srgbClr val="FF0000"/>
                </a:solidFill>
                <a:highlight>
                  <a:srgbClr val="FFFF00"/>
                </a:highlight>
                <a:latin typeface="Times New Roman" pitchFamily="18" charset="0"/>
                <a:cs typeface="Times New Roman" pitchFamily="18" charset="0"/>
              </a:rPr>
              <a:t>H</a:t>
            </a:r>
            <a:r>
              <a:rPr lang="en-US" sz="2000" dirty="0">
                <a:solidFill>
                  <a:srgbClr val="FF0000"/>
                </a:solidFill>
                <a:latin typeface="Times New Roman" pitchFamily="18" charset="0"/>
                <a:cs typeface="Times New Roman" pitchFamily="18" charset="0"/>
              </a:rPr>
              <a:t>EL</a:t>
            </a:r>
            <a:r>
              <a:rPr lang="en-US" sz="2000" dirty="0">
                <a:solidFill>
                  <a:schemeClr val="tx2"/>
                </a:solidFill>
                <a:latin typeface="Times New Roman" pitchFamily="18" charset="0"/>
                <a:cs typeface="Times New Roman" pitchFamily="18" charset="0"/>
              </a:rPr>
              <a:t>LP</a:t>
            </a:r>
            <a:r>
              <a:rPr lang="en-US" sz="2000" dirty="0">
                <a:solidFill>
                  <a:srgbClr val="FF0000"/>
                </a:solidFill>
                <a:latin typeface="Times New Roman" pitchFamily="18" charset="0"/>
                <a:cs typeface="Times New Roman" pitchFamily="18" charset="0"/>
              </a:rPr>
              <a:t> syndrome</a:t>
            </a:r>
            <a:r>
              <a:rPr lang="en-US" sz="2000" dirty="0">
                <a:latin typeface="Times New Roman" pitchFamily="18" charset="0"/>
                <a:cs typeface="Times New Roman" pitchFamily="18" charset="0"/>
              </a:rPr>
              <a:t> is a variant of GH that involves </a:t>
            </a:r>
            <a:r>
              <a:rPr lang="en-US" sz="2000" dirty="0">
                <a:highlight>
                  <a:srgbClr val="FFFF00"/>
                </a:highlight>
                <a:latin typeface="Times New Roman" pitchFamily="18" charset="0"/>
                <a:cs typeface="Times New Roman" pitchFamily="18" charset="0"/>
              </a:rPr>
              <a:t>hemolysi</a:t>
            </a:r>
            <a:r>
              <a:rPr lang="en-US" sz="2000" dirty="0">
                <a:latin typeface="Times New Roman" pitchFamily="18" charset="0"/>
                <a:cs typeface="Times New Roman" pitchFamily="18" charset="0"/>
              </a:rPr>
              <a:t>s (breakage of erythrocytes), elevated liver enzymes, </a:t>
            </a:r>
            <a:r>
              <a:rPr lang="en-US" sz="2000" dirty="0">
                <a:solidFill>
                  <a:schemeClr val="tx2"/>
                </a:solidFill>
                <a:latin typeface="Times New Roman" pitchFamily="18" charset="0"/>
                <a:cs typeface="Times New Roman" pitchFamily="18" charset="0"/>
              </a:rPr>
              <a:t>and low platelets</a:t>
            </a:r>
            <a:r>
              <a:rPr lang="en-US" sz="2000" dirty="0">
                <a:latin typeface="Times New Roman" pitchFamily="18" charset="0"/>
                <a:cs typeface="Times New Roman" pitchFamily="18" charset="0"/>
              </a:rPr>
              <a:t>.</a:t>
            </a:r>
          </a:p>
          <a:p>
            <a:pPr marL="457200" indent="-457200">
              <a:buFont typeface="+mj-lt"/>
              <a:buAutoNum type="arabicPeriod"/>
            </a:pPr>
            <a:r>
              <a:rPr lang="en-US" sz="2000" dirty="0">
                <a:latin typeface="Times New Roman" pitchFamily="18" charset="0"/>
                <a:cs typeface="Times New Roman" pitchFamily="18" charset="0"/>
              </a:rPr>
              <a:t> Hemolysis occurs as erythrocytes break up when passing through small blood vessels damaged by hypertension. </a:t>
            </a:r>
          </a:p>
          <a:p>
            <a:pPr marL="457200" indent="-457200">
              <a:buFont typeface="+mj-lt"/>
              <a:buAutoNum type="arabicPeriod"/>
            </a:pPr>
            <a:r>
              <a:rPr lang="en-US" sz="2000" dirty="0">
                <a:latin typeface="Times New Roman" pitchFamily="18" charset="0"/>
                <a:cs typeface="Times New Roman" pitchFamily="18" charset="0"/>
              </a:rPr>
              <a:t>Obstruction of hepatic blood flow causes the liver enzyme levels to become elevated.</a:t>
            </a:r>
          </a:p>
          <a:p>
            <a:pPr marL="457200" indent="-457200">
              <a:buFont typeface="+mj-lt"/>
              <a:buAutoNum type="arabicPeriod"/>
            </a:pPr>
            <a:r>
              <a:rPr lang="en-US" sz="2000" dirty="0">
                <a:latin typeface="Times New Roman" pitchFamily="18" charset="0"/>
                <a:cs typeface="Times New Roman" pitchFamily="18" charset="0"/>
              </a:rPr>
              <a:t> Low platelet levels occur when the platelets gather at the site of blood vessel damage, reducing the number available in the general circulation. </a:t>
            </a:r>
          </a:p>
          <a:p>
            <a:pPr marL="457200" indent="-457200">
              <a:buFont typeface="+mj-lt"/>
              <a:buAutoNum type="arabicPeriod"/>
            </a:pPr>
            <a:r>
              <a:rPr lang="en-US" sz="2000" dirty="0">
                <a:latin typeface="Times New Roman" pitchFamily="18" charset="0"/>
                <a:cs typeface="Times New Roman" pitchFamily="18" charset="0"/>
              </a:rPr>
              <a:t>Low platelet levels cause abnormal blood clotting. </a:t>
            </a:r>
          </a:p>
        </p:txBody>
      </p:sp>
    </p:spTree>
    <p:extLst>
      <p:ext uri="{BB962C8B-B14F-4D97-AF65-F5344CB8AC3E}">
        <p14:creationId xmlns:p14="http://schemas.microsoft.com/office/powerpoint/2010/main" val="346521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15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93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96419"/>
            <a:ext cx="8305800" cy="4708981"/>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HELLP syndrome is more common </a:t>
            </a:r>
            <a:r>
              <a:rPr lang="en-US" sz="2000" dirty="0">
                <a:solidFill>
                  <a:prstClr val="black"/>
                </a:solidFill>
                <a:latin typeface="Times New Roman" pitchFamily="18" charset="0"/>
                <a:cs typeface="Times New Roman" pitchFamily="18" charset="0"/>
              </a:rPr>
              <a:t>in </a:t>
            </a:r>
            <a:r>
              <a:rPr lang="en-US" sz="2000" dirty="0" err="1">
                <a:solidFill>
                  <a:prstClr val="black"/>
                </a:solidFill>
                <a:latin typeface="Times New Roman" pitchFamily="18" charset="0"/>
                <a:cs typeface="Times New Roman" pitchFamily="18" charset="0"/>
              </a:rPr>
              <a:t>preeclamptic</a:t>
            </a:r>
            <a:r>
              <a:rPr lang="en-US" sz="2000" dirty="0">
                <a:solidFill>
                  <a:prstClr val="black"/>
                </a:solidFill>
                <a:latin typeface="Times New Roman" pitchFamily="18" charset="0"/>
                <a:cs typeface="Times New Roman" pitchFamily="18" charset="0"/>
              </a:rPr>
              <a:t> women conservatively managed but may occur in women without hypertension and proteinuria .</a:t>
            </a:r>
          </a:p>
          <a:p>
            <a:pPr marL="342900" lvl="0" indent="-342900">
              <a:buFont typeface="Arial" pitchFamily="34" charset="0"/>
              <a:buChar char="•"/>
            </a:pPr>
            <a:r>
              <a:rPr lang="en-US" sz="2000" dirty="0" err="1">
                <a:solidFill>
                  <a:prstClr val="black"/>
                </a:solidFill>
                <a:latin typeface="Times New Roman" pitchFamily="18" charset="0"/>
                <a:cs typeface="Times New Roman" pitchFamily="18" charset="0"/>
              </a:rPr>
              <a:t>epigastric</a:t>
            </a:r>
            <a:r>
              <a:rPr lang="en-US" sz="2000" dirty="0">
                <a:solidFill>
                  <a:prstClr val="black"/>
                </a:solidFill>
                <a:latin typeface="Times New Roman" pitchFamily="18" charset="0"/>
                <a:cs typeface="Times New Roman" pitchFamily="18" charset="0"/>
              </a:rPr>
              <a:t> pain, nausea, vomiting, and malaise may signal that HELLP syndrome is developing.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Liver enzyme laboratory reports should be monitored.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HELLP syndrome can also develop postpartum, and all patients with hypertension should be closely monitored during the postpartum period.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The patient with severe HELLP syndrome is monitored in the intensive care unit and </a:t>
            </a:r>
            <a:r>
              <a:rPr lang="en-US" sz="2000" dirty="0">
                <a:solidFill>
                  <a:prstClr val="black"/>
                </a:solidFill>
                <a:highlight>
                  <a:srgbClr val="FFFF00"/>
                </a:highlight>
                <a:latin typeface="Times New Roman" pitchFamily="18" charset="0"/>
                <a:cs typeface="Times New Roman" pitchFamily="18" charset="0"/>
              </a:rPr>
              <a:t>given magnesium sulfate to prevent convulsions and antihypertensive medications.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The need for delivery of the fetus after steroid therapy to improve fetal lung function is evaluated, and the woman is monitored closely for bleeding.</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Postpartum, the mother is evaluated for fluid intake and output, laboratory values, and pulse oximetry for at least 48 hours.</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Most patients improve after delivery.</a:t>
            </a:r>
          </a:p>
        </p:txBody>
      </p:sp>
    </p:spTree>
    <p:extLst>
      <p:ext uri="{BB962C8B-B14F-4D97-AF65-F5344CB8AC3E}">
        <p14:creationId xmlns:p14="http://schemas.microsoft.com/office/powerpoint/2010/main" val="1142745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05342"/>
            <a:ext cx="8077200" cy="3785652"/>
          </a:xfrm>
          <a:prstGeom prst="rect">
            <a:avLst/>
          </a:prstGeom>
        </p:spPr>
        <p:txBody>
          <a:bodyPr wrap="square">
            <a:spAutoFit/>
          </a:bodyPr>
          <a:lstStyle/>
          <a:p>
            <a:r>
              <a:rPr lang="en-US" sz="2000" b="1" dirty="0" err="1">
                <a:latin typeface="Times New Roman" pitchFamily="18" charset="0"/>
                <a:cs typeface="Times New Roman" pitchFamily="18" charset="0"/>
              </a:rPr>
              <a:t>Eclampsia</a:t>
            </a:r>
            <a:r>
              <a:rPr lang="en-US" sz="2000" b="1" dirty="0">
                <a:latin typeface="Times New Roman" pitchFamily="18" charset="0"/>
                <a:cs typeface="Times New Roman" pitchFamily="18" charset="0"/>
              </a:rPr>
              <a:t>:</a:t>
            </a:r>
          </a:p>
          <a:p>
            <a:pPr marL="285750" indent="-285750">
              <a:buFont typeface="Arial" pitchFamily="34" charset="0"/>
              <a:buChar char="•"/>
            </a:pPr>
            <a:r>
              <a:rPr lang="en-US" sz="2000" dirty="0">
                <a:latin typeface="Times New Roman" pitchFamily="18" charset="0"/>
                <a:cs typeface="Times New Roman" pitchFamily="18" charset="0"/>
              </a:rPr>
              <a:t> Progression to </a:t>
            </a:r>
            <a:r>
              <a:rPr lang="en-US" sz="2000" dirty="0" err="1">
                <a:latin typeface="Times New Roman" pitchFamily="18" charset="0"/>
                <a:cs typeface="Times New Roman" pitchFamily="18" charset="0"/>
              </a:rPr>
              <a:t>eclampsia</a:t>
            </a:r>
            <a:r>
              <a:rPr lang="en-US" sz="2000" dirty="0">
                <a:latin typeface="Times New Roman" pitchFamily="18" charset="0"/>
                <a:cs typeface="Times New Roman" pitchFamily="18" charset="0"/>
              </a:rPr>
              <a:t> occurs when the woman has one or more generalized tonic-</a:t>
            </a:r>
            <a:r>
              <a:rPr lang="en-US" sz="2000" dirty="0" err="1">
                <a:latin typeface="Times New Roman" pitchFamily="18" charset="0"/>
                <a:cs typeface="Times New Roman" pitchFamily="18" charset="0"/>
              </a:rPr>
              <a:t>clonic</a:t>
            </a:r>
            <a:r>
              <a:rPr lang="en-US" sz="2000" dirty="0">
                <a:latin typeface="Times New Roman" pitchFamily="18" charset="0"/>
                <a:cs typeface="Times New Roman" pitchFamily="18" charset="0"/>
              </a:rPr>
              <a:t> seizures. </a:t>
            </a:r>
          </a:p>
          <a:p>
            <a:pPr marL="285750" indent="-285750">
              <a:buFont typeface="Arial" pitchFamily="34" charset="0"/>
              <a:buChar char="•"/>
            </a:pPr>
            <a:r>
              <a:rPr lang="en-US" sz="2000" dirty="0">
                <a:latin typeface="Times New Roman" pitchFamily="18" charset="0"/>
                <a:cs typeface="Times New Roman" pitchFamily="18" charset="0"/>
              </a:rPr>
              <a:t>Facial muscles twitch; this sign is followed by generalized contraction of all muscles (tonic phase), then alternate contraction and relaxation of the muscles (</a:t>
            </a:r>
            <a:r>
              <a:rPr lang="en-US" sz="2000" dirty="0" err="1">
                <a:latin typeface="Times New Roman" pitchFamily="18" charset="0"/>
                <a:cs typeface="Times New Roman" pitchFamily="18" charset="0"/>
              </a:rPr>
              <a:t>clonic</a:t>
            </a:r>
            <a:r>
              <a:rPr lang="en-US" sz="2000" dirty="0">
                <a:latin typeface="Times New Roman" pitchFamily="18" charset="0"/>
                <a:cs typeface="Times New Roman" pitchFamily="18" charset="0"/>
              </a:rPr>
              <a:t> phase). </a:t>
            </a:r>
          </a:p>
          <a:p>
            <a:pPr marL="285750" indent="-285750">
              <a:buFont typeface="Arial" pitchFamily="34" charset="0"/>
              <a:buChar char="•"/>
            </a:pPr>
            <a:r>
              <a:rPr lang="en-US" sz="2000" dirty="0">
                <a:latin typeface="Times New Roman" pitchFamily="18" charset="0"/>
                <a:cs typeface="Times New Roman" pitchFamily="18" charset="0"/>
              </a:rPr>
              <a:t>An </a:t>
            </a:r>
            <a:r>
              <a:rPr lang="en-US" sz="2000" dirty="0" err="1">
                <a:latin typeface="Times New Roman" pitchFamily="18" charset="0"/>
                <a:cs typeface="Times New Roman" pitchFamily="18" charset="0"/>
              </a:rPr>
              <a:t>eclamptic</a:t>
            </a:r>
            <a:r>
              <a:rPr lang="en-US" sz="2000" dirty="0">
                <a:latin typeface="Times New Roman" pitchFamily="18" charset="0"/>
                <a:cs typeface="Times New Roman" pitchFamily="18" charset="0"/>
              </a:rPr>
              <a:t> seizure may result in cerebral hemorrhage,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placentae, fetal compromise, or death of the mother or fetus. </a:t>
            </a:r>
          </a:p>
          <a:p>
            <a:pPr marL="285750" indent="-285750">
              <a:buFont typeface="Arial" pitchFamily="34" charset="0"/>
              <a:buChar char="•"/>
            </a:pPr>
            <a:r>
              <a:rPr lang="en-US" sz="2000" dirty="0">
                <a:highlight>
                  <a:srgbClr val="FFFF00"/>
                </a:highlight>
                <a:latin typeface="Times New Roman" pitchFamily="18" charset="0"/>
                <a:cs typeface="Times New Roman" pitchFamily="18" charset="0"/>
              </a:rPr>
              <a:t>Responsibilities of the nurse include administration of magnesium to control seizures, close fetal monitoring as well as monitoring of uterine contractions, and measures to prevent aspiration. </a:t>
            </a:r>
          </a:p>
          <a:p>
            <a:pPr marL="285750" indent="-285750">
              <a:buFont typeface="Arial" pitchFamily="34" charset="0"/>
              <a:buChar char="•"/>
            </a:pPr>
            <a:r>
              <a:rPr lang="en-US" sz="2000" dirty="0">
                <a:highlight>
                  <a:srgbClr val="FFFF00"/>
                </a:highlight>
                <a:latin typeface="Times New Roman" pitchFamily="18" charset="0"/>
                <a:cs typeface="Times New Roman" pitchFamily="18" charset="0"/>
              </a:rPr>
              <a:t>Delivery may be expedited.</a:t>
            </a:r>
          </a:p>
        </p:txBody>
      </p:sp>
    </p:spTree>
    <p:extLst>
      <p:ext uri="{BB962C8B-B14F-4D97-AF65-F5344CB8AC3E}">
        <p14:creationId xmlns:p14="http://schemas.microsoft.com/office/powerpoint/2010/main" val="3162915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05342"/>
            <a:ext cx="8534400" cy="3477875"/>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rPr>
              <a:t>Effects on the fetus Preeclampsia reduces maternal blood and nutrition flow through the placenta and decreases the oxygen available to the fetus.</a:t>
            </a:r>
          </a:p>
          <a:p>
            <a:pPr marL="285750" indent="-285750">
              <a:buFont typeface="Arial" pitchFamily="34" charset="0"/>
              <a:buChar char="•"/>
            </a:pPr>
            <a:r>
              <a:rPr lang="en-US" sz="2000" dirty="0">
                <a:latin typeface="Times New Roman" pitchFamily="18" charset="0"/>
                <a:cs typeface="Times New Roman" pitchFamily="18" charset="0"/>
              </a:rPr>
              <a:t> </a:t>
            </a:r>
            <a:r>
              <a:rPr lang="en-US" sz="2000" dirty="0">
                <a:highlight>
                  <a:srgbClr val="FFFF00"/>
                </a:highlight>
                <a:latin typeface="Times New Roman" pitchFamily="18" charset="0"/>
                <a:cs typeface="Times New Roman" pitchFamily="18" charset="0"/>
              </a:rPr>
              <a:t>Fetal hypoxia may result in meconium (first stool) passage into the amniotic fluid or fetal distress. </a:t>
            </a:r>
          </a:p>
          <a:p>
            <a:pPr marL="285750" indent="-285750">
              <a:buFont typeface="Arial" pitchFamily="34" charset="0"/>
              <a:buChar char="•"/>
            </a:pPr>
            <a:r>
              <a:rPr lang="en-US" sz="2000" dirty="0">
                <a:solidFill>
                  <a:srgbClr val="FF0000"/>
                </a:solidFill>
                <a:latin typeface="Times New Roman" pitchFamily="18" charset="0"/>
                <a:cs typeface="Times New Roman" pitchFamily="18" charset="0"/>
              </a:rPr>
              <a:t>The fetus may have intrauterine growth restriction (IUGR) and at birth may be long and thin with peeling skin if the reduced placental blood flow has been prolonged.</a:t>
            </a:r>
          </a:p>
          <a:p>
            <a:pPr marL="285750" indent="-285750">
              <a:buFont typeface="Arial" pitchFamily="34" charset="0"/>
              <a:buChar char="•"/>
            </a:pPr>
            <a:r>
              <a:rPr lang="en-US" sz="2000" dirty="0">
                <a:latin typeface="Times New Roman" pitchFamily="18" charset="0"/>
                <a:cs typeface="Times New Roman" pitchFamily="18" charset="0"/>
              </a:rPr>
              <a:t> </a:t>
            </a:r>
            <a:r>
              <a:rPr lang="en-US" sz="2000" dirty="0">
                <a:highlight>
                  <a:srgbClr val="FFFF00"/>
                </a:highlight>
                <a:latin typeface="Times New Roman" pitchFamily="18" charset="0"/>
                <a:cs typeface="Times New Roman" pitchFamily="18" charset="0"/>
              </a:rPr>
              <a:t>Fetal death sometimes occurs</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Treatment Medical care focuses on prevention and early detection of GH. </a:t>
            </a:r>
          </a:p>
          <a:p>
            <a:pPr marL="285750" indent="-285750">
              <a:buFont typeface="Arial" pitchFamily="34" charset="0"/>
              <a:buChar char="•"/>
            </a:pPr>
            <a:r>
              <a:rPr lang="en-US" sz="2000" dirty="0">
                <a:latin typeface="Times New Roman" pitchFamily="18" charset="0"/>
                <a:cs typeface="Times New Roman" pitchFamily="18" charset="0"/>
              </a:rPr>
              <a:t>Drugs are sometimes needed to prevent convulsions and to reduce blood pressure that is dangerously high.</a:t>
            </a:r>
          </a:p>
        </p:txBody>
      </p:sp>
    </p:spTree>
    <p:extLst>
      <p:ext uri="{BB962C8B-B14F-4D97-AF65-F5344CB8AC3E}">
        <p14:creationId xmlns:p14="http://schemas.microsoft.com/office/powerpoint/2010/main" val="848510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7924800" cy="2862322"/>
          </a:xfrm>
          <a:prstGeom prst="rect">
            <a:avLst/>
          </a:prstGeom>
        </p:spPr>
        <p:txBody>
          <a:bodyPr wrap="square">
            <a:spAutoFit/>
          </a:bodyPr>
          <a:lstStyle/>
          <a:p>
            <a:r>
              <a:rPr lang="en-US" sz="2000" b="1" dirty="0">
                <a:latin typeface="Times New Roman" pitchFamily="18" charset="0"/>
                <a:cs typeface="Times New Roman" pitchFamily="18" charset="0"/>
              </a:rPr>
              <a:t>Prevention Correction of some risk factors </a:t>
            </a:r>
            <a:r>
              <a:rPr lang="en-US" sz="2000" dirty="0">
                <a:latin typeface="Times New Roman" pitchFamily="18" charset="0"/>
                <a:cs typeface="Times New Roman" pitchFamily="18" charset="0"/>
              </a:rPr>
              <a:t>reduces the risk for preeclampsia. </a:t>
            </a:r>
          </a:p>
          <a:p>
            <a:pPr marL="342900" indent="-342900">
              <a:buFont typeface="Arial" pitchFamily="34" charset="0"/>
              <a:buChar char="•"/>
            </a:pPr>
            <a:r>
              <a:rPr lang="en-US" sz="2000" dirty="0">
                <a:latin typeface="Times New Roman" pitchFamily="18" charset="0"/>
                <a:cs typeface="Times New Roman" pitchFamily="18" charset="0"/>
              </a:rPr>
              <a:t>For example, improving the diet, particularly of the pregnant adolescent, may prevent preeclampsia and promote normal fetal growth. </a:t>
            </a:r>
          </a:p>
          <a:p>
            <a:pPr marL="342900" indent="-342900">
              <a:buFont typeface="Arial" pitchFamily="34" charset="0"/>
              <a:buChar char="•"/>
            </a:pPr>
            <a:r>
              <a:rPr lang="en-US" sz="2000" dirty="0">
                <a:latin typeface="Times New Roman" pitchFamily="18" charset="0"/>
                <a:cs typeface="Times New Roman" pitchFamily="18" charset="0"/>
              </a:rPr>
              <a:t>Other risk factors, such as family history, cannot be changed.</a:t>
            </a:r>
          </a:p>
          <a:p>
            <a:pPr marL="342900" indent="-342900">
              <a:buFont typeface="Arial" pitchFamily="34" charset="0"/>
              <a:buChar char="•"/>
            </a:pPr>
            <a:r>
              <a:rPr lang="en-US" sz="2000" dirty="0">
                <a:latin typeface="Times New Roman" pitchFamily="18" charset="0"/>
                <a:cs typeface="Times New Roman" pitchFamily="18" charset="0"/>
              </a:rPr>
              <a:t> Early and regular prenatal care allows preeclampsia to be diagnosed promptly so that it is more effectively managed. </a:t>
            </a:r>
          </a:p>
          <a:p>
            <a:pPr marL="342900" indent="-342900">
              <a:buFont typeface="Arial" pitchFamily="34" charset="0"/>
              <a:buChar char="•"/>
            </a:pPr>
            <a:r>
              <a:rPr lang="en-US" sz="2000" dirty="0">
                <a:latin typeface="Times New Roman" pitchFamily="18" charset="0"/>
                <a:cs typeface="Times New Roman" pitchFamily="18" charset="0"/>
              </a:rPr>
              <a:t>administration of low-dose aspirin starting between 12 and 14 weeks gestation to patients with high risk of developing </a:t>
            </a:r>
            <a:r>
              <a:rPr lang="en-US" sz="2000" dirty="0" err="1">
                <a:latin typeface="Times New Roman" pitchFamily="18" charset="0"/>
                <a:cs typeface="Times New Roman" pitchFamily="18" charset="0"/>
              </a:rPr>
              <a:t>eclampsia</a:t>
            </a:r>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505976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12845"/>
            <a:ext cx="8153400" cy="5016758"/>
          </a:xfrm>
          <a:prstGeom prst="rect">
            <a:avLst/>
          </a:prstGeom>
        </p:spPr>
        <p:txBody>
          <a:bodyPr wrap="square">
            <a:spAutoFit/>
          </a:bodyPr>
          <a:lstStyle/>
          <a:p>
            <a:r>
              <a:rPr lang="en-US" sz="2000" b="1" dirty="0">
                <a:latin typeface="Times New Roman" pitchFamily="18" charset="0"/>
                <a:cs typeface="Times New Roman" pitchFamily="18" charset="0"/>
              </a:rPr>
              <a:t>Management</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Treatment of preeclampsia depends on the severity of hypertension and on the maturity of the fetus.</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Treatment focuses on</a:t>
            </a:r>
          </a:p>
          <a:p>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(1) maintaining blood flow to the woman’s vital organs and the placenta and </a:t>
            </a:r>
          </a:p>
          <a:p>
            <a:r>
              <a:rPr lang="en-US" sz="2000" dirty="0">
                <a:latin typeface="Times New Roman" pitchFamily="18" charset="0"/>
                <a:cs typeface="Times New Roman" pitchFamily="18" charset="0"/>
              </a:rPr>
              <a:t>(2) preventing convulsions. </a:t>
            </a:r>
          </a:p>
          <a:p>
            <a:r>
              <a:rPr lang="en-US" sz="2000" dirty="0">
                <a:latin typeface="Times New Roman" pitchFamily="18" charset="0"/>
                <a:cs typeface="Times New Roman" pitchFamily="18" charset="0"/>
              </a:rPr>
              <a:t>Birth is the cure for preeclampsia.</a:t>
            </a:r>
          </a:p>
          <a:p>
            <a:pPr marL="342900" indent="-342900">
              <a:buFont typeface="Arial" pitchFamily="34" charset="0"/>
              <a:buChar char="•"/>
            </a:pPr>
            <a:r>
              <a:rPr lang="en-US" sz="2000" dirty="0">
                <a:latin typeface="Times New Roman" pitchFamily="18" charset="0"/>
                <a:cs typeface="Times New Roman" pitchFamily="18" charset="0"/>
              </a:rPr>
              <a:t> If the fetus is mature, pregnancy is ended by labor induction or cesarean birth.</a:t>
            </a:r>
          </a:p>
          <a:p>
            <a:pPr marL="342900" indent="-342900">
              <a:buFont typeface="Arial" pitchFamily="34" charset="0"/>
              <a:buChar char="•"/>
            </a:pPr>
            <a:r>
              <a:rPr lang="en-US" sz="2000" dirty="0">
                <a:latin typeface="Times New Roman" pitchFamily="18" charset="0"/>
                <a:cs typeface="Times New Roman" pitchFamily="18" charset="0"/>
              </a:rPr>
              <a:t> If preeclampsia is severe, the fetus is often in greater danger from being in the uterus than from being born prematurely.</a:t>
            </a:r>
          </a:p>
          <a:p>
            <a:pPr marL="342900" indent="-342900">
              <a:buFont typeface="Arial" pitchFamily="34" charset="0"/>
              <a:buChar char="•"/>
            </a:pPr>
            <a:r>
              <a:rPr lang="en-US" sz="2000" dirty="0">
                <a:latin typeface="Times New Roman" pitchFamily="18" charset="0"/>
                <a:cs typeface="Times New Roman" pitchFamily="18" charset="0"/>
              </a:rPr>
              <a:t> Some women with mild preeclampsia can be managed at home if they can comply with treatment and if home nursing visits are possible. </a:t>
            </a:r>
          </a:p>
          <a:p>
            <a:pPr marL="342900" indent="-342900">
              <a:buFont typeface="Arial" pitchFamily="34" charset="0"/>
              <a:buChar char="•"/>
            </a:pPr>
            <a:r>
              <a:rPr lang="en-US" sz="2000" dirty="0">
                <a:latin typeface="Times New Roman" pitchFamily="18" charset="0"/>
                <a:cs typeface="Times New Roman" pitchFamily="18" charset="0"/>
              </a:rPr>
              <a:t>If the woman has severe preeclampsia or cannot comply with treatment or if home nursing visits are not available, the woman is usually admitted to the hospital. </a:t>
            </a:r>
          </a:p>
        </p:txBody>
      </p:sp>
    </p:spTree>
    <p:extLst>
      <p:ext uri="{BB962C8B-B14F-4D97-AF65-F5344CB8AC3E}">
        <p14:creationId xmlns:p14="http://schemas.microsoft.com/office/powerpoint/2010/main" val="329752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35846"/>
            <a:ext cx="7696200" cy="5632311"/>
          </a:xfrm>
          <a:prstGeom prst="rect">
            <a:avLst/>
          </a:prstGeom>
        </p:spPr>
        <p:txBody>
          <a:bodyPr wrap="square">
            <a:spAutoFit/>
          </a:bodyPr>
          <a:lstStyle/>
          <a:p>
            <a:r>
              <a:rPr lang="en-US" sz="2000" b="1" dirty="0">
                <a:latin typeface="Times New Roman" pitchFamily="18" charset="0"/>
                <a:cs typeface="Times New Roman" pitchFamily="18" charset="0"/>
              </a:rPr>
              <a:t>Conservative treatment</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whether at home or in the hospital, includes the following: </a:t>
            </a:r>
          </a:p>
          <a:p>
            <a:r>
              <a:rPr lang="en-US" sz="2000" dirty="0">
                <a:latin typeface="Times New Roman" pitchFamily="18" charset="0"/>
                <a:cs typeface="Times New Roman" pitchFamily="18" charset="0"/>
              </a:rPr>
              <a:t>• Activity restriction to allow blood that would be circulated to skeletal muscles to be conserved for circulation to the mother’s vital organs and the placenta. </a:t>
            </a:r>
          </a:p>
          <a:p>
            <a:r>
              <a:rPr lang="en-US" sz="2000" dirty="0">
                <a:latin typeface="Times New Roman" pitchFamily="18" charset="0"/>
                <a:cs typeface="Times New Roman" pitchFamily="18" charset="0"/>
              </a:rPr>
              <a:t>The woman should remain on reduced activity with frequent rest periods lying on her side to improve blood flow to the placenta. </a:t>
            </a:r>
          </a:p>
          <a:p>
            <a:r>
              <a:rPr lang="en-US" sz="2000" dirty="0">
                <a:latin typeface="Times New Roman" pitchFamily="18" charset="0"/>
                <a:cs typeface="Times New Roman" pitchFamily="18" charset="0"/>
              </a:rPr>
              <a:t>• Maternal assessment of fetal activity (“kick counts”) .</a:t>
            </a:r>
          </a:p>
          <a:p>
            <a:r>
              <a:rPr lang="en-US" sz="2000" dirty="0">
                <a:latin typeface="Times New Roman" pitchFamily="18" charset="0"/>
                <a:cs typeface="Times New Roman" pitchFamily="18" charset="0"/>
              </a:rPr>
              <a:t>The woman should report a decrease in movements or if none occur during a 3-hour period </a:t>
            </a:r>
          </a:p>
          <a:p>
            <a:r>
              <a:rPr lang="en-US" sz="2000" dirty="0">
                <a:latin typeface="Times New Roman" pitchFamily="18" charset="0"/>
                <a:cs typeface="Times New Roman" pitchFamily="18" charset="0"/>
              </a:rPr>
              <a:t>• Blood pressure monitoring two to four times per day in the same arm and in the same position.</a:t>
            </a:r>
          </a:p>
          <a:p>
            <a:r>
              <a:rPr lang="en-US" sz="2000" dirty="0">
                <a:latin typeface="Times New Roman" pitchFamily="18" charset="0"/>
                <a:cs typeface="Times New Roman" pitchFamily="18" charset="0"/>
              </a:rPr>
              <a:t> A family member must be taught the technique if the woman can safely remain at home. </a:t>
            </a:r>
          </a:p>
          <a:p>
            <a:r>
              <a:rPr lang="en-US" sz="2000" dirty="0">
                <a:latin typeface="Times New Roman" pitchFamily="18" charset="0"/>
                <a:cs typeface="Times New Roman" pitchFamily="18" charset="0"/>
              </a:rPr>
              <a:t>• Daily weight measurement on the same scale, in the same type of clothing, and at the same time of day to observe for sudden weight gain. </a:t>
            </a:r>
          </a:p>
          <a:p>
            <a:r>
              <a:rPr lang="en-US" sz="2000" dirty="0">
                <a:latin typeface="Times New Roman" pitchFamily="18" charset="0"/>
                <a:cs typeface="Times New Roman" pitchFamily="18" charset="0"/>
              </a:rPr>
              <a:t>• Checking urine for protein with a dipstick using a first-voided, clean-catch specimen, as needed .</a:t>
            </a:r>
          </a:p>
        </p:txBody>
      </p:sp>
    </p:spTree>
    <p:extLst>
      <p:ext uri="{BB962C8B-B14F-4D97-AF65-F5344CB8AC3E}">
        <p14:creationId xmlns:p14="http://schemas.microsoft.com/office/powerpoint/2010/main" val="1666483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1"/>
            <a:ext cx="8382000" cy="4401205"/>
          </a:xfrm>
          <a:prstGeom prst="rect">
            <a:avLst/>
          </a:prstGeom>
        </p:spPr>
        <p:txBody>
          <a:bodyPr wrap="square">
            <a:spAutoFit/>
          </a:bodyPr>
          <a:lstStyle/>
          <a:p>
            <a:r>
              <a:rPr lang="en-US" sz="2000" b="1" dirty="0">
                <a:latin typeface="Times New Roman" pitchFamily="18" charset="0"/>
                <a:cs typeface="Times New Roman" pitchFamily="18" charset="0"/>
              </a:rPr>
              <a:t>Home Care Considerations Hypertension in Pregnancy Patient teaching for home care should include the following: </a:t>
            </a:r>
          </a:p>
          <a:p>
            <a:r>
              <a:rPr lang="en-US" sz="2000" dirty="0">
                <a:latin typeface="Times New Roman" pitchFamily="18" charset="0"/>
                <a:cs typeface="Times New Roman" pitchFamily="18" charset="0"/>
              </a:rPr>
              <a:t>• Exercise may have to be curtailed </a:t>
            </a:r>
          </a:p>
          <a:p>
            <a:r>
              <a:rPr lang="en-US" sz="2000" dirty="0">
                <a:latin typeface="Times New Roman" pitchFamily="18" charset="0"/>
                <a:cs typeface="Times New Roman" pitchFamily="18" charset="0"/>
              </a:rPr>
              <a:t>• Avoid weight loss programs</a:t>
            </a:r>
          </a:p>
          <a:p>
            <a:r>
              <a:rPr lang="en-US" sz="2000" dirty="0">
                <a:latin typeface="Times New Roman" pitchFamily="18" charset="0"/>
                <a:cs typeface="Times New Roman" pitchFamily="18" charset="0"/>
              </a:rPr>
              <a:t> • Discontinue smoking and alcohol use </a:t>
            </a:r>
          </a:p>
          <a:p>
            <a:r>
              <a:rPr lang="en-US" sz="2000" dirty="0">
                <a:latin typeface="Times New Roman" pitchFamily="18" charset="0"/>
                <a:cs typeface="Times New Roman" pitchFamily="18" charset="0"/>
              </a:rPr>
              <a:t>• Primary management is without drugs because blood pressure normally falls in the first two trimesters of pregnancy </a:t>
            </a:r>
          </a:p>
          <a:p>
            <a:r>
              <a:rPr lang="en-US" sz="2000" dirty="0">
                <a:latin typeface="Times New Roman" pitchFamily="18" charset="0"/>
                <a:cs typeface="Times New Roman" pitchFamily="18" charset="0"/>
              </a:rPr>
              <a:t>• Daily blood pressure measurement </a:t>
            </a:r>
          </a:p>
          <a:p>
            <a:r>
              <a:rPr lang="en-US" sz="2000" dirty="0">
                <a:latin typeface="Times New Roman" pitchFamily="18" charset="0"/>
                <a:cs typeface="Times New Roman" pitchFamily="18" charset="0"/>
              </a:rPr>
              <a:t>• Daily weight </a:t>
            </a:r>
          </a:p>
          <a:p>
            <a:r>
              <a:rPr lang="en-US" sz="2000" dirty="0">
                <a:latin typeface="Times New Roman" pitchFamily="18" charset="0"/>
                <a:cs typeface="Times New Roman" pitchFamily="18" charset="0"/>
              </a:rPr>
              <a:t>• Urine dipstick for protein, as needed </a:t>
            </a:r>
          </a:p>
          <a:p>
            <a:r>
              <a:rPr lang="en-US" sz="2000" dirty="0">
                <a:latin typeface="Times New Roman" pitchFamily="18" charset="0"/>
                <a:cs typeface="Times New Roman" pitchFamily="18" charset="0"/>
              </a:rPr>
              <a:t>• Monitor fetal kicks and uterine activity </a:t>
            </a:r>
          </a:p>
          <a:p>
            <a:r>
              <a:rPr lang="en-US" sz="2000" dirty="0">
                <a:latin typeface="Times New Roman" pitchFamily="18" charset="0"/>
                <a:cs typeface="Times New Roman" pitchFamily="18" charset="0"/>
              </a:rPr>
              <a:t>• Balanced diet with sufficient protein to replace loss </a:t>
            </a:r>
          </a:p>
          <a:p>
            <a:r>
              <a:rPr lang="en-US" sz="2000" dirty="0">
                <a:latin typeface="Times New Roman" pitchFamily="18" charset="0"/>
                <a:cs typeface="Times New Roman" pitchFamily="18" charset="0"/>
              </a:rPr>
              <a:t>• Teach signs and symptoms of problems to report </a:t>
            </a:r>
          </a:p>
          <a:p>
            <a:r>
              <a:rPr lang="en-US" sz="2000" dirty="0">
                <a:latin typeface="Times New Roman" pitchFamily="18" charset="0"/>
                <a:cs typeface="Times New Roman" pitchFamily="18" charset="0"/>
              </a:rPr>
              <a:t>• Encourage side lying during rest periods</a:t>
            </a:r>
          </a:p>
        </p:txBody>
      </p:sp>
    </p:spTree>
    <p:extLst>
      <p:ext uri="{BB962C8B-B14F-4D97-AF65-F5344CB8AC3E}">
        <p14:creationId xmlns:p14="http://schemas.microsoft.com/office/powerpoint/2010/main" val="4888675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7772400" cy="1631216"/>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Diuretics and sodium restriction are not prescribed for preeclampsia. </a:t>
            </a:r>
          </a:p>
          <a:p>
            <a:pPr marL="342900" indent="-342900">
              <a:buFont typeface="Arial" pitchFamily="34" charset="0"/>
              <a:buChar char="•"/>
            </a:pPr>
            <a:r>
              <a:rPr lang="en-US" sz="2000" dirty="0">
                <a:latin typeface="Times New Roman" pitchFamily="18" charset="0"/>
                <a:cs typeface="Times New Roman" pitchFamily="18" charset="0"/>
              </a:rPr>
              <a:t>Aspirin therapy may be given after the first trimester to minimize the risk of developing preeclampsia .</a:t>
            </a:r>
          </a:p>
          <a:p>
            <a:pPr marL="342900" indent="-342900">
              <a:buFont typeface="Arial" pitchFamily="34" charset="0"/>
              <a:buChar char="•"/>
            </a:pPr>
            <a:r>
              <a:rPr lang="en-US" sz="2000" dirty="0">
                <a:latin typeface="Times New Roman" pitchFamily="18" charset="0"/>
                <a:cs typeface="Times New Roman" pitchFamily="18" charset="0"/>
              </a:rPr>
              <a:t>The intake of high-salt foods is discouraged. </a:t>
            </a:r>
          </a:p>
          <a:p>
            <a:pPr marL="342900" indent="-342900">
              <a:buFont typeface="Arial" pitchFamily="34" charset="0"/>
              <a:buChar char="•"/>
            </a:pPr>
            <a:r>
              <a:rPr lang="en-US" sz="2000" dirty="0">
                <a:latin typeface="Times New Roman" pitchFamily="18" charset="0"/>
                <a:cs typeface="Times New Roman" pitchFamily="18" charset="0"/>
              </a:rPr>
              <a:t>The woman’s diet should have adequate calories and protein.</a:t>
            </a:r>
          </a:p>
        </p:txBody>
      </p:sp>
    </p:spTree>
    <p:extLst>
      <p:ext uri="{BB962C8B-B14F-4D97-AF65-F5344CB8AC3E}">
        <p14:creationId xmlns:p14="http://schemas.microsoft.com/office/powerpoint/2010/main" val="2853810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153400" cy="5632311"/>
          </a:xfrm>
          <a:prstGeom prst="rect">
            <a:avLst/>
          </a:prstGeom>
        </p:spPr>
        <p:txBody>
          <a:bodyPr wrap="square">
            <a:spAutoFit/>
          </a:bodyPr>
          <a:lstStyle/>
          <a:p>
            <a:r>
              <a:rPr lang="en-US" sz="2000" b="1" dirty="0">
                <a:latin typeface="Times New Roman" pitchFamily="18" charset="0"/>
                <a:cs typeface="Times New Roman" pitchFamily="18" charset="0"/>
              </a:rPr>
              <a:t>Drug therapy Several drugs may also be used to treat GH, :</a:t>
            </a:r>
          </a:p>
          <a:p>
            <a:pPr marL="342900" indent="-342900">
              <a:buFont typeface="Arial" pitchFamily="34" charset="0"/>
              <a:buChar char="•"/>
            </a:pPr>
            <a:r>
              <a:rPr lang="en-US" sz="2000" dirty="0">
                <a:latin typeface="Times New Roman" pitchFamily="18" charset="0"/>
                <a:cs typeface="Times New Roman" pitchFamily="18" charset="0"/>
              </a:rPr>
              <a:t>Magnesium sulfate is an anticonvulsant administered to prevent seizures.</a:t>
            </a:r>
          </a:p>
          <a:p>
            <a:pPr marL="342900" indent="-342900">
              <a:buFont typeface="Arial" pitchFamily="34" charset="0"/>
              <a:buChar char="•"/>
            </a:pPr>
            <a:r>
              <a:rPr lang="en-US" sz="2000" dirty="0">
                <a:latin typeface="Times New Roman" pitchFamily="18" charset="0"/>
                <a:cs typeface="Times New Roman" pitchFamily="18" charset="0"/>
              </a:rPr>
              <a:t> It also may slightly reduce the blood pressure, but its main purpose is as an anticonvulsant.</a:t>
            </a:r>
          </a:p>
          <a:p>
            <a:pPr marL="342900" indent="-342900">
              <a:buFont typeface="Arial" pitchFamily="34" charset="0"/>
              <a:buChar char="•"/>
            </a:pPr>
            <a:r>
              <a:rPr lang="en-US" sz="2000" dirty="0">
                <a:latin typeface="Times New Roman" pitchFamily="18" charset="0"/>
                <a:cs typeface="Times New Roman" pitchFamily="18" charset="0"/>
              </a:rPr>
              <a:t> It is usually given by intravenous infusion (controlled with an infusion pump). Administration continues for at least 12 to 24 hours after birth because the woman remains at risk for seizures. </a:t>
            </a:r>
          </a:p>
          <a:p>
            <a:pPr marL="342900" indent="-342900">
              <a:buFont typeface="Arial" pitchFamily="34" charset="0"/>
              <a:buChar char="•"/>
            </a:pPr>
            <a:r>
              <a:rPr lang="en-US" sz="2000" dirty="0">
                <a:latin typeface="Times New Roman" pitchFamily="18" charset="0"/>
                <a:cs typeface="Times New Roman" pitchFamily="18" charset="0"/>
              </a:rPr>
              <a:t>Steroids may be given to aid in fetal lung maturity if labor induction is planned. The kidneys excrete magnesium.</a:t>
            </a:r>
          </a:p>
          <a:p>
            <a:pPr marL="342900" indent="-342900">
              <a:buFont typeface="Arial" pitchFamily="34" charset="0"/>
              <a:buChar char="•"/>
            </a:pPr>
            <a:r>
              <a:rPr lang="en-US" sz="2000" dirty="0">
                <a:latin typeface="Times New Roman" pitchFamily="18" charset="0"/>
                <a:cs typeface="Times New Roman" pitchFamily="18" charset="0"/>
              </a:rPr>
              <a:t> Poor urine output (less than 30 mL/h) may allow serum levels of magnesium to reach toxic levels. </a:t>
            </a:r>
          </a:p>
          <a:p>
            <a:pPr marL="342900" indent="-342900">
              <a:buFont typeface="Arial" pitchFamily="34" charset="0"/>
              <a:buChar char="•"/>
            </a:pPr>
            <a:r>
              <a:rPr lang="en-US" sz="2000" dirty="0">
                <a:latin typeface="Times New Roman" pitchFamily="18" charset="0"/>
                <a:cs typeface="Times New Roman" pitchFamily="18" charset="0"/>
              </a:rPr>
              <a:t>Excess magnesium first causes loss of the deep tendon reflexes, which is followed by depression of respirations; if levels continue to rise, collapse and death can occur.</a:t>
            </a:r>
          </a:p>
          <a:p>
            <a:pPr marL="342900" indent="-342900">
              <a:buFont typeface="Arial" pitchFamily="34" charset="0"/>
              <a:buChar char="•"/>
            </a:pPr>
            <a:r>
              <a:rPr lang="en-US" sz="2000" dirty="0">
                <a:latin typeface="Times New Roman" pitchFamily="18" charset="0"/>
                <a:cs typeface="Times New Roman" pitchFamily="18" charset="0"/>
              </a:rPr>
              <a:t> Close monitoring of the respiratory rate is essential in women who receive magnesium sulfate.</a:t>
            </a:r>
          </a:p>
          <a:p>
            <a:pPr marL="342900" indent="-342900">
              <a:buFont typeface="Arial" pitchFamily="34" charset="0"/>
              <a:buChar char="•"/>
            </a:pPr>
            <a:r>
              <a:rPr lang="en-US" sz="2000" dirty="0">
                <a:latin typeface="Times New Roman" pitchFamily="18" charset="0"/>
                <a:cs typeface="Times New Roman" pitchFamily="18" charset="0"/>
              </a:rPr>
              <a:t> Calcium </a:t>
            </a:r>
            <a:r>
              <a:rPr lang="en-US" sz="2000" dirty="0" err="1">
                <a:latin typeface="Times New Roman" pitchFamily="18" charset="0"/>
                <a:cs typeface="Times New Roman" pitchFamily="18" charset="0"/>
              </a:rPr>
              <a:t>gluconate</a:t>
            </a:r>
            <a:r>
              <a:rPr lang="en-US" sz="2000" dirty="0">
                <a:latin typeface="Times New Roman" pitchFamily="18" charset="0"/>
                <a:cs typeface="Times New Roman" pitchFamily="18" charset="0"/>
              </a:rPr>
              <a:t> reverses the effects of magnesium and should be available for immediate use when a woman receives magnesium sulfate.</a:t>
            </a:r>
          </a:p>
        </p:txBody>
      </p:sp>
    </p:spTree>
    <p:extLst>
      <p:ext uri="{BB962C8B-B14F-4D97-AF65-F5344CB8AC3E}">
        <p14:creationId xmlns:p14="http://schemas.microsoft.com/office/powerpoint/2010/main" val="23670300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305800" cy="5632311"/>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An essential nursing responsibility </a:t>
            </a:r>
            <a:r>
              <a:rPr lang="en-US" sz="2000" dirty="0">
                <a:solidFill>
                  <a:prstClr val="black"/>
                </a:solidFill>
                <a:latin typeface="Times New Roman" pitchFamily="18" charset="0"/>
                <a:cs typeface="Times New Roman" pitchFamily="18" charset="0"/>
              </a:rPr>
              <a:t>when caring for women receiving magnesium sulfate is:</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 to monitor contractions during labor and to take measures to maintain a firm uterine fundus postpartum.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The nurse should alert the newborn nursery staff when magnesium sulfate has been administered during labor because if the newborn is treated with aminoglycosides (such as kanamycin [</a:t>
            </a:r>
            <a:r>
              <a:rPr lang="en-US" sz="2000" dirty="0" err="1">
                <a:solidFill>
                  <a:prstClr val="black"/>
                </a:solidFill>
                <a:latin typeface="Times New Roman" pitchFamily="18" charset="0"/>
                <a:cs typeface="Times New Roman" pitchFamily="18" charset="0"/>
              </a:rPr>
              <a:t>Kantrex</a:t>
            </a:r>
            <a:r>
              <a:rPr lang="en-US" sz="2000" dirty="0">
                <a:solidFill>
                  <a:prstClr val="black"/>
                </a:solidFill>
                <a:latin typeface="Times New Roman" pitchFamily="18" charset="0"/>
                <a:cs typeface="Times New Roman" pitchFamily="18" charset="0"/>
              </a:rPr>
              <a:t>] or neomycin), an interaction can occur and can result in toxic responses in the newborn.</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 Antihypertensive drugs are used to reduce blood pressure when it reaches a level that might cause intracranial bleeding, usually greater than 160/110 mm Hg.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Severe hypertension can harm the fetus by causing </a:t>
            </a:r>
            <a:r>
              <a:rPr lang="en-US" sz="2000" dirty="0" err="1">
                <a:solidFill>
                  <a:prstClr val="black"/>
                </a:solidFill>
                <a:latin typeface="Times New Roman" pitchFamily="18" charset="0"/>
                <a:cs typeface="Times New Roman" pitchFamily="18" charset="0"/>
              </a:rPr>
              <a:t>abruptio</a:t>
            </a:r>
            <a:r>
              <a:rPr lang="en-US" sz="2000" dirty="0">
                <a:solidFill>
                  <a:prstClr val="black"/>
                </a:solidFill>
                <a:latin typeface="Times New Roman" pitchFamily="18" charset="0"/>
                <a:cs typeface="Times New Roman" pitchFamily="18" charset="0"/>
              </a:rPr>
              <a:t> placentae or placental infarcts (death of placental tissue).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The goal of antihypertensive therapy is a gradual reduction of blood pressure to normal levels.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The nurse should observe for untoward signs such as sudden hypotension.</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 Hydralazine and labetalol are the drugs most often used.</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 Long-acting oral </a:t>
            </a:r>
            <a:r>
              <a:rPr lang="en-US" sz="2000" dirty="0" err="1">
                <a:solidFill>
                  <a:prstClr val="black"/>
                </a:solidFill>
                <a:latin typeface="Times New Roman" pitchFamily="18" charset="0"/>
                <a:cs typeface="Times New Roman" pitchFamily="18" charset="0"/>
              </a:rPr>
              <a:t>nifedipine</a:t>
            </a:r>
            <a:r>
              <a:rPr lang="en-US" sz="2000" dirty="0">
                <a:solidFill>
                  <a:prstClr val="black"/>
                </a:solidFill>
                <a:latin typeface="Times New Roman" pitchFamily="18" charset="0"/>
                <a:cs typeface="Times New Roman" pitchFamily="18" charset="0"/>
              </a:rPr>
              <a:t> has been shown to be safe and effective.</a:t>
            </a:r>
          </a:p>
        </p:txBody>
      </p:sp>
    </p:spTree>
    <p:extLst>
      <p:ext uri="{BB962C8B-B14F-4D97-AF65-F5344CB8AC3E}">
        <p14:creationId xmlns:p14="http://schemas.microsoft.com/office/powerpoint/2010/main" val="413194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519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5940088"/>
          </a:xfrm>
          <a:prstGeom prst="rect">
            <a:avLst/>
          </a:prstGeom>
        </p:spPr>
        <p:txBody>
          <a:bodyPr wrap="square">
            <a:spAutoFit/>
          </a:bodyPr>
          <a:lstStyle/>
          <a:p>
            <a:r>
              <a:rPr lang="en-US" sz="2000" b="1" dirty="0">
                <a:latin typeface="Times New Roman" pitchFamily="18" charset="0"/>
                <a:cs typeface="Times New Roman" pitchFamily="18" charset="0"/>
              </a:rPr>
              <a:t>Nursing care</a:t>
            </a:r>
          </a:p>
          <a:p>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Nursing care focuses on </a:t>
            </a:r>
          </a:p>
          <a:p>
            <a:pPr marL="342900" indent="-342900">
              <a:buAutoNum type="arabicParenBoth"/>
            </a:pPr>
            <a:r>
              <a:rPr lang="en-US" sz="2000" dirty="0">
                <a:latin typeface="Times New Roman" pitchFamily="18" charset="0"/>
                <a:cs typeface="Times New Roman" pitchFamily="18" charset="0"/>
              </a:rPr>
              <a:t>assisting women to obtain prenatal care, </a:t>
            </a:r>
          </a:p>
          <a:p>
            <a:pPr marL="342900" indent="-342900">
              <a:buAutoNum type="arabicParenBoth"/>
            </a:pPr>
            <a:r>
              <a:rPr lang="en-US" sz="2000" dirty="0">
                <a:latin typeface="Times New Roman" pitchFamily="18" charset="0"/>
                <a:cs typeface="Times New Roman" pitchFamily="18" charset="0"/>
              </a:rPr>
              <a:t>helping them cope with therapy, </a:t>
            </a:r>
          </a:p>
          <a:p>
            <a:pPr marL="342900" indent="-342900">
              <a:buAutoNum type="arabicParenBoth"/>
            </a:pPr>
            <a:r>
              <a:rPr lang="en-US" sz="2000" dirty="0">
                <a:latin typeface="Times New Roman" pitchFamily="18" charset="0"/>
                <a:cs typeface="Times New Roman" pitchFamily="18" charset="0"/>
              </a:rPr>
              <a:t>caring for acutely ill women, and </a:t>
            </a:r>
          </a:p>
          <a:p>
            <a:pPr marL="342900" indent="-342900">
              <a:buAutoNum type="arabicParenBoth"/>
            </a:pPr>
            <a:r>
              <a:rPr lang="en-US" sz="2000" dirty="0">
                <a:latin typeface="Times New Roman" pitchFamily="18" charset="0"/>
                <a:cs typeface="Times New Roman" pitchFamily="18" charset="0"/>
              </a:rPr>
              <a:t>administering medications. </a:t>
            </a:r>
          </a:p>
          <a:p>
            <a:pPr marL="342900" indent="-342900">
              <a:buAutoNum type="arabicParenBoth"/>
            </a:pPr>
            <a:r>
              <a:rPr lang="en-US" sz="2000" dirty="0">
                <a:latin typeface="Times New Roman" pitchFamily="18" charset="0"/>
                <a:cs typeface="Times New Roman" pitchFamily="18" charset="0"/>
              </a:rPr>
              <a:t>Promoting prenatal care :Nurses can promote awareness of how prenatal care allows risk identification and early intervention if complications arise. </a:t>
            </a:r>
          </a:p>
          <a:p>
            <a:pPr marL="342900" indent="-342900">
              <a:buAutoNum type="arabicParenBoth"/>
            </a:pPr>
            <a:r>
              <a:rPr lang="en-US" sz="2000" dirty="0">
                <a:latin typeface="Times New Roman" pitchFamily="18" charset="0"/>
                <a:cs typeface="Times New Roman" pitchFamily="18" charset="0"/>
              </a:rPr>
              <a:t>Nurses can help the woman to feel like an individual— especially in busy clinics, which often seem impersonal—thus encouraging her to return regularly.</a:t>
            </a:r>
          </a:p>
          <a:p>
            <a:pPr marL="342900" indent="-342900">
              <a:buAutoNum type="arabicParenBoth"/>
            </a:pPr>
            <a:r>
              <a:rPr lang="en-US" sz="2000" dirty="0">
                <a:latin typeface="Times New Roman" pitchFamily="18" charset="0"/>
                <a:cs typeface="Times New Roman" pitchFamily="18" charset="0"/>
              </a:rPr>
              <a:t> Helping to cope with therapy The nurse helps the woman to understand the importance of reduced activity and frequent rest periods and to plan ways to manage them. </a:t>
            </a:r>
          </a:p>
          <a:p>
            <a:pPr marL="342900" indent="-342900">
              <a:buAutoNum type="arabicParenBoth"/>
            </a:pPr>
            <a:r>
              <a:rPr lang="en-US" sz="2000" dirty="0">
                <a:latin typeface="Times New Roman" pitchFamily="18" charset="0"/>
                <a:cs typeface="Times New Roman" pitchFamily="18" charset="0"/>
              </a:rPr>
              <a:t>Activity diverts blood from the placenta, reducing the infant’s oxygen supply, so the nurse must impress on the woman how important rest is to her child’s well-being. Positioning the patient on her side during bed rest helps to improve blood flow to the placenta and more effectively provides oxygen and nutrients to the fetus. </a:t>
            </a:r>
          </a:p>
        </p:txBody>
      </p:sp>
    </p:spTree>
    <p:extLst>
      <p:ext uri="{BB962C8B-B14F-4D97-AF65-F5344CB8AC3E}">
        <p14:creationId xmlns:p14="http://schemas.microsoft.com/office/powerpoint/2010/main" val="6871956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467600" cy="4370427"/>
          </a:xfrm>
          <a:prstGeom prst="rect">
            <a:avLst/>
          </a:prstGeom>
        </p:spPr>
        <p:txBody>
          <a:bodyPr wrap="square">
            <a:spAutoFit/>
          </a:bodyPr>
          <a:lstStyle/>
          <a:p>
            <a:r>
              <a:rPr lang="en-US" sz="2000" b="1" dirty="0">
                <a:latin typeface="Times New Roman" pitchFamily="18" charset="0"/>
                <a:cs typeface="Times New Roman" pitchFamily="18" charset="0"/>
              </a:rPr>
              <a:t>Caring for the acutely ill woman</a:t>
            </a:r>
          </a:p>
          <a:p>
            <a:pPr marL="342900" indent="-342900">
              <a:buFont typeface="+mj-lt"/>
              <a:buAutoNum type="arabicPeriod"/>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The acutely ill woman requires intensive nursing care directed by an experienced registered nurse.</a:t>
            </a:r>
          </a:p>
          <a:p>
            <a:pPr marL="342900" indent="-342900">
              <a:buFont typeface="+mj-lt"/>
              <a:buAutoNum type="arabicPeriod"/>
            </a:pPr>
            <a:r>
              <a:rPr lang="en-US" sz="2000" dirty="0">
                <a:latin typeface="Times New Roman" pitchFamily="18" charset="0"/>
                <a:cs typeface="Times New Roman" pitchFamily="18" charset="0"/>
              </a:rPr>
              <a:t> A quiet, low-light environment reduces the risk of seizures. </a:t>
            </a:r>
          </a:p>
          <a:p>
            <a:pPr marL="342900" indent="-342900">
              <a:buFont typeface="+mj-lt"/>
              <a:buAutoNum type="arabicPeriod"/>
            </a:pPr>
            <a:r>
              <a:rPr lang="en-US" sz="2000" dirty="0">
                <a:latin typeface="Times New Roman" pitchFamily="18" charset="0"/>
                <a:cs typeface="Times New Roman" pitchFamily="18" charset="0"/>
              </a:rPr>
              <a:t>The woman should remain on bed rest on her side, often the left side, to promote maximum fetal oxygenation.</a:t>
            </a:r>
          </a:p>
          <a:p>
            <a:pPr marL="342900" indent="-342900">
              <a:buFont typeface="+mj-lt"/>
              <a:buAutoNum type="arabicPeriod"/>
            </a:pPr>
            <a:r>
              <a:rPr lang="en-US" sz="2000" dirty="0">
                <a:latin typeface="Times New Roman" pitchFamily="18" charset="0"/>
                <a:cs typeface="Times New Roman" pitchFamily="18" charset="0"/>
              </a:rPr>
              <a:t> Side rails should be padded and raised to prevent injury if a convulsion occurs. </a:t>
            </a:r>
          </a:p>
          <a:p>
            <a:pPr marL="342900" indent="-342900">
              <a:buFont typeface="+mj-lt"/>
              <a:buAutoNum type="arabicPeriod"/>
            </a:pPr>
            <a:r>
              <a:rPr lang="en-US" sz="2000" dirty="0">
                <a:latin typeface="Times New Roman" pitchFamily="18" charset="0"/>
                <a:cs typeface="Times New Roman" pitchFamily="18" charset="0"/>
              </a:rPr>
              <a:t>Stimulation such as loud noises or bumping of the bed should be avoided. Visitors are usually limited to one or two support persons. </a:t>
            </a:r>
          </a:p>
          <a:p>
            <a:pPr marL="342900" indent="-342900">
              <a:buFont typeface="+mj-lt"/>
              <a:buAutoNum type="arabicPeriod"/>
            </a:pPr>
            <a:r>
              <a:rPr lang="en-US" sz="2000" dirty="0">
                <a:latin typeface="Times New Roman" pitchFamily="18" charset="0"/>
                <a:cs typeface="Times New Roman" pitchFamily="18" charset="0"/>
              </a:rPr>
              <a:t>Suction equipment is available for immediate use.</a:t>
            </a:r>
          </a:p>
          <a:p>
            <a:pPr marL="342900" indent="-342900">
              <a:buFont typeface="+mj-lt"/>
              <a:buAutoNum type="arabicPeriod"/>
            </a:pPr>
            <a:r>
              <a:rPr lang="en-US" sz="2000" dirty="0">
                <a:latin typeface="Times New Roman" pitchFamily="18" charset="0"/>
                <a:cs typeface="Times New Roman" pitchFamily="18" charset="0"/>
              </a:rPr>
              <a:t> If a seizure occurs, the nursing focus is to prevent injury and restore oxygenation to the mother and fetus.</a:t>
            </a:r>
          </a:p>
          <a:p>
            <a:pPr marL="342900" indent="-342900">
              <a:buFont typeface="+mj-lt"/>
              <a:buAutoNum type="arabicPeriod"/>
            </a:pPr>
            <a:endParaRPr lang="en-US" dirty="0"/>
          </a:p>
        </p:txBody>
      </p:sp>
    </p:spTree>
    <p:extLst>
      <p:ext uri="{BB962C8B-B14F-4D97-AF65-F5344CB8AC3E}">
        <p14:creationId xmlns:p14="http://schemas.microsoft.com/office/powerpoint/2010/main" val="12938241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74345"/>
            <a:ext cx="7467600" cy="4401205"/>
          </a:xfrm>
          <a:prstGeom prst="rect">
            <a:avLst/>
          </a:prstGeom>
        </p:spPr>
        <p:txBody>
          <a:bodyPr wrap="square">
            <a:spAutoFit/>
          </a:bodyPr>
          <a:lstStyle/>
          <a:p>
            <a:pPr lvl="0"/>
            <a:r>
              <a:rPr lang="en-US" dirty="0">
                <a:solidFill>
                  <a:prstClr val="black"/>
                </a:solidFill>
              </a:rPr>
              <a:t> </a:t>
            </a:r>
            <a:r>
              <a:rPr lang="en-US" sz="2000" dirty="0">
                <a:solidFill>
                  <a:prstClr val="black"/>
                </a:solidFill>
                <a:latin typeface="Times New Roman" pitchFamily="18" charset="0"/>
                <a:cs typeface="Times New Roman" pitchFamily="18" charset="0"/>
              </a:rPr>
              <a:t>8- If the woman is not already on her side, the nurse should try to turn her before the seizure begins. </a:t>
            </a:r>
          </a:p>
          <a:p>
            <a:pPr lvl="0"/>
            <a:r>
              <a:rPr lang="en-US" sz="2000" dirty="0">
                <a:solidFill>
                  <a:prstClr val="black"/>
                </a:solidFill>
                <a:latin typeface="Times New Roman" pitchFamily="18" charset="0"/>
                <a:cs typeface="Times New Roman" pitchFamily="18" charset="0"/>
              </a:rPr>
              <a:t>9- The nurse does not forcibly hold the woman’s body but protects her from injury caused by striking hard surfaces. </a:t>
            </a:r>
          </a:p>
          <a:p>
            <a:pPr lvl="0"/>
            <a:r>
              <a:rPr lang="en-US" sz="2000" dirty="0">
                <a:solidFill>
                  <a:prstClr val="black"/>
                </a:solidFill>
                <a:latin typeface="Times New Roman" pitchFamily="18" charset="0"/>
                <a:cs typeface="Times New Roman" pitchFamily="18" charset="0"/>
              </a:rPr>
              <a:t>10-Breathing can stop during a seizure. An oral airway, inserted after the seizure, facilitates breathing and suctioning of secretions. </a:t>
            </a:r>
          </a:p>
          <a:p>
            <a:pPr lvl="0"/>
            <a:r>
              <a:rPr lang="en-US" sz="2000" dirty="0">
                <a:solidFill>
                  <a:prstClr val="black"/>
                </a:solidFill>
                <a:latin typeface="Times New Roman" pitchFamily="18" charset="0"/>
                <a:cs typeface="Times New Roman" pitchFamily="18" charset="0"/>
              </a:rPr>
              <a:t>11-Aspiration of secretions can occur during a seizure, so the health care provider may order chest radiographs and arterial blood gas measurements.</a:t>
            </a:r>
          </a:p>
          <a:p>
            <a:pPr lvl="0"/>
            <a:r>
              <a:rPr lang="en-US" sz="2000" dirty="0">
                <a:solidFill>
                  <a:prstClr val="black"/>
                </a:solidFill>
                <a:latin typeface="Times New Roman" pitchFamily="18" charset="0"/>
                <a:cs typeface="Times New Roman" pitchFamily="18" charset="0"/>
              </a:rPr>
              <a:t> 12-Oxygen by face mask improves fetal oxygenation. </a:t>
            </a:r>
          </a:p>
          <a:p>
            <a:pPr lvl="0"/>
            <a:r>
              <a:rPr lang="en-US" sz="2000" dirty="0">
                <a:solidFill>
                  <a:prstClr val="black"/>
                </a:solidFill>
                <a:latin typeface="Times New Roman" pitchFamily="18" charset="0"/>
                <a:cs typeface="Times New Roman" pitchFamily="18" charset="0"/>
              </a:rPr>
              <a:t>13- The woman is reoriented to the environment when she regains consciousness.</a:t>
            </a:r>
          </a:p>
          <a:p>
            <a:pPr lvl="0"/>
            <a:r>
              <a:rPr lang="en-US" sz="2000" dirty="0">
                <a:solidFill>
                  <a:prstClr val="black"/>
                </a:solidFill>
                <a:latin typeface="Times New Roman" pitchFamily="18" charset="0"/>
                <a:cs typeface="Times New Roman" pitchFamily="18" charset="0"/>
              </a:rPr>
              <a:t>14- Labor may progress rapidly after a seizure, often while the woman is still drowsy, and the fetus is monitored continuously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859842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3841"/>
            <a:ext cx="7848600" cy="3477875"/>
          </a:xfrm>
          <a:prstGeom prst="rect">
            <a:avLst/>
          </a:prstGeom>
        </p:spPr>
        <p:txBody>
          <a:bodyPr wrap="square">
            <a:spAutoFit/>
          </a:bodyPr>
          <a:lstStyle/>
          <a:p>
            <a:r>
              <a:rPr lang="en-US" sz="2000" b="1" dirty="0">
                <a:latin typeface="Times New Roman" pitchFamily="18" charset="0"/>
                <a:cs typeface="Times New Roman" pitchFamily="18" charset="0"/>
              </a:rPr>
              <a:t>Providing postpartum care Preeclampsia :</a:t>
            </a:r>
          </a:p>
          <a:p>
            <a:pPr marL="342900" indent="-342900">
              <a:buFont typeface="+mj-lt"/>
              <a:buAutoNum type="arabicPeriod"/>
            </a:pPr>
            <a:r>
              <a:rPr lang="en-US" sz="2000" dirty="0">
                <a:latin typeface="Times New Roman" pitchFamily="18" charset="0"/>
                <a:cs typeface="Times New Roman" pitchFamily="18" charset="0"/>
              </a:rPr>
              <a:t>is of concern to the prenatal patient and the fetus and continues to be a threat in the postpartum period. </a:t>
            </a:r>
          </a:p>
          <a:p>
            <a:pPr marL="342900" indent="-342900">
              <a:buFont typeface="+mj-lt"/>
              <a:buAutoNum type="arabicPeriod"/>
            </a:pPr>
            <a:r>
              <a:rPr lang="en-US" sz="2000" dirty="0">
                <a:latin typeface="Times New Roman" pitchFamily="18" charset="0"/>
                <a:cs typeface="Times New Roman" pitchFamily="18" charset="0"/>
              </a:rPr>
              <a:t>Women with chronic hypertension are at risk for pulmonary edema, renal failure, and convulsions.</a:t>
            </a:r>
          </a:p>
          <a:p>
            <a:pPr marL="342900" indent="-342900">
              <a:buFont typeface="+mj-lt"/>
              <a:buAutoNum type="arabicPeriod"/>
            </a:pPr>
            <a:r>
              <a:rPr lang="en-US" sz="2000" dirty="0">
                <a:latin typeface="Times New Roman" pitchFamily="18" charset="0"/>
                <a:cs typeface="Times New Roman" pitchFamily="18" charset="0"/>
              </a:rPr>
              <a:t> Close monitoring for 48 hours after delivery is essential. </a:t>
            </a:r>
          </a:p>
          <a:p>
            <a:pPr marL="342900" indent="-342900">
              <a:buFont typeface="+mj-lt"/>
              <a:buAutoNum type="arabicPeriod"/>
            </a:pPr>
            <a:r>
              <a:rPr lang="en-US" sz="2000" dirty="0">
                <a:latin typeface="Times New Roman" pitchFamily="18" charset="0"/>
                <a:cs typeface="Times New Roman" pitchFamily="18" charset="0"/>
              </a:rPr>
              <a:t>Women requiring antihypertensive drugs postpartum who are breastfeeding are usually given methyldopa or labetalol. </a:t>
            </a:r>
          </a:p>
          <a:p>
            <a:pPr marL="342900" indent="-342900">
              <a:buFont typeface="+mj-lt"/>
              <a:buAutoNum type="arabicPeriod"/>
            </a:pPr>
            <a:r>
              <a:rPr lang="en-US" sz="2000" dirty="0">
                <a:latin typeface="Times New Roman" pitchFamily="18" charset="0"/>
                <a:cs typeface="Times New Roman" pitchFamily="18" charset="0"/>
              </a:rPr>
              <a:t>Other antihypertensive drugs may have adverse effects on the breastfeeding infant. Diuretics decrease milk production and are generally not administered.</a:t>
            </a:r>
          </a:p>
        </p:txBody>
      </p:sp>
    </p:spTree>
    <p:extLst>
      <p:ext uri="{BB962C8B-B14F-4D97-AF65-F5344CB8AC3E}">
        <p14:creationId xmlns:p14="http://schemas.microsoft.com/office/powerpoint/2010/main" val="473970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66843"/>
            <a:ext cx="8229600" cy="3477875"/>
          </a:xfrm>
          <a:prstGeom prst="rect">
            <a:avLst/>
          </a:prstGeom>
        </p:spPr>
        <p:txBody>
          <a:bodyPr wrap="square">
            <a:spAutoFit/>
          </a:bodyPr>
          <a:lstStyle/>
          <a:p>
            <a:r>
              <a:rPr lang="en-US" sz="2000" b="1" dirty="0">
                <a:latin typeface="Times New Roman" pitchFamily="18" charset="0"/>
                <a:cs typeface="Times New Roman" pitchFamily="18" charset="0"/>
              </a:rPr>
              <a:t>Blood incompatibility between the pregnant woman and the fetus :</a:t>
            </a:r>
          </a:p>
          <a:p>
            <a:pPr marL="285750" indent="-285750">
              <a:buFont typeface="Arial" pitchFamily="34" charset="0"/>
              <a:buChar char="•"/>
            </a:pPr>
            <a:r>
              <a:rPr lang="en-US" sz="2000" dirty="0">
                <a:latin typeface="Times New Roman" pitchFamily="18" charset="0"/>
                <a:cs typeface="Times New Roman" pitchFamily="18" charset="0"/>
              </a:rPr>
              <a:t>The placenta allows maternal and fetal blood to be close enough to exchange oxygen and waste products without actually mixing .</a:t>
            </a:r>
          </a:p>
          <a:p>
            <a:pPr marL="285750" indent="-285750">
              <a:buFont typeface="Arial" pitchFamily="34" charset="0"/>
              <a:buChar char="•"/>
            </a:pPr>
            <a:r>
              <a:rPr lang="en-US" sz="2000" dirty="0">
                <a:latin typeface="Times New Roman" pitchFamily="18" charset="0"/>
                <a:cs typeface="Times New Roman" pitchFamily="18" charset="0"/>
              </a:rPr>
              <a:t>However, small leaks that allow fetal blood to enter the mother’s circulation may occur during pregnancy or when the placenta detaches at birth.</a:t>
            </a:r>
          </a:p>
          <a:p>
            <a:pPr marL="285750" indent="-285750">
              <a:buFont typeface="Arial" pitchFamily="34" charset="0"/>
              <a:buChar char="•"/>
            </a:pPr>
            <a:r>
              <a:rPr lang="en-US" sz="2000" dirty="0">
                <a:latin typeface="Times New Roman" pitchFamily="18" charset="0"/>
                <a:cs typeface="Times New Roman" pitchFamily="18" charset="0"/>
              </a:rPr>
              <a:t> No problem occurs if maternal and fetal blood types are compatible. </a:t>
            </a:r>
          </a:p>
          <a:p>
            <a:pPr marL="285750" indent="-285750">
              <a:buFont typeface="Arial" pitchFamily="34" charset="0"/>
              <a:buChar char="•"/>
            </a:pPr>
            <a:r>
              <a:rPr lang="en-US" sz="2000" dirty="0">
                <a:latin typeface="Times New Roman" pitchFamily="18" charset="0"/>
                <a:cs typeface="Times New Roman" pitchFamily="18" charset="0"/>
              </a:rPr>
              <a:t>However, if the maternal and fetal blood factors differ, the mother’s body will produce antibodies to destroy the foreign fetal red blood cells (RBCs), or erythrocytes. </a:t>
            </a:r>
          </a:p>
          <a:p>
            <a:pPr marL="285750" indent="-285750">
              <a:buFont typeface="Arial" pitchFamily="34" charset="0"/>
              <a:buChar char="•"/>
            </a:pPr>
            <a:r>
              <a:rPr lang="en-US" sz="2000" dirty="0">
                <a:latin typeface="Times New Roman" pitchFamily="18" charset="0"/>
                <a:cs typeface="Times New Roman" pitchFamily="18" charset="0"/>
              </a:rPr>
              <a:t>These antibodies will pass through the placenta to the fetus and destroy the Rh-positive blood cells in the fetus.</a:t>
            </a:r>
          </a:p>
        </p:txBody>
      </p:sp>
    </p:spTree>
    <p:extLst>
      <p:ext uri="{BB962C8B-B14F-4D97-AF65-F5344CB8AC3E}">
        <p14:creationId xmlns:p14="http://schemas.microsoft.com/office/powerpoint/2010/main" val="2604024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10600" cy="5940088"/>
          </a:xfrm>
          <a:prstGeom prst="rect">
            <a:avLst/>
          </a:prstGeom>
        </p:spPr>
        <p:txBody>
          <a:bodyPr wrap="square">
            <a:spAutoFit/>
          </a:bodyPr>
          <a:lstStyle/>
          <a:p>
            <a:r>
              <a:rPr lang="en-US" sz="2000" b="1" dirty="0">
                <a:latin typeface="Times New Roman" pitchFamily="18" charset="0"/>
                <a:cs typeface="Times New Roman" pitchFamily="18" charset="0"/>
              </a:rPr>
              <a:t>Rh and ABO Incompatibility :</a:t>
            </a:r>
          </a:p>
          <a:p>
            <a:pPr marL="285750" indent="-285750">
              <a:buFont typeface="Arial" pitchFamily="34" charset="0"/>
              <a:buChar char="•"/>
            </a:pPr>
            <a:r>
              <a:rPr lang="en-US" sz="2000" dirty="0">
                <a:latin typeface="Times New Roman" pitchFamily="18" charset="0"/>
                <a:cs typeface="Times New Roman" pitchFamily="18" charset="0"/>
              </a:rPr>
              <a:t>The Rh-positive blood type is a dominant trait. </a:t>
            </a:r>
          </a:p>
          <a:p>
            <a:pPr marL="285750" indent="-285750">
              <a:buFont typeface="Arial" pitchFamily="34" charset="0"/>
              <a:buChar char="•"/>
            </a:pPr>
            <a:r>
              <a:rPr lang="en-US" sz="2000" dirty="0">
                <a:latin typeface="Times New Roman" pitchFamily="18" charset="0"/>
                <a:cs typeface="Times New Roman" pitchFamily="18" charset="0"/>
              </a:rPr>
              <a:t>The Rh-positive person may have inherited two Rh-positive genes or may have one Rh-positive and one Rh-negative gene. </a:t>
            </a:r>
          </a:p>
          <a:p>
            <a:pPr marL="285750" indent="-285750">
              <a:buFont typeface="Arial" pitchFamily="34" charset="0"/>
              <a:buChar char="•"/>
            </a:pPr>
            <a:r>
              <a:rPr lang="en-US" sz="2000" dirty="0">
                <a:latin typeface="Times New Roman" pitchFamily="18" charset="0"/>
                <a:cs typeface="Times New Roman" pitchFamily="18" charset="0"/>
              </a:rPr>
              <a:t>This explains why two Rh-positive parents can conceive a child who is Rh negative. People either have the Rh blood factor on their erythrocytes or they do not.</a:t>
            </a:r>
          </a:p>
          <a:p>
            <a:pPr marL="285750" indent="-285750">
              <a:buFont typeface="Arial" pitchFamily="34" charset="0"/>
              <a:buChar char="•"/>
            </a:pPr>
            <a:r>
              <a:rPr lang="en-US" sz="2000" dirty="0">
                <a:latin typeface="Times New Roman" pitchFamily="18" charset="0"/>
                <a:cs typeface="Times New Roman" pitchFamily="18" charset="0"/>
              </a:rPr>
              <a:t> If they have the factor, they are Rh positive; if not, they are Rh negative.</a:t>
            </a:r>
          </a:p>
          <a:p>
            <a:pPr marL="285750" indent="-285750">
              <a:buFont typeface="Arial" pitchFamily="34" charset="0"/>
              <a:buChar char="•"/>
            </a:pPr>
            <a:r>
              <a:rPr lang="en-US" sz="2000" dirty="0">
                <a:latin typeface="Times New Roman" pitchFamily="18" charset="0"/>
                <a:cs typeface="Times New Roman" pitchFamily="18" charset="0"/>
              </a:rPr>
              <a:t> An Rh-positive person can receive </a:t>
            </a:r>
            <a:r>
              <a:rPr lang="en-US" sz="2000" dirty="0" err="1">
                <a:latin typeface="Times New Roman" pitchFamily="18" charset="0"/>
                <a:cs typeface="Times New Roman" pitchFamily="18" charset="0"/>
              </a:rPr>
              <a:t>Rhnegative</a:t>
            </a:r>
            <a:r>
              <a:rPr lang="en-US" sz="2000" dirty="0">
                <a:latin typeface="Times New Roman" pitchFamily="18" charset="0"/>
                <a:cs typeface="Times New Roman" pitchFamily="18" charset="0"/>
              </a:rPr>
              <a:t> blood with no untoward effects (if all other factors are compatible) because this factor is absent in Rh-negative blood. </a:t>
            </a:r>
          </a:p>
          <a:p>
            <a:pPr marL="285750" indent="-285750">
              <a:buFont typeface="Arial" pitchFamily="34" charset="0"/>
              <a:buChar char="•"/>
            </a:pPr>
            <a:r>
              <a:rPr lang="en-US" sz="2000" dirty="0">
                <a:latin typeface="Times New Roman" pitchFamily="18" charset="0"/>
                <a:cs typeface="Times New Roman" pitchFamily="18" charset="0"/>
              </a:rPr>
              <a:t>However, the reverse is not true—Rh incompatibility between the woman and fetus can occur only if the woman is Rh negative and the fetus is Rh positive. </a:t>
            </a:r>
          </a:p>
          <a:p>
            <a:pPr marL="285750" indent="-285750">
              <a:buFont typeface="Arial" pitchFamily="34" charset="0"/>
              <a:buChar char="•"/>
            </a:pPr>
            <a:r>
              <a:rPr lang="en-US" sz="2000" dirty="0">
                <a:latin typeface="Times New Roman" pitchFamily="18" charset="0"/>
                <a:cs typeface="Times New Roman" pitchFamily="18" charset="0"/>
              </a:rPr>
              <a:t>A person with Rh-negative blood is not born with antibodies against the Rh factor. However, exposure to Rh-positive blood causes the person to make antibodies to destroy Rh-positive erythrocytes.</a:t>
            </a:r>
          </a:p>
          <a:p>
            <a:pPr marL="285750" indent="-285750">
              <a:buFont typeface="Arial" pitchFamily="34" charset="0"/>
              <a:buChar char="•"/>
            </a:pPr>
            <a:r>
              <a:rPr lang="en-US" sz="2000" dirty="0">
                <a:latin typeface="Times New Roman" pitchFamily="18" charset="0"/>
                <a:cs typeface="Times New Roman" pitchFamily="18" charset="0"/>
              </a:rPr>
              <a:t> The antibodies remain ready to destroy any future Rh-positive erythrocytes that enter the circulation (sensitization).</a:t>
            </a:r>
          </a:p>
          <a:p>
            <a:pPr marL="285750" indent="-285750">
              <a:buFont typeface="Arial" pitchFamily="34" charset="0"/>
              <a:buChar cha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8351477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4708981"/>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If fetal Rh-positive blood leaks into the Rh-negative mother’s circulation</a:t>
            </a:r>
            <a:r>
              <a:rPr lang="en-US" sz="2000" dirty="0">
                <a:latin typeface="Times New Roman" pitchFamily="18" charset="0"/>
                <a:cs typeface="Times New Roman" pitchFamily="18" charset="0"/>
              </a:rPr>
              <a:t>, her body may respond by making antibodies to destroy the Rh-positive erythrocytes. </a:t>
            </a:r>
          </a:p>
          <a:p>
            <a:pPr marL="285750" indent="-285750">
              <a:buFont typeface="Arial" pitchFamily="34" charset="0"/>
              <a:buChar char="•"/>
            </a:pPr>
            <a:r>
              <a:rPr lang="en-US" sz="2000" dirty="0">
                <a:latin typeface="Times New Roman" pitchFamily="18" charset="0"/>
                <a:cs typeface="Times New Roman" pitchFamily="18" charset="0"/>
              </a:rPr>
              <a:t>This process is called </a:t>
            </a:r>
            <a:r>
              <a:rPr lang="en-US" sz="2000" dirty="0" err="1">
                <a:latin typeface="Times New Roman" pitchFamily="18" charset="0"/>
                <a:cs typeface="Times New Roman" pitchFamily="18" charset="0"/>
              </a:rPr>
              <a:t>isoimmunization</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Because this leakage usually occurs at birth, the first Rh-positive child is rarely seriously affected.</a:t>
            </a:r>
          </a:p>
          <a:p>
            <a:pPr marL="285750" indent="-285750">
              <a:buFont typeface="Arial" pitchFamily="34" charset="0"/>
              <a:buChar char="•"/>
            </a:pPr>
            <a:r>
              <a:rPr lang="en-US" sz="2000" dirty="0">
                <a:latin typeface="Times New Roman" pitchFamily="18" charset="0"/>
                <a:cs typeface="Times New Roman" pitchFamily="18" charset="0"/>
              </a:rPr>
              <a:t> However, the woman’s blood levels of antibodies increase rapidly each time she is exposed to more Rh-positive blood (in subsequent pregnancies with Rh-positive fetuses).</a:t>
            </a:r>
          </a:p>
          <a:p>
            <a:pPr marL="285750" indent="-285750">
              <a:buFont typeface="Arial" pitchFamily="34" charset="0"/>
              <a:buChar char="•"/>
            </a:pPr>
            <a:r>
              <a:rPr lang="en-US" sz="2000" dirty="0">
                <a:latin typeface="Times New Roman" pitchFamily="18" charset="0"/>
                <a:cs typeface="Times New Roman" pitchFamily="18" charset="0"/>
              </a:rPr>
              <a:t> Antibodies against Rh-positive blood cross the placenta and destroy the fetal Rh-positive erythrocytes before the infant is born. </a:t>
            </a:r>
          </a:p>
          <a:p>
            <a:pPr marL="285750" indent="-285750">
              <a:buFont typeface="Arial" pitchFamily="34" charset="0"/>
              <a:buChar char="•"/>
            </a:pPr>
            <a:r>
              <a:rPr lang="en-US" sz="2000" dirty="0">
                <a:latin typeface="Times New Roman" pitchFamily="18" charset="0"/>
                <a:cs typeface="Times New Roman" pitchFamily="18" charset="0"/>
              </a:rPr>
              <a:t>A similar response occurs with ABO incompatibility when the mother is type O and the infant’s blood type is type A or type B, but the response is rarely life threatening in the newborn, although the newborn may develop jaundice after birth and should be monitored.</a:t>
            </a:r>
          </a:p>
        </p:txBody>
      </p:sp>
    </p:spTree>
    <p:extLst>
      <p:ext uri="{BB962C8B-B14F-4D97-AF65-F5344CB8AC3E}">
        <p14:creationId xmlns:p14="http://schemas.microsoft.com/office/powerpoint/2010/main" val="14154446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5587"/>
            <a:ext cx="8763000" cy="3416320"/>
          </a:xfrm>
          <a:prstGeom prst="rect">
            <a:avLst/>
          </a:prstGeom>
        </p:spPr>
        <p:txBody>
          <a:bodyPr wrap="square">
            <a:spAutoFit/>
          </a:bodyPr>
          <a:lstStyle/>
          <a:p>
            <a:r>
              <a:rPr lang="en-US" sz="2400" b="1" dirty="0">
                <a:latin typeface="Times New Roman" pitchFamily="18" charset="0"/>
                <a:cs typeface="Times New Roman" pitchFamily="18" charset="0"/>
              </a:rPr>
              <a:t>Manifestations:</a:t>
            </a:r>
          </a:p>
          <a:p>
            <a:r>
              <a:rPr lang="en-US" sz="2400" dirty="0">
                <a:latin typeface="Times New Roman" pitchFamily="18" charset="0"/>
                <a:cs typeface="Times New Roman" pitchFamily="18" charset="0"/>
              </a:rPr>
              <a:t> The woman has no obvious effects if her body produces anti-Rh antibodies. </a:t>
            </a:r>
          </a:p>
          <a:p>
            <a:r>
              <a:rPr lang="en-US" sz="2400" dirty="0">
                <a:latin typeface="Times New Roman" pitchFamily="18" charset="0"/>
                <a:cs typeface="Times New Roman" pitchFamily="18" charset="0"/>
              </a:rPr>
              <a:t>Rising antibody titers in laboratory tests evidence increased levels of these antibodies in her blood. </a:t>
            </a:r>
          </a:p>
          <a:p>
            <a:r>
              <a:rPr lang="en-US" sz="2400" dirty="0">
                <a:latin typeface="Times New Roman" pitchFamily="18" charset="0"/>
                <a:cs typeface="Times New Roman" pitchFamily="18" charset="0"/>
              </a:rPr>
              <a:t>Noninvasive DNA testing of maternal plasma can also determine fetal Rh status. </a:t>
            </a:r>
          </a:p>
          <a:p>
            <a:r>
              <a:rPr lang="en-US" sz="2400" dirty="0">
                <a:latin typeface="Times New Roman" pitchFamily="18" charset="0"/>
                <a:cs typeface="Times New Roman" pitchFamily="18" charset="0"/>
              </a:rPr>
              <a:t>When these maternal anti-Rh antibodies cross the placenta and destroy fetal erythrocytes, </a:t>
            </a:r>
            <a:r>
              <a:rPr lang="en-US" sz="2400" dirty="0" err="1">
                <a:latin typeface="Times New Roman" pitchFamily="18" charset="0"/>
                <a:cs typeface="Times New Roman" pitchFamily="18" charset="0"/>
              </a:rPr>
              <a:t>erythroblastosis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fetalis</a:t>
            </a:r>
            <a:r>
              <a:rPr lang="en-US" sz="2400" dirty="0">
                <a:latin typeface="Times New Roman" pitchFamily="18" charset="0"/>
                <a:cs typeface="Times New Roman" pitchFamily="18" charset="0"/>
              </a:rPr>
              <a:t> results (Fig. 5.6). </a:t>
            </a:r>
          </a:p>
        </p:txBody>
      </p:sp>
    </p:spTree>
    <p:extLst>
      <p:ext uri="{BB962C8B-B14F-4D97-AF65-F5344CB8AC3E}">
        <p14:creationId xmlns:p14="http://schemas.microsoft.com/office/powerpoint/2010/main" val="24378000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228599"/>
            <a:ext cx="8467725" cy="647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919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28343"/>
            <a:ext cx="7620000" cy="3170099"/>
          </a:xfrm>
          <a:prstGeom prst="rect">
            <a:avLst/>
          </a:prstGeom>
        </p:spPr>
        <p:txBody>
          <a:bodyPr wrap="square">
            <a:spAutoFit/>
          </a:bodyPr>
          <a:lstStyle/>
          <a:p>
            <a:r>
              <a:rPr lang="en-US" sz="2000" b="1" dirty="0">
                <a:latin typeface="Times New Roman" pitchFamily="18" charset="0"/>
                <a:cs typeface="Times New Roman" pitchFamily="18" charset="0"/>
              </a:rPr>
              <a:t>Prevention, treatment, and nursing care Primary management to prevent the manufacture </a:t>
            </a:r>
            <a:r>
              <a:rPr lang="en-US" sz="2000" dirty="0">
                <a:latin typeface="Times New Roman" pitchFamily="18" charset="0"/>
                <a:cs typeface="Times New Roman" pitchFamily="18" charset="0"/>
              </a:rPr>
              <a:t>of anti-Rh antibodies:</a:t>
            </a:r>
          </a:p>
          <a:p>
            <a:pPr marL="342900" indent="-342900">
              <a:buFont typeface="Arial" pitchFamily="34" charset="0"/>
              <a:buChar char="•"/>
            </a:pPr>
            <a:r>
              <a:rPr lang="en-US" sz="2000" dirty="0">
                <a:latin typeface="Times New Roman" pitchFamily="18" charset="0"/>
                <a:cs typeface="Times New Roman" pitchFamily="18" charset="0"/>
              </a:rPr>
              <a:t> is by giving Rh0 (D) immune globulin (</a:t>
            </a:r>
            <a:r>
              <a:rPr lang="en-US" sz="2000" dirty="0" err="1">
                <a:latin typeface="Times New Roman" pitchFamily="18" charset="0"/>
                <a:cs typeface="Times New Roman" pitchFamily="18" charset="0"/>
              </a:rPr>
              <a:t>RhoGAM</a:t>
            </a:r>
            <a:r>
              <a:rPr lang="en-US" sz="2000" dirty="0">
                <a:latin typeface="Times New Roman" pitchFamily="18" charset="0"/>
                <a:cs typeface="Times New Roman" pitchFamily="18" charset="0"/>
              </a:rPr>
              <a:t>) to the Rh-negative woman at 28 weeks gestation and within 72 hours after birth of an Rh-positive infant or abortion .</a:t>
            </a:r>
          </a:p>
          <a:p>
            <a:pPr marL="342900" indent="-342900">
              <a:buFont typeface="Arial" pitchFamily="34" charset="0"/>
              <a:buChar char="•"/>
            </a:pPr>
            <a:r>
              <a:rPr lang="en-US" sz="2000" dirty="0">
                <a:latin typeface="Times New Roman" pitchFamily="18" charset="0"/>
                <a:cs typeface="Times New Roman" pitchFamily="18" charset="0"/>
              </a:rPr>
              <a:t>It is also given after amniocentesis and to women who experience bleeding during pregnancy because fetal blood may leak into the mother’s circulation at these times. </a:t>
            </a:r>
          </a:p>
          <a:p>
            <a:pPr marL="342900" indent="-342900">
              <a:buFont typeface="Arial" pitchFamily="34" charset="0"/>
              <a:buChar char="•"/>
            </a:pPr>
            <a:r>
              <a:rPr lang="en-US" sz="2000" dirty="0">
                <a:latin typeface="Times New Roman" pitchFamily="18" charset="0"/>
                <a:cs typeface="Times New Roman" pitchFamily="18" charset="0"/>
              </a:rPr>
              <a:t>Rh0 (D) immune globulin has greatly decreased the incidence of infants with Rh-incompatibility problems. </a:t>
            </a:r>
          </a:p>
        </p:txBody>
      </p:sp>
    </p:spTree>
    <p:extLst>
      <p:ext uri="{BB962C8B-B14F-4D97-AF65-F5344CB8AC3E}">
        <p14:creationId xmlns:p14="http://schemas.microsoft.com/office/powerpoint/2010/main" val="380126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86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7296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51344"/>
            <a:ext cx="8229600" cy="4093428"/>
          </a:xfrm>
          <a:prstGeom prst="rect">
            <a:avLst/>
          </a:prstGeom>
        </p:spPr>
        <p:txBody>
          <a:bodyPr wrap="square">
            <a:spAutoFit/>
          </a:bodyPr>
          <a:lstStyle/>
          <a:p>
            <a:r>
              <a:rPr lang="en-US" sz="2000" b="1" dirty="0">
                <a:latin typeface="Times New Roman" pitchFamily="18" charset="0"/>
                <a:cs typeface="Times New Roman" pitchFamily="18" charset="0"/>
              </a:rPr>
              <a:t>The woman who is sensitized to destroy Rh-positive blood cells</a:t>
            </a:r>
          </a:p>
          <a:p>
            <a:pPr marL="342900" indent="-342900">
              <a:buFont typeface="Arial" pitchFamily="34" charset="0"/>
              <a:buChar char="•"/>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is carefully monitored during pregnancy to determine if too many fetal erythrocytes are being destroyed. </a:t>
            </a:r>
          </a:p>
          <a:p>
            <a:pPr marL="342900" indent="-342900">
              <a:buFont typeface="Arial" pitchFamily="34" charset="0"/>
              <a:buChar char="•"/>
            </a:pPr>
            <a:r>
              <a:rPr lang="en-US" sz="2000" dirty="0">
                <a:latin typeface="Times New Roman" pitchFamily="18" charset="0"/>
                <a:cs typeface="Times New Roman" pitchFamily="18" charset="0"/>
              </a:rPr>
              <a:t>Several fetal assessment tests may be used, including the Coombs test, amniocentesis, or percutaneous umbilical blood sampling .</a:t>
            </a:r>
          </a:p>
          <a:p>
            <a:pPr marL="342900" indent="-342900">
              <a:buFont typeface="Arial" pitchFamily="34" charset="0"/>
              <a:buChar char="•"/>
            </a:pPr>
            <a:r>
              <a:rPr lang="en-US" sz="2000" dirty="0">
                <a:latin typeface="Times New Roman" pitchFamily="18" charset="0"/>
                <a:cs typeface="Times New Roman" pitchFamily="18" charset="0"/>
              </a:rPr>
              <a:t>Doppler ultrasound to detect increased blood flow in the middle cerebral artery of the fetus (fetal middle cerebral artery peak systolic velocity (MCA-PSV)) detects fetal anemia that can occur as a result of Rh incompatibility.</a:t>
            </a:r>
          </a:p>
          <a:p>
            <a:pPr marL="342900" indent="-342900">
              <a:buFont typeface="Arial" pitchFamily="34" charset="0"/>
              <a:buChar char="•"/>
            </a:pPr>
            <a:r>
              <a:rPr lang="en-US" sz="2000" dirty="0">
                <a:latin typeface="Times New Roman" pitchFamily="18" charset="0"/>
                <a:cs typeface="Times New Roman" pitchFamily="18" charset="0"/>
              </a:rPr>
              <a:t> An intrauterine transfusion may be performed for the severely anemic fetus. </a:t>
            </a:r>
          </a:p>
          <a:p>
            <a:pPr marL="342900" indent="-342900">
              <a:buFont typeface="Arial" pitchFamily="34" charset="0"/>
              <a:buChar char="•"/>
            </a:pPr>
            <a:r>
              <a:rPr lang="en-US" sz="2000" dirty="0">
                <a:latin typeface="Times New Roman" pitchFamily="18" charset="0"/>
                <a:cs typeface="Times New Roman" pitchFamily="18" charset="0"/>
              </a:rPr>
              <a:t>The Rh factor should be documented on the chart, and the health care provider should be notified if the woman is Rh negative. </a:t>
            </a:r>
          </a:p>
        </p:txBody>
      </p:sp>
    </p:spTree>
    <p:extLst>
      <p:ext uri="{BB962C8B-B14F-4D97-AF65-F5344CB8AC3E}">
        <p14:creationId xmlns:p14="http://schemas.microsoft.com/office/powerpoint/2010/main" val="2037109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696200" cy="5016758"/>
          </a:xfrm>
          <a:prstGeom prst="rect">
            <a:avLst/>
          </a:prstGeom>
        </p:spPr>
        <p:txBody>
          <a:bodyPr wrap="square">
            <a:spAutoFit/>
          </a:bodyPr>
          <a:lstStyle/>
          <a:p>
            <a:r>
              <a:rPr lang="en-US" sz="2000" b="1" dirty="0">
                <a:latin typeface="Times New Roman" pitchFamily="18" charset="0"/>
                <a:cs typeface="Times New Roman" pitchFamily="18" charset="0"/>
              </a:rPr>
              <a:t>Pregnancy complicated by medical conditions :</a:t>
            </a:r>
          </a:p>
          <a:p>
            <a:r>
              <a:rPr lang="en-US" sz="2000" dirty="0">
                <a:latin typeface="Times New Roman" pitchFamily="18" charset="0"/>
                <a:cs typeface="Times New Roman" pitchFamily="18" charset="0"/>
              </a:rPr>
              <a:t>The chronic health problems </a:t>
            </a:r>
            <a:r>
              <a:rPr lang="en-US" sz="2000" b="1" dirty="0">
                <a:latin typeface="Times New Roman" pitchFamily="18" charset="0"/>
                <a:cs typeface="Times New Roman" pitchFamily="18" charset="0"/>
              </a:rPr>
              <a:t>diabetes mellitus, heart disease, anemia, and infections</a:t>
            </a:r>
            <a:r>
              <a:rPr lang="en-US" sz="2000" dirty="0">
                <a:latin typeface="Times New Roman" pitchFamily="18" charset="0"/>
                <a:cs typeface="Times New Roman" pitchFamily="18" charset="0"/>
              </a:rPr>
              <a:t>. </a:t>
            </a:r>
          </a:p>
          <a:p>
            <a:r>
              <a:rPr lang="en-US" sz="2000" b="1" dirty="0">
                <a:latin typeface="Times New Roman" pitchFamily="18" charset="0"/>
                <a:cs typeface="Times New Roman" pitchFamily="18" charset="0"/>
              </a:rPr>
              <a:t>Diabetes mellitus :</a:t>
            </a:r>
          </a:p>
          <a:p>
            <a:r>
              <a:rPr lang="en-US" sz="2000" b="1" dirty="0">
                <a:latin typeface="Times New Roman" pitchFamily="18" charset="0"/>
                <a:cs typeface="Times New Roman" pitchFamily="18" charset="0"/>
              </a:rPr>
              <a:t>Types of diabetes mellitus include the following </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Type 1 diabetes mellitus: Usually caused by an autoimmune destruction of the beta cells of the pancreas resulting in insulin deficiency. </a:t>
            </a:r>
          </a:p>
          <a:p>
            <a:r>
              <a:rPr lang="en-US" sz="2000" dirty="0">
                <a:latin typeface="Times New Roman" pitchFamily="18" charset="0"/>
                <a:cs typeface="Times New Roman" pitchFamily="18" charset="0"/>
              </a:rPr>
              <a:t>• Type 2 diabetes mellitus: Usually caused by insulin resistance; usually has a strong genetic predisposition and is associated with obesity. </a:t>
            </a:r>
          </a:p>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Pregestational</a:t>
            </a:r>
            <a:r>
              <a:rPr lang="en-US" sz="2000" b="1" dirty="0">
                <a:latin typeface="Times New Roman" pitchFamily="18" charset="0"/>
                <a:cs typeface="Times New Roman" pitchFamily="18" charset="0"/>
              </a:rPr>
              <a:t> diabetes mellitus</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Type 1 or 2 diabetes mellitus that existed before pregnancy occurred. </a:t>
            </a:r>
          </a:p>
          <a:p>
            <a:r>
              <a:rPr lang="en-US" sz="2000" dirty="0">
                <a:latin typeface="Times New Roman" pitchFamily="18" charset="0"/>
                <a:cs typeface="Times New Roman" pitchFamily="18" charset="0"/>
              </a:rPr>
              <a:t>• Gestational diabetes mellitus (GDM): Glucose intolerance with onset during pregnancy. </a:t>
            </a:r>
          </a:p>
          <a:p>
            <a:r>
              <a:rPr lang="en-US" sz="2000" dirty="0">
                <a:latin typeface="Times New Roman" pitchFamily="18" charset="0"/>
                <a:cs typeface="Times New Roman" pitchFamily="18" charset="0"/>
              </a:rPr>
              <a:t>In true GDM, glucose usually returns to normal by 6 weeks postpartum, although women with GDM have increased risk of developing type 2 diabetes mellitus later in life .</a:t>
            </a:r>
          </a:p>
        </p:txBody>
      </p:sp>
    </p:spTree>
    <p:extLst>
      <p:ext uri="{BB962C8B-B14F-4D97-AF65-F5344CB8AC3E}">
        <p14:creationId xmlns:p14="http://schemas.microsoft.com/office/powerpoint/2010/main" val="3957643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89844"/>
            <a:ext cx="7772400" cy="4708981"/>
          </a:xfrm>
          <a:prstGeom prst="rect">
            <a:avLst/>
          </a:prstGeom>
        </p:spPr>
        <p:txBody>
          <a:bodyPr wrap="square">
            <a:spAutoFit/>
          </a:bodyPr>
          <a:lstStyle/>
          <a:p>
            <a:r>
              <a:rPr lang="en-US" sz="2000" b="1" dirty="0">
                <a:latin typeface="Times New Roman" pitchFamily="18" charset="0"/>
                <a:cs typeface="Times New Roman" pitchFamily="18" charset="0"/>
              </a:rPr>
              <a:t>Pathophysiology Diabetes mellitus is </a:t>
            </a:r>
            <a:r>
              <a:rPr lang="en-US" sz="2000" dirty="0">
                <a:latin typeface="Times New Roman" pitchFamily="18" charset="0"/>
                <a:cs typeface="Times New Roman" pitchFamily="18" charset="0"/>
              </a:rPr>
              <a:t>a disorder in which there is inadequate insulin to move glucose from the blood into body cells.</a:t>
            </a:r>
          </a:p>
          <a:p>
            <a:pPr marL="342900" indent="-342900">
              <a:buFont typeface="+mj-lt"/>
              <a:buAutoNum type="arabicPeriod"/>
            </a:pPr>
            <a:r>
              <a:rPr lang="en-US" sz="2000" dirty="0">
                <a:latin typeface="Times New Roman" pitchFamily="18" charset="0"/>
                <a:cs typeface="Times New Roman" pitchFamily="18" charset="0"/>
              </a:rPr>
              <a:t> It occurs because the pancreas produces no insulin or</a:t>
            </a:r>
          </a:p>
          <a:p>
            <a:pPr marL="342900" indent="-342900">
              <a:buFont typeface="+mj-lt"/>
              <a:buAutoNum type="arabicPeriod"/>
            </a:pPr>
            <a:r>
              <a:rPr lang="en-US" sz="2000" dirty="0">
                <a:latin typeface="Times New Roman" pitchFamily="18" charset="0"/>
                <a:cs typeface="Times New Roman" pitchFamily="18" charset="0"/>
              </a:rPr>
              <a:t> insufficient insulin or</a:t>
            </a:r>
          </a:p>
          <a:p>
            <a:pPr marL="342900" indent="-342900">
              <a:buFont typeface="+mj-lt"/>
              <a:buAutoNum type="arabicPeriod"/>
            </a:pPr>
            <a:r>
              <a:rPr lang="en-US" sz="2000" dirty="0">
                <a:latin typeface="Times New Roman" pitchFamily="18" charset="0"/>
                <a:cs typeface="Times New Roman" pitchFamily="18" charset="0"/>
              </a:rPr>
              <a:t> because cells resist the effects of insulin. </a:t>
            </a:r>
          </a:p>
          <a:p>
            <a:pPr marL="285750" indent="-285750">
              <a:buFont typeface="Arial" pitchFamily="34" charset="0"/>
              <a:buChar char="•"/>
            </a:pPr>
            <a:r>
              <a:rPr lang="en-US" sz="2000" dirty="0">
                <a:latin typeface="Times New Roman" pitchFamily="18" charset="0"/>
                <a:cs typeface="Times New Roman" pitchFamily="18" charset="0"/>
              </a:rPr>
              <a:t>Essentially, cells starve because they cannot obtain glucose. To compensate, the body metabolizes protein and fat for energy, which causes ketones and acids to accumulate (ketoacidosis). </a:t>
            </a:r>
          </a:p>
          <a:p>
            <a:pPr marL="285750" indent="-285750">
              <a:buFont typeface="Arial" pitchFamily="34" charset="0"/>
              <a:buChar char="•"/>
            </a:pPr>
            <a:r>
              <a:rPr lang="en-US" sz="2000" dirty="0">
                <a:latin typeface="Times New Roman" pitchFamily="18" charset="0"/>
                <a:cs typeface="Times New Roman" pitchFamily="18" charset="0"/>
              </a:rPr>
              <a:t>The person loses weight despite eating large amounts of food (polyphagia). </a:t>
            </a:r>
          </a:p>
          <a:p>
            <a:pPr marL="285750" indent="-285750">
              <a:buFont typeface="Arial" pitchFamily="34" charset="0"/>
              <a:buChar char="•"/>
            </a:pPr>
            <a:r>
              <a:rPr lang="en-US" sz="2000" dirty="0">
                <a:latin typeface="Times New Roman" pitchFamily="18" charset="0"/>
                <a:cs typeface="Times New Roman" pitchFamily="18" charset="0"/>
              </a:rPr>
              <a:t>Fatigue and lethargy accompany cell starvation.</a:t>
            </a:r>
          </a:p>
          <a:p>
            <a:pPr marL="285750" indent="-285750">
              <a:buFont typeface="Arial" pitchFamily="34" charset="0"/>
              <a:buChar char="•"/>
            </a:pPr>
            <a:r>
              <a:rPr lang="en-US" sz="2000" dirty="0">
                <a:latin typeface="Times New Roman" pitchFamily="18" charset="0"/>
                <a:cs typeface="Times New Roman" pitchFamily="18" charset="0"/>
              </a:rPr>
              <a:t> To dilute excess glucose in the blood, thirst increases (polydipsia), and fluid moves from the tissues into the blood.</a:t>
            </a:r>
          </a:p>
          <a:p>
            <a:pPr marL="285750" indent="-285750">
              <a:buFont typeface="Arial" pitchFamily="34" charset="0"/>
              <a:buChar char="•"/>
            </a:pPr>
            <a:r>
              <a:rPr lang="en-US" sz="2000" dirty="0">
                <a:latin typeface="Times New Roman" pitchFamily="18" charset="0"/>
                <a:cs typeface="Times New Roman" pitchFamily="18" charset="0"/>
              </a:rPr>
              <a:t> This results in tissue dehydration and the excretion of large amounts (polyuria) of glucose-bearing urine (glycosuria). </a:t>
            </a:r>
          </a:p>
        </p:txBody>
      </p:sp>
    </p:spTree>
    <p:extLst>
      <p:ext uri="{BB962C8B-B14F-4D97-AF65-F5344CB8AC3E}">
        <p14:creationId xmlns:p14="http://schemas.microsoft.com/office/powerpoint/2010/main" val="12053210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1"/>
            <a:ext cx="7924800" cy="2246769"/>
          </a:xfrm>
          <a:prstGeom prst="rect">
            <a:avLst/>
          </a:prstGeom>
        </p:spPr>
        <p:txBody>
          <a:bodyPr wrap="square">
            <a:spAutoFit/>
          </a:bodyPr>
          <a:lstStyle/>
          <a:p>
            <a:r>
              <a:rPr lang="en-US" sz="2000" b="1" dirty="0">
                <a:latin typeface="Times New Roman" pitchFamily="18" charset="0"/>
                <a:cs typeface="Times New Roman" pitchFamily="18" charset="0"/>
              </a:rPr>
              <a:t>Effect of Pregnancy on Glucose Metabolism Pregnancy </a:t>
            </a:r>
            <a:r>
              <a:rPr lang="en-US" sz="2000" dirty="0">
                <a:latin typeface="Times New Roman" pitchFamily="18" charset="0"/>
                <a:cs typeface="Times New Roman" pitchFamily="18" charset="0"/>
              </a:rPr>
              <a:t>affects a woman’s metabolism (whether or not she has diabetes mellitus) to make ample glucose available to the growing fetus.</a:t>
            </a:r>
          </a:p>
          <a:p>
            <a:r>
              <a:rPr lang="en-US" sz="2000" dirty="0">
                <a:latin typeface="Times New Roman" pitchFamily="18" charset="0"/>
                <a:cs typeface="Times New Roman" pitchFamily="18" charset="0"/>
              </a:rPr>
              <a:t> Hormones (estrogen and progesterone), an enzyme (</a:t>
            </a:r>
            <a:r>
              <a:rPr lang="en-US" sz="2000" dirty="0" err="1">
                <a:latin typeface="Times New Roman" pitchFamily="18" charset="0"/>
                <a:cs typeface="Times New Roman" pitchFamily="18" charset="0"/>
              </a:rPr>
              <a:t>insulinase</a:t>
            </a:r>
            <a:r>
              <a:rPr lang="en-US" sz="2000" dirty="0">
                <a:latin typeface="Times New Roman" pitchFamily="18" charset="0"/>
                <a:cs typeface="Times New Roman" pitchFamily="18" charset="0"/>
              </a:rPr>
              <a:t>) produced by the placenta, and increased prolactin levels have two effects: </a:t>
            </a:r>
          </a:p>
          <a:p>
            <a:r>
              <a:rPr lang="en-US" sz="2000" dirty="0">
                <a:latin typeface="Times New Roman" pitchFamily="18" charset="0"/>
                <a:cs typeface="Times New Roman" pitchFamily="18" charset="0"/>
              </a:rPr>
              <a:t>• Increased resistance of cells to insulin </a:t>
            </a:r>
          </a:p>
          <a:p>
            <a:r>
              <a:rPr lang="en-US" sz="2000" dirty="0">
                <a:latin typeface="Times New Roman" pitchFamily="18" charset="0"/>
                <a:cs typeface="Times New Roman" pitchFamily="18" charset="0"/>
              </a:rPr>
              <a:t>• Increased speed of insulin breakdown</a:t>
            </a:r>
          </a:p>
        </p:txBody>
      </p:sp>
    </p:spTree>
    <p:extLst>
      <p:ext uri="{BB962C8B-B14F-4D97-AF65-F5344CB8AC3E}">
        <p14:creationId xmlns:p14="http://schemas.microsoft.com/office/powerpoint/2010/main" val="12957321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7346"/>
            <a:ext cx="8534400" cy="5016758"/>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Most women respond to these changes by secreting extra insulin to maintain normal carbohydrate metabolism while still providing plenty of glucose for the fetus. </a:t>
            </a:r>
          </a:p>
          <a:p>
            <a:pPr marL="342900" indent="-342900">
              <a:buFont typeface="Arial" pitchFamily="34" charset="0"/>
              <a:buChar char="•"/>
            </a:pPr>
            <a:r>
              <a:rPr lang="en-US" sz="2000" dirty="0">
                <a:latin typeface="Times New Roman" pitchFamily="18" charset="0"/>
                <a:cs typeface="Times New Roman" pitchFamily="18" charset="0"/>
              </a:rPr>
              <a:t>If the woman cannot increase her insulin production, she will have periods of hyperglycemia (increased blood glucose levels) as glucose accumulates in the blood. Because the fetus continuously draws glucose from the mother, maternal hypoglycemia (low blood glucose) can occur between meals and during the night.</a:t>
            </a:r>
          </a:p>
          <a:p>
            <a:pPr marL="342900" indent="-342900">
              <a:buFont typeface="Arial" pitchFamily="34" charset="0"/>
              <a:buChar char="•"/>
            </a:pPr>
            <a:r>
              <a:rPr lang="en-US" sz="2000" dirty="0">
                <a:latin typeface="Times New Roman" pitchFamily="18" charset="0"/>
                <a:cs typeface="Times New Roman" pitchFamily="18" charset="0"/>
              </a:rPr>
              <a:t> There is also a normally increased tissue resistance to maternal insulin action in the second and third trimesters, and the fetus is then at risk for organ damage resulting from hyperglycemia. </a:t>
            </a:r>
          </a:p>
          <a:p>
            <a:pPr marL="342900" indent="-342900">
              <a:buFont typeface="Arial" pitchFamily="34" charset="0"/>
              <a:buChar char="•"/>
            </a:pPr>
            <a:r>
              <a:rPr lang="en-US" sz="2000" dirty="0">
                <a:latin typeface="Times New Roman" pitchFamily="18" charset="0"/>
                <a:cs typeface="Times New Roman" pitchFamily="18" charset="0"/>
              </a:rPr>
              <a:t>The newborn is at risk for hypoglycemia because it leaves the high insulin environment that was in utero and enters a lower insulin environment, and close monitoring of the newborn is required following birth. </a:t>
            </a:r>
          </a:p>
          <a:p>
            <a:pPr marL="342900" indent="-342900">
              <a:buFont typeface="Arial" pitchFamily="34" charset="0"/>
              <a:buChar char="•"/>
            </a:pPr>
            <a:r>
              <a:rPr lang="en-US" sz="2000" dirty="0">
                <a:latin typeface="Times New Roman" pitchFamily="18" charset="0"/>
                <a:cs typeface="Times New Roman" pitchFamily="18" charset="0"/>
              </a:rPr>
              <a:t>Preexisting Diabetes Mellitus Women who are diabetic before pregnancy must alter the management of their condition. </a:t>
            </a:r>
          </a:p>
        </p:txBody>
      </p:sp>
    </p:spTree>
    <p:extLst>
      <p:ext uri="{BB962C8B-B14F-4D97-AF65-F5344CB8AC3E}">
        <p14:creationId xmlns:p14="http://schemas.microsoft.com/office/powerpoint/2010/main" val="18274816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66843"/>
            <a:ext cx="8153400" cy="2554545"/>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rPr>
              <a:t>The time of major risk for congenital anomalies to occur from maternal hyperglycemia is during the embryonic period of development in the first trimester.</a:t>
            </a:r>
          </a:p>
          <a:p>
            <a:pPr marL="285750" indent="-285750">
              <a:buFont typeface="Arial" pitchFamily="34" charset="0"/>
              <a:buChar char="•"/>
            </a:pPr>
            <a:r>
              <a:rPr lang="en-US" sz="2000" dirty="0">
                <a:latin typeface="Times New Roman" pitchFamily="18" charset="0"/>
                <a:cs typeface="Times New Roman" pitchFamily="18" charset="0"/>
              </a:rPr>
              <a:t> Therefore women who have diabetes mellitus before pregnancy have a greater risk of having a newborn with a congenital anomaly than a woman who develops GDM, which usually manifests after the first trimester.</a:t>
            </a:r>
          </a:p>
          <a:p>
            <a:pPr marL="285750" indent="-285750">
              <a:buFont typeface="Arial" pitchFamily="34" charset="0"/>
              <a:buChar char="•"/>
            </a:pPr>
            <a:r>
              <a:rPr lang="en-US" sz="2000" dirty="0">
                <a:latin typeface="Times New Roman" pitchFamily="18" charset="0"/>
                <a:cs typeface="Times New Roman" pitchFamily="18" charset="0"/>
              </a:rPr>
              <a:t> With careful management, most diabetic women can have successful pregnancies and healthy babies. </a:t>
            </a:r>
          </a:p>
        </p:txBody>
      </p:sp>
    </p:spTree>
    <p:extLst>
      <p:ext uri="{BB962C8B-B14F-4D97-AF65-F5344CB8AC3E}">
        <p14:creationId xmlns:p14="http://schemas.microsoft.com/office/powerpoint/2010/main" val="19975562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763000" cy="6555641"/>
          </a:xfrm>
          <a:prstGeom prst="rect">
            <a:avLst/>
          </a:prstGeom>
        </p:spPr>
        <p:txBody>
          <a:bodyPr wrap="square">
            <a:spAutoFit/>
          </a:bodyPr>
          <a:lstStyle/>
          <a:p>
            <a:r>
              <a:rPr lang="en-US" sz="2000" b="1" dirty="0">
                <a:latin typeface="Times New Roman" pitchFamily="18" charset="0"/>
                <a:cs typeface="Times New Roman" pitchFamily="18" charset="0"/>
              </a:rPr>
              <a:t>Effects of Diabetes Mellitus in Pregnancy Maternal effects :</a:t>
            </a:r>
          </a:p>
          <a:p>
            <a:r>
              <a:rPr lang="en-US" sz="2000" dirty="0">
                <a:latin typeface="Times New Roman" pitchFamily="18" charset="0"/>
                <a:cs typeface="Times New Roman" pitchFamily="18" charset="0"/>
              </a:rPr>
              <a:t>1- Spontaneous abortion</a:t>
            </a:r>
          </a:p>
          <a:p>
            <a:r>
              <a:rPr lang="en-US" sz="2000" dirty="0">
                <a:latin typeface="Times New Roman" pitchFamily="18" charset="0"/>
                <a:cs typeface="Times New Roman" pitchFamily="18" charset="0"/>
              </a:rPr>
              <a:t> 2- Gestational hypertension </a:t>
            </a:r>
          </a:p>
          <a:p>
            <a:r>
              <a:rPr lang="en-US" sz="2000" dirty="0">
                <a:latin typeface="Times New Roman" pitchFamily="18" charset="0"/>
                <a:cs typeface="Times New Roman" pitchFamily="18" charset="0"/>
              </a:rPr>
              <a:t>3- Preterm labor and premature rupture of membranes</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Hydramnios</a:t>
            </a:r>
            <a:r>
              <a:rPr lang="en-US" sz="2000" dirty="0">
                <a:latin typeface="Times New Roman" pitchFamily="18" charset="0"/>
                <a:cs typeface="Times New Roman" pitchFamily="18" charset="0"/>
              </a:rPr>
              <a:t> (excessive amniotic fluid; also called </a:t>
            </a:r>
            <a:r>
              <a:rPr lang="en-US" sz="2000" dirty="0" err="1">
                <a:latin typeface="Times New Roman" pitchFamily="18" charset="0"/>
                <a:cs typeface="Times New Roman" pitchFamily="18" charset="0"/>
              </a:rPr>
              <a:t>polyhydramnios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4-  </a:t>
            </a:r>
            <a:r>
              <a:rPr lang="en-US" sz="2000" b="1" dirty="0">
                <a:latin typeface="Times New Roman" pitchFamily="18" charset="0"/>
                <a:cs typeface="Times New Roman" pitchFamily="18" charset="0"/>
              </a:rPr>
              <a:t>Infections:</a:t>
            </a:r>
            <a:r>
              <a:rPr lang="en-US" sz="2000" dirty="0">
                <a:latin typeface="Times New Roman" pitchFamily="18" charset="0"/>
                <a:cs typeface="Times New Roman" pitchFamily="18" charset="0"/>
              </a:rPr>
              <a:t> • Vaginitis        • Urinary tract infections </a:t>
            </a:r>
          </a:p>
          <a:p>
            <a:r>
              <a:rPr lang="en-US" sz="2000" b="1" dirty="0">
                <a:latin typeface="Times New Roman" pitchFamily="18" charset="0"/>
                <a:cs typeface="Times New Roman" pitchFamily="18" charset="0"/>
              </a:rPr>
              <a:t>5- Complications of large fetal size: </a:t>
            </a:r>
          </a:p>
          <a:p>
            <a:pPr marL="342900" indent="-342900">
              <a:buFont typeface="Arial" pitchFamily="34" charset="0"/>
              <a:buChar char="•"/>
            </a:pPr>
            <a:r>
              <a:rPr lang="en-US" sz="2000" dirty="0">
                <a:latin typeface="Times New Roman" pitchFamily="18" charset="0"/>
                <a:cs typeface="Times New Roman" pitchFamily="18" charset="0"/>
              </a:rPr>
              <a:t>Birth canal injuries </a:t>
            </a:r>
          </a:p>
          <a:p>
            <a:pPr marL="342900" indent="-342900">
              <a:buFont typeface="Arial" pitchFamily="34" charset="0"/>
              <a:buChar char="•"/>
            </a:pPr>
            <a:r>
              <a:rPr lang="en-US" sz="2000" dirty="0">
                <a:latin typeface="Times New Roman" pitchFamily="18" charset="0"/>
                <a:cs typeface="Times New Roman" pitchFamily="18" charset="0"/>
              </a:rPr>
              <a:t>Cesarean birth </a:t>
            </a:r>
          </a:p>
          <a:p>
            <a:pPr marL="342900" indent="-342900">
              <a:buFont typeface="Arial" pitchFamily="34" charset="0"/>
              <a:buChar char="•"/>
            </a:pPr>
            <a:r>
              <a:rPr lang="en-US" sz="2000" dirty="0">
                <a:latin typeface="Times New Roman" pitchFamily="18" charset="0"/>
                <a:cs typeface="Times New Roman" pitchFamily="18" charset="0"/>
              </a:rPr>
              <a:t>Ketoacidosis </a:t>
            </a:r>
          </a:p>
          <a:p>
            <a:pPr marL="342900" indent="-342900">
              <a:buFont typeface="Arial" pitchFamily="34" charset="0"/>
              <a:buChar char="•"/>
            </a:pPr>
            <a:r>
              <a:rPr lang="en-US" sz="2000" dirty="0">
                <a:latin typeface="Times New Roman" pitchFamily="18" charset="0"/>
                <a:cs typeface="Times New Roman" pitchFamily="18" charset="0"/>
              </a:rPr>
              <a:t>Fetal and neonatal effects Congenital abnormalities Complications of large fetal size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a:t>
            </a:r>
          </a:p>
          <a:p>
            <a:pPr marL="342900" indent="-342900">
              <a:buFont typeface="Arial" pitchFamily="34" charset="0"/>
              <a:buChar char="•"/>
            </a:pPr>
            <a:r>
              <a:rPr lang="en-US" sz="2000" dirty="0">
                <a:latin typeface="Times New Roman" pitchFamily="18" charset="0"/>
                <a:cs typeface="Times New Roman" pitchFamily="18" charset="0"/>
              </a:rPr>
              <a:t>Intrauterine growth restriction </a:t>
            </a:r>
          </a:p>
          <a:p>
            <a:pPr marL="342900" indent="-342900">
              <a:buFont typeface="Arial" pitchFamily="34" charset="0"/>
              <a:buChar char="•"/>
            </a:pPr>
            <a:r>
              <a:rPr lang="en-US" sz="2000" dirty="0">
                <a:latin typeface="Times New Roman" pitchFamily="18" charset="0"/>
                <a:cs typeface="Times New Roman" pitchFamily="18" charset="0"/>
              </a:rPr>
              <a:t>Birth injury </a:t>
            </a:r>
          </a:p>
          <a:p>
            <a:r>
              <a:rPr lang="en-US" sz="2000" b="1" dirty="0">
                <a:latin typeface="Times New Roman" pitchFamily="18" charset="0"/>
                <a:cs typeface="Times New Roman" pitchFamily="18" charset="0"/>
              </a:rPr>
              <a:t>6- Delayed lung maturation;</a:t>
            </a:r>
          </a:p>
          <a:p>
            <a:pPr marL="342900" indent="-342900">
              <a:buFont typeface="Arial" pitchFamily="34" charset="0"/>
              <a:buChar char="•"/>
            </a:pPr>
            <a:r>
              <a:rPr lang="en-US" sz="2000" dirty="0">
                <a:latin typeface="Times New Roman" pitchFamily="18" charset="0"/>
                <a:cs typeface="Times New Roman" pitchFamily="18" charset="0"/>
              </a:rPr>
              <a:t> respiratory distress syndrome </a:t>
            </a:r>
          </a:p>
          <a:p>
            <a:pPr marL="342900" indent="-342900">
              <a:buFont typeface="Arial" pitchFamily="34" charset="0"/>
              <a:buChar char="•"/>
            </a:pPr>
            <a:r>
              <a:rPr lang="en-US" sz="2000" dirty="0">
                <a:latin typeface="Times New Roman" pitchFamily="18" charset="0"/>
                <a:cs typeface="Times New Roman" pitchFamily="18" charset="0"/>
              </a:rPr>
              <a:t>Neonatal hypoglycemia </a:t>
            </a:r>
          </a:p>
          <a:p>
            <a:pPr marL="342900" indent="-342900">
              <a:buFont typeface="Arial" pitchFamily="34" charset="0"/>
              <a:buChar char="•"/>
            </a:pPr>
            <a:r>
              <a:rPr lang="en-US" sz="2000" dirty="0">
                <a:latin typeface="Times New Roman" pitchFamily="18" charset="0"/>
                <a:cs typeface="Times New Roman" pitchFamily="18" charset="0"/>
              </a:rPr>
              <a:t>Neonatal </a:t>
            </a:r>
            <a:r>
              <a:rPr lang="en-US" sz="2000" dirty="0" err="1">
                <a:latin typeface="Times New Roman" pitchFamily="18" charset="0"/>
                <a:cs typeface="Times New Roman" pitchFamily="18" charset="0"/>
              </a:rPr>
              <a:t>hypocalcemia</a:t>
            </a:r>
            <a:r>
              <a:rPr lang="en-US" sz="2000" dirty="0">
                <a:latin typeface="Times New Roman" pitchFamily="18" charset="0"/>
                <a:cs typeface="Times New Roman" pitchFamily="18" charset="0"/>
              </a:rPr>
              <a:t> </a:t>
            </a:r>
          </a:p>
          <a:p>
            <a:pPr marL="342900" indent="-342900">
              <a:buFont typeface="Arial" pitchFamily="34" charset="0"/>
              <a:buChar char="•"/>
            </a:pPr>
            <a:r>
              <a:rPr lang="en-US" sz="2000" dirty="0">
                <a:latin typeface="Times New Roman" pitchFamily="18" charset="0"/>
                <a:cs typeface="Times New Roman" pitchFamily="18" charset="0"/>
              </a:rPr>
              <a:t>Neonatal </a:t>
            </a:r>
            <a:r>
              <a:rPr lang="en-US" sz="2000" dirty="0" err="1">
                <a:latin typeface="Times New Roman" pitchFamily="18" charset="0"/>
                <a:cs typeface="Times New Roman" pitchFamily="18" charset="0"/>
              </a:rPr>
              <a:t>hyperbilirubinemia</a:t>
            </a:r>
            <a:r>
              <a:rPr lang="en-US" sz="2000" dirty="0">
                <a:latin typeface="Times New Roman" pitchFamily="18" charset="0"/>
                <a:cs typeface="Times New Roman" pitchFamily="18" charset="0"/>
              </a:rPr>
              <a:t> and jaundice Neonatal polycythemia (excess erythrocytes) caused by hypoxia </a:t>
            </a:r>
          </a:p>
          <a:p>
            <a:pPr marL="342900" indent="-342900">
              <a:buFont typeface="Arial" pitchFamily="34" charset="0"/>
              <a:buChar char="•"/>
            </a:pPr>
            <a:r>
              <a:rPr lang="en-US" sz="2000" dirty="0">
                <a:latin typeface="Times New Roman" pitchFamily="18" charset="0"/>
                <a:cs typeface="Times New Roman" pitchFamily="18" charset="0"/>
              </a:rPr>
              <a:t>Perinatal death</a:t>
            </a:r>
          </a:p>
        </p:txBody>
      </p:sp>
    </p:spTree>
    <p:extLst>
      <p:ext uri="{BB962C8B-B14F-4D97-AF65-F5344CB8AC3E}">
        <p14:creationId xmlns:p14="http://schemas.microsoft.com/office/powerpoint/2010/main" val="3545880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534400" cy="3785652"/>
          </a:xfrm>
          <a:prstGeom prst="rect">
            <a:avLst/>
          </a:prstGeom>
        </p:spPr>
        <p:txBody>
          <a:bodyPr wrap="square">
            <a:spAutoFit/>
          </a:bodyPr>
          <a:lstStyle/>
          <a:p>
            <a:r>
              <a:rPr lang="en-US" sz="2000" b="1" dirty="0">
                <a:latin typeface="Times New Roman" pitchFamily="18" charset="0"/>
                <a:cs typeface="Times New Roman" pitchFamily="18" charset="0"/>
              </a:rPr>
              <a:t>Gestational Diabetes Mellitus GDM is common and resolves quickly after birth</a:t>
            </a:r>
            <a:r>
              <a:rPr lang="en-US" sz="2000" dirty="0">
                <a:latin typeface="Times New Roman" pitchFamily="18" charset="0"/>
                <a:cs typeface="Times New Roman" pitchFamily="18" charset="0"/>
              </a:rPr>
              <a:t>; many women who develop GDM develop overt type 2 diabetes mellitus later in life. </a:t>
            </a:r>
          </a:p>
          <a:p>
            <a:r>
              <a:rPr lang="en-US" sz="2000" b="1" dirty="0">
                <a:latin typeface="Times New Roman" pitchFamily="18" charset="0"/>
                <a:cs typeface="Times New Roman" pitchFamily="18" charset="0"/>
              </a:rPr>
              <a:t>The following factors in a woman’s history are high risk for GDM :</a:t>
            </a:r>
          </a:p>
          <a:p>
            <a:r>
              <a:rPr lang="en-US" sz="2000" dirty="0">
                <a:latin typeface="Times New Roman" pitchFamily="18" charset="0"/>
                <a:cs typeface="Times New Roman" pitchFamily="18" charset="0"/>
              </a:rPr>
              <a:t>• Maternal obesity (greater than 90 kg or 198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Large infant (greater than 4000 g or about 9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Maternal age older than 25 years </a:t>
            </a:r>
          </a:p>
          <a:p>
            <a:r>
              <a:rPr lang="en-US" sz="2000" dirty="0">
                <a:latin typeface="Times New Roman" pitchFamily="18" charset="0"/>
                <a:cs typeface="Times New Roman" pitchFamily="18" charset="0"/>
              </a:rPr>
              <a:t>• Previous unexplained stillbirth or infant having congenital abnormalities </a:t>
            </a:r>
          </a:p>
          <a:p>
            <a:r>
              <a:rPr lang="en-US" sz="2000" dirty="0">
                <a:latin typeface="Times New Roman" pitchFamily="18" charset="0"/>
                <a:cs typeface="Times New Roman" pitchFamily="18" charset="0"/>
              </a:rPr>
              <a:t>• History of GDM in a previous pregnancy </a:t>
            </a:r>
          </a:p>
          <a:p>
            <a:r>
              <a:rPr lang="en-US" sz="2000" dirty="0">
                <a:latin typeface="Times New Roman" pitchFamily="18" charset="0"/>
                <a:cs typeface="Times New Roman" pitchFamily="18" charset="0"/>
              </a:rPr>
              <a:t>• Family history of diabetes mellitus </a:t>
            </a:r>
          </a:p>
          <a:p>
            <a:r>
              <a:rPr lang="en-US" sz="2000" dirty="0">
                <a:latin typeface="Times New Roman" pitchFamily="18" charset="0"/>
                <a:cs typeface="Times New Roman" pitchFamily="18" charset="0"/>
              </a:rPr>
              <a:t>• Fasting glucose more than 126 mg/</a:t>
            </a:r>
            <a:r>
              <a:rPr lang="en-US" sz="2000" dirty="0" err="1">
                <a:latin typeface="Times New Roman" pitchFamily="18" charset="0"/>
                <a:cs typeface="Times New Roman" pitchFamily="18" charset="0"/>
              </a:rPr>
              <a:t>dL</a:t>
            </a:r>
            <a:r>
              <a:rPr lang="en-US" sz="2000" dirty="0">
                <a:latin typeface="Times New Roman" pitchFamily="18" charset="0"/>
                <a:cs typeface="Times New Roman" pitchFamily="18" charset="0"/>
              </a:rPr>
              <a:t> or </a:t>
            </a:r>
            <a:r>
              <a:rPr lang="en-US" sz="2000" dirty="0" err="1">
                <a:latin typeface="Times New Roman" pitchFamily="18" charset="0"/>
                <a:cs typeface="Times New Roman" pitchFamily="18" charset="0"/>
              </a:rPr>
              <a:t>postmeal</a:t>
            </a:r>
            <a:r>
              <a:rPr lang="en-US" sz="2000" dirty="0">
                <a:latin typeface="Times New Roman" pitchFamily="18" charset="0"/>
                <a:cs typeface="Times New Roman" pitchFamily="18" charset="0"/>
              </a:rPr>
              <a:t> glucose more than 200 mg/</a:t>
            </a:r>
            <a:r>
              <a:rPr lang="en-US" sz="2000" dirty="0" err="1">
                <a:latin typeface="Times New Roman" pitchFamily="18" charset="0"/>
                <a:cs typeface="Times New Roman" pitchFamily="18" charset="0"/>
              </a:rPr>
              <a:t>dL</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4537448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976313"/>
            <a:ext cx="72009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2051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7924800" cy="2862322"/>
          </a:xfrm>
          <a:prstGeom prst="rect">
            <a:avLst/>
          </a:prstGeom>
        </p:spPr>
        <p:txBody>
          <a:bodyPr wrap="square">
            <a:spAutoFit/>
          </a:bodyPr>
          <a:lstStyle/>
          <a:p>
            <a:r>
              <a:rPr lang="en-US" sz="2000" b="1" dirty="0">
                <a:latin typeface="Times New Roman" pitchFamily="18" charset="0"/>
                <a:cs typeface="Times New Roman" pitchFamily="18" charset="0"/>
              </a:rPr>
              <a:t>Treatment :</a:t>
            </a:r>
          </a:p>
          <a:p>
            <a:pPr marL="342900" indent="-342900">
              <a:buFont typeface="Arial" pitchFamily="34" charset="0"/>
              <a:buChar char="•"/>
            </a:pPr>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nonpregnant</a:t>
            </a:r>
            <a:r>
              <a:rPr lang="en-US" sz="2000" dirty="0">
                <a:latin typeface="Times New Roman" pitchFamily="18" charset="0"/>
                <a:cs typeface="Times New Roman" pitchFamily="18" charset="0"/>
              </a:rPr>
              <a:t> woman with diabetes mellitus </a:t>
            </a:r>
            <a:r>
              <a:rPr lang="en-US" sz="2000" b="1" dirty="0">
                <a:latin typeface="Times New Roman" pitchFamily="18" charset="0"/>
                <a:cs typeface="Times New Roman" pitchFamily="18" charset="0"/>
              </a:rPr>
              <a:t>is treated with a balance of insulin or an oral hypoglycemic drug </a:t>
            </a:r>
            <a:r>
              <a:rPr lang="en-US" sz="2000" dirty="0">
                <a:latin typeface="Times New Roman" pitchFamily="18" charset="0"/>
                <a:cs typeface="Times New Roman" pitchFamily="18" charset="0"/>
              </a:rPr>
              <a:t>(agent that reduces blood glucose level</a:t>
            </a:r>
            <a:r>
              <a:rPr lang="en-US" sz="2000" b="1" dirty="0">
                <a:latin typeface="Times New Roman" pitchFamily="18" charset="0"/>
                <a:cs typeface="Times New Roman" pitchFamily="18" charset="0"/>
              </a:rPr>
              <a:t>), diet, and exercise. </a:t>
            </a:r>
          </a:p>
          <a:p>
            <a:pPr marL="342900" indent="-342900">
              <a:buFont typeface="Arial" pitchFamily="34" charset="0"/>
              <a:buChar char="•"/>
            </a:pPr>
            <a:r>
              <a:rPr lang="en-US" sz="2000" dirty="0">
                <a:latin typeface="Times New Roman" pitchFamily="18" charset="0"/>
                <a:cs typeface="Times New Roman" pitchFamily="18" charset="0"/>
              </a:rPr>
              <a:t>People with </a:t>
            </a:r>
            <a:r>
              <a:rPr lang="en-US" sz="2000" b="1" dirty="0">
                <a:latin typeface="Times New Roman" pitchFamily="18" charset="0"/>
                <a:cs typeface="Times New Roman" pitchFamily="18" charset="0"/>
              </a:rPr>
              <a:t>mild diabetes mellitus do not need drugs and control their condition by diet and exercise alone. </a:t>
            </a:r>
          </a:p>
          <a:p>
            <a:pPr marL="342900" indent="-342900">
              <a:buFont typeface="Arial" pitchFamily="34" charset="0"/>
              <a:buChar char="•"/>
            </a:pPr>
            <a:r>
              <a:rPr lang="en-US" sz="2000" dirty="0">
                <a:latin typeface="Times New Roman" pitchFamily="18" charset="0"/>
                <a:cs typeface="Times New Roman" pitchFamily="18" charset="0"/>
              </a:rPr>
              <a:t>Medical therapy during pregnancy includes identification </a:t>
            </a:r>
            <a:r>
              <a:rPr lang="en-US" sz="2000" b="1" dirty="0">
                <a:latin typeface="Times New Roman" pitchFamily="18" charset="0"/>
                <a:cs typeface="Times New Roman" pitchFamily="18" charset="0"/>
              </a:rPr>
              <a:t>of GDM, diet modifications, monitoring of blood glucose levels, insulin, exercise, and selected fetal assessments throughout pregnancy.</a:t>
            </a:r>
          </a:p>
        </p:txBody>
      </p:sp>
    </p:spTree>
    <p:extLst>
      <p:ext uri="{BB962C8B-B14F-4D97-AF65-F5344CB8AC3E}">
        <p14:creationId xmlns:p14="http://schemas.microsoft.com/office/powerpoint/2010/main" val="55137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760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66843"/>
            <a:ext cx="7924800" cy="3477875"/>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Identification of gestational diabetes mellitus If the woman does not have preexisting diabetes mellitus,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 prenatal screening test to identify GDM is routinely performed between 24 and 28 weeks gestation, but it may be done earlier if risk factors are present.</a:t>
            </a:r>
          </a:p>
          <a:p>
            <a:pPr marL="285750" indent="-285750">
              <a:buFont typeface="Arial" pitchFamily="34" charset="0"/>
              <a:buChar char="•"/>
            </a:pPr>
            <a:r>
              <a:rPr lang="en-US" sz="2000" dirty="0">
                <a:latin typeface="Times New Roman" pitchFamily="18" charset="0"/>
                <a:cs typeface="Times New Roman" pitchFamily="18" charset="0"/>
              </a:rPr>
              <a:t> In the prenatal screening test for GDM, the woman drinks 50 g of an oral glucose solution (fasting is not necessary, but fasting increases the sensitivity of the test) ,and a blood sample is taken 1 hour later and is analyzed for glucose. </a:t>
            </a:r>
          </a:p>
          <a:p>
            <a:pPr marL="285750" indent="-285750">
              <a:buFont typeface="Arial" pitchFamily="34" charset="0"/>
              <a:buChar char="•"/>
            </a:pPr>
            <a:r>
              <a:rPr lang="en-US" sz="2000" dirty="0">
                <a:latin typeface="Times New Roman" pitchFamily="18" charset="0"/>
                <a:cs typeface="Times New Roman" pitchFamily="18" charset="0"/>
              </a:rPr>
              <a:t>If the blood glucose level is 130 to 140 mg/</a:t>
            </a:r>
            <a:r>
              <a:rPr lang="en-US" sz="2000" dirty="0" err="1">
                <a:latin typeface="Times New Roman" pitchFamily="18" charset="0"/>
                <a:cs typeface="Times New Roman" pitchFamily="18" charset="0"/>
              </a:rPr>
              <a:t>dL</a:t>
            </a:r>
            <a:r>
              <a:rPr lang="en-US" sz="2000" dirty="0">
                <a:latin typeface="Times New Roman" pitchFamily="18" charset="0"/>
                <a:cs typeface="Times New Roman" pitchFamily="18" charset="0"/>
              </a:rPr>
              <a:t> or higher, a more complex, 3-hour glucose tolerance test is done. </a:t>
            </a:r>
          </a:p>
          <a:p>
            <a:pPr marL="285750" indent="-285750">
              <a:buFont typeface="Arial" pitchFamily="34" charset="0"/>
              <a:buChar char="•"/>
            </a:pPr>
            <a:r>
              <a:rPr lang="en-US" sz="2000" dirty="0">
                <a:latin typeface="Times New Roman" pitchFamily="18" charset="0"/>
                <a:cs typeface="Times New Roman" pitchFamily="18" charset="0"/>
              </a:rPr>
              <a:t>Two abnormal 3- hour glucose tolerance tests are diagnostic for GDM.</a:t>
            </a:r>
          </a:p>
        </p:txBody>
      </p:sp>
    </p:spTree>
    <p:extLst>
      <p:ext uri="{BB962C8B-B14F-4D97-AF65-F5344CB8AC3E}">
        <p14:creationId xmlns:p14="http://schemas.microsoft.com/office/powerpoint/2010/main" val="193251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35846"/>
            <a:ext cx="8229600" cy="4678204"/>
          </a:xfrm>
          <a:prstGeom prst="rect">
            <a:avLst/>
          </a:prstGeom>
        </p:spPr>
        <p:txBody>
          <a:bodyPr wrap="square">
            <a:spAutoFit/>
          </a:bodyPr>
          <a:lstStyle/>
          <a:p>
            <a:r>
              <a:rPr lang="en-US" b="1" dirty="0"/>
              <a:t>Diet modifications:</a:t>
            </a:r>
          </a:p>
          <a:p>
            <a:pPr marL="457200" indent="-457200">
              <a:buFont typeface="+mj-lt"/>
              <a:buAutoNum type="arabicPeriod"/>
            </a:pPr>
            <a:r>
              <a:rPr lang="en-US" sz="2000" dirty="0">
                <a:latin typeface="Times New Roman" pitchFamily="18" charset="0"/>
                <a:cs typeface="Times New Roman" pitchFamily="18" charset="0"/>
              </a:rPr>
              <a:t>The woman is counseled to avoid single large meals with high amounts of simple carbohydrates. </a:t>
            </a:r>
          </a:p>
          <a:p>
            <a:pPr marL="457200" indent="-457200">
              <a:buFont typeface="+mj-lt"/>
              <a:buAutoNum type="arabicPeriod"/>
            </a:pPr>
            <a:r>
              <a:rPr lang="en-US" sz="2000" dirty="0">
                <a:latin typeface="Times New Roman" pitchFamily="18" charset="0"/>
                <a:cs typeface="Times New Roman" pitchFamily="18" charset="0"/>
              </a:rPr>
              <a:t>A balanced food intake is divided among meals and at least three to four snacks throughout the day to maintain stable blood glucose levels. </a:t>
            </a:r>
          </a:p>
          <a:p>
            <a:pPr marL="457200" indent="-457200">
              <a:buFont typeface="+mj-lt"/>
              <a:buAutoNum type="arabicPeriod"/>
            </a:pPr>
            <a:r>
              <a:rPr lang="en-US" sz="2000" dirty="0">
                <a:latin typeface="Times New Roman" pitchFamily="18" charset="0"/>
                <a:cs typeface="Times New Roman" pitchFamily="18" charset="0"/>
              </a:rPr>
              <a:t>The timing and content of meals and snacks may require adjustment to prevent early-morning hypoglycemia. </a:t>
            </a:r>
          </a:p>
          <a:p>
            <a:pPr marL="457200" indent="-457200">
              <a:buFont typeface="+mj-lt"/>
              <a:buAutoNum type="arabicPeriod"/>
            </a:pPr>
            <a:r>
              <a:rPr lang="en-US" sz="2000" dirty="0">
                <a:latin typeface="Times New Roman" pitchFamily="18" charset="0"/>
                <a:cs typeface="Times New Roman" pitchFamily="18" charset="0"/>
              </a:rPr>
              <a:t>Foods that release glucose slowly are preferred to avoid rapid changes in blood glucose. </a:t>
            </a:r>
          </a:p>
          <a:p>
            <a:pPr marL="457200" indent="-457200">
              <a:buFont typeface="+mj-lt"/>
              <a:buAutoNum type="arabicPeriod"/>
            </a:pPr>
            <a:r>
              <a:rPr lang="en-US" sz="2000" dirty="0">
                <a:latin typeface="Times New Roman" pitchFamily="18" charset="0"/>
                <a:cs typeface="Times New Roman" pitchFamily="18" charset="0"/>
              </a:rPr>
              <a:t>If the woman’s body mass index is between 22 and 27, the daily caloric intake should be 30 to 35 kcal/kg of normal weight.</a:t>
            </a:r>
          </a:p>
          <a:p>
            <a:pPr marL="457200" indent="-457200">
              <a:buFont typeface="+mj-lt"/>
              <a:buAutoNum type="arabicPeriod"/>
            </a:pPr>
            <a:r>
              <a:rPr lang="en-US" sz="2000" dirty="0">
                <a:latin typeface="Times New Roman" pitchFamily="18" charset="0"/>
                <a:cs typeface="Times New Roman" pitchFamily="18" charset="0"/>
              </a:rPr>
              <a:t> If the woman’s body mass index is more than 30, the daily caloric intake should be 15 kcal/kg of actual weight .</a:t>
            </a:r>
          </a:p>
          <a:p>
            <a:pPr marL="457200" indent="-457200">
              <a:buFont typeface="+mj-lt"/>
              <a:buAutoNum type="arabicPeriod"/>
            </a:pPr>
            <a:r>
              <a:rPr lang="en-US" sz="2000" dirty="0">
                <a:latin typeface="Times New Roman" pitchFamily="18" charset="0"/>
                <a:cs typeface="Times New Roman" pitchFamily="18" charset="0"/>
              </a:rPr>
              <a:t>The bedtime snack is important to minimize the risk of hypoglycemia.</a:t>
            </a:r>
          </a:p>
          <a:p>
            <a:pPr marL="457200" indent="-457200">
              <a:buFont typeface="+mj-lt"/>
              <a:buAutoNum type="arabicPeriod"/>
            </a:pPr>
            <a:r>
              <a:rPr lang="en-US" sz="2000" dirty="0">
                <a:latin typeface="Times New Roman" pitchFamily="18" charset="0"/>
                <a:cs typeface="Times New Roman" pitchFamily="18" charset="0"/>
              </a:rPr>
              <a:t> Dietary guidance in collaboration with a registered dietitian is important. </a:t>
            </a:r>
          </a:p>
        </p:txBody>
      </p:sp>
    </p:spTree>
    <p:extLst>
      <p:ext uri="{BB962C8B-B14F-4D97-AF65-F5344CB8AC3E}">
        <p14:creationId xmlns:p14="http://schemas.microsoft.com/office/powerpoint/2010/main" val="39525706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89844"/>
            <a:ext cx="7848600" cy="3170099"/>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Monitoring of blood glucose levels To ensure </a:t>
            </a:r>
            <a:r>
              <a:rPr lang="en-US" sz="2000" dirty="0">
                <a:latin typeface="Times New Roman" pitchFamily="18" charset="0"/>
                <a:cs typeface="Times New Roman" pitchFamily="18" charset="0"/>
              </a:rPr>
              <a:t>a successful pregnancy, the woman must keep her blood glucose levels as close to normal as possible and be taught the signs and symptoms of both hypoglycemia and hyperglycemia .</a:t>
            </a:r>
          </a:p>
          <a:p>
            <a:pPr marL="342900" indent="-342900">
              <a:buFont typeface="Arial" pitchFamily="34" charset="0"/>
              <a:buChar char="•"/>
            </a:pPr>
            <a:r>
              <a:rPr lang="en-US" sz="2000" dirty="0">
                <a:latin typeface="Times New Roman" pitchFamily="18" charset="0"/>
                <a:cs typeface="Times New Roman" pitchFamily="18" charset="0"/>
              </a:rPr>
              <a:t>Glycosylated hemoglobin (HgbA1C) is performed every 3 months to provide an indication of long-term (4- to 6- week) glucose control; lower values indicate successful glucose management of the pregnant diabetic.</a:t>
            </a:r>
          </a:p>
          <a:p>
            <a:pPr marL="342900" indent="-342900">
              <a:buFont typeface="Arial" pitchFamily="34" charset="0"/>
              <a:buChar char="•"/>
            </a:pPr>
            <a:r>
              <a:rPr lang="en-US" sz="2000" dirty="0">
                <a:latin typeface="Times New Roman" pitchFamily="18" charset="0"/>
                <a:cs typeface="Times New Roman" pitchFamily="18" charset="0"/>
              </a:rPr>
              <a:t> HgbA1C monitoring cannot be used as a guide to adjust daily insulin needs during pregnancy, but it may warn of a risk for fetal anomalies.</a:t>
            </a:r>
          </a:p>
        </p:txBody>
      </p:sp>
    </p:spTree>
    <p:extLst>
      <p:ext uri="{BB962C8B-B14F-4D97-AF65-F5344CB8AC3E}">
        <p14:creationId xmlns:p14="http://schemas.microsoft.com/office/powerpoint/2010/main" val="27259644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458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3221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001000" cy="2862322"/>
          </a:xfrm>
          <a:prstGeom prst="rect">
            <a:avLst/>
          </a:prstGeom>
        </p:spPr>
        <p:txBody>
          <a:bodyPr wrap="square">
            <a:spAutoFit/>
          </a:bodyPr>
          <a:lstStyle/>
          <a:p>
            <a:r>
              <a:rPr lang="en-US" sz="2000" b="1" dirty="0">
                <a:latin typeface="Times New Roman" pitchFamily="18" charset="0"/>
                <a:cs typeface="Times New Roman" pitchFamily="18" charset="0"/>
              </a:rPr>
              <a:t>Monitoring of ketones Urine ketones may be checked </a:t>
            </a:r>
            <a:r>
              <a:rPr lang="en-US" sz="2000" dirty="0">
                <a:latin typeface="Times New Roman" pitchFamily="18" charset="0"/>
                <a:cs typeface="Times New Roman" pitchFamily="18" charset="0"/>
              </a:rPr>
              <a:t>to identify the need for more carbohydrates. </a:t>
            </a:r>
          </a:p>
          <a:p>
            <a:pPr marL="342900" indent="-342900">
              <a:buFont typeface="+mj-lt"/>
              <a:buAutoNum type="arabicPeriod"/>
            </a:pPr>
            <a:r>
              <a:rPr lang="en-US" sz="2000" dirty="0">
                <a:latin typeface="Times New Roman" pitchFamily="18" charset="0"/>
                <a:cs typeface="Times New Roman" pitchFamily="18" charset="0"/>
              </a:rPr>
              <a:t>If the woman’s carbohydrate intake is insufficient, she may metabolize fat and protein to produce glucose, resulting in </a:t>
            </a:r>
            <a:r>
              <a:rPr lang="en-US" sz="2000" dirty="0" err="1">
                <a:latin typeface="Times New Roman" pitchFamily="18" charset="0"/>
                <a:cs typeface="Times New Roman" pitchFamily="18" charset="0"/>
              </a:rPr>
              <a:t>ketonuria</a:t>
            </a:r>
            <a:r>
              <a:rPr lang="en-US" sz="2000" dirty="0">
                <a:latin typeface="Times New Roman" pitchFamily="18" charset="0"/>
                <a:cs typeface="Times New Roman" pitchFamily="18" charset="0"/>
              </a:rPr>
              <a:t>. </a:t>
            </a:r>
          </a:p>
          <a:p>
            <a:pPr marL="342900" indent="-342900">
              <a:buFont typeface="+mj-lt"/>
              <a:buAutoNum type="arabicPeriod"/>
            </a:pPr>
            <a:r>
              <a:rPr lang="en-US" sz="2000" dirty="0">
                <a:latin typeface="Times New Roman" pitchFamily="18" charset="0"/>
                <a:cs typeface="Times New Roman" pitchFamily="18" charset="0"/>
              </a:rPr>
              <a:t>However, </a:t>
            </a:r>
            <a:r>
              <a:rPr lang="en-US" sz="2000" dirty="0" err="1">
                <a:latin typeface="Times New Roman" pitchFamily="18" charset="0"/>
                <a:cs typeface="Times New Roman" pitchFamily="18" charset="0"/>
              </a:rPr>
              <a:t>ketonuria</a:t>
            </a:r>
            <a:r>
              <a:rPr lang="en-US" sz="2000" dirty="0">
                <a:latin typeface="Times New Roman" pitchFamily="18" charset="0"/>
                <a:cs typeface="Times New Roman" pitchFamily="18" charset="0"/>
              </a:rPr>
              <a:t> that is accompanied by hyperglycemia requires prompt evaluation for diabetic ketoacidosis. </a:t>
            </a:r>
          </a:p>
          <a:p>
            <a:pPr marL="342900" indent="-342900">
              <a:buFont typeface="+mj-lt"/>
              <a:buAutoNum type="arabicPeriod"/>
            </a:pPr>
            <a:r>
              <a:rPr lang="en-US" sz="2000" dirty="0">
                <a:latin typeface="Times New Roman" pitchFamily="18" charset="0"/>
                <a:cs typeface="Times New Roman" pitchFamily="18" charset="0"/>
              </a:rPr>
              <a:t>Ketoacidosis can be rapidly fatal to the fetus.</a:t>
            </a:r>
          </a:p>
          <a:p>
            <a:pPr marL="342900" indent="-342900">
              <a:buFont typeface="+mj-lt"/>
              <a:buAutoNum type="arabicPeriod"/>
            </a:pPr>
            <a:r>
              <a:rPr lang="en-US" sz="2000" dirty="0">
                <a:latin typeface="Times New Roman" pitchFamily="18" charset="0"/>
                <a:cs typeface="Times New Roman" pitchFamily="18" charset="0"/>
              </a:rPr>
              <a:t> It is more likely to occur if the woman has preexisting diabetes or if she has an infection.</a:t>
            </a:r>
          </a:p>
        </p:txBody>
      </p:sp>
    </p:spTree>
    <p:extLst>
      <p:ext uri="{BB962C8B-B14F-4D97-AF65-F5344CB8AC3E}">
        <p14:creationId xmlns:p14="http://schemas.microsoft.com/office/powerpoint/2010/main" val="8661470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305800" cy="6247864"/>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Insulin administration Oral hypoglycemic drugs can successfully treat GDM which does not cross the placenta,</a:t>
            </a:r>
            <a:r>
              <a:rPr lang="en-US" sz="2000" dirty="0">
                <a:latin typeface="Times New Roman" pitchFamily="18" charset="0"/>
                <a:cs typeface="Times New Roman" pitchFamily="18" charset="0"/>
              </a:rPr>
              <a:t> has been considered superior to metformin, which does cross the placenta but has not been shown to be </a:t>
            </a:r>
            <a:r>
              <a:rPr lang="en-US" sz="2000" dirty="0" err="1">
                <a:latin typeface="Times New Roman" pitchFamily="18" charset="0"/>
                <a:cs typeface="Times New Roman" pitchFamily="18" charset="0"/>
              </a:rPr>
              <a:t>teratogenic</a:t>
            </a:r>
            <a:r>
              <a:rPr lang="en-US" sz="2000" dirty="0">
                <a:latin typeface="Times New Roman" pitchFamily="18" charset="0"/>
                <a:cs typeface="Times New Roman" pitchFamily="18" charset="0"/>
              </a:rPr>
              <a:t> to the fetus. </a:t>
            </a:r>
          </a:p>
          <a:p>
            <a:pPr marL="285750" indent="-285750">
              <a:buFont typeface="Arial" pitchFamily="34" charset="0"/>
              <a:buChar char="•"/>
            </a:pPr>
            <a:r>
              <a:rPr lang="en-US" sz="2000" dirty="0">
                <a:latin typeface="Times New Roman" pitchFamily="18" charset="0"/>
                <a:cs typeface="Times New Roman" pitchFamily="18" charset="0"/>
              </a:rPr>
              <a:t>GDM may be controlled by diet and exercise alone, or the woman may require insulin injections. </a:t>
            </a:r>
          </a:p>
          <a:p>
            <a:pPr marL="285750" indent="-285750">
              <a:buFont typeface="Arial" pitchFamily="34" charset="0"/>
              <a:buChar char="•"/>
            </a:pPr>
            <a:r>
              <a:rPr lang="en-US" sz="2000" dirty="0">
                <a:latin typeface="Times New Roman" pitchFamily="18" charset="0"/>
                <a:cs typeface="Times New Roman" pitchFamily="18" charset="0"/>
              </a:rPr>
              <a:t>The dose and frequency of insulin injections are tailored to a woman’s individual needs. </a:t>
            </a:r>
          </a:p>
          <a:p>
            <a:pPr marL="285750" indent="-285750">
              <a:buFont typeface="Arial" pitchFamily="34" charset="0"/>
              <a:buChar char="•"/>
            </a:pPr>
            <a:r>
              <a:rPr lang="en-US" sz="2000" dirty="0">
                <a:latin typeface="Times New Roman" pitchFamily="18" charset="0"/>
                <a:cs typeface="Times New Roman" pitchFamily="18" charset="0"/>
              </a:rPr>
              <a:t>Insulin is often administered on a sliding scale, in which the woman varies her dose of insulin based on each blood glucose level. </a:t>
            </a:r>
          </a:p>
          <a:p>
            <a:pPr marL="285750" indent="-285750">
              <a:buFont typeface="Arial" pitchFamily="34" charset="0"/>
              <a:buChar char="•"/>
            </a:pPr>
            <a:r>
              <a:rPr lang="en-US" sz="2000" dirty="0">
                <a:latin typeface="Times New Roman" pitchFamily="18" charset="0"/>
                <a:cs typeface="Times New Roman" pitchFamily="18" charset="0"/>
              </a:rPr>
              <a:t>The insulin regimen of a diabetic woman is different during pregnancy than in the </a:t>
            </a:r>
            <a:r>
              <a:rPr lang="en-US" sz="2000" dirty="0" err="1">
                <a:latin typeface="Times New Roman" pitchFamily="18" charset="0"/>
                <a:cs typeface="Times New Roman" pitchFamily="18" charset="0"/>
              </a:rPr>
              <a:t>nonpregnant</a:t>
            </a:r>
            <a:r>
              <a:rPr lang="en-US" sz="2000" dirty="0">
                <a:latin typeface="Times New Roman" pitchFamily="18" charset="0"/>
                <a:cs typeface="Times New Roman" pitchFamily="18" charset="0"/>
              </a:rPr>
              <a:t> state. </a:t>
            </a:r>
          </a:p>
          <a:p>
            <a:pPr marL="285750" indent="-285750">
              <a:buFont typeface="Arial" pitchFamily="34" charset="0"/>
              <a:buChar char="•"/>
            </a:pPr>
            <a:r>
              <a:rPr lang="en-US" sz="2000" b="1" dirty="0">
                <a:latin typeface="Times New Roman" pitchFamily="18" charset="0"/>
                <a:cs typeface="Times New Roman" pitchFamily="18" charset="0"/>
              </a:rPr>
              <a:t>Typically, insulin dosage may have to be reduced to avoid hypoglycemia in the first trimester, when nausea decreases appetite and physical activity may be reduced.</a:t>
            </a:r>
          </a:p>
          <a:p>
            <a:pPr marL="285750" indent="-285750">
              <a:buFont typeface="Arial" pitchFamily="34" charset="0"/>
              <a:buChar char="•"/>
            </a:pPr>
            <a:r>
              <a:rPr lang="en-US" sz="2000" b="1" dirty="0">
                <a:latin typeface="Times New Roman" pitchFamily="18" charset="0"/>
                <a:cs typeface="Times New Roman" pitchFamily="18" charset="0"/>
              </a:rPr>
              <a:t> In the second trimester, increasing placental hormones increases insulin resistance ,and the dosage of insulin may have to be increased.</a:t>
            </a:r>
          </a:p>
          <a:p>
            <a:pPr marL="285750" indent="-285750">
              <a:buFont typeface="Arial" pitchFamily="34" charset="0"/>
              <a:buChar char="•"/>
            </a:pPr>
            <a:r>
              <a:rPr lang="en-US" sz="2000" b="1" dirty="0">
                <a:latin typeface="Times New Roman" pitchFamily="18" charset="0"/>
                <a:cs typeface="Times New Roman" pitchFamily="18" charset="0"/>
              </a:rPr>
              <a:t> Insulin requirements may decrease again at 38 weeks gestation. </a:t>
            </a:r>
          </a:p>
          <a:p>
            <a:pPr marL="285750" indent="-285750">
              <a:buFont typeface="Arial" pitchFamily="34" charset="0"/>
              <a:buChar char="•"/>
            </a:pPr>
            <a:r>
              <a:rPr lang="en-US" sz="2000" b="1" dirty="0">
                <a:latin typeface="Times New Roman" pitchFamily="18" charset="0"/>
                <a:cs typeface="Times New Roman" pitchFamily="18" charset="0"/>
              </a:rPr>
              <a:t>GDM resolves promptly after birth, when the insulin-antagonistic (</a:t>
            </a:r>
            <a:r>
              <a:rPr lang="en-US" sz="2000" b="1" dirty="0" err="1">
                <a:latin typeface="Times New Roman" pitchFamily="18" charset="0"/>
                <a:cs typeface="Times New Roman" pitchFamily="18" charset="0"/>
              </a:rPr>
              <a:t>diabetogenic</a:t>
            </a:r>
            <a:r>
              <a:rPr lang="en-US" sz="2000" b="1" dirty="0">
                <a:latin typeface="Times New Roman" pitchFamily="18" charset="0"/>
                <a:cs typeface="Times New Roman" pitchFamily="18" charset="0"/>
              </a:rPr>
              <a:t>) effects of pregnancy cease.</a:t>
            </a:r>
          </a:p>
        </p:txBody>
      </p:sp>
    </p:spTree>
    <p:extLst>
      <p:ext uri="{BB962C8B-B14F-4D97-AF65-F5344CB8AC3E}">
        <p14:creationId xmlns:p14="http://schemas.microsoft.com/office/powerpoint/2010/main" val="6649822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59340"/>
            <a:ext cx="8077200" cy="2246769"/>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rPr>
              <a:t>Insulin as part and </a:t>
            </a:r>
            <a:r>
              <a:rPr lang="en-US" sz="2000" dirty="0" err="1">
                <a:latin typeface="Times New Roman" pitchFamily="18" charset="0"/>
                <a:cs typeface="Times New Roman" pitchFamily="18" charset="0"/>
              </a:rPr>
              <a:t>lispro</a:t>
            </a:r>
            <a:r>
              <a:rPr lang="en-US" sz="2000" dirty="0">
                <a:latin typeface="Times New Roman" pitchFamily="18" charset="0"/>
                <a:cs typeface="Times New Roman" pitchFamily="18" charset="0"/>
              </a:rPr>
              <a:t> are fast-acting </a:t>
            </a:r>
            <a:r>
              <a:rPr lang="en-US" sz="2000" dirty="0" err="1">
                <a:latin typeface="Times New Roman" pitchFamily="18" charset="0"/>
                <a:cs typeface="Times New Roman" pitchFamily="18" charset="0"/>
              </a:rPr>
              <a:t>insulins</a:t>
            </a:r>
            <a:r>
              <a:rPr lang="en-US" sz="2000" dirty="0">
                <a:latin typeface="Times New Roman" pitchFamily="18" charset="0"/>
                <a:cs typeface="Times New Roman" pitchFamily="18" charset="0"/>
              </a:rPr>
              <a:t> that are highly effective if given before meals. </a:t>
            </a:r>
          </a:p>
          <a:p>
            <a:pPr marL="285750" indent="-285750">
              <a:buFont typeface="Arial" pitchFamily="34" charset="0"/>
              <a:buChar char="•"/>
            </a:pPr>
            <a:r>
              <a:rPr lang="en-US" sz="2000" dirty="0" err="1">
                <a:latin typeface="Times New Roman" pitchFamily="18" charset="0"/>
                <a:cs typeface="Times New Roman" pitchFamily="18" charset="0"/>
              </a:rPr>
              <a:t>Glargine</a:t>
            </a:r>
            <a:r>
              <a:rPr lang="en-US" sz="2000" dirty="0">
                <a:latin typeface="Times New Roman" pitchFamily="18" charset="0"/>
                <a:cs typeface="Times New Roman" pitchFamily="18" charset="0"/>
              </a:rPr>
              <a:t> insulin is not recommended for use during pregnancy because of variations in the basal insulin needs during pregnancy. </a:t>
            </a:r>
          </a:p>
          <a:p>
            <a:pPr marL="285750" indent="-285750">
              <a:buFont typeface="Arial" pitchFamily="34" charset="0"/>
              <a:buChar char="•"/>
            </a:pPr>
            <a:r>
              <a:rPr lang="en-US" sz="2000" dirty="0">
                <a:latin typeface="Times New Roman" pitchFamily="18" charset="0"/>
                <a:cs typeface="Times New Roman" pitchFamily="18" charset="0"/>
              </a:rPr>
              <a:t>The use of an insulin pump has proved of great value for glucose control in pregnant and </a:t>
            </a:r>
            <a:r>
              <a:rPr lang="en-US" sz="2000" dirty="0" err="1">
                <a:latin typeface="Times New Roman" pitchFamily="18" charset="0"/>
                <a:cs typeface="Times New Roman" pitchFamily="18" charset="0"/>
              </a:rPr>
              <a:t>nonpregnant</a:t>
            </a:r>
            <a:r>
              <a:rPr lang="en-US" sz="2000" dirty="0">
                <a:latin typeface="Times New Roman" pitchFamily="18" charset="0"/>
                <a:cs typeface="Times New Roman" pitchFamily="18" charset="0"/>
              </a:rPr>
              <a:t> patients with diabetes mellitus and reduces hypoglycemic events. </a:t>
            </a:r>
          </a:p>
        </p:txBody>
      </p:sp>
    </p:spTree>
    <p:extLst>
      <p:ext uri="{BB962C8B-B14F-4D97-AF65-F5344CB8AC3E}">
        <p14:creationId xmlns:p14="http://schemas.microsoft.com/office/powerpoint/2010/main" val="19234122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8382000" cy="4985980"/>
          </a:xfrm>
          <a:prstGeom prst="rect">
            <a:avLst/>
          </a:prstGeom>
        </p:spPr>
        <p:txBody>
          <a:bodyPr wrap="square">
            <a:spAutoFit/>
          </a:bodyPr>
          <a:lstStyle/>
          <a:p>
            <a:r>
              <a:rPr lang="en-US" sz="2000" b="1" dirty="0"/>
              <a:t>Exercise :</a:t>
            </a:r>
          </a:p>
          <a:p>
            <a:pPr marL="342900" indent="-342900">
              <a:buFont typeface="+mj-lt"/>
              <a:buAutoNum type="arabicPeriod"/>
            </a:pPr>
            <a:r>
              <a:rPr lang="en-US" sz="2000" dirty="0">
                <a:latin typeface="Times New Roman" pitchFamily="18" charset="0"/>
                <a:cs typeface="Times New Roman" pitchFamily="18" charset="0"/>
              </a:rPr>
              <a:t>A pregnant woman with preexisting diabetes mellitus may have vascular damage, and exercise may then result in ischemia (decreased circulation) to the placenta and result in hypoxia (decreased oxygen) to the fetus.</a:t>
            </a:r>
          </a:p>
          <a:p>
            <a:pPr marL="342900" indent="-342900">
              <a:buFont typeface="+mj-lt"/>
              <a:buAutoNum type="arabicPeriod"/>
            </a:pPr>
            <a:r>
              <a:rPr lang="en-US" sz="2000" dirty="0">
                <a:latin typeface="Times New Roman" pitchFamily="18" charset="0"/>
                <a:cs typeface="Times New Roman" pitchFamily="18" charset="0"/>
              </a:rPr>
              <a:t> The health care provider should prescribe the level of exercise, and blood glucose levels should be monitored closely. </a:t>
            </a:r>
          </a:p>
          <a:p>
            <a:pPr marL="342900" indent="-342900">
              <a:buFont typeface="+mj-lt"/>
              <a:buAutoNum type="arabicPeriod"/>
            </a:pPr>
            <a:r>
              <a:rPr lang="en-US" sz="2000" dirty="0">
                <a:latin typeface="Times New Roman" pitchFamily="18" charset="0"/>
                <a:cs typeface="Times New Roman" pitchFamily="18" charset="0"/>
              </a:rPr>
              <a:t>In GDM, however, exercise can help control blood glucose levels, and diet and exercise can minimize the need for insulin. </a:t>
            </a:r>
          </a:p>
          <a:p>
            <a:pPr marL="342900" indent="-342900">
              <a:buFont typeface="+mj-lt"/>
              <a:buAutoNum type="arabicPeriod"/>
            </a:pPr>
            <a:r>
              <a:rPr lang="en-US" sz="2000" dirty="0">
                <a:latin typeface="Times New Roman" pitchFamily="18" charset="0"/>
                <a:cs typeface="Times New Roman" pitchFamily="18" charset="0"/>
              </a:rPr>
              <a:t>The woman with GDM should be counseled that exercise after meals is preferred because glucose levels are higher at that time. </a:t>
            </a:r>
          </a:p>
          <a:p>
            <a:pPr marL="342900" indent="-342900">
              <a:buFont typeface="+mj-lt"/>
              <a:buAutoNum type="arabicPeriod"/>
            </a:pPr>
            <a:r>
              <a:rPr lang="en-US" sz="2000" dirty="0">
                <a:latin typeface="Times New Roman" pitchFamily="18" charset="0"/>
                <a:cs typeface="Times New Roman" pitchFamily="18" charset="0"/>
              </a:rPr>
              <a:t>Hypoglycemia can occur if the woman exercises when the effects of the last insulin dose are at peak.</a:t>
            </a:r>
          </a:p>
          <a:p>
            <a:pPr marL="342900" indent="-342900">
              <a:buFont typeface="+mj-lt"/>
              <a:buAutoNum type="arabicPeriod"/>
            </a:pPr>
            <a:r>
              <a:rPr lang="en-US" sz="2000" dirty="0">
                <a:latin typeface="Times New Roman" pitchFamily="18" charset="0"/>
                <a:cs typeface="Times New Roman" pitchFamily="18" charset="0"/>
              </a:rPr>
              <a:t> Hyperglycemia can occur if the woman exercises when the effects of the last dose of insulin have decreased. </a:t>
            </a:r>
          </a:p>
          <a:p>
            <a:pPr marL="342900" indent="-342900">
              <a:buFont typeface="+mj-lt"/>
              <a:buAutoNum type="arabicPeriod"/>
            </a:pPr>
            <a:r>
              <a:rPr lang="en-US" sz="2000" dirty="0">
                <a:latin typeface="Times New Roman" pitchFamily="18" charset="0"/>
                <a:cs typeface="Times New Roman" pitchFamily="18" charset="0"/>
              </a:rPr>
              <a:t>Therefore blood glucose levels should be monitored before, during, and after exercise, and a hard candy should be on hand to deal with hypoglycemia .</a:t>
            </a:r>
          </a:p>
        </p:txBody>
      </p:sp>
    </p:spTree>
    <p:extLst>
      <p:ext uri="{BB962C8B-B14F-4D97-AF65-F5344CB8AC3E}">
        <p14:creationId xmlns:p14="http://schemas.microsoft.com/office/powerpoint/2010/main" val="40366975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66843"/>
            <a:ext cx="8458200" cy="3477875"/>
          </a:xfrm>
          <a:prstGeom prst="rect">
            <a:avLst/>
          </a:prstGeom>
        </p:spPr>
        <p:txBody>
          <a:bodyPr wrap="square">
            <a:spAutoFit/>
          </a:bodyPr>
          <a:lstStyle/>
          <a:p>
            <a:r>
              <a:rPr lang="en-US" sz="2000" b="1" dirty="0">
                <a:latin typeface="Times New Roman" pitchFamily="18" charset="0"/>
                <a:cs typeface="Times New Roman" pitchFamily="18" charset="0"/>
              </a:rPr>
              <a:t>Fetal assessments </a:t>
            </a:r>
            <a:r>
              <a:rPr lang="en-US" sz="2000" b="1" dirty="0" err="1">
                <a:latin typeface="Times New Roman" pitchFamily="18" charset="0"/>
                <a:cs typeface="Times New Roman" pitchFamily="18" charset="0"/>
              </a:rPr>
              <a:t>Assessments</a:t>
            </a:r>
            <a:r>
              <a:rPr lang="en-US" sz="2000" b="1" dirty="0">
                <a:latin typeface="Times New Roman" pitchFamily="18" charset="0"/>
                <a:cs typeface="Times New Roman" pitchFamily="18" charset="0"/>
              </a:rPr>
              <a:t>:</a:t>
            </a:r>
          </a:p>
          <a:p>
            <a:pPr marL="457200" indent="-457200">
              <a:buFont typeface="+mj-lt"/>
              <a:buAutoNum type="arabicPeriod"/>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may identify fetal growth and the ability of the placenta to provide oxygen and nutrients.</a:t>
            </a:r>
          </a:p>
          <a:p>
            <a:pPr marL="457200" indent="-457200">
              <a:buFont typeface="+mj-lt"/>
              <a:buAutoNum type="arabicPeriod"/>
            </a:pPr>
            <a:r>
              <a:rPr lang="en-US" sz="2000" dirty="0">
                <a:latin typeface="Times New Roman" pitchFamily="18" charset="0"/>
                <a:cs typeface="Times New Roman" pitchFamily="18" charset="0"/>
              </a:rPr>
              <a:t> Ultrasound examinations can identify IUGR,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excess amniotic fluid (</a:t>
            </a:r>
            <a:r>
              <a:rPr lang="en-US" sz="2000" dirty="0" err="1">
                <a:latin typeface="Times New Roman" pitchFamily="18" charset="0"/>
                <a:cs typeface="Times New Roman" pitchFamily="18" charset="0"/>
              </a:rPr>
              <a:t>polyhydramnios</a:t>
            </a:r>
            <a:r>
              <a:rPr lang="en-US" sz="2000" dirty="0">
                <a:latin typeface="Times New Roman" pitchFamily="18" charset="0"/>
                <a:cs typeface="Times New Roman" pitchFamily="18" charset="0"/>
              </a:rPr>
              <a:t>) in the woman with poorly controlled diabetes, or decreased amniotic fluid (</a:t>
            </a:r>
            <a:r>
              <a:rPr lang="en-US" sz="2000" dirty="0" err="1">
                <a:latin typeface="Times New Roman" pitchFamily="18" charset="0"/>
                <a:cs typeface="Times New Roman" pitchFamily="18" charset="0"/>
              </a:rPr>
              <a:t>oligohydramnios</a:t>
            </a:r>
            <a:r>
              <a:rPr lang="en-US" sz="2000" dirty="0">
                <a:latin typeface="Times New Roman" pitchFamily="18" charset="0"/>
                <a:cs typeface="Times New Roman" pitchFamily="18" charset="0"/>
              </a:rPr>
              <a:t>) in placental failure.</a:t>
            </a:r>
          </a:p>
          <a:p>
            <a:pPr marL="457200" indent="-457200">
              <a:buFont typeface="+mj-lt"/>
              <a:buAutoNum type="arabicPeriod"/>
            </a:pPr>
            <a:r>
              <a:rPr lang="en-US" sz="2000" dirty="0">
                <a:latin typeface="Times New Roman" pitchFamily="18" charset="0"/>
                <a:cs typeface="Times New Roman" pitchFamily="18" charset="0"/>
              </a:rPr>
              <a:t> Diabetes can affect the blood vessels that supply the placenta, impairing the transport of oxygen and nutrients to the fetus and the removal of fetal wastes. The non–stress test, contraction stress test, and biophysical profile provide information about how the placenta is functioning. </a:t>
            </a:r>
          </a:p>
          <a:p>
            <a:pPr marL="457200" indent="-457200">
              <a:buFont typeface="+mj-lt"/>
              <a:buAutoNum type="arabicPeriod"/>
            </a:pPr>
            <a:r>
              <a:rPr lang="en-US" sz="2000" dirty="0">
                <a:latin typeface="Times New Roman" pitchFamily="18" charset="0"/>
                <a:cs typeface="Times New Roman" pitchFamily="18" charset="0"/>
              </a:rPr>
              <a:t>Tests of fetal lung maturity are common if early delivery is considered.</a:t>
            </a:r>
          </a:p>
        </p:txBody>
      </p:sp>
    </p:spTree>
    <p:extLst>
      <p:ext uri="{BB962C8B-B14F-4D97-AF65-F5344CB8AC3E}">
        <p14:creationId xmlns:p14="http://schemas.microsoft.com/office/powerpoint/2010/main" val="1110828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35846"/>
            <a:ext cx="8686800" cy="6370975"/>
          </a:xfrm>
          <a:prstGeom prst="rect">
            <a:avLst/>
          </a:prstGeom>
        </p:spPr>
        <p:txBody>
          <a:bodyPr wrap="square">
            <a:spAutoFit/>
          </a:bodyPr>
          <a:lstStyle/>
          <a:p>
            <a:r>
              <a:rPr lang="en-US" sz="2400" b="1" dirty="0">
                <a:latin typeface="Times New Roman" pitchFamily="18" charset="0"/>
                <a:cs typeface="Times New Roman" pitchFamily="18" charset="0"/>
              </a:rPr>
              <a:t>Care during labor :</a:t>
            </a:r>
          </a:p>
          <a:p>
            <a:pPr marL="285750" indent="-285750">
              <a:buFont typeface="Arial" pitchFamily="34" charset="0"/>
              <a:buChar char="•"/>
            </a:pPr>
            <a:r>
              <a:rPr lang="en-US" sz="2400" dirty="0">
                <a:latin typeface="Times New Roman" pitchFamily="18" charset="0"/>
                <a:cs typeface="Times New Roman" pitchFamily="18" charset="0"/>
              </a:rPr>
              <a:t>work (exercise) that affects the amount of insulin and glucose needed.</a:t>
            </a:r>
          </a:p>
          <a:p>
            <a:pPr marL="285750" indent="-285750">
              <a:buFont typeface="Arial" pitchFamily="34" charset="0"/>
              <a:buChar char="•"/>
            </a:pPr>
            <a:r>
              <a:rPr lang="en-US" sz="2400" dirty="0">
                <a:latin typeface="Times New Roman" pitchFamily="18" charset="0"/>
                <a:cs typeface="Times New Roman" pitchFamily="18" charset="0"/>
              </a:rPr>
              <a:t> Some women receive an intravenous infusion of a dextrose solution plus regular insulin as needed. </a:t>
            </a:r>
          </a:p>
          <a:p>
            <a:pPr marL="285750" indent="-285750">
              <a:buFont typeface="Arial" pitchFamily="34" charset="0"/>
              <a:buChar char="•"/>
            </a:pPr>
            <a:r>
              <a:rPr lang="en-US" sz="2400" dirty="0">
                <a:latin typeface="Times New Roman" pitchFamily="18" charset="0"/>
                <a:cs typeface="Times New Roman" pitchFamily="18" charset="0"/>
              </a:rPr>
              <a:t>Regular insulin is the only type given intravenously. </a:t>
            </a:r>
          </a:p>
          <a:p>
            <a:pPr marL="285750" indent="-285750">
              <a:buFont typeface="Arial" pitchFamily="34" charset="0"/>
              <a:buChar char="•"/>
            </a:pPr>
            <a:r>
              <a:rPr lang="en-US" sz="2400" dirty="0">
                <a:latin typeface="Times New Roman" pitchFamily="18" charset="0"/>
                <a:cs typeface="Times New Roman" pitchFamily="18" charset="0"/>
              </a:rPr>
              <a:t>Blood glucose levels are assessed hourly, and the insulin dose is adjusted accordingly. </a:t>
            </a:r>
          </a:p>
          <a:p>
            <a:pPr marL="285750" indent="-285750">
              <a:buFont typeface="Arial" pitchFamily="34" charset="0"/>
              <a:buChar char="•"/>
            </a:pPr>
            <a:r>
              <a:rPr lang="en-US" sz="2400" dirty="0">
                <a:latin typeface="Times New Roman" pitchFamily="18" charset="0"/>
                <a:cs typeface="Times New Roman" pitchFamily="18" charset="0"/>
              </a:rPr>
              <a:t>Because </a:t>
            </a:r>
            <a:r>
              <a:rPr lang="en-US" sz="2400" dirty="0" err="1">
                <a:latin typeface="Times New Roman" pitchFamily="18" charset="0"/>
                <a:cs typeface="Times New Roman" pitchFamily="18" charset="0"/>
              </a:rPr>
              <a:t>macrosomia</a:t>
            </a:r>
            <a:r>
              <a:rPr lang="en-US" sz="2400" dirty="0">
                <a:latin typeface="Times New Roman" pitchFamily="18" charset="0"/>
                <a:cs typeface="Times New Roman" pitchFamily="18" charset="0"/>
              </a:rPr>
              <a:t> (large fetal size) is a common complication of GDM, close monitoring of the fetus during labor is essential, and cesarean delivery may be indicated.</a:t>
            </a:r>
          </a:p>
          <a:p>
            <a:pPr marL="285750" indent="-285750">
              <a:buFont typeface="Arial" pitchFamily="34" charset="0"/>
              <a:buChar char="•"/>
            </a:pPr>
            <a:r>
              <a:rPr lang="en-US" sz="2400" dirty="0">
                <a:latin typeface="Times New Roman" pitchFamily="18" charset="0"/>
                <a:cs typeface="Times New Roman" pitchFamily="18" charset="0"/>
              </a:rPr>
              <a:t>Care of the neonate Infant complications after birth may include hypoglycemia, respiratory distress, and injury caused by </a:t>
            </a:r>
            <a:r>
              <a:rPr lang="en-US" sz="2400" dirty="0" err="1">
                <a:latin typeface="Times New Roman" pitchFamily="18" charset="0"/>
                <a:cs typeface="Times New Roman" pitchFamily="18" charset="0"/>
              </a:rPr>
              <a:t>macrosomia</a:t>
            </a:r>
            <a:r>
              <a:rPr lang="en-US" sz="2400" dirty="0">
                <a:latin typeface="Times New Roman" pitchFamily="18" charset="0"/>
                <a:cs typeface="Times New Roman" pitchFamily="18" charset="0"/>
              </a:rPr>
              <a:t>. </a:t>
            </a:r>
          </a:p>
          <a:p>
            <a:pPr marL="285750" indent="-285750">
              <a:buFont typeface="Arial" pitchFamily="34" charset="0"/>
              <a:buChar char="•"/>
            </a:pPr>
            <a:r>
              <a:rPr lang="en-US" sz="2400" dirty="0">
                <a:latin typeface="Times New Roman" pitchFamily="18" charset="0"/>
                <a:cs typeface="Times New Roman" pitchFamily="18" charset="0"/>
              </a:rPr>
              <a:t>Some infants experience growth restriction because the placenta functions poorly. Neonatal nurses and a neonatologist (a physician specializing in care of newborns) are often present at the birth. </a:t>
            </a:r>
          </a:p>
        </p:txBody>
      </p:sp>
    </p:spTree>
    <p:extLst>
      <p:ext uri="{BB962C8B-B14F-4D97-AF65-F5344CB8AC3E}">
        <p14:creationId xmlns:p14="http://schemas.microsoft.com/office/powerpoint/2010/main" val="1579385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2102</TotalTime>
  <Words>14630</Words>
  <Application>Microsoft Office PowerPoint</Application>
  <PresentationFormat>On-screen Show (4:3)</PresentationFormat>
  <Paragraphs>923</Paragraphs>
  <Slides>138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138</vt:i4>
      </vt:variant>
    </vt:vector>
  </HeadingPairs>
  <TitlesOfParts>
    <vt:vector size="142" baseType="lpstr">
      <vt:lpstr>Arial</vt:lpstr>
      <vt:lpstr>Calibri</vt:lpstr>
      <vt:lpstr>Times New Roman</vt:lpstr>
      <vt:lpstr>Office Theme</vt:lpstr>
      <vt:lpstr>Complications During Pregnancy.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During Pregnancy.</dc:title>
  <dc:creator>DR.SADAI</dc:creator>
  <cp:lastModifiedBy>Maher</cp:lastModifiedBy>
  <cp:revision>136</cp:revision>
  <dcterms:created xsi:type="dcterms:W3CDTF">2006-08-16T00:00:00Z</dcterms:created>
  <dcterms:modified xsi:type="dcterms:W3CDTF">2024-10-28T17:50:06Z</dcterms:modified>
</cp:coreProperties>
</file>