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6" r:id="rId5"/>
    <p:sldId id="258" r:id="rId6"/>
    <p:sldId id="259" r:id="rId7"/>
    <p:sldId id="260" r:id="rId8"/>
    <p:sldId id="261" r:id="rId9"/>
    <p:sldId id="263" r:id="rId10"/>
    <p:sldId id="264" r:id="rId11"/>
    <p:sldId id="265" r:id="rId12"/>
    <p:sldId id="266" r:id="rId13"/>
    <p:sldId id="267" r:id="rId14"/>
    <p:sldId id="268" r:id="rId15"/>
    <p:sldId id="277" r:id="rId16"/>
    <p:sldId id="269" r:id="rId17"/>
    <p:sldId id="275" r:id="rId18"/>
    <p:sldId id="278" r:id="rId19"/>
    <p:sldId id="280" r:id="rId20"/>
    <p:sldId id="281" r:id="rId21"/>
    <p:sldId id="282" r:id="rId22"/>
    <p:sldId id="283" r:id="rId23"/>
    <p:sldId id="284" r:id="rId24"/>
    <p:sldId id="285" r:id="rId25"/>
    <p:sldId id="286" r:id="rId26"/>
    <p:sldId id="292" r:id="rId27"/>
    <p:sldId id="293" r:id="rId28"/>
    <p:sldId id="287" r:id="rId29"/>
    <p:sldId id="288" r:id="rId30"/>
    <p:sldId id="289" r:id="rId31"/>
    <p:sldId id="290" r:id="rId32"/>
    <p:sldId id="291" r:id="rId33"/>
    <p:sldId id="27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8744FD-7305-4A8A-988A-C11474B39265}">
          <p14:sldIdLst>
            <p14:sldId id="256"/>
            <p14:sldId id="273"/>
            <p14:sldId id="274"/>
            <p14:sldId id="276"/>
            <p14:sldId id="258"/>
            <p14:sldId id="259"/>
            <p14:sldId id="260"/>
            <p14:sldId id="261"/>
            <p14:sldId id="263"/>
            <p14:sldId id="264"/>
            <p14:sldId id="265"/>
            <p14:sldId id="266"/>
            <p14:sldId id="267"/>
            <p14:sldId id="268"/>
            <p14:sldId id="277"/>
            <p14:sldId id="269"/>
            <p14:sldId id="275"/>
            <p14:sldId id="278"/>
            <p14:sldId id="280"/>
            <p14:sldId id="281"/>
            <p14:sldId id="282"/>
            <p14:sldId id="283"/>
            <p14:sldId id="284"/>
            <p14:sldId id="285"/>
            <p14:sldId id="286"/>
            <p14:sldId id="292"/>
            <p14:sldId id="293"/>
            <p14:sldId id="287"/>
            <p14:sldId id="288"/>
            <p14:sldId id="289"/>
            <p14:sldId id="290"/>
            <p14:sldId id="291"/>
            <p14:sldId id="279"/>
          </p14:sldIdLst>
        </p14:section>
        <p14:section name="Untitled Section" id="{6275F83F-5C25-4707-89DB-CA027F42908D}">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2022"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2C078F-4CE2-4F29-B36F-37DF137916E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C078F-4CE2-4F29-B36F-37DF137916E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C078F-4CE2-4F29-B36F-37DF137916E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2C078F-4CE2-4F29-B36F-37DF137916E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C078F-4CE2-4F29-B36F-37DF137916E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2C078F-4CE2-4F29-B36F-37DF137916E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2C078F-4CE2-4F29-B36F-37DF137916E6}"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2C078F-4CE2-4F29-B36F-37DF137916E6}"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C078F-4CE2-4F29-B36F-37DF137916E6}"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B62EE-BD39-490A-A853-ECFE752366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C078F-4CE2-4F29-B36F-37DF137916E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B62EE-BD39-490A-A853-ECFE7523666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72C078F-4CE2-4F29-B36F-37DF137916E6}" type="datetimeFigureOut">
              <a:rPr lang="en-US" smtClean="0"/>
              <a:t>11/22/2024</a:t>
            </a:fld>
            <a:endParaRPr lang="en-US"/>
          </a:p>
        </p:txBody>
      </p:sp>
      <p:sp>
        <p:nvSpPr>
          <p:cNvPr id="9" name="Slide Number Placeholder 8"/>
          <p:cNvSpPr>
            <a:spLocks noGrp="1"/>
          </p:cNvSpPr>
          <p:nvPr>
            <p:ph type="sldNum" sz="quarter" idx="11"/>
          </p:nvPr>
        </p:nvSpPr>
        <p:spPr/>
        <p:txBody>
          <a:bodyPr/>
          <a:lstStyle/>
          <a:p>
            <a:fld id="{E6EB62EE-BD39-490A-A853-ECFE7523666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6EB62EE-BD39-490A-A853-ECFE7523666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72C078F-4CE2-4F29-B36F-37DF137916E6}" type="datetimeFigureOut">
              <a:rPr lang="en-US" smtClean="0"/>
              <a:t>11/22/2024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56792"/>
            <a:ext cx="7399784" cy="4248472"/>
          </a:xfrm>
        </p:spPr>
        <p:txBody>
          <a:bodyPr>
            <a:normAutofit fontScale="90000"/>
          </a:bodyPr>
          <a:lstStyle/>
          <a:p>
            <a:pPr algn="ctr"/>
            <a:r>
              <a:rPr lang="en-US" sz="5300" b="1" spc="0" dirty="0" smtClean="0">
                <a:solidFill>
                  <a:srgbClr val="FF0000"/>
                </a:solidFill>
                <a:latin typeface="Calibri"/>
                <a:ea typeface="Calibri"/>
                <a:cs typeface="Arial"/>
              </a:rPr>
              <a:t/>
            </a:r>
            <a:br>
              <a:rPr lang="en-US" sz="5300" b="1" spc="0" dirty="0" smtClean="0">
                <a:solidFill>
                  <a:srgbClr val="FF0000"/>
                </a:solidFill>
                <a:latin typeface="Calibri"/>
                <a:ea typeface="Calibri"/>
                <a:cs typeface="Arial"/>
              </a:rPr>
            </a:br>
            <a:r>
              <a:rPr lang="en-US" sz="5300" b="1" spc="0" dirty="0">
                <a:solidFill>
                  <a:srgbClr val="FF0000"/>
                </a:solidFill>
                <a:latin typeface="Calibri"/>
                <a:ea typeface="Calibri"/>
                <a:cs typeface="Arial"/>
              </a:rPr>
              <a:t/>
            </a:r>
            <a:br>
              <a:rPr lang="en-US" sz="5300" b="1" spc="0" dirty="0">
                <a:solidFill>
                  <a:srgbClr val="FF0000"/>
                </a:solidFill>
                <a:latin typeface="Calibri"/>
                <a:ea typeface="Calibri"/>
                <a:cs typeface="Arial"/>
              </a:rPr>
            </a:br>
            <a:r>
              <a:rPr lang="en-US" sz="5300" b="1" spc="0" dirty="0">
                <a:solidFill>
                  <a:srgbClr val="FF0000"/>
                </a:solidFill>
                <a:latin typeface="Calibri"/>
                <a:ea typeface="Calibri"/>
                <a:cs typeface="Arial"/>
              </a:rPr>
              <a:t>Schizophrenia Spectrum and Other Psychotic </a:t>
            </a:r>
            <a:br>
              <a:rPr lang="en-US" sz="5300" b="1" spc="0" dirty="0">
                <a:solidFill>
                  <a:srgbClr val="FF0000"/>
                </a:solidFill>
                <a:latin typeface="Calibri"/>
                <a:ea typeface="Calibri"/>
                <a:cs typeface="Arial"/>
              </a:rPr>
            </a:br>
            <a:r>
              <a:rPr lang="en-US" sz="5300" b="1" spc="0" dirty="0">
                <a:solidFill>
                  <a:srgbClr val="FF0000"/>
                </a:solidFill>
                <a:latin typeface="Calibri"/>
                <a:ea typeface="Calibri"/>
                <a:cs typeface="Arial"/>
              </a:rPr>
              <a:t>Disorders</a:t>
            </a:r>
            <a:br>
              <a:rPr lang="en-US" sz="5300" b="1" spc="0" dirty="0">
                <a:solidFill>
                  <a:srgbClr val="FF0000"/>
                </a:solidFill>
                <a:latin typeface="Calibri"/>
                <a:ea typeface="Calibri"/>
                <a:cs typeface="Arial"/>
              </a:rPr>
            </a:br>
            <a:r>
              <a:rPr lang="en-US" sz="3200" b="1" spc="0" dirty="0" smtClean="0">
                <a:solidFill>
                  <a:srgbClr val="FF0000"/>
                </a:solidFill>
                <a:latin typeface="Calibri"/>
                <a:ea typeface="Calibri"/>
                <a:cs typeface="Arial"/>
              </a:rPr>
              <a:t/>
            </a:r>
            <a:br>
              <a:rPr lang="en-US" sz="3200" b="1" spc="0" dirty="0" smtClean="0">
                <a:solidFill>
                  <a:srgbClr val="FF0000"/>
                </a:solidFill>
                <a:latin typeface="Calibri"/>
                <a:ea typeface="Calibri"/>
                <a:cs typeface="Arial"/>
              </a:rPr>
            </a:br>
            <a:r>
              <a:rPr lang="en-US" sz="3200" b="1" spc="0" dirty="0">
                <a:solidFill>
                  <a:srgbClr val="FF0000"/>
                </a:solidFill>
                <a:latin typeface="Calibri"/>
                <a:ea typeface="Calibri"/>
                <a:cs typeface="Arial"/>
              </a:rPr>
              <a:t/>
            </a:r>
            <a:br>
              <a:rPr lang="en-US" sz="3200" b="1" spc="0" dirty="0">
                <a:solidFill>
                  <a:srgbClr val="FF0000"/>
                </a:solidFill>
                <a:latin typeface="Calibri"/>
                <a:ea typeface="Calibri"/>
                <a:cs typeface="Arial"/>
              </a:rPr>
            </a:br>
            <a:r>
              <a:rPr lang="en-US" sz="3200" b="1" spc="0" dirty="0">
                <a:solidFill>
                  <a:schemeClr val="tx1"/>
                </a:solidFill>
                <a:latin typeface="Calibri"/>
                <a:ea typeface="Calibri"/>
                <a:cs typeface="Arial"/>
              </a:rPr>
              <a:t>Al-</a:t>
            </a:r>
            <a:r>
              <a:rPr lang="en-US" sz="3200" b="1" spc="0" dirty="0" err="1">
                <a:solidFill>
                  <a:schemeClr val="tx1"/>
                </a:solidFill>
                <a:latin typeface="Calibri"/>
                <a:ea typeface="Calibri"/>
                <a:cs typeface="Arial"/>
              </a:rPr>
              <a:t>Mustaqbal</a:t>
            </a:r>
            <a:r>
              <a:rPr lang="en-US" sz="3200" b="1" spc="0" dirty="0">
                <a:solidFill>
                  <a:schemeClr val="tx1"/>
                </a:solidFill>
                <a:latin typeface="Calibri"/>
                <a:ea typeface="Calibri"/>
                <a:cs typeface="Arial"/>
              </a:rPr>
              <a:t> University/ College of Nursing</a:t>
            </a:r>
            <a:r>
              <a:rPr lang="en-US" sz="3200" b="1" spc="0" dirty="0">
                <a:solidFill>
                  <a:srgbClr val="FF0000"/>
                </a:solidFill>
                <a:latin typeface="Calibri"/>
                <a:ea typeface="Calibri"/>
                <a:cs typeface="Arial"/>
              </a:rPr>
              <a:t/>
            </a:r>
            <a:br>
              <a:rPr lang="en-US" sz="3200" b="1" spc="0" dirty="0">
                <a:solidFill>
                  <a:srgbClr val="FF0000"/>
                </a:solidFill>
                <a:latin typeface="Calibri"/>
                <a:ea typeface="Calibri"/>
                <a:cs typeface="Arial"/>
              </a:rPr>
            </a:br>
            <a:r>
              <a:rPr lang="en-US" sz="3200" b="1" spc="0" dirty="0">
                <a:solidFill>
                  <a:srgbClr val="FF0000"/>
                </a:solidFill>
                <a:latin typeface="Calibri"/>
                <a:ea typeface="Calibri"/>
                <a:cs typeface="Arial"/>
              </a:rPr>
              <a:t/>
            </a:r>
            <a:br>
              <a:rPr lang="en-US" sz="3200" b="1" spc="0" dirty="0">
                <a:solidFill>
                  <a:srgbClr val="FF0000"/>
                </a:solidFill>
                <a:latin typeface="Calibri"/>
                <a:ea typeface="Calibri"/>
                <a:cs typeface="Arial"/>
              </a:rPr>
            </a:br>
            <a:r>
              <a:rPr lang="en-US" sz="3200" b="1" spc="0" dirty="0">
                <a:solidFill>
                  <a:prstClr val="black"/>
                </a:solidFill>
                <a:latin typeface="Times New Roman"/>
                <a:ea typeface="Times New Roman"/>
              </a:rPr>
              <a:t/>
            </a:r>
            <a:br>
              <a:rPr lang="en-US" sz="3200" b="1" spc="0" dirty="0">
                <a:solidFill>
                  <a:prstClr val="black"/>
                </a:solidFill>
                <a:latin typeface="Times New Roman"/>
                <a:ea typeface="Times New Roman"/>
              </a:rPr>
            </a:br>
            <a:endParaRPr lang="en-US" sz="3200" b="1" dirty="0"/>
          </a:p>
        </p:txBody>
      </p:sp>
    </p:spTree>
    <p:extLst>
      <p:ext uri="{BB962C8B-B14F-4D97-AF65-F5344CB8AC3E}">
        <p14:creationId xmlns:p14="http://schemas.microsoft.com/office/powerpoint/2010/main" val="805620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620000" cy="6192688"/>
          </a:xfrm>
        </p:spPr>
        <p:txBody>
          <a:bodyPr>
            <a:normAutofit/>
          </a:bodyPr>
          <a:lstStyle/>
          <a:p>
            <a:pPr marL="114300" lvl="0" indent="0" algn="justLow">
              <a:buClr>
                <a:srgbClr val="A9A57C"/>
              </a:buClr>
              <a:buNone/>
            </a:pPr>
            <a:r>
              <a:rPr lang="en-US" sz="2800" b="1" dirty="0" smtClean="0"/>
              <a:t>1 </a:t>
            </a:r>
            <a:r>
              <a:rPr lang="en-US" sz="2800" b="1" dirty="0" err="1" smtClean="0"/>
              <a:t>Alogia</a:t>
            </a:r>
            <a:r>
              <a:rPr lang="en-US" sz="2800" dirty="0"/>
              <a:t>: Tendency to speak little or to convey little substance of meaning (poverty of content) </a:t>
            </a:r>
            <a:endParaRPr lang="en-US" sz="2800" dirty="0" smtClean="0"/>
          </a:p>
          <a:p>
            <a:pPr marL="114300" lvl="0" indent="0" algn="justLow">
              <a:buClr>
                <a:srgbClr val="A9A57C"/>
              </a:buClr>
              <a:buNone/>
            </a:pPr>
            <a:r>
              <a:rPr lang="en-US" sz="2800" b="1" dirty="0" smtClean="0"/>
              <a:t>2</a:t>
            </a:r>
            <a:r>
              <a:rPr lang="en-US" sz="2800" b="1" dirty="0"/>
              <a:t>. </a:t>
            </a:r>
            <a:r>
              <a:rPr lang="en-US" sz="2800" b="1" dirty="0" err="1"/>
              <a:t>Anhedonia</a:t>
            </a:r>
            <a:r>
              <a:rPr lang="en-US" sz="2800" dirty="0"/>
              <a:t>: Feeling no joy or pleasure from life or any activities or </a:t>
            </a:r>
            <a:r>
              <a:rPr lang="en-US" sz="2800" dirty="0" smtClean="0"/>
              <a:t>relationships</a:t>
            </a:r>
          </a:p>
          <a:p>
            <a:pPr marL="114300" lvl="0" indent="0" algn="justLow">
              <a:buClr>
                <a:srgbClr val="A9A57C"/>
              </a:buClr>
              <a:buNone/>
            </a:pPr>
            <a:r>
              <a:rPr lang="en-US" sz="2800" b="1" dirty="0" smtClean="0"/>
              <a:t> </a:t>
            </a:r>
            <a:r>
              <a:rPr lang="en-US" sz="2800" b="1" dirty="0"/>
              <a:t>3. Apathy</a:t>
            </a:r>
            <a:r>
              <a:rPr lang="en-US" sz="2800" dirty="0"/>
              <a:t>: Feelings of indifference toward people, activities, and events </a:t>
            </a:r>
            <a:endParaRPr lang="en-US" sz="2800" dirty="0" smtClean="0"/>
          </a:p>
          <a:p>
            <a:pPr marL="114300" lvl="0" indent="0" algn="justLow">
              <a:buClr>
                <a:srgbClr val="A9A57C"/>
              </a:buClr>
              <a:buNone/>
            </a:pPr>
            <a:r>
              <a:rPr lang="en-US" sz="2800" b="1" dirty="0" smtClean="0"/>
              <a:t>4</a:t>
            </a:r>
            <a:r>
              <a:rPr lang="en-US" sz="2800" b="1" dirty="0"/>
              <a:t>. </a:t>
            </a:r>
            <a:r>
              <a:rPr lang="en-US" sz="2800" b="1" dirty="0" err="1" smtClean="0"/>
              <a:t>Asociality</a:t>
            </a:r>
            <a:r>
              <a:rPr lang="en-US" sz="2800" b="1" dirty="0" smtClean="0"/>
              <a:t> </a:t>
            </a:r>
            <a:r>
              <a:rPr lang="en-US" sz="2800" dirty="0" smtClean="0"/>
              <a:t>: </a:t>
            </a:r>
            <a:r>
              <a:rPr lang="en-US" sz="2800" dirty="0"/>
              <a:t>Social withdrawal, few or no relationships, lack of closeness </a:t>
            </a:r>
            <a:endParaRPr lang="en-US" sz="2800" dirty="0" smtClean="0"/>
          </a:p>
          <a:p>
            <a:pPr marL="114300" lvl="0" indent="0" algn="justLow">
              <a:buClr>
                <a:srgbClr val="A9A57C"/>
              </a:buClr>
              <a:buNone/>
            </a:pPr>
            <a:r>
              <a:rPr lang="en-US" sz="2800" b="1" dirty="0" smtClean="0"/>
              <a:t>5</a:t>
            </a:r>
            <a:r>
              <a:rPr lang="en-US" sz="2800" b="1" dirty="0"/>
              <a:t>. Blunted affect</a:t>
            </a:r>
            <a:r>
              <a:rPr lang="en-US" sz="2800" dirty="0"/>
              <a:t>: Restricted range of emotional feeling, tone, or </a:t>
            </a:r>
            <a:r>
              <a:rPr lang="en-US" sz="2800" dirty="0" smtClean="0"/>
              <a:t>mood</a:t>
            </a:r>
            <a:endParaRPr lang="en-US" sz="2800" dirty="0"/>
          </a:p>
        </p:txBody>
      </p:sp>
    </p:spTree>
    <p:extLst>
      <p:ext uri="{BB962C8B-B14F-4D97-AF65-F5344CB8AC3E}">
        <p14:creationId xmlns:p14="http://schemas.microsoft.com/office/powerpoint/2010/main" val="2500664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7620000" cy="5780112"/>
          </a:xfrm>
        </p:spPr>
        <p:txBody>
          <a:bodyPr>
            <a:normAutofit/>
          </a:bodyPr>
          <a:lstStyle/>
          <a:p>
            <a:pPr marL="114300" indent="0" algn="just">
              <a:buNone/>
            </a:pPr>
            <a:r>
              <a:rPr lang="en-US" sz="2600" b="1" dirty="0" smtClean="0">
                <a:solidFill>
                  <a:srgbClr val="2F2B20"/>
                </a:solidFill>
              </a:rPr>
              <a:t>6</a:t>
            </a:r>
            <a:r>
              <a:rPr lang="en-US" sz="2600" b="1" dirty="0">
                <a:solidFill>
                  <a:srgbClr val="2F2B20"/>
                </a:solidFill>
              </a:rPr>
              <a:t>. Catatonia</a:t>
            </a:r>
            <a:r>
              <a:rPr lang="en-US" sz="2600" dirty="0">
                <a:solidFill>
                  <a:srgbClr val="2F2B20"/>
                </a:solidFill>
              </a:rPr>
              <a:t>: Psychologically induced immobility occasionally marked by periods of agitation or excitement; the client seems motionless, as if in a </a:t>
            </a:r>
            <a:r>
              <a:rPr lang="en-US" sz="2600" dirty="0" smtClean="0">
                <a:solidFill>
                  <a:srgbClr val="2F2B20"/>
                </a:solidFill>
              </a:rPr>
              <a:t>trance</a:t>
            </a:r>
          </a:p>
          <a:p>
            <a:pPr marL="114300" indent="0" algn="just">
              <a:buNone/>
            </a:pPr>
            <a:r>
              <a:rPr lang="en-US" sz="2600" dirty="0" smtClean="0">
                <a:solidFill>
                  <a:srgbClr val="2F2B20"/>
                </a:solidFill>
              </a:rPr>
              <a:t> </a:t>
            </a:r>
            <a:r>
              <a:rPr lang="en-US" sz="2600" b="1" dirty="0">
                <a:solidFill>
                  <a:srgbClr val="2F2B20"/>
                </a:solidFill>
              </a:rPr>
              <a:t>7. Flat affect</a:t>
            </a:r>
            <a:r>
              <a:rPr lang="en-US" sz="2600" dirty="0">
                <a:solidFill>
                  <a:srgbClr val="2F2B20"/>
                </a:solidFill>
              </a:rPr>
              <a:t>: Absence of any facial expression that would indicate emotions or mood </a:t>
            </a:r>
            <a:endParaRPr lang="en-US" sz="2600" dirty="0" smtClean="0">
              <a:solidFill>
                <a:srgbClr val="2F2B20"/>
              </a:solidFill>
            </a:endParaRPr>
          </a:p>
          <a:p>
            <a:pPr marL="114300" indent="0" algn="just">
              <a:buNone/>
            </a:pPr>
            <a:r>
              <a:rPr lang="en-US" sz="2600" b="1" dirty="0" smtClean="0">
                <a:solidFill>
                  <a:srgbClr val="2F2B20"/>
                </a:solidFill>
              </a:rPr>
              <a:t>8</a:t>
            </a:r>
            <a:r>
              <a:rPr lang="en-US" sz="2600" b="1" dirty="0">
                <a:solidFill>
                  <a:srgbClr val="2F2B20"/>
                </a:solidFill>
              </a:rPr>
              <a:t>. </a:t>
            </a:r>
            <a:r>
              <a:rPr lang="en-US" sz="2600" b="1" dirty="0" err="1">
                <a:solidFill>
                  <a:srgbClr val="2F2B20"/>
                </a:solidFill>
              </a:rPr>
              <a:t>Avolition</a:t>
            </a:r>
            <a:r>
              <a:rPr lang="en-US" sz="2600" b="1" dirty="0">
                <a:solidFill>
                  <a:srgbClr val="2F2B20"/>
                </a:solidFill>
              </a:rPr>
              <a:t> or lack of volition</a:t>
            </a:r>
            <a:r>
              <a:rPr lang="en-US" sz="2600" dirty="0">
                <a:solidFill>
                  <a:srgbClr val="2F2B20"/>
                </a:solidFill>
              </a:rPr>
              <a:t>: Absence of will, ambition, or drive to take action or accomplish tasks </a:t>
            </a:r>
            <a:r>
              <a:rPr lang="en-US" sz="2600" b="1" dirty="0">
                <a:solidFill>
                  <a:srgbClr val="2F2B20"/>
                </a:solidFill>
              </a:rPr>
              <a:t>9. Inattention</a:t>
            </a:r>
            <a:r>
              <a:rPr lang="en-US" sz="2600" dirty="0">
                <a:solidFill>
                  <a:srgbClr val="2F2B20"/>
                </a:solidFill>
              </a:rPr>
              <a:t>: Inability to concentrate or focus on a topic or activity, regardless of its importance </a:t>
            </a:r>
          </a:p>
          <a:p>
            <a:pPr marL="114300" indent="0" algn="just">
              <a:buNone/>
            </a:pPr>
            <a:endParaRPr lang="en-US" sz="2800" dirty="0"/>
          </a:p>
        </p:txBody>
      </p:sp>
    </p:spTree>
    <p:extLst>
      <p:ext uri="{BB962C8B-B14F-4D97-AF65-F5344CB8AC3E}">
        <p14:creationId xmlns:p14="http://schemas.microsoft.com/office/powerpoint/2010/main" val="385037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7620000" cy="5996136"/>
          </a:xfrm>
        </p:spPr>
        <p:txBody>
          <a:bodyPr>
            <a:normAutofit/>
          </a:bodyPr>
          <a:lstStyle/>
          <a:p>
            <a:pPr marL="114300" lvl="0" indent="0" algn="just">
              <a:buClr>
                <a:srgbClr val="A9A57C"/>
              </a:buClr>
              <a:buNone/>
            </a:pPr>
            <a:r>
              <a:rPr lang="en-US" sz="2800" b="1" dirty="0" smtClean="0">
                <a:solidFill>
                  <a:srgbClr val="C00000"/>
                </a:solidFill>
              </a:rPr>
              <a:t> </a:t>
            </a:r>
            <a:r>
              <a:rPr lang="en-US" sz="3200" b="1" dirty="0">
                <a:solidFill>
                  <a:srgbClr val="C00000"/>
                </a:solidFill>
              </a:rPr>
              <a:t>2- Positive symptoms </a:t>
            </a:r>
            <a:r>
              <a:rPr lang="en-US" sz="3200" b="1" dirty="0" smtClean="0">
                <a:solidFill>
                  <a:srgbClr val="C00000"/>
                </a:solidFill>
              </a:rPr>
              <a:t>:</a:t>
            </a:r>
            <a:r>
              <a:rPr lang="en-US" sz="2800" b="1" dirty="0" smtClean="0">
                <a:solidFill>
                  <a:srgbClr val="C00000"/>
                </a:solidFill>
              </a:rPr>
              <a:t> </a:t>
            </a:r>
            <a:r>
              <a:rPr lang="en-US" sz="2800" dirty="0" smtClean="0"/>
              <a:t>Positive </a:t>
            </a:r>
            <a:r>
              <a:rPr lang="en-US" sz="2800" dirty="0"/>
              <a:t>symptoms are easy-to-spot behaviors not seen in healthy people and usually involve a loss of contact with reality. Positive symptoms can come and go. Sometimes they are severe and at other times hardly noticeable, depending on whether the individual is receiving treatment. </a:t>
            </a:r>
          </a:p>
        </p:txBody>
      </p:sp>
    </p:spTree>
    <p:extLst>
      <p:ext uri="{BB962C8B-B14F-4D97-AF65-F5344CB8AC3E}">
        <p14:creationId xmlns:p14="http://schemas.microsoft.com/office/powerpoint/2010/main" val="643866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7859216" cy="6741368"/>
          </a:xfrm>
        </p:spPr>
        <p:txBody>
          <a:bodyPr>
            <a:normAutofit/>
          </a:bodyPr>
          <a:lstStyle/>
          <a:p>
            <a:pPr marL="114300" indent="0" algn="justLow">
              <a:lnSpc>
                <a:spcPct val="107000"/>
              </a:lnSpc>
              <a:spcAft>
                <a:spcPts val="800"/>
              </a:spcAft>
              <a:buNone/>
            </a:pPr>
            <a:r>
              <a:rPr lang="en-US" sz="2800" b="1" dirty="0" smtClean="0">
                <a:solidFill>
                  <a:srgbClr val="C00000"/>
                </a:solidFill>
              </a:rPr>
              <a:t>2- </a:t>
            </a:r>
            <a:r>
              <a:rPr lang="en-US" sz="2800" b="1" dirty="0">
                <a:solidFill>
                  <a:srgbClr val="C00000"/>
                </a:solidFill>
              </a:rPr>
              <a:t>Positive or Hard Symptoms can include: </a:t>
            </a:r>
            <a:endParaRPr lang="en-US" sz="2800" b="1" dirty="0" smtClean="0">
              <a:solidFill>
                <a:srgbClr val="C00000"/>
              </a:solidFill>
            </a:endParaRPr>
          </a:p>
          <a:p>
            <a:pPr marL="114300" indent="0" algn="justLow">
              <a:lnSpc>
                <a:spcPct val="107000"/>
              </a:lnSpc>
              <a:spcAft>
                <a:spcPts val="800"/>
              </a:spcAft>
              <a:buNone/>
            </a:pPr>
            <a:r>
              <a:rPr lang="en-US" sz="2400" dirty="0" smtClean="0"/>
              <a:t>1 Ambivalence</a:t>
            </a:r>
            <a:r>
              <a:rPr lang="en-US" sz="2400" dirty="0"/>
              <a:t>: Holding seemingly contradictory beliefs or feelings about the same person, event, or situation </a:t>
            </a:r>
            <a:endParaRPr lang="en-US" sz="2400" dirty="0" smtClean="0"/>
          </a:p>
          <a:p>
            <a:pPr marL="114300" indent="0" algn="justLow">
              <a:lnSpc>
                <a:spcPct val="107000"/>
              </a:lnSpc>
              <a:spcAft>
                <a:spcPts val="800"/>
              </a:spcAft>
              <a:buNone/>
            </a:pPr>
            <a:r>
              <a:rPr lang="en-US" sz="2400" dirty="0" smtClean="0"/>
              <a:t>2</a:t>
            </a:r>
            <a:r>
              <a:rPr lang="en-US" sz="2400" dirty="0"/>
              <a:t>. Associative looseness: Fragmented or poorly related thoughts and ideas </a:t>
            </a:r>
            <a:endParaRPr lang="en-US" sz="2400" dirty="0" smtClean="0"/>
          </a:p>
          <a:p>
            <a:pPr marL="114300" indent="0" algn="justLow">
              <a:lnSpc>
                <a:spcPct val="107000"/>
              </a:lnSpc>
              <a:spcAft>
                <a:spcPts val="800"/>
              </a:spcAft>
              <a:buNone/>
            </a:pPr>
            <a:r>
              <a:rPr lang="en-US" sz="2400" dirty="0" smtClean="0"/>
              <a:t>3</a:t>
            </a:r>
            <a:r>
              <a:rPr lang="en-US" sz="2400" dirty="0"/>
              <a:t>. Delusions: Fixed false beliefs that have no basis in reality </a:t>
            </a:r>
            <a:endParaRPr lang="en-US" sz="2400" dirty="0" smtClean="0"/>
          </a:p>
          <a:p>
            <a:pPr marL="114300" indent="0" algn="justLow">
              <a:lnSpc>
                <a:spcPct val="107000"/>
              </a:lnSpc>
              <a:spcAft>
                <a:spcPts val="800"/>
              </a:spcAft>
              <a:buNone/>
            </a:pPr>
            <a:r>
              <a:rPr lang="en-US" sz="2400" dirty="0" smtClean="0"/>
              <a:t>4</a:t>
            </a:r>
            <a:r>
              <a:rPr lang="en-US" sz="2400" dirty="0"/>
              <a:t>. </a:t>
            </a:r>
            <a:r>
              <a:rPr lang="en-US" sz="2400" dirty="0" err="1"/>
              <a:t>Echopraxia</a:t>
            </a:r>
            <a:r>
              <a:rPr lang="en-US" sz="2400" dirty="0"/>
              <a:t>: Imitation of the movements and gestures of another person whom the client is </a:t>
            </a:r>
            <a:r>
              <a:rPr lang="en-US" sz="2400" dirty="0" smtClean="0"/>
              <a:t>observing</a:t>
            </a:r>
          </a:p>
          <a:p>
            <a:pPr marL="114300" indent="0" algn="justLow">
              <a:lnSpc>
                <a:spcPct val="107000"/>
              </a:lnSpc>
              <a:spcAft>
                <a:spcPts val="800"/>
              </a:spcAft>
              <a:buNone/>
            </a:pPr>
            <a:r>
              <a:rPr lang="en-US" sz="2400" dirty="0" smtClean="0"/>
              <a:t> </a:t>
            </a:r>
            <a:r>
              <a:rPr lang="en-US" sz="2400" dirty="0"/>
              <a:t>5. Flight of ideas: Continuous flow of verbalization in which the person jumps rapidly from one topic to </a:t>
            </a:r>
            <a:r>
              <a:rPr lang="en-US" sz="2400" dirty="0" smtClean="0"/>
              <a:t>another</a:t>
            </a:r>
            <a:endParaRPr lang="en-US" sz="2400" dirty="0"/>
          </a:p>
        </p:txBody>
      </p:sp>
    </p:spTree>
    <p:extLst>
      <p:ext uri="{BB962C8B-B14F-4D97-AF65-F5344CB8AC3E}">
        <p14:creationId xmlns:p14="http://schemas.microsoft.com/office/powerpoint/2010/main" val="128995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620000" cy="288032"/>
          </a:xfrm>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251520" y="188640"/>
            <a:ext cx="7620000" cy="6552728"/>
          </a:xfrm>
        </p:spPr>
        <p:txBody>
          <a:bodyPr>
            <a:normAutofit/>
          </a:bodyPr>
          <a:lstStyle/>
          <a:p>
            <a:pPr marL="114300" indent="0" algn="justLow">
              <a:buNone/>
            </a:pPr>
            <a:r>
              <a:rPr lang="en-US" sz="2400" dirty="0" smtClean="0">
                <a:solidFill>
                  <a:srgbClr val="2F2B20"/>
                </a:solidFill>
              </a:rPr>
              <a:t> </a:t>
            </a:r>
            <a:r>
              <a:rPr lang="en-US" sz="2400" dirty="0">
                <a:solidFill>
                  <a:srgbClr val="2F2B20"/>
                </a:solidFill>
              </a:rPr>
              <a:t>6. Hallucinations: False sensory perceptions or perceptual experiences that do not exist in reality </a:t>
            </a:r>
            <a:endParaRPr lang="en-US" sz="2400" dirty="0" smtClean="0">
              <a:solidFill>
                <a:srgbClr val="2F2B20"/>
              </a:solidFill>
            </a:endParaRPr>
          </a:p>
          <a:p>
            <a:pPr marL="114300" indent="0" algn="justLow">
              <a:buNone/>
            </a:pPr>
            <a:r>
              <a:rPr lang="en-US" sz="2400" dirty="0" smtClean="0">
                <a:solidFill>
                  <a:srgbClr val="2F2B20"/>
                </a:solidFill>
              </a:rPr>
              <a:t>7</a:t>
            </a:r>
            <a:r>
              <a:rPr lang="en-US" sz="2400" dirty="0">
                <a:solidFill>
                  <a:srgbClr val="2F2B20"/>
                </a:solidFill>
              </a:rPr>
              <a:t>. Ideas of reference: False impressions that external events have special meaning for the person </a:t>
            </a:r>
            <a:endParaRPr lang="en-US" sz="2400" dirty="0" smtClean="0">
              <a:solidFill>
                <a:srgbClr val="2F2B20"/>
              </a:solidFill>
            </a:endParaRPr>
          </a:p>
          <a:p>
            <a:pPr marL="114300" indent="0" algn="justLow">
              <a:buNone/>
            </a:pPr>
            <a:r>
              <a:rPr lang="en-US" sz="2400" dirty="0" smtClean="0">
                <a:solidFill>
                  <a:srgbClr val="2F2B20"/>
                </a:solidFill>
              </a:rPr>
              <a:t>8</a:t>
            </a:r>
            <a:r>
              <a:rPr lang="en-US" sz="2400" dirty="0">
                <a:solidFill>
                  <a:srgbClr val="2F2B20"/>
                </a:solidFill>
              </a:rPr>
              <a:t>. Perseveration: Persistent adherence to a single idea or topic; verbal repetition of a sentence, word, or phrase; resisting attempts to change the </a:t>
            </a:r>
            <a:r>
              <a:rPr lang="en-US" sz="2400" dirty="0" smtClean="0">
                <a:solidFill>
                  <a:srgbClr val="2F2B20"/>
                </a:solidFill>
              </a:rPr>
              <a:t>topic</a:t>
            </a:r>
          </a:p>
          <a:p>
            <a:pPr marL="114300" indent="0" algn="justLow">
              <a:buNone/>
            </a:pPr>
            <a:r>
              <a:rPr lang="en-US" sz="2400" dirty="0" smtClean="0">
                <a:solidFill>
                  <a:srgbClr val="2F2B20"/>
                </a:solidFill>
              </a:rPr>
              <a:t> </a:t>
            </a:r>
            <a:r>
              <a:rPr lang="en-US" sz="2400" dirty="0">
                <a:solidFill>
                  <a:srgbClr val="2F2B20"/>
                </a:solidFill>
              </a:rPr>
              <a:t>9. Bizarre behavior: Outlandish appearance or clothing; repetitive or stereotyped, seemingly purposeless movements; unusual social or sexual behavior</a:t>
            </a:r>
            <a:endParaRPr lang="en-US" sz="2400" dirty="0"/>
          </a:p>
          <a:p>
            <a:endParaRPr lang="en-US" dirty="0"/>
          </a:p>
        </p:txBody>
      </p:sp>
      <p:sp>
        <p:nvSpPr>
          <p:cNvPr id="5" name="Rectangle 4"/>
          <p:cNvSpPr/>
          <p:nvPr/>
        </p:nvSpPr>
        <p:spPr>
          <a:xfrm>
            <a:off x="179512" y="836712"/>
            <a:ext cx="7776864" cy="1569660"/>
          </a:xfrm>
          <a:prstGeom prst="rect">
            <a:avLst/>
          </a:prstGeom>
        </p:spPr>
        <p:txBody>
          <a:bodyPr wrap="square">
            <a:spAutoFit/>
          </a:bodyPr>
          <a:lstStyle/>
          <a:p>
            <a:endParaRPr lang="en-US" sz="3200" dirty="0"/>
          </a:p>
          <a:p>
            <a:endParaRPr lang="en-US" sz="3200" dirty="0"/>
          </a:p>
          <a:p>
            <a:endParaRPr lang="en-US" sz="3200" dirty="0"/>
          </a:p>
        </p:txBody>
      </p:sp>
    </p:spTree>
    <p:extLst>
      <p:ext uri="{BB962C8B-B14F-4D97-AF65-F5344CB8AC3E}">
        <p14:creationId xmlns:p14="http://schemas.microsoft.com/office/powerpoint/2010/main" val="192582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7980040" cy="6552728"/>
          </a:xfrm>
        </p:spPr>
        <p:txBody>
          <a:bodyPr>
            <a:normAutofit fontScale="92500"/>
          </a:bodyPr>
          <a:lstStyle/>
          <a:p>
            <a:pPr marL="114300" indent="0" algn="justLow">
              <a:buNone/>
            </a:pPr>
            <a:r>
              <a:rPr lang="en-US" sz="2800" dirty="0" smtClean="0"/>
              <a:t> </a:t>
            </a:r>
            <a:r>
              <a:rPr lang="en-US" sz="2800" b="1" dirty="0">
                <a:solidFill>
                  <a:srgbClr val="C00000"/>
                </a:solidFill>
              </a:rPr>
              <a:t>Onset</a:t>
            </a:r>
            <a:r>
              <a:rPr lang="en-US" sz="2800" dirty="0">
                <a:solidFill>
                  <a:srgbClr val="C00000"/>
                </a:solidFill>
              </a:rPr>
              <a:t> </a:t>
            </a:r>
            <a:r>
              <a:rPr lang="en-US" sz="2800" dirty="0" smtClean="0"/>
              <a:t>•</a:t>
            </a:r>
          </a:p>
          <a:p>
            <a:pPr marL="114300" indent="0" algn="justLow">
              <a:buNone/>
            </a:pPr>
            <a:r>
              <a:rPr lang="en-US" sz="2800" dirty="0" smtClean="0"/>
              <a:t> </a:t>
            </a:r>
            <a:r>
              <a:rPr lang="en-US" sz="2800" dirty="0"/>
              <a:t>Onset may be abrupt or insidious, but most clients slowly and gradually develop signs and symptoms such as social withdrawal, unusual behavior, loss of interest in school or at work, and neglected </a:t>
            </a:r>
            <a:r>
              <a:rPr lang="en-US" sz="2800" dirty="0" err="1" smtClean="0"/>
              <a:t>hygiene.The</a:t>
            </a:r>
            <a:r>
              <a:rPr lang="en-US" sz="2800" dirty="0" smtClean="0"/>
              <a:t> </a:t>
            </a:r>
            <a:r>
              <a:rPr lang="en-US" sz="2800" dirty="0"/>
              <a:t>diagnosis of schizophrenia is usually made when the person begins to display more actively positive symptoms of delusions, hallucinations, and disordered thinking (psychosis). </a:t>
            </a:r>
            <a:r>
              <a:rPr lang="en-US" sz="2800" dirty="0" smtClean="0"/>
              <a:t> </a:t>
            </a:r>
            <a:r>
              <a:rPr lang="en-US" sz="2800" dirty="0"/>
              <a:t>Those who experience a gradual onset of the disease </a:t>
            </a:r>
            <a:r>
              <a:rPr lang="en-US" sz="2800" dirty="0" smtClean="0"/>
              <a:t>tend </a:t>
            </a:r>
            <a:r>
              <a:rPr lang="en-US" sz="2800" dirty="0"/>
              <a:t>to have a poorer immediate- and long-term course than those who experience an acute and sudden onset. </a:t>
            </a:r>
            <a:r>
              <a:rPr lang="en-US" sz="2800" dirty="0" smtClean="0"/>
              <a:t> </a:t>
            </a:r>
            <a:r>
              <a:rPr lang="en-US" sz="2800" dirty="0"/>
              <a:t>Approximately one-third to one-half of clients with schizophrenia relapse within 1 year of an acute </a:t>
            </a:r>
            <a:r>
              <a:rPr lang="en-US" sz="2800" dirty="0" smtClean="0"/>
              <a:t>episode . Higher </a:t>
            </a:r>
            <a:r>
              <a:rPr lang="en-US" sz="2800" dirty="0"/>
              <a:t>relapse rates are associated with </a:t>
            </a:r>
            <a:r>
              <a:rPr lang="en-US" sz="2800" dirty="0" err="1"/>
              <a:t>nonadherence</a:t>
            </a:r>
            <a:r>
              <a:rPr lang="en-US" sz="2800" dirty="0"/>
              <a:t> to medication, persistent substance use, caregiver criticism, and negative attitude toward treatment. </a:t>
            </a:r>
            <a:endParaRPr lang="ar-IQ" sz="2800" dirty="0"/>
          </a:p>
        </p:txBody>
      </p:sp>
    </p:spTree>
    <p:extLst>
      <p:ext uri="{BB962C8B-B14F-4D97-AF65-F5344CB8AC3E}">
        <p14:creationId xmlns:p14="http://schemas.microsoft.com/office/powerpoint/2010/main" val="377833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620000" cy="5924128"/>
          </a:xfrm>
        </p:spPr>
        <p:txBody>
          <a:bodyPr>
            <a:normAutofit/>
          </a:bodyPr>
          <a:lstStyle/>
          <a:p>
            <a:pPr marL="0" lvl="0" indent="0" algn="just">
              <a:lnSpc>
                <a:spcPct val="107000"/>
              </a:lnSpc>
              <a:spcAft>
                <a:spcPts val="800"/>
              </a:spcAft>
              <a:buNone/>
            </a:pPr>
            <a:r>
              <a:rPr lang="en-US" sz="2800" b="1" dirty="0" smtClean="0">
                <a:solidFill>
                  <a:srgbClr val="C00000"/>
                </a:solidFill>
              </a:rPr>
              <a:t>Immediate-Term </a:t>
            </a:r>
            <a:r>
              <a:rPr lang="en-US" sz="2800" b="1" dirty="0">
                <a:solidFill>
                  <a:srgbClr val="C00000"/>
                </a:solidFill>
              </a:rPr>
              <a:t>Course </a:t>
            </a:r>
            <a:r>
              <a:rPr lang="en-US" sz="2800" dirty="0" smtClean="0"/>
              <a:t>  In </a:t>
            </a:r>
            <a:r>
              <a:rPr lang="en-US" sz="2800" dirty="0"/>
              <a:t>one pattern, the client experiences ongoing psychosis and never fully recovers, though symptoms may shift in severity over time. </a:t>
            </a:r>
            <a:endParaRPr lang="en-US" sz="2800" dirty="0" smtClean="0"/>
          </a:p>
          <a:p>
            <a:pPr marL="0" lvl="0" indent="0" algn="just">
              <a:lnSpc>
                <a:spcPct val="107000"/>
              </a:lnSpc>
              <a:spcAft>
                <a:spcPts val="800"/>
              </a:spcAft>
              <a:buNone/>
            </a:pPr>
            <a:r>
              <a:rPr lang="en-US" sz="2800" dirty="0" smtClean="0"/>
              <a:t> </a:t>
            </a:r>
            <a:r>
              <a:rPr lang="en-US" sz="2800" dirty="0"/>
              <a:t>In another pattern, the client experiences episodes of psychotic symptoms that alternate with episodes of relatively complete recovery from the psychosis. </a:t>
            </a:r>
            <a:endParaRPr lang="en-US" sz="2800" dirty="0">
              <a:ea typeface="Calibri"/>
              <a:cs typeface="Arial"/>
            </a:endParaRPr>
          </a:p>
        </p:txBody>
      </p:sp>
    </p:spTree>
    <p:extLst>
      <p:ext uri="{BB962C8B-B14F-4D97-AF65-F5344CB8AC3E}">
        <p14:creationId xmlns:p14="http://schemas.microsoft.com/office/powerpoint/2010/main" val="205243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7620000" cy="6068144"/>
          </a:xfrm>
        </p:spPr>
        <p:txBody>
          <a:bodyPr>
            <a:normAutofit/>
          </a:bodyPr>
          <a:lstStyle/>
          <a:p>
            <a:pPr marL="114300" indent="0" algn="justLow">
              <a:buNone/>
            </a:pPr>
            <a:r>
              <a:rPr lang="en-US" sz="2400" b="1" dirty="0" smtClean="0">
                <a:solidFill>
                  <a:srgbClr val="C00000"/>
                </a:solidFill>
              </a:rPr>
              <a:t> </a:t>
            </a:r>
            <a:r>
              <a:rPr lang="en-US" sz="2400" b="1" dirty="0">
                <a:solidFill>
                  <a:srgbClr val="C00000"/>
                </a:solidFill>
              </a:rPr>
              <a:t>Long-Term Course </a:t>
            </a:r>
            <a:r>
              <a:rPr lang="en-US" sz="2400" dirty="0">
                <a:solidFill>
                  <a:srgbClr val="2F2B20"/>
                </a:solidFill>
              </a:rPr>
              <a:t>▪ The intensity of psychosis tends to diminish with age. Many clients with </a:t>
            </a:r>
            <a:r>
              <a:rPr lang="en-US" sz="2400" dirty="0" err="1">
                <a:solidFill>
                  <a:srgbClr val="2F2B20"/>
                </a:solidFill>
              </a:rPr>
              <a:t>longterm</a:t>
            </a:r>
            <a:r>
              <a:rPr lang="en-US" sz="2400" dirty="0">
                <a:solidFill>
                  <a:srgbClr val="2F2B20"/>
                </a:solidFill>
              </a:rPr>
              <a:t> impairment regain some degree of social and occupational functioning. </a:t>
            </a:r>
            <a:endParaRPr lang="en-US" sz="2400" dirty="0" smtClean="0">
              <a:solidFill>
                <a:srgbClr val="2F2B20"/>
              </a:solidFill>
            </a:endParaRPr>
          </a:p>
          <a:p>
            <a:pPr marL="114300" indent="0" algn="justLow">
              <a:buNone/>
            </a:pPr>
            <a:r>
              <a:rPr lang="en-US" sz="2400" dirty="0" smtClean="0">
                <a:solidFill>
                  <a:srgbClr val="2F2B20"/>
                </a:solidFill>
              </a:rPr>
              <a:t> </a:t>
            </a:r>
            <a:r>
              <a:rPr lang="en-US" sz="2400" dirty="0">
                <a:solidFill>
                  <a:srgbClr val="2F2B20"/>
                </a:solidFill>
              </a:rPr>
              <a:t>Over time, the disease becomes less disruptive to the person’s life and easier to manage but rarely can the client overcome the effects of many years of dysfunction. </a:t>
            </a:r>
            <a:endParaRPr lang="en-US" sz="2400" dirty="0" smtClean="0">
              <a:solidFill>
                <a:srgbClr val="2F2B20"/>
              </a:solidFill>
            </a:endParaRPr>
          </a:p>
          <a:p>
            <a:pPr marL="114300" indent="0" algn="justLow">
              <a:buNone/>
            </a:pPr>
            <a:r>
              <a:rPr lang="en-US" sz="2400" dirty="0" smtClean="0">
                <a:solidFill>
                  <a:srgbClr val="2F2B20"/>
                </a:solidFill>
              </a:rPr>
              <a:t>In </a:t>
            </a:r>
            <a:r>
              <a:rPr lang="en-US" sz="2400" dirty="0">
                <a:solidFill>
                  <a:srgbClr val="2F2B20"/>
                </a:solidFill>
              </a:rPr>
              <a:t>later life, these clients may live independently or in a structured family-type setting and may succeed at jobs with stable expectations and a supportive work environment. </a:t>
            </a:r>
            <a:endParaRPr lang="en-US" sz="2400" dirty="0" smtClean="0">
              <a:solidFill>
                <a:srgbClr val="2F2B20"/>
              </a:solidFill>
            </a:endParaRPr>
          </a:p>
          <a:p>
            <a:pPr marL="114300" indent="0" algn="justLow">
              <a:buNone/>
            </a:pPr>
            <a:r>
              <a:rPr lang="en-US" sz="2400" dirty="0" smtClean="0">
                <a:solidFill>
                  <a:srgbClr val="2F2B20"/>
                </a:solidFill>
              </a:rPr>
              <a:t>However</a:t>
            </a:r>
            <a:r>
              <a:rPr lang="en-US" sz="2400" dirty="0">
                <a:solidFill>
                  <a:srgbClr val="2F2B20"/>
                </a:solidFill>
              </a:rPr>
              <a:t>, many clients with schizophrenia have difficulty functioning in the community, and few lead fully independent lives. </a:t>
            </a:r>
            <a:endParaRPr lang="en-US" sz="2800" dirty="0"/>
          </a:p>
        </p:txBody>
      </p:sp>
    </p:spTree>
    <p:extLst>
      <p:ext uri="{BB962C8B-B14F-4D97-AF65-F5344CB8AC3E}">
        <p14:creationId xmlns:p14="http://schemas.microsoft.com/office/powerpoint/2010/main" val="33413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620688"/>
            <a:ext cx="7825680" cy="5780112"/>
          </a:xfrm>
        </p:spPr>
        <p:txBody>
          <a:bodyPr>
            <a:normAutofit fontScale="62500" lnSpcReduction="20000"/>
          </a:bodyPr>
          <a:lstStyle/>
          <a:p>
            <a:pPr marL="114300" indent="0" algn="ctr">
              <a:buNone/>
            </a:pPr>
            <a:r>
              <a:rPr lang="en-US" sz="4400" b="1" dirty="0" smtClean="0">
                <a:solidFill>
                  <a:srgbClr val="C00000"/>
                </a:solidFill>
              </a:rPr>
              <a:t> </a:t>
            </a:r>
            <a:r>
              <a:rPr lang="en-US" sz="4400" b="1" dirty="0">
                <a:solidFill>
                  <a:srgbClr val="C00000"/>
                </a:solidFill>
              </a:rPr>
              <a:t>RELATED DISORDERS </a:t>
            </a:r>
            <a:endParaRPr lang="en-US" sz="4400" b="1" dirty="0" smtClean="0">
              <a:solidFill>
                <a:srgbClr val="C00000"/>
              </a:solidFill>
            </a:endParaRPr>
          </a:p>
          <a:p>
            <a:pPr marL="114300" indent="0" algn="justLow">
              <a:buNone/>
            </a:pPr>
            <a:r>
              <a:rPr lang="en-US" sz="4400" dirty="0" smtClean="0"/>
              <a:t>Schizoaffective </a:t>
            </a:r>
            <a:r>
              <a:rPr lang="en-US" sz="4400" dirty="0"/>
              <a:t>disorder was described earlier. Other disorders are related to but distinguished from schizophrenia in terms of presenting symptoms and the duration or magnitude of impairment. </a:t>
            </a:r>
            <a:r>
              <a:rPr lang="en-US" sz="4400" dirty="0" err="1"/>
              <a:t>Mojtabai</a:t>
            </a:r>
            <a:r>
              <a:rPr lang="en-US" sz="4400" dirty="0"/>
              <a:t> et al. (2017) identify: </a:t>
            </a:r>
            <a:endParaRPr lang="en-US" sz="4400" dirty="0" smtClean="0"/>
          </a:p>
          <a:p>
            <a:pPr marL="114300" indent="0" algn="justLow">
              <a:buNone/>
            </a:pPr>
            <a:endParaRPr lang="en-US" sz="4400" dirty="0" smtClean="0"/>
          </a:p>
          <a:p>
            <a:pPr marL="114300" indent="0" algn="justLow">
              <a:buNone/>
            </a:pPr>
            <a:r>
              <a:rPr lang="en-US" sz="4400" dirty="0" smtClean="0">
                <a:solidFill>
                  <a:srgbClr val="C00000"/>
                </a:solidFill>
              </a:rPr>
              <a:t>1</a:t>
            </a:r>
            <a:r>
              <a:rPr lang="en-US" sz="4400" dirty="0">
                <a:solidFill>
                  <a:srgbClr val="C00000"/>
                </a:solidFill>
              </a:rPr>
              <a:t>. </a:t>
            </a:r>
            <a:r>
              <a:rPr lang="en-US" sz="4400" dirty="0" err="1">
                <a:solidFill>
                  <a:srgbClr val="C00000"/>
                </a:solidFill>
              </a:rPr>
              <a:t>Schizophreniform</a:t>
            </a:r>
            <a:r>
              <a:rPr lang="en-US" sz="4400" dirty="0">
                <a:solidFill>
                  <a:srgbClr val="C00000"/>
                </a:solidFill>
              </a:rPr>
              <a:t> disorder: </a:t>
            </a:r>
            <a:r>
              <a:rPr lang="en-US" sz="4400" dirty="0"/>
              <a:t>The client exhibits an acute, reactive psychosis for less than the 6 months necessary to meet the diagnostic criteria for schizophrenia. If symptoms persist over 6 months, the diagnosis is changed to schizophrenia. Social or occupational functioning may or may not be impaired. </a:t>
            </a:r>
            <a:endParaRPr lang="ar-IQ" sz="4400" dirty="0"/>
          </a:p>
        </p:txBody>
      </p:sp>
    </p:spTree>
    <p:extLst>
      <p:ext uri="{BB962C8B-B14F-4D97-AF65-F5344CB8AC3E}">
        <p14:creationId xmlns:p14="http://schemas.microsoft.com/office/powerpoint/2010/main" val="54813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7620000" cy="6068144"/>
          </a:xfrm>
        </p:spPr>
        <p:txBody>
          <a:bodyPr>
            <a:normAutofit/>
          </a:bodyPr>
          <a:lstStyle/>
          <a:p>
            <a:pPr marL="114300" indent="0" algn="justLow">
              <a:buNone/>
            </a:pPr>
            <a:r>
              <a:rPr lang="en-US" sz="2800" b="1" dirty="0" smtClean="0">
                <a:solidFill>
                  <a:srgbClr val="C00000"/>
                </a:solidFill>
              </a:rPr>
              <a:t>2</a:t>
            </a:r>
            <a:r>
              <a:rPr lang="en-US" sz="2800" b="1" dirty="0">
                <a:solidFill>
                  <a:srgbClr val="C00000"/>
                </a:solidFill>
              </a:rPr>
              <a:t>. Catatonia</a:t>
            </a:r>
            <a:r>
              <a:rPr lang="en-US" sz="2800" dirty="0"/>
              <a:t>: is characterized by marked psychomotor disturbance, either excessive motor activity or virtual immobility and motionlessness</a:t>
            </a:r>
            <a:r>
              <a:rPr lang="en-US" sz="2800" dirty="0" smtClean="0"/>
              <a:t>.</a:t>
            </a:r>
          </a:p>
          <a:p>
            <a:pPr marL="114300" indent="0" algn="justLow">
              <a:buNone/>
            </a:pPr>
            <a:r>
              <a:rPr lang="en-US" sz="2800" dirty="0" smtClean="0"/>
              <a:t> </a:t>
            </a:r>
            <a:r>
              <a:rPr lang="en-US" sz="2800" dirty="0"/>
              <a:t>• Motor immobility may include catalepsy (waxy flexibility) or stupor. Excessive motor activity is apparently purposeless and not influenced by external stimuli. </a:t>
            </a:r>
            <a:endParaRPr lang="en-US" sz="2800" dirty="0" smtClean="0"/>
          </a:p>
          <a:p>
            <a:pPr marL="114300" indent="0" algn="justLow">
              <a:buNone/>
            </a:pPr>
            <a:r>
              <a:rPr lang="en-US" sz="2800" dirty="0" smtClean="0"/>
              <a:t>• </a:t>
            </a:r>
            <a:r>
              <a:rPr lang="en-US" sz="2800" dirty="0"/>
              <a:t>Other behaviors include extreme negativism, </a:t>
            </a:r>
            <a:r>
              <a:rPr lang="en-US" sz="2800" dirty="0" err="1" smtClean="0"/>
              <a:t>mutism</a:t>
            </a:r>
            <a:r>
              <a:rPr lang="en-US" sz="2800" dirty="0" smtClean="0"/>
              <a:t> , </a:t>
            </a:r>
            <a:r>
              <a:rPr lang="en-US" sz="2800" dirty="0"/>
              <a:t>peculiar movements, echolalia, or </a:t>
            </a:r>
            <a:r>
              <a:rPr lang="en-US" sz="2800" dirty="0" err="1" smtClean="0"/>
              <a:t>echopraxia</a:t>
            </a:r>
            <a:r>
              <a:rPr lang="en-US" sz="2800" dirty="0" smtClean="0"/>
              <a:t>. </a:t>
            </a:r>
          </a:p>
          <a:p>
            <a:pPr marL="114300" indent="0" algn="justLow">
              <a:buNone/>
            </a:pPr>
            <a:r>
              <a:rPr lang="en-US" sz="2800" dirty="0" smtClean="0"/>
              <a:t>• </a:t>
            </a:r>
            <a:r>
              <a:rPr lang="en-US" sz="2800" dirty="0"/>
              <a:t>Catatonia can occur with schizophrenia, mood disorders, or other psychotic disorders. </a:t>
            </a:r>
            <a:endParaRPr lang="ar-IQ" sz="2800" dirty="0"/>
          </a:p>
        </p:txBody>
      </p:sp>
    </p:spTree>
    <p:extLst>
      <p:ext uri="{BB962C8B-B14F-4D97-AF65-F5344CB8AC3E}">
        <p14:creationId xmlns:p14="http://schemas.microsoft.com/office/powerpoint/2010/main" val="374760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8136904" cy="5852120"/>
          </a:xfrm>
        </p:spPr>
        <p:txBody>
          <a:bodyPr>
            <a:normAutofit lnSpcReduction="10000"/>
          </a:bodyPr>
          <a:lstStyle/>
          <a:p>
            <a:pPr algn="justLow">
              <a:lnSpc>
                <a:spcPct val="107000"/>
              </a:lnSpc>
              <a:spcAft>
                <a:spcPts val="800"/>
              </a:spcAft>
            </a:pPr>
            <a:r>
              <a:rPr lang="en-US" sz="3200" dirty="0"/>
              <a:t>❖</a:t>
            </a:r>
            <a:r>
              <a:rPr lang="en-US" sz="3200" b="1" dirty="0">
                <a:solidFill>
                  <a:srgbClr val="FF0000"/>
                </a:solidFill>
              </a:rPr>
              <a:t>INTRODUCTION </a:t>
            </a:r>
            <a:endParaRPr lang="en-US" sz="3200" b="1" dirty="0" smtClean="0">
              <a:solidFill>
                <a:srgbClr val="FF0000"/>
              </a:solidFill>
            </a:endParaRPr>
          </a:p>
          <a:p>
            <a:pPr marL="114300" indent="0" algn="justLow">
              <a:lnSpc>
                <a:spcPct val="107000"/>
              </a:lnSpc>
              <a:spcAft>
                <a:spcPts val="800"/>
              </a:spcAft>
              <a:buNone/>
            </a:pPr>
            <a:r>
              <a:rPr lang="en-US" sz="3200" dirty="0" smtClean="0"/>
              <a:t>•The </a:t>
            </a:r>
            <a:r>
              <a:rPr lang="en-US" sz="3200" dirty="0"/>
              <a:t>term schizophrenia (which literally means split mind ”) was first used by Swiss psychiatrist </a:t>
            </a:r>
            <a:r>
              <a:rPr lang="en-US" sz="3200" dirty="0" err="1"/>
              <a:t>Eugen</a:t>
            </a:r>
            <a:r>
              <a:rPr lang="en-US" sz="3200" dirty="0"/>
              <a:t> </a:t>
            </a:r>
            <a:r>
              <a:rPr lang="en-US" sz="3200" dirty="0" err="1" smtClean="0"/>
              <a:t>Bleuler</a:t>
            </a:r>
            <a:r>
              <a:rPr lang="en-US" sz="3200" dirty="0" smtClean="0"/>
              <a:t> . Schizophrenia </a:t>
            </a:r>
            <a:r>
              <a:rPr lang="en-US" sz="3200" dirty="0"/>
              <a:t>is a serious, chronic, psychiatric disorder characterized by impaired reality testing, hallucinations, delusions, and limited socialization. </a:t>
            </a:r>
            <a:r>
              <a:rPr lang="en-US" sz="3200" dirty="0" smtClean="0"/>
              <a:t>It </a:t>
            </a:r>
            <a:r>
              <a:rPr lang="en-US" sz="3200" dirty="0"/>
              <a:t>is a psychotic thought disorder where hallucinations and delusions dominate the patient’s thinking, leading to confusing and bizarre behaviors. </a:t>
            </a:r>
          </a:p>
        </p:txBody>
      </p:sp>
    </p:spTree>
    <p:extLst>
      <p:ext uri="{BB962C8B-B14F-4D97-AF65-F5344CB8AC3E}">
        <p14:creationId xmlns:p14="http://schemas.microsoft.com/office/powerpoint/2010/main" val="1239869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7620000" cy="6212160"/>
          </a:xfrm>
        </p:spPr>
        <p:txBody>
          <a:bodyPr>
            <a:normAutofit/>
          </a:bodyPr>
          <a:lstStyle/>
          <a:p>
            <a:pPr marL="114300" indent="0" algn="justLow">
              <a:buNone/>
            </a:pPr>
            <a:r>
              <a:rPr lang="en-US" sz="2800" b="1" dirty="0" smtClean="0">
                <a:solidFill>
                  <a:srgbClr val="C00000"/>
                </a:solidFill>
              </a:rPr>
              <a:t>3</a:t>
            </a:r>
            <a:r>
              <a:rPr lang="en-US" sz="2800" b="1" dirty="0">
                <a:solidFill>
                  <a:srgbClr val="C00000"/>
                </a:solidFill>
              </a:rPr>
              <a:t>. Delusional disorder: </a:t>
            </a:r>
            <a:r>
              <a:rPr lang="en-US" sz="2800" dirty="0"/>
              <a:t>The client has one or more non bizarre delusions— that is, the focus of the delusion is believable. The delusion may be persecutory, </a:t>
            </a:r>
            <a:r>
              <a:rPr lang="en-US" sz="2800" dirty="0" err="1" smtClean="0"/>
              <a:t>erotomanic</a:t>
            </a:r>
            <a:r>
              <a:rPr lang="en-US" sz="2800" dirty="0" smtClean="0"/>
              <a:t> , </a:t>
            </a:r>
            <a:r>
              <a:rPr lang="en-US" sz="2800" dirty="0"/>
              <a:t>grandiose, jealous, or somatic in content. Psychosocial functioning is not markedly impaired, and behavior is not obviously odd or bizarre. </a:t>
            </a:r>
            <a:endParaRPr lang="en-US" sz="2800" dirty="0" smtClean="0"/>
          </a:p>
          <a:p>
            <a:pPr marL="114300" indent="0" algn="justLow">
              <a:buNone/>
            </a:pPr>
            <a:r>
              <a:rPr lang="en-US" sz="2800" b="1" dirty="0" smtClean="0">
                <a:solidFill>
                  <a:srgbClr val="C00000"/>
                </a:solidFill>
              </a:rPr>
              <a:t>4</a:t>
            </a:r>
            <a:r>
              <a:rPr lang="en-US" sz="2800" b="1" dirty="0">
                <a:solidFill>
                  <a:srgbClr val="C00000"/>
                </a:solidFill>
              </a:rPr>
              <a:t>. Brief psychotic disorder: </a:t>
            </a:r>
            <a:r>
              <a:rPr lang="en-US" sz="2800" dirty="0"/>
              <a:t>The client experiences the sudden onset of at least one psychotic symptom, such as delusions, hallucinations, or disorganized speech or behavior, which lasts from 1 day to 1 month. </a:t>
            </a:r>
            <a:endParaRPr lang="ar-IQ" sz="2800" dirty="0"/>
          </a:p>
        </p:txBody>
      </p:sp>
    </p:spTree>
    <p:extLst>
      <p:ext uri="{BB962C8B-B14F-4D97-AF65-F5344CB8AC3E}">
        <p14:creationId xmlns:p14="http://schemas.microsoft.com/office/powerpoint/2010/main" val="504939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208912" cy="6140152"/>
          </a:xfrm>
        </p:spPr>
        <p:txBody>
          <a:bodyPr>
            <a:normAutofit/>
          </a:bodyPr>
          <a:lstStyle/>
          <a:p>
            <a:pPr algn="justLow"/>
            <a:r>
              <a:rPr lang="en-US" sz="2800" b="1" dirty="0">
                <a:solidFill>
                  <a:srgbClr val="C00000"/>
                </a:solidFill>
              </a:rPr>
              <a:t>5. Shared psychotic disorder (</a:t>
            </a:r>
            <a:r>
              <a:rPr lang="en-US" sz="2800" b="1" dirty="0" err="1">
                <a:solidFill>
                  <a:srgbClr val="C00000"/>
                </a:solidFill>
              </a:rPr>
              <a:t>folie</a:t>
            </a:r>
            <a:r>
              <a:rPr lang="en-US" sz="2800" b="1" dirty="0">
                <a:solidFill>
                  <a:srgbClr val="C00000"/>
                </a:solidFill>
              </a:rPr>
              <a:t> à </a:t>
            </a:r>
            <a:r>
              <a:rPr lang="en-US" sz="2800" b="1" dirty="0" err="1">
                <a:solidFill>
                  <a:srgbClr val="C00000"/>
                </a:solidFill>
              </a:rPr>
              <a:t>deux</a:t>
            </a:r>
            <a:r>
              <a:rPr lang="en-US" sz="2800" b="1" dirty="0">
                <a:solidFill>
                  <a:srgbClr val="C00000"/>
                </a:solidFill>
              </a:rPr>
              <a:t>): </a:t>
            </a:r>
            <a:r>
              <a:rPr lang="en-US" sz="2800" dirty="0"/>
              <a:t>Two people share a similar delusion. The person with this diagnosis develops this delusion in the context of a close relationship with someone who has psychotic delusions, most commonly siblings, parent and child, or husband and wife. The more submissive or suggestible person may rapidly improve if separated from the dominant person</a:t>
            </a:r>
            <a:r>
              <a:rPr lang="en-US" sz="2800" dirty="0" smtClean="0"/>
              <a:t>.</a:t>
            </a:r>
          </a:p>
          <a:p>
            <a:pPr algn="justLow"/>
            <a:r>
              <a:rPr lang="en-US" sz="2800" dirty="0" smtClean="0"/>
              <a:t> </a:t>
            </a:r>
            <a:r>
              <a:rPr lang="en-US" sz="2800" b="1" dirty="0">
                <a:solidFill>
                  <a:srgbClr val="C00000"/>
                </a:solidFill>
              </a:rPr>
              <a:t>6. Schizotypal personality disorder: </a:t>
            </a:r>
            <a:r>
              <a:rPr lang="en-US" sz="2800" dirty="0"/>
              <a:t>This involves odd, eccentric behaviors, including transient psychotic symptoms. Approximately 20% of persons with this personality disorder will eventually be diagnosed with schizophrenia. </a:t>
            </a:r>
            <a:endParaRPr lang="ar-IQ" sz="2800" dirty="0"/>
          </a:p>
        </p:txBody>
      </p:sp>
    </p:spTree>
    <p:extLst>
      <p:ext uri="{BB962C8B-B14F-4D97-AF65-F5344CB8AC3E}">
        <p14:creationId xmlns:p14="http://schemas.microsoft.com/office/powerpoint/2010/main" val="4257116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7620000" cy="6212160"/>
          </a:xfrm>
        </p:spPr>
        <p:txBody>
          <a:bodyPr/>
          <a:lstStyle/>
          <a:p>
            <a:pPr marL="114300" indent="0">
              <a:buNone/>
            </a:pPr>
            <a:r>
              <a:rPr lang="en-US" sz="2800" b="1" dirty="0" smtClean="0">
                <a:solidFill>
                  <a:srgbClr val="C00000"/>
                </a:solidFill>
              </a:rPr>
              <a:t>Biologic </a:t>
            </a:r>
            <a:r>
              <a:rPr lang="en-US" sz="2800" b="1" dirty="0">
                <a:solidFill>
                  <a:srgbClr val="C00000"/>
                </a:solidFill>
              </a:rPr>
              <a:t>Theories </a:t>
            </a:r>
            <a:endParaRPr lang="en-US" sz="2800" b="1" dirty="0" smtClean="0">
              <a:solidFill>
                <a:srgbClr val="C00000"/>
              </a:solidFill>
            </a:endParaRPr>
          </a:p>
          <a:p>
            <a:pPr marL="114300" indent="0">
              <a:buNone/>
            </a:pPr>
            <a:r>
              <a:rPr lang="en-US" sz="2400" b="1" dirty="0" smtClean="0">
                <a:solidFill>
                  <a:srgbClr val="00B0F0"/>
                </a:solidFill>
              </a:rPr>
              <a:t>➢</a:t>
            </a:r>
            <a:r>
              <a:rPr lang="en-US" sz="2400" b="1" dirty="0">
                <a:solidFill>
                  <a:srgbClr val="00B0F0"/>
                </a:solidFill>
              </a:rPr>
              <a:t>Genetic </a:t>
            </a:r>
            <a:r>
              <a:rPr lang="en-US" sz="2400" b="1" dirty="0" smtClean="0">
                <a:solidFill>
                  <a:srgbClr val="00B0F0"/>
                </a:solidFill>
              </a:rPr>
              <a:t>Factors</a:t>
            </a:r>
          </a:p>
          <a:p>
            <a:pPr marL="114300" indent="0" algn="justLow">
              <a:buNone/>
            </a:pPr>
            <a:r>
              <a:rPr lang="en-US" sz="2400" dirty="0" smtClean="0"/>
              <a:t> ▪ </a:t>
            </a:r>
            <a:r>
              <a:rPr lang="en-US" sz="2400" dirty="0"/>
              <a:t>Identical twins have a 50% risk of schizophrenia; that is, if one twin has schizophrenia, the other has a 50% chance of developing it as well. </a:t>
            </a:r>
            <a:endParaRPr lang="en-US" sz="2400" dirty="0" smtClean="0"/>
          </a:p>
          <a:p>
            <a:pPr marL="114300" indent="0" algn="justLow">
              <a:buNone/>
            </a:pPr>
            <a:r>
              <a:rPr lang="en-US" sz="2400" dirty="0" smtClean="0"/>
              <a:t>▪ </a:t>
            </a:r>
            <a:r>
              <a:rPr lang="en-US" sz="2400" dirty="0"/>
              <a:t>Fraternal twins have only a 15% risk</a:t>
            </a:r>
            <a:r>
              <a:rPr lang="en-US" sz="2400" dirty="0" smtClean="0"/>
              <a:t>.</a:t>
            </a:r>
          </a:p>
          <a:p>
            <a:pPr marL="114300" indent="0" algn="justLow">
              <a:buNone/>
            </a:pPr>
            <a:r>
              <a:rPr lang="en-US" sz="2400" dirty="0" smtClean="0"/>
              <a:t> </a:t>
            </a:r>
            <a:r>
              <a:rPr lang="en-US" sz="2400" dirty="0"/>
              <a:t>▪ Other important studies have shown that children with one biologic parent with schizophrenia have a 15% </a:t>
            </a:r>
            <a:r>
              <a:rPr lang="en-US" sz="2400" dirty="0" smtClean="0"/>
              <a:t>risk</a:t>
            </a:r>
          </a:p>
          <a:p>
            <a:pPr marL="114300" indent="0" algn="justLow">
              <a:buNone/>
            </a:pPr>
            <a:r>
              <a:rPr lang="en-US" sz="2400" dirty="0" smtClean="0"/>
              <a:t> </a:t>
            </a:r>
            <a:r>
              <a:rPr lang="en-US" sz="2400" dirty="0"/>
              <a:t>▪ the risk rises to 35% if both biologic parents have </a:t>
            </a:r>
            <a:r>
              <a:rPr lang="en-US" sz="2400" dirty="0" smtClean="0"/>
              <a:t>   schizophrenia</a:t>
            </a:r>
            <a:r>
              <a:rPr lang="en-US" sz="2400" dirty="0"/>
              <a:t>.</a:t>
            </a:r>
            <a:endParaRPr lang="ar-IQ" sz="2400" dirty="0"/>
          </a:p>
        </p:txBody>
      </p:sp>
    </p:spTree>
    <p:extLst>
      <p:ext uri="{BB962C8B-B14F-4D97-AF65-F5344CB8AC3E}">
        <p14:creationId xmlns:p14="http://schemas.microsoft.com/office/powerpoint/2010/main" val="81151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7931224" cy="6212160"/>
          </a:xfrm>
        </p:spPr>
        <p:txBody>
          <a:bodyPr>
            <a:normAutofit/>
          </a:bodyPr>
          <a:lstStyle/>
          <a:p>
            <a:pPr marL="114300" indent="0" algn="justLow">
              <a:buNone/>
            </a:pPr>
            <a:r>
              <a:rPr lang="en-US" sz="2400" b="1" dirty="0" smtClean="0">
                <a:solidFill>
                  <a:srgbClr val="00B0F0"/>
                </a:solidFill>
              </a:rPr>
              <a:t>➢</a:t>
            </a:r>
            <a:r>
              <a:rPr lang="en-US" sz="2400" b="1" dirty="0" err="1">
                <a:solidFill>
                  <a:srgbClr val="00B0F0"/>
                </a:solidFill>
              </a:rPr>
              <a:t>Neuroanatomic</a:t>
            </a:r>
            <a:r>
              <a:rPr lang="en-US" sz="2400" b="1" dirty="0">
                <a:solidFill>
                  <a:srgbClr val="00B0F0"/>
                </a:solidFill>
              </a:rPr>
              <a:t> and Neurochemical Factors </a:t>
            </a:r>
            <a:endParaRPr lang="en-US" sz="2400" b="1" dirty="0" smtClean="0">
              <a:solidFill>
                <a:srgbClr val="00B0F0"/>
              </a:solidFill>
            </a:endParaRPr>
          </a:p>
          <a:p>
            <a:pPr marL="114300" indent="0" algn="justLow">
              <a:buNone/>
            </a:pPr>
            <a:r>
              <a:rPr lang="en-US" sz="2400" dirty="0" smtClean="0"/>
              <a:t>▪ </a:t>
            </a:r>
            <a:r>
              <a:rPr lang="en-US" sz="2400" dirty="0"/>
              <a:t>Findings have demonstrated that people with schizophrenia have relatively less brain tissue and cerebrospinal fluid than those who do not have schizophrenia; this could represent a failure in the development or a subsequent loss of tissue. </a:t>
            </a:r>
            <a:r>
              <a:rPr lang="en-US" sz="2400" dirty="0" smtClean="0"/>
              <a:t>Computed </a:t>
            </a:r>
            <a:r>
              <a:rPr lang="en-US" sz="2400" dirty="0"/>
              <a:t>tomography scans have shown enlarged ventricles in the brain and cortical atrophy. ▪ Positron emission tomography studies suggest that glucose metabolism and oxygen are diminished in the frontal cortical structures of the brain. </a:t>
            </a:r>
            <a:endParaRPr lang="ar-IQ" sz="2400" dirty="0"/>
          </a:p>
        </p:txBody>
      </p:sp>
      <p:pic>
        <p:nvPicPr>
          <p:cNvPr id="1026" name="Picture 2" descr="C:\Users\pc\Desktop\picture\enlarged VENTRIC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149080"/>
            <a:ext cx="3168352" cy="20893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Desktop\picture\atrophy 1111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05064"/>
            <a:ext cx="3982393"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57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7825680" cy="6212160"/>
          </a:xfrm>
        </p:spPr>
        <p:txBody>
          <a:bodyPr/>
          <a:lstStyle/>
          <a:p>
            <a:pPr marL="114300" lvl="0" indent="0" algn="justLow">
              <a:buClr>
                <a:srgbClr val="A9A57C"/>
              </a:buClr>
              <a:buNone/>
            </a:pPr>
            <a:r>
              <a:rPr lang="en-US" sz="2400" dirty="0">
                <a:solidFill>
                  <a:srgbClr val="2F2B20"/>
                </a:solidFill>
              </a:rPr>
              <a:t>▪ Intrauterine influences, such as poor nutrition, tobacco, alcohol, and other drugs, and stress are also being studied as possible causes of the brain pathology found in people with schizophrenia. </a:t>
            </a:r>
            <a:endParaRPr lang="en-US" sz="2400" dirty="0" smtClean="0">
              <a:solidFill>
                <a:srgbClr val="2F2B20"/>
              </a:solidFill>
            </a:endParaRPr>
          </a:p>
          <a:p>
            <a:pPr marL="114300" lvl="0" indent="0" algn="justLow">
              <a:buClr>
                <a:srgbClr val="A9A57C"/>
              </a:buClr>
              <a:buNone/>
            </a:pPr>
            <a:r>
              <a:rPr lang="en-US" sz="2400" dirty="0" smtClean="0">
                <a:solidFill>
                  <a:srgbClr val="2F2B20"/>
                </a:solidFill>
              </a:rPr>
              <a:t>▪ </a:t>
            </a:r>
            <a:r>
              <a:rPr lang="en-US" sz="2400" dirty="0">
                <a:solidFill>
                  <a:srgbClr val="2F2B20"/>
                </a:solidFill>
              </a:rPr>
              <a:t>Currently, the most prominent neurochemical theories involve dopamine and serotonin. One prominent theory suggests excess dopamine as a cause. </a:t>
            </a:r>
            <a:endParaRPr lang="en-US" sz="2400" dirty="0" smtClean="0">
              <a:solidFill>
                <a:srgbClr val="2F2B20"/>
              </a:solidFill>
            </a:endParaRPr>
          </a:p>
          <a:p>
            <a:pPr marL="114300" lvl="0" indent="0" algn="justLow">
              <a:buClr>
                <a:srgbClr val="A9A57C"/>
              </a:buClr>
              <a:buNone/>
            </a:pPr>
            <a:r>
              <a:rPr lang="en-US" sz="2400" dirty="0" smtClean="0">
                <a:solidFill>
                  <a:srgbClr val="2F2B20"/>
                </a:solidFill>
              </a:rPr>
              <a:t>▪ </a:t>
            </a:r>
            <a:r>
              <a:rPr lang="en-US" sz="2400" dirty="0">
                <a:solidFill>
                  <a:srgbClr val="2F2B20"/>
                </a:solidFill>
              </a:rPr>
              <a:t>Some believe that excess serotonin itself contributes to the development of schizophrenia. </a:t>
            </a:r>
            <a:endParaRPr lang="en-US" sz="2400" dirty="0" smtClean="0">
              <a:solidFill>
                <a:srgbClr val="2F2B20"/>
              </a:solidFill>
            </a:endParaRPr>
          </a:p>
          <a:p>
            <a:pPr marL="114300" lvl="0" indent="0" algn="justLow">
              <a:buClr>
                <a:srgbClr val="A9A57C"/>
              </a:buClr>
              <a:buNone/>
            </a:pPr>
            <a:r>
              <a:rPr lang="en-US" sz="2400" dirty="0" smtClean="0">
                <a:solidFill>
                  <a:srgbClr val="2F2B20"/>
                </a:solidFill>
              </a:rPr>
              <a:t>▪ </a:t>
            </a:r>
            <a:r>
              <a:rPr lang="en-US" sz="2400" dirty="0">
                <a:solidFill>
                  <a:srgbClr val="2F2B20"/>
                </a:solidFill>
              </a:rPr>
              <a:t>Newer atypical antipsychotics, such as clozapine (</a:t>
            </a:r>
            <a:r>
              <a:rPr lang="en-US" sz="2400" dirty="0" err="1">
                <a:solidFill>
                  <a:srgbClr val="2F2B20"/>
                </a:solidFill>
              </a:rPr>
              <a:t>Clozaril</a:t>
            </a:r>
            <a:r>
              <a:rPr lang="en-US" sz="2400" dirty="0">
                <a:solidFill>
                  <a:srgbClr val="2F2B20"/>
                </a:solidFill>
              </a:rPr>
              <a:t>), are both dopamine and serotonin antagonists</a:t>
            </a:r>
            <a:endParaRPr lang="ar-IQ" sz="2400" dirty="0">
              <a:solidFill>
                <a:srgbClr val="2F2B20"/>
              </a:solidFill>
            </a:endParaRPr>
          </a:p>
          <a:p>
            <a:endParaRPr lang="ar-IQ" dirty="0"/>
          </a:p>
        </p:txBody>
      </p:sp>
    </p:spTree>
    <p:extLst>
      <p:ext uri="{BB962C8B-B14F-4D97-AF65-F5344CB8AC3E}">
        <p14:creationId xmlns:p14="http://schemas.microsoft.com/office/powerpoint/2010/main" val="99717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7620000" cy="6140152"/>
          </a:xfrm>
        </p:spPr>
        <p:txBody>
          <a:bodyPr>
            <a:normAutofit lnSpcReduction="10000"/>
          </a:bodyPr>
          <a:lstStyle/>
          <a:p>
            <a:pPr marL="114300" indent="0" algn="ctr">
              <a:buNone/>
            </a:pPr>
            <a:r>
              <a:rPr lang="en-US" sz="2800" b="1" dirty="0">
                <a:solidFill>
                  <a:srgbClr val="FF0000"/>
                </a:solidFill>
              </a:rPr>
              <a:t>Psychiatric Treatment Of </a:t>
            </a:r>
            <a:r>
              <a:rPr lang="en-US" sz="2800" b="1" dirty="0" smtClean="0">
                <a:solidFill>
                  <a:srgbClr val="FF0000"/>
                </a:solidFill>
              </a:rPr>
              <a:t>Schizophrenia</a:t>
            </a:r>
          </a:p>
          <a:p>
            <a:pPr marL="114300" indent="0" algn="justLow">
              <a:buNone/>
            </a:pPr>
            <a:r>
              <a:rPr lang="en-US" sz="2800" b="1" dirty="0">
                <a:solidFill>
                  <a:srgbClr val="00B0F0"/>
                </a:solidFill>
              </a:rPr>
              <a:t>Pharmacotherapy </a:t>
            </a:r>
            <a:endParaRPr lang="en-US" sz="2800" b="1" dirty="0" smtClean="0">
              <a:solidFill>
                <a:srgbClr val="00B0F0"/>
              </a:solidFill>
            </a:endParaRPr>
          </a:p>
          <a:p>
            <a:pPr marL="114300" indent="0" algn="justLow">
              <a:buNone/>
            </a:pPr>
            <a:r>
              <a:rPr lang="en-US" sz="2800" dirty="0" smtClean="0"/>
              <a:t>▪ </a:t>
            </a:r>
            <a:r>
              <a:rPr lang="en-US" sz="2800" dirty="0"/>
              <a:t>Atypical antipsychotic drugs treat both the positive and negative symptoms and generally have fewer side effects. </a:t>
            </a:r>
            <a:endParaRPr lang="en-US" sz="2800" dirty="0" smtClean="0"/>
          </a:p>
          <a:p>
            <a:pPr marL="114300" indent="0" algn="justLow">
              <a:buNone/>
            </a:pPr>
            <a:r>
              <a:rPr lang="en-US" sz="2800" dirty="0" smtClean="0"/>
              <a:t>▪ </a:t>
            </a:r>
            <a:r>
              <a:rPr lang="en-US" sz="2800" dirty="0"/>
              <a:t>Most of these agents are available only in oral form. </a:t>
            </a:r>
            <a:endParaRPr lang="en-US" sz="2800" dirty="0" smtClean="0"/>
          </a:p>
          <a:p>
            <a:pPr marL="114300" indent="0" algn="justLow">
              <a:buNone/>
            </a:pPr>
            <a:r>
              <a:rPr lang="en-US" sz="2800" dirty="0" smtClean="0"/>
              <a:t>▪ </a:t>
            </a:r>
            <a:r>
              <a:rPr lang="en-US" sz="2800" dirty="0"/>
              <a:t>A few are available as along- acting injection that is given every few weeks. These include haloperidol ,</a:t>
            </a:r>
            <a:r>
              <a:rPr lang="en-US" sz="2800" dirty="0" err="1"/>
              <a:t>fluphenazine</a:t>
            </a:r>
            <a:r>
              <a:rPr lang="en-US" sz="2800" dirty="0"/>
              <a:t> ,and </a:t>
            </a:r>
            <a:r>
              <a:rPr lang="en-US" sz="2800" dirty="0" err="1"/>
              <a:t>risperidone</a:t>
            </a:r>
            <a:r>
              <a:rPr lang="en-US" sz="2800" dirty="0"/>
              <a:t>. </a:t>
            </a:r>
            <a:endParaRPr lang="en-US" sz="2800" dirty="0" smtClean="0"/>
          </a:p>
          <a:p>
            <a:pPr marL="114300" indent="0" algn="justLow">
              <a:buNone/>
            </a:pPr>
            <a:r>
              <a:rPr lang="en-US" sz="2800" dirty="0" smtClean="0"/>
              <a:t>▪ </a:t>
            </a:r>
            <a:r>
              <a:rPr lang="en-US" sz="2800" dirty="0"/>
              <a:t>Some medications come in liquid forms or quick dissolving tablets, which can also be use full if the patient is not cooperative with taking oral medication</a:t>
            </a:r>
            <a:endParaRPr lang="ar-IQ" sz="2800" b="1" dirty="0">
              <a:solidFill>
                <a:srgbClr val="FF0000"/>
              </a:solidFill>
            </a:endParaRPr>
          </a:p>
        </p:txBody>
      </p:sp>
    </p:spTree>
    <p:extLst>
      <p:ext uri="{BB962C8B-B14F-4D97-AF65-F5344CB8AC3E}">
        <p14:creationId xmlns:p14="http://schemas.microsoft.com/office/powerpoint/2010/main" val="2346133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064896" cy="6212160"/>
          </a:xfrm>
        </p:spPr>
        <p:txBody>
          <a:bodyPr>
            <a:normAutofit/>
          </a:bodyPr>
          <a:lstStyle/>
          <a:p>
            <a:pPr algn="justLow"/>
            <a:r>
              <a:rPr lang="en-US" sz="2800" b="1" dirty="0">
                <a:solidFill>
                  <a:srgbClr val="FF0000"/>
                </a:solidFill>
              </a:rPr>
              <a:t>Managing the Side Effects of Antipsychotics </a:t>
            </a:r>
            <a:endParaRPr lang="en-US" sz="2800" b="1" dirty="0" smtClean="0">
              <a:solidFill>
                <a:srgbClr val="FF0000"/>
              </a:solidFill>
            </a:endParaRPr>
          </a:p>
          <a:p>
            <a:pPr marL="114300" indent="0" algn="justLow">
              <a:buNone/>
            </a:pPr>
            <a:r>
              <a:rPr lang="en-US" sz="2800" dirty="0" smtClean="0"/>
              <a:t>•</a:t>
            </a:r>
            <a:r>
              <a:rPr lang="en-US" sz="2800" dirty="0"/>
              <a:t>The atypical are generally less associated with extrapyramidal symptoms than the typical agents ,but there is a wide range of other side effects, so close monitoring of the prescribed drug is essential. •Some atypical are disposed to anticholinergic effects. </a:t>
            </a:r>
            <a:endParaRPr lang="en-US" sz="2800" dirty="0" smtClean="0"/>
          </a:p>
          <a:p>
            <a:pPr marL="114300" indent="0" algn="justLow">
              <a:buNone/>
            </a:pPr>
            <a:r>
              <a:rPr lang="en-US" sz="2800" dirty="0" smtClean="0"/>
              <a:t>•</a:t>
            </a:r>
            <a:r>
              <a:rPr lang="en-US" sz="2800" dirty="0"/>
              <a:t>Serious side effects in specific atypical can include: reduced seizure threshold, blood </a:t>
            </a:r>
            <a:r>
              <a:rPr lang="en-US" sz="2800" dirty="0" err="1"/>
              <a:t>dyscrasias</a:t>
            </a:r>
            <a:r>
              <a:rPr lang="en-US" sz="2800" dirty="0"/>
              <a:t>, and cardiac arrhythmias. </a:t>
            </a:r>
            <a:endParaRPr lang="en-US" sz="2800" dirty="0" smtClean="0"/>
          </a:p>
          <a:p>
            <a:pPr marL="114300" indent="0" algn="justLow">
              <a:buNone/>
            </a:pPr>
            <a:r>
              <a:rPr lang="en-US" sz="2800" dirty="0" smtClean="0"/>
              <a:t>•</a:t>
            </a:r>
            <a:r>
              <a:rPr lang="en-US" sz="2800" dirty="0"/>
              <a:t>One of the most serious is </a:t>
            </a:r>
            <a:r>
              <a:rPr lang="en-US" sz="2800" dirty="0" err="1"/>
              <a:t>agranulocytosis</a:t>
            </a:r>
            <a:r>
              <a:rPr lang="en-US" sz="2800" dirty="0"/>
              <a:t>, which is a rare blood complication of clozapine requiring close monitoring of the white blood cell count. </a:t>
            </a:r>
            <a:endParaRPr lang="ar-IQ" sz="2800" dirty="0"/>
          </a:p>
        </p:txBody>
      </p:sp>
    </p:spTree>
    <p:extLst>
      <p:ext uri="{BB962C8B-B14F-4D97-AF65-F5344CB8AC3E}">
        <p14:creationId xmlns:p14="http://schemas.microsoft.com/office/powerpoint/2010/main" val="691386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064896" cy="6212160"/>
          </a:xfrm>
        </p:spPr>
        <p:txBody>
          <a:bodyPr>
            <a:noAutofit/>
          </a:bodyPr>
          <a:lstStyle/>
          <a:p>
            <a:pPr algn="justLow"/>
            <a:r>
              <a:rPr lang="en-US" sz="2400" b="1" dirty="0">
                <a:solidFill>
                  <a:srgbClr val="FF0000"/>
                </a:solidFill>
              </a:rPr>
              <a:t>Extrapyramidal symptoms </a:t>
            </a:r>
            <a:r>
              <a:rPr lang="en-US" sz="2400" dirty="0"/>
              <a:t>• Extrapyramidal symptoms can be devastating to quality of life. Close monitoring to treat these and prevent long-term consequences must be part of the treatment plan. Extrapyramidal Side Effects can be include</a:t>
            </a:r>
            <a:r>
              <a:rPr lang="en-US" sz="2400" dirty="0" smtClean="0"/>
              <a:t>:</a:t>
            </a:r>
          </a:p>
          <a:p>
            <a:pPr algn="justLow"/>
            <a:r>
              <a:rPr lang="en-US" sz="2400" dirty="0" smtClean="0"/>
              <a:t> </a:t>
            </a:r>
            <a:r>
              <a:rPr lang="en-US" sz="2400" dirty="0"/>
              <a:t>1. Dystonia: muscle rigidity, torticollis (neck turned in awkward angle). </a:t>
            </a:r>
            <a:endParaRPr lang="en-US" sz="2400" dirty="0" smtClean="0"/>
          </a:p>
          <a:p>
            <a:pPr algn="justLow"/>
            <a:r>
              <a:rPr lang="en-US" sz="2400" dirty="0" smtClean="0"/>
              <a:t>2</a:t>
            </a:r>
            <a:r>
              <a:rPr lang="en-US" sz="2400" dirty="0"/>
              <a:t>. Pseudo parkinsonism or dyskinesia: stiffness, tremors, shuffling gait. </a:t>
            </a:r>
            <a:endParaRPr lang="en-US" sz="2400" dirty="0" smtClean="0"/>
          </a:p>
          <a:p>
            <a:pPr algn="justLow"/>
            <a:r>
              <a:rPr lang="en-US" sz="2400" dirty="0" smtClean="0"/>
              <a:t>3</a:t>
            </a:r>
            <a:r>
              <a:rPr lang="en-US" sz="2400" dirty="0"/>
              <a:t>. </a:t>
            </a:r>
            <a:r>
              <a:rPr lang="en-US" sz="2400" dirty="0" err="1"/>
              <a:t>Akathisia</a:t>
            </a:r>
            <a:r>
              <a:rPr lang="en-US" sz="2400" dirty="0"/>
              <a:t>: restlessness, inability to sit still</a:t>
            </a:r>
            <a:r>
              <a:rPr lang="en-US" sz="2400" dirty="0" smtClean="0"/>
              <a:t>.</a:t>
            </a:r>
          </a:p>
          <a:p>
            <a:pPr algn="justLow"/>
            <a:r>
              <a:rPr lang="en-US" sz="2400" dirty="0" smtClean="0"/>
              <a:t> </a:t>
            </a:r>
            <a:r>
              <a:rPr lang="en-US" sz="2400" dirty="0"/>
              <a:t>4. Tardive dyskinesia: late </a:t>
            </a:r>
            <a:r>
              <a:rPr lang="en-US" sz="2400" dirty="0" smtClean="0"/>
              <a:t>onset </a:t>
            </a:r>
            <a:r>
              <a:rPr lang="en-US" sz="2400" dirty="0"/>
              <a:t>movement disorder that includes lip smacking, grimacing, tongue protrusion. </a:t>
            </a:r>
            <a:endParaRPr lang="en-US" sz="2400" dirty="0" smtClean="0"/>
          </a:p>
          <a:p>
            <a:pPr algn="justLow"/>
            <a:r>
              <a:rPr lang="en-US" sz="2400" dirty="0" smtClean="0"/>
              <a:t>5</a:t>
            </a:r>
            <a:r>
              <a:rPr lang="en-US" sz="2400" dirty="0"/>
              <a:t>. Extrapyramidal symptoms are generally managed with anticholinergic drugs such as </a:t>
            </a:r>
            <a:r>
              <a:rPr lang="en-US" sz="2400" dirty="0" err="1"/>
              <a:t>benztropine</a:t>
            </a:r>
            <a:r>
              <a:rPr lang="en-US" sz="2400" dirty="0"/>
              <a:t>, </a:t>
            </a:r>
            <a:r>
              <a:rPr lang="en-US" sz="2400" dirty="0" err="1"/>
              <a:t>biperiden</a:t>
            </a:r>
            <a:r>
              <a:rPr lang="en-US" sz="2400" dirty="0"/>
              <a:t>, </a:t>
            </a:r>
            <a:r>
              <a:rPr lang="en-US" sz="2400" dirty="0" err="1"/>
              <a:t>trihexyphenidyl</a:t>
            </a:r>
            <a:r>
              <a:rPr lang="en-US" sz="2400" dirty="0"/>
              <a:t>, dopaminergic agonists such as amantadine, or antihistamines such as diphenhydramine. </a:t>
            </a:r>
            <a:endParaRPr lang="ar-IQ"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556793"/>
            <a:ext cx="208823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463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7620000" cy="6140152"/>
          </a:xfrm>
        </p:spPr>
        <p:txBody>
          <a:bodyPr>
            <a:normAutofit/>
          </a:bodyPr>
          <a:lstStyle/>
          <a:p>
            <a:pPr algn="justLow"/>
            <a:r>
              <a:rPr lang="en-US" sz="2800" b="1" dirty="0">
                <a:solidFill>
                  <a:srgbClr val="FF0000"/>
                </a:solidFill>
              </a:rPr>
              <a:t>NURSING CARE FOR SCHIZOPHRENIC </a:t>
            </a:r>
            <a:r>
              <a:rPr lang="en-US" sz="2800" b="1" dirty="0" smtClean="0">
                <a:solidFill>
                  <a:srgbClr val="FF0000"/>
                </a:solidFill>
              </a:rPr>
              <a:t>PATIENT</a:t>
            </a:r>
            <a:r>
              <a:rPr lang="en-US" sz="2800" dirty="0" smtClean="0"/>
              <a:t>. ❖Common </a:t>
            </a:r>
            <a:r>
              <a:rPr lang="en-US" sz="2800" dirty="0"/>
              <a:t>nursing diagnoses for the schizophrenic patient include: </a:t>
            </a:r>
            <a:endParaRPr lang="en-US" sz="2800" dirty="0" smtClean="0"/>
          </a:p>
          <a:p>
            <a:pPr algn="justLow"/>
            <a:r>
              <a:rPr lang="en-US" sz="2800" dirty="0" smtClean="0"/>
              <a:t>•</a:t>
            </a:r>
            <a:r>
              <a:rPr lang="en-US" sz="2800" dirty="0"/>
              <a:t>Self-care deficit. </a:t>
            </a:r>
            <a:endParaRPr lang="en-US" sz="2800" dirty="0" smtClean="0"/>
          </a:p>
          <a:p>
            <a:pPr algn="justLow"/>
            <a:r>
              <a:rPr lang="en-US" sz="2800" dirty="0" smtClean="0"/>
              <a:t>•</a:t>
            </a:r>
            <a:r>
              <a:rPr lang="en-US" sz="2800" dirty="0"/>
              <a:t>Sensory perception disturbed. </a:t>
            </a:r>
            <a:endParaRPr lang="en-US" sz="2800" dirty="0" smtClean="0"/>
          </a:p>
          <a:p>
            <a:pPr algn="justLow"/>
            <a:r>
              <a:rPr lang="en-US" sz="2800" dirty="0" smtClean="0"/>
              <a:t>•</a:t>
            </a:r>
            <a:r>
              <a:rPr lang="en-US" sz="2800" dirty="0"/>
              <a:t>Social isolation</a:t>
            </a:r>
            <a:r>
              <a:rPr lang="en-US" sz="2800" dirty="0" smtClean="0"/>
              <a:t>.</a:t>
            </a:r>
          </a:p>
          <a:p>
            <a:pPr algn="justLow"/>
            <a:r>
              <a:rPr lang="en-US" sz="2800" dirty="0" smtClean="0"/>
              <a:t> </a:t>
            </a:r>
            <a:r>
              <a:rPr lang="en-US" sz="2800" dirty="0"/>
              <a:t>•Thought processes disturbed. </a:t>
            </a:r>
            <a:endParaRPr lang="en-US" sz="2800" dirty="0" smtClean="0"/>
          </a:p>
          <a:p>
            <a:pPr algn="justLow"/>
            <a:r>
              <a:rPr lang="en-US" sz="2800" dirty="0" smtClean="0"/>
              <a:t>•</a:t>
            </a:r>
            <a:r>
              <a:rPr lang="en-US" sz="2800" dirty="0"/>
              <a:t>Risk for violence</a:t>
            </a:r>
            <a:endParaRPr lang="ar-IQ" sz="2800" dirty="0"/>
          </a:p>
        </p:txBody>
      </p:sp>
    </p:spTree>
    <p:extLst>
      <p:ext uri="{BB962C8B-B14F-4D97-AF65-F5344CB8AC3E}">
        <p14:creationId xmlns:p14="http://schemas.microsoft.com/office/powerpoint/2010/main" val="2071761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7620000" cy="6068144"/>
          </a:xfrm>
        </p:spPr>
        <p:txBody>
          <a:bodyPr/>
          <a:lstStyle/>
          <a:p>
            <a:pPr marL="114300" lvl="0" indent="0" algn="justLow">
              <a:buClr>
                <a:srgbClr val="A9A57C"/>
              </a:buClr>
              <a:buNone/>
            </a:pPr>
            <a:r>
              <a:rPr lang="en-US" sz="2800" b="1" dirty="0" smtClean="0">
                <a:solidFill>
                  <a:srgbClr val="00B0F0"/>
                </a:solidFill>
              </a:rPr>
              <a:t>NURSING </a:t>
            </a:r>
            <a:r>
              <a:rPr lang="en-US" sz="2800" b="1" dirty="0">
                <a:solidFill>
                  <a:srgbClr val="00B0F0"/>
                </a:solidFill>
              </a:rPr>
              <a:t>INTERVENTIONS </a:t>
            </a:r>
            <a:r>
              <a:rPr lang="en-US" sz="2800" dirty="0"/>
              <a:t>➢ For Clients with Schizophrenia </a:t>
            </a:r>
            <a:endParaRPr lang="en-US" sz="2800" dirty="0" smtClean="0"/>
          </a:p>
          <a:p>
            <a:pPr marL="114300" lvl="0" indent="0" algn="justLow">
              <a:buClr>
                <a:srgbClr val="A9A57C"/>
              </a:buClr>
              <a:buNone/>
            </a:pPr>
            <a:r>
              <a:rPr lang="en-US" sz="2800" dirty="0" smtClean="0"/>
              <a:t>Promoting </a:t>
            </a:r>
            <a:r>
              <a:rPr lang="en-US" sz="2800" dirty="0"/>
              <a:t>safety of client and others and right to privacy and dignity. </a:t>
            </a:r>
            <a:endParaRPr lang="en-US" sz="2800" dirty="0" smtClean="0"/>
          </a:p>
          <a:p>
            <a:pPr marL="114300" lvl="0" indent="0" algn="justLow">
              <a:buClr>
                <a:srgbClr val="A9A57C"/>
              </a:buClr>
              <a:buNone/>
            </a:pPr>
            <a:r>
              <a:rPr lang="en-US" sz="2800" dirty="0" smtClean="0"/>
              <a:t> </a:t>
            </a:r>
            <a:r>
              <a:rPr lang="en-US" sz="2800" dirty="0"/>
              <a:t>Establishing therapeutic relationship by establishing trust. </a:t>
            </a:r>
            <a:endParaRPr lang="en-US" sz="2800" dirty="0" smtClean="0"/>
          </a:p>
          <a:p>
            <a:pPr marL="114300" lvl="0" indent="0" algn="justLow">
              <a:buClr>
                <a:srgbClr val="A9A57C"/>
              </a:buClr>
              <a:buNone/>
            </a:pPr>
            <a:r>
              <a:rPr lang="en-US" sz="2800" dirty="0" smtClean="0"/>
              <a:t> </a:t>
            </a:r>
            <a:r>
              <a:rPr lang="en-US" sz="2800" dirty="0"/>
              <a:t>Using therapeutic communication (clarifying feelings and statements when speech and thoughts are disorganized or confused). </a:t>
            </a:r>
            <a:endParaRPr lang="ar-IQ" sz="2800" dirty="0">
              <a:solidFill>
                <a:srgbClr val="2F2B20"/>
              </a:solidFill>
            </a:endParaRPr>
          </a:p>
          <a:p>
            <a:endParaRPr lang="ar-IQ" dirty="0"/>
          </a:p>
        </p:txBody>
      </p:sp>
    </p:spTree>
    <p:extLst>
      <p:ext uri="{BB962C8B-B14F-4D97-AF65-F5344CB8AC3E}">
        <p14:creationId xmlns:p14="http://schemas.microsoft.com/office/powerpoint/2010/main" val="236254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7620000" cy="5492080"/>
          </a:xfrm>
        </p:spPr>
        <p:txBody>
          <a:bodyPr>
            <a:normAutofit/>
          </a:bodyPr>
          <a:lstStyle/>
          <a:p>
            <a:pPr marL="114300" indent="0" algn="justLow">
              <a:buNone/>
            </a:pPr>
            <a:r>
              <a:rPr lang="en-US" sz="2800" dirty="0" smtClean="0"/>
              <a:t>People </a:t>
            </a:r>
            <a:r>
              <a:rPr lang="en-US" sz="2800" dirty="0"/>
              <a:t>with schizophrenia have a “ between their thoughts and their feelings and between their reality and society’s reality, which can lead to unusual and frightening behaviors. ▪Schizophrenia is a frequent cause for long psychiatric hospitalizations. ▪The suffering of patients with schizophrenia and their families can last a lifetime as this crippling condition continues. ▪The first psychotic break often responds well to treatment, but the relapse rate is high and the person may become increasingly disabled. </a:t>
            </a:r>
            <a:endParaRPr lang="en-US" sz="2600" dirty="0" smtClean="0"/>
          </a:p>
          <a:p>
            <a:endParaRPr lang="ar-IQ" dirty="0"/>
          </a:p>
        </p:txBody>
      </p:sp>
    </p:spTree>
    <p:extLst>
      <p:ext uri="{BB962C8B-B14F-4D97-AF65-F5344CB8AC3E}">
        <p14:creationId xmlns:p14="http://schemas.microsoft.com/office/powerpoint/2010/main" val="4185617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7620000" cy="6068144"/>
          </a:xfrm>
        </p:spPr>
        <p:txBody>
          <a:bodyPr>
            <a:normAutofit/>
          </a:bodyPr>
          <a:lstStyle/>
          <a:p>
            <a:r>
              <a:rPr lang="en-US" sz="2400" b="1" dirty="0">
                <a:solidFill>
                  <a:srgbClr val="00B0F0"/>
                </a:solidFill>
              </a:rPr>
              <a:t>Interventions for delusions</a:t>
            </a:r>
            <a:r>
              <a:rPr lang="en-US" sz="2400" dirty="0" smtClean="0"/>
              <a:t>:</a:t>
            </a:r>
          </a:p>
          <a:p>
            <a:r>
              <a:rPr lang="en-US" sz="2400" dirty="0" smtClean="0"/>
              <a:t> </a:t>
            </a:r>
            <a:r>
              <a:rPr lang="en-US" sz="2400" dirty="0"/>
              <a:t>1. Do not openly confront the delusion or argue with the client</a:t>
            </a:r>
            <a:r>
              <a:rPr lang="en-US" sz="2400" dirty="0" smtClean="0"/>
              <a:t>.</a:t>
            </a:r>
          </a:p>
          <a:p>
            <a:r>
              <a:rPr lang="en-US" sz="2400" dirty="0" smtClean="0"/>
              <a:t> </a:t>
            </a:r>
            <a:r>
              <a:rPr lang="en-US" sz="2400" dirty="0"/>
              <a:t>2. Establish and maintain reality for the client. </a:t>
            </a:r>
            <a:endParaRPr lang="en-US" sz="2400" dirty="0" smtClean="0"/>
          </a:p>
          <a:p>
            <a:r>
              <a:rPr lang="en-US" sz="2400" dirty="0" smtClean="0"/>
              <a:t>3</a:t>
            </a:r>
            <a:r>
              <a:rPr lang="en-US" sz="2400" dirty="0"/>
              <a:t>. Use distracting techniques</a:t>
            </a:r>
            <a:r>
              <a:rPr lang="en-US" sz="2400" dirty="0" smtClean="0"/>
              <a:t>.</a:t>
            </a:r>
          </a:p>
          <a:p>
            <a:r>
              <a:rPr lang="en-US" sz="2400" dirty="0" smtClean="0"/>
              <a:t> </a:t>
            </a:r>
            <a:r>
              <a:rPr lang="en-US" sz="2400" dirty="0"/>
              <a:t>4. Teach the client positive self-talk, positive thinking, and to ignore delusional beliefs. </a:t>
            </a:r>
            <a:endParaRPr lang="ar-IQ" sz="2400" dirty="0"/>
          </a:p>
        </p:txBody>
      </p:sp>
    </p:spTree>
    <p:extLst>
      <p:ext uri="{BB962C8B-B14F-4D97-AF65-F5344CB8AC3E}">
        <p14:creationId xmlns:p14="http://schemas.microsoft.com/office/powerpoint/2010/main" val="3752033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7620000" cy="6140152"/>
          </a:xfrm>
        </p:spPr>
        <p:txBody>
          <a:bodyPr>
            <a:normAutofit/>
          </a:bodyPr>
          <a:lstStyle/>
          <a:p>
            <a:r>
              <a:rPr lang="en-US" sz="2400" b="1" dirty="0">
                <a:solidFill>
                  <a:srgbClr val="00B0F0"/>
                </a:solidFill>
              </a:rPr>
              <a:t>Interventions for hallucinations: </a:t>
            </a:r>
            <a:endParaRPr lang="en-US" sz="2400" b="1" dirty="0" smtClean="0">
              <a:solidFill>
                <a:srgbClr val="00B0F0"/>
              </a:solidFill>
            </a:endParaRPr>
          </a:p>
          <a:p>
            <a:r>
              <a:rPr lang="en-US" sz="2400" dirty="0" smtClean="0"/>
              <a:t>1</a:t>
            </a:r>
            <a:r>
              <a:rPr lang="en-US" sz="2400" dirty="0"/>
              <a:t>. Help present and maintain reality by frequent contact and communication with client. </a:t>
            </a:r>
            <a:endParaRPr lang="en-US" sz="2400" dirty="0" smtClean="0"/>
          </a:p>
          <a:p>
            <a:r>
              <a:rPr lang="en-US" sz="2400" dirty="0" smtClean="0"/>
              <a:t>2</a:t>
            </a:r>
            <a:r>
              <a:rPr lang="en-US" sz="2400" dirty="0"/>
              <a:t>. Elicit description of hallucination to protect the client and others. </a:t>
            </a:r>
            <a:endParaRPr lang="en-US" sz="2400" dirty="0" smtClean="0"/>
          </a:p>
          <a:p>
            <a:r>
              <a:rPr lang="en-US" sz="2400" dirty="0" smtClean="0"/>
              <a:t>3</a:t>
            </a:r>
            <a:r>
              <a:rPr lang="en-US" sz="2400" dirty="0"/>
              <a:t>. The nurse’s understanding of the hallucination helps him or her know how to calm or reassure the client</a:t>
            </a:r>
            <a:r>
              <a:rPr lang="en-US" sz="2400" dirty="0" smtClean="0"/>
              <a:t>.</a:t>
            </a:r>
          </a:p>
          <a:p>
            <a:r>
              <a:rPr lang="en-US" sz="2400" dirty="0" smtClean="0"/>
              <a:t> </a:t>
            </a:r>
            <a:r>
              <a:rPr lang="en-US" sz="2400" dirty="0"/>
              <a:t>4. Engage client in reality-based activities, such as card playing, occupational therapy, or listening to music</a:t>
            </a:r>
            <a:endParaRPr lang="ar-IQ" sz="2400" dirty="0"/>
          </a:p>
        </p:txBody>
      </p:sp>
    </p:spTree>
    <p:extLst>
      <p:ext uri="{BB962C8B-B14F-4D97-AF65-F5344CB8AC3E}">
        <p14:creationId xmlns:p14="http://schemas.microsoft.com/office/powerpoint/2010/main" val="4248409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332656"/>
            <a:ext cx="7992888" cy="6068144"/>
          </a:xfrm>
        </p:spPr>
        <p:txBody>
          <a:bodyPr/>
          <a:lstStyle/>
          <a:p>
            <a:r>
              <a:rPr lang="en-US" b="1" dirty="0">
                <a:solidFill>
                  <a:srgbClr val="00B0F0"/>
                </a:solidFill>
              </a:rPr>
              <a:t>Coping with socially inappropriate behaviors: </a:t>
            </a:r>
            <a:endParaRPr lang="en-US" b="1" dirty="0" smtClean="0">
              <a:solidFill>
                <a:srgbClr val="00B0F0"/>
              </a:solidFill>
            </a:endParaRPr>
          </a:p>
          <a:p>
            <a:pPr algn="justLow"/>
            <a:r>
              <a:rPr lang="en-US" sz="2400" dirty="0" smtClean="0"/>
              <a:t>1</a:t>
            </a:r>
            <a:r>
              <a:rPr lang="en-US" sz="2400" dirty="0"/>
              <a:t>. Redirect the client away from problem situations</a:t>
            </a:r>
            <a:r>
              <a:rPr lang="en-US" sz="2400" dirty="0" smtClean="0"/>
              <a:t>.</a:t>
            </a:r>
          </a:p>
          <a:p>
            <a:pPr algn="justLow"/>
            <a:r>
              <a:rPr lang="en-US" sz="2400" dirty="0" smtClean="0"/>
              <a:t> </a:t>
            </a:r>
            <a:r>
              <a:rPr lang="en-US" sz="2400" dirty="0"/>
              <a:t>2. Deal with inappropriate behaviors in a nonjudgmental and matter of fact manner; give factual statements; and do not scold the client. </a:t>
            </a:r>
            <a:endParaRPr lang="en-US" sz="2400" dirty="0" smtClean="0"/>
          </a:p>
          <a:p>
            <a:pPr algn="justLow"/>
            <a:r>
              <a:rPr lang="en-US" sz="2400" dirty="0" smtClean="0"/>
              <a:t>3</a:t>
            </a:r>
            <a:r>
              <a:rPr lang="en-US" sz="2400" dirty="0"/>
              <a:t>. Reassure others that the client’s inappropriate behaviors or comments are not his or her fault (without violating client confidentiality). </a:t>
            </a:r>
            <a:endParaRPr lang="en-US" sz="2400" dirty="0" smtClean="0"/>
          </a:p>
          <a:p>
            <a:pPr algn="justLow"/>
            <a:r>
              <a:rPr lang="en-US" sz="2400" dirty="0" smtClean="0"/>
              <a:t>4</a:t>
            </a:r>
            <a:r>
              <a:rPr lang="en-US" sz="2400" dirty="0"/>
              <a:t>. Try to reintegrate the client into the treatment milieu as soon as possible. </a:t>
            </a:r>
            <a:endParaRPr lang="en-US" sz="2400" dirty="0" smtClean="0"/>
          </a:p>
          <a:p>
            <a:pPr algn="justLow"/>
            <a:r>
              <a:rPr lang="en-US" sz="2400" dirty="0" smtClean="0"/>
              <a:t>5</a:t>
            </a:r>
            <a:r>
              <a:rPr lang="en-US" sz="2400" dirty="0"/>
              <a:t>. Do not make the client feel punished or shunned for inappropriate behaviors. </a:t>
            </a:r>
            <a:endParaRPr lang="en-US" sz="2400" dirty="0" smtClean="0"/>
          </a:p>
        </p:txBody>
      </p:sp>
    </p:spTree>
    <p:extLst>
      <p:ext uri="{BB962C8B-B14F-4D97-AF65-F5344CB8AC3E}">
        <p14:creationId xmlns:p14="http://schemas.microsoft.com/office/powerpoint/2010/main" val="1888868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828092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017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404664"/>
            <a:ext cx="8208912" cy="5880720"/>
          </a:xfrm>
        </p:spPr>
        <p:txBody>
          <a:bodyPr>
            <a:noAutofit/>
          </a:bodyPr>
          <a:lstStyle/>
          <a:p>
            <a:pPr marL="411480" lvl="1" indent="0" algn="just">
              <a:buNone/>
            </a:pPr>
            <a:r>
              <a:rPr lang="en-US" sz="2800" dirty="0" smtClean="0"/>
              <a:t>Schizophrenic </a:t>
            </a:r>
            <a:r>
              <a:rPr lang="en-US" sz="2800" dirty="0"/>
              <a:t>individuals at risk for suicide, which may be manifested as voices telling the person to kill her/himself or a means to end suffering. </a:t>
            </a:r>
            <a:r>
              <a:rPr lang="en-US" sz="2800" dirty="0" smtClean="0"/>
              <a:t>DSM-5 </a:t>
            </a:r>
            <a:r>
              <a:rPr lang="en-US" sz="2800" dirty="0"/>
              <a:t>now categorizes schizophrenia under the global title of schizophrenia spectrum disorders (2013</a:t>
            </a:r>
            <a:r>
              <a:rPr lang="en-US" sz="2800" dirty="0" smtClean="0"/>
              <a:t>). </a:t>
            </a:r>
            <a:r>
              <a:rPr lang="en-US" sz="2800" dirty="0" smtClean="0"/>
              <a:t>The </a:t>
            </a:r>
            <a:r>
              <a:rPr lang="en-US" sz="2800" dirty="0"/>
              <a:t>new term of schizophrenia spectrum disorders reflects a gradient of psychopathology that a patient can experience from least to most </a:t>
            </a:r>
            <a:r>
              <a:rPr lang="en-US" sz="2800" dirty="0" smtClean="0"/>
              <a:t>severe . Disorders </a:t>
            </a:r>
            <a:r>
              <a:rPr lang="en-US" sz="2800" dirty="0"/>
              <a:t>such as </a:t>
            </a:r>
            <a:r>
              <a:rPr lang="en-US" sz="2800" dirty="0" err="1"/>
              <a:t>schizophreniform</a:t>
            </a:r>
            <a:r>
              <a:rPr lang="en-US" sz="2800" dirty="0"/>
              <a:t> and schizoaffective would be the less severe forms. </a:t>
            </a:r>
            <a:endParaRPr lang="ar-IQ" sz="2800" dirty="0">
              <a:cs typeface="+mj-cs"/>
            </a:endParaRPr>
          </a:p>
        </p:txBody>
      </p:sp>
    </p:spTree>
    <p:extLst>
      <p:ext uri="{BB962C8B-B14F-4D97-AF65-F5344CB8AC3E}">
        <p14:creationId xmlns:p14="http://schemas.microsoft.com/office/powerpoint/2010/main" val="4193619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0648"/>
            <a:ext cx="7537648" cy="6140152"/>
          </a:xfrm>
        </p:spPr>
        <p:txBody>
          <a:bodyPr>
            <a:noAutofit/>
          </a:bodyPr>
          <a:lstStyle/>
          <a:p>
            <a:pPr marL="114300" indent="0" algn="justLow">
              <a:buNone/>
            </a:pPr>
            <a:r>
              <a:rPr lang="en-US" sz="3200" b="1" dirty="0" smtClean="0">
                <a:solidFill>
                  <a:srgbClr val="0070C0"/>
                </a:solidFill>
              </a:rPr>
              <a:t>Categorizes </a:t>
            </a:r>
            <a:r>
              <a:rPr lang="en-US" sz="3200" b="1" dirty="0">
                <a:solidFill>
                  <a:srgbClr val="0070C0"/>
                </a:solidFill>
              </a:rPr>
              <a:t>the Schizophrenia Spectrum and Other </a:t>
            </a:r>
            <a:r>
              <a:rPr lang="en-US" sz="3200" b="1" dirty="0" smtClean="0">
                <a:solidFill>
                  <a:srgbClr val="0070C0"/>
                </a:solidFill>
              </a:rPr>
              <a:t>Psychotic </a:t>
            </a:r>
            <a:r>
              <a:rPr lang="en-US" sz="3200" b="1" dirty="0">
                <a:solidFill>
                  <a:srgbClr val="0070C0"/>
                </a:solidFill>
              </a:rPr>
              <a:t>Disorder according the DSM-5</a:t>
            </a:r>
          </a:p>
          <a:p>
            <a:pPr marL="114300" indent="0" algn="justLow">
              <a:buNone/>
            </a:pPr>
            <a:r>
              <a:rPr lang="en-US" sz="3200" dirty="0"/>
              <a:t> </a:t>
            </a:r>
            <a:r>
              <a:rPr lang="en-US" sz="3200" dirty="0" smtClean="0"/>
              <a:t>1</a:t>
            </a:r>
            <a:r>
              <a:rPr lang="en-US" sz="3200" dirty="0"/>
              <a:t>. Schizotypal personality disorder. </a:t>
            </a:r>
            <a:endParaRPr lang="en-US" sz="3200" dirty="0" smtClean="0"/>
          </a:p>
          <a:p>
            <a:pPr marL="114300" indent="0" algn="justLow">
              <a:buNone/>
            </a:pPr>
            <a:r>
              <a:rPr lang="en-US" sz="3200" dirty="0" smtClean="0"/>
              <a:t>2</a:t>
            </a:r>
            <a:r>
              <a:rPr lang="en-US" sz="3200" dirty="0"/>
              <a:t>. Delusional disorder. </a:t>
            </a:r>
            <a:endParaRPr lang="en-US" sz="3200" dirty="0" smtClean="0"/>
          </a:p>
          <a:p>
            <a:pPr marL="114300" indent="0" algn="justLow">
              <a:buNone/>
            </a:pPr>
            <a:r>
              <a:rPr lang="en-US" sz="3200" dirty="0" smtClean="0"/>
              <a:t>3</a:t>
            </a:r>
            <a:r>
              <a:rPr lang="en-US" sz="3200" dirty="0"/>
              <a:t>. Brief psychotic disorder</a:t>
            </a:r>
            <a:r>
              <a:rPr lang="en-US" sz="3200" dirty="0" smtClean="0"/>
              <a:t>.</a:t>
            </a:r>
          </a:p>
          <a:p>
            <a:pPr marL="114300" indent="0" algn="justLow">
              <a:buNone/>
            </a:pPr>
            <a:r>
              <a:rPr lang="en-US" sz="3200" dirty="0" smtClean="0"/>
              <a:t> </a:t>
            </a:r>
            <a:r>
              <a:rPr lang="en-US" sz="3200" dirty="0"/>
              <a:t>4. </a:t>
            </a:r>
            <a:r>
              <a:rPr lang="en-US" sz="3200" dirty="0" err="1"/>
              <a:t>Schizophreniform</a:t>
            </a:r>
            <a:r>
              <a:rPr lang="en-US" sz="3200" dirty="0"/>
              <a:t> disorder</a:t>
            </a:r>
            <a:r>
              <a:rPr lang="en-US" sz="3200" dirty="0" smtClean="0"/>
              <a:t>.</a:t>
            </a:r>
          </a:p>
          <a:p>
            <a:pPr marL="114300" indent="0" algn="justLow">
              <a:buNone/>
            </a:pPr>
            <a:r>
              <a:rPr lang="en-US" sz="3200" dirty="0" smtClean="0"/>
              <a:t> </a:t>
            </a:r>
            <a:r>
              <a:rPr lang="en-US" sz="3200" dirty="0"/>
              <a:t>5. Schizophrenia spectrum. </a:t>
            </a:r>
            <a:endParaRPr lang="en-US" sz="3200" dirty="0" smtClean="0"/>
          </a:p>
          <a:p>
            <a:pPr marL="114300" indent="0" algn="justLow">
              <a:buNone/>
            </a:pPr>
            <a:r>
              <a:rPr lang="en-US" sz="3200" dirty="0" smtClean="0"/>
              <a:t>6</a:t>
            </a:r>
            <a:r>
              <a:rPr lang="en-US" sz="3200" dirty="0"/>
              <a:t>. Schizoaffective disorder. </a:t>
            </a:r>
          </a:p>
        </p:txBody>
      </p:sp>
    </p:spTree>
    <p:extLst>
      <p:ext uri="{BB962C8B-B14F-4D97-AF65-F5344CB8AC3E}">
        <p14:creationId xmlns:p14="http://schemas.microsoft.com/office/powerpoint/2010/main" val="3904555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7620000" cy="5780112"/>
          </a:xfrm>
        </p:spPr>
        <p:txBody>
          <a:bodyPr>
            <a:normAutofit/>
          </a:bodyPr>
          <a:lstStyle/>
          <a:p>
            <a:pPr marL="114300" lvl="0" indent="0" algn="justLow">
              <a:buClr>
                <a:srgbClr val="A9A57C"/>
              </a:buClr>
              <a:buNone/>
            </a:pPr>
            <a:r>
              <a:rPr lang="en-US" sz="3200" dirty="0" smtClean="0">
                <a:solidFill>
                  <a:srgbClr val="2F2B20"/>
                </a:solidFill>
              </a:rPr>
              <a:t>7</a:t>
            </a:r>
            <a:r>
              <a:rPr lang="en-US" sz="3200" dirty="0">
                <a:solidFill>
                  <a:srgbClr val="2F2B20"/>
                </a:solidFill>
              </a:rPr>
              <a:t>. Substance/drug induced psychotic disorder. </a:t>
            </a:r>
            <a:endParaRPr lang="en-US" sz="3200" dirty="0" smtClean="0">
              <a:solidFill>
                <a:srgbClr val="2F2B20"/>
              </a:solidFill>
            </a:endParaRPr>
          </a:p>
          <a:p>
            <a:pPr marL="114300" lvl="0" indent="0" algn="justLow">
              <a:buClr>
                <a:srgbClr val="A9A57C"/>
              </a:buClr>
              <a:buNone/>
            </a:pPr>
            <a:r>
              <a:rPr lang="en-US" sz="3200" dirty="0" smtClean="0">
                <a:solidFill>
                  <a:srgbClr val="2F2B20"/>
                </a:solidFill>
              </a:rPr>
              <a:t>8</a:t>
            </a:r>
            <a:r>
              <a:rPr lang="en-US" sz="3200" dirty="0">
                <a:solidFill>
                  <a:srgbClr val="2F2B20"/>
                </a:solidFill>
              </a:rPr>
              <a:t>. Psychotic disorder due to a medical condition. </a:t>
            </a:r>
            <a:endParaRPr lang="en-US" sz="3200" dirty="0" smtClean="0">
              <a:solidFill>
                <a:srgbClr val="2F2B20"/>
              </a:solidFill>
            </a:endParaRPr>
          </a:p>
          <a:p>
            <a:pPr marL="114300" lvl="0" indent="0" algn="justLow">
              <a:buClr>
                <a:srgbClr val="A9A57C"/>
              </a:buClr>
              <a:buNone/>
            </a:pPr>
            <a:r>
              <a:rPr lang="en-US" sz="3200" dirty="0" smtClean="0">
                <a:solidFill>
                  <a:srgbClr val="2F2B20"/>
                </a:solidFill>
              </a:rPr>
              <a:t>9</a:t>
            </a:r>
            <a:r>
              <a:rPr lang="en-US" sz="3200" dirty="0">
                <a:solidFill>
                  <a:srgbClr val="2F2B20"/>
                </a:solidFill>
              </a:rPr>
              <a:t>. Catatonia. </a:t>
            </a:r>
            <a:endParaRPr lang="en-US" sz="3200" dirty="0" smtClean="0">
              <a:solidFill>
                <a:srgbClr val="2F2B20"/>
              </a:solidFill>
            </a:endParaRPr>
          </a:p>
          <a:p>
            <a:pPr marL="114300" lvl="0" indent="0" algn="justLow">
              <a:buClr>
                <a:srgbClr val="A9A57C"/>
              </a:buClr>
              <a:buNone/>
            </a:pPr>
            <a:r>
              <a:rPr lang="en-US" sz="3200" dirty="0" smtClean="0">
                <a:solidFill>
                  <a:srgbClr val="2F2B20"/>
                </a:solidFill>
              </a:rPr>
              <a:t>10.Other </a:t>
            </a:r>
            <a:r>
              <a:rPr lang="en-US" sz="3200" dirty="0">
                <a:solidFill>
                  <a:srgbClr val="2F2B20"/>
                </a:solidFill>
              </a:rPr>
              <a:t>Specified Schizophrenia Spectrum and Other Psychotic Disorder. 11.Unspecified Schizophrenia Spectrum and Other Psychotic Disorder. </a:t>
            </a:r>
          </a:p>
          <a:p>
            <a:pPr marL="114300" indent="0" algn="justLow">
              <a:buNone/>
            </a:pPr>
            <a:endParaRPr lang="en-US" sz="4000" dirty="0"/>
          </a:p>
        </p:txBody>
      </p:sp>
    </p:spTree>
    <p:extLst>
      <p:ext uri="{BB962C8B-B14F-4D97-AF65-F5344CB8AC3E}">
        <p14:creationId xmlns:p14="http://schemas.microsoft.com/office/powerpoint/2010/main" val="1399147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7681664" cy="6669360"/>
          </a:xfrm>
        </p:spPr>
        <p:txBody>
          <a:bodyPr>
            <a:noAutofit/>
          </a:bodyPr>
          <a:lstStyle/>
          <a:p>
            <a:pPr marL="114300" indent="0" algn="justLow">
              <a:buNone/>
            </a:pPr>
            <a:r>
              <a:rPr lang="en-US" sz="3600" dirty="0" smtClean="0"/>
              <a:t> </a:t>
            </a:r>
            <a:r>
              <a:rPr lang="en-US" sz="2800" dirty="0"/>
              <a:t>Medical conditions that can contribute to psychoses include brain tumors, CNS infections, delirium, and endocrine disorders. All of these disorders, though not schizophrenia, have some of the same symptoms but different etiology and duration of disability </a:t>
            </a:r>
            <a:endParaRPr lang="en-US" sz="2800" dirty="0" smtClean="0"/>
          </a:p>
          <a:p>
            <a:pPr marL="114300" indent="0" algn="justLow">
              <a:buNone/>
            </a:pPr>
            <a:r>
              <a:rPr lang="en-US" sz="2800" dirty="0" smtClean="0"/>
              <a:t>• Frequently</a:t>
            </a:r>
            <a:r>
              <a:rPr lang="en-US" sz="2800" dirty="0"/>
              <a:t>, schizophrenia is initially diagnosed in adolescents and younger adults between the ages of 16 and </a:t>
            </a:r>
            <a:r>
              <a:rPr lang="en-US" sz="2800" dirty="0" smtClean="0"/>
              <a:t>35. </a:t>
            </a:r>
            <a:endParaRPr lang="en-US" sz="2800" b="1" dirty="0"/>
          </a:p>
        </p:txBody>
      </p:sp>
    </p:spTree>
    <p:extLst>
      <p:ext uri="{BB962C8B-B14F-4D97-AF65-F5344CB8AC3E}">
        <p14:creationId xmlns:p14="http://schemas.microsoft.com/office/powerpoint/2010/main" val="143335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208912" cy="6624736"/>
          </a:xfrm>
        </p:spPr>
        <p:txBody>
          <a:bodyPr>
            <a:noAutofit/>
          </a:bodyPr>
          <a:lstStyle/>
          <a:p>
            <a:pPr marL="0" indent="0" algn="ctr">
              <a:lnSpc>
                <a:spcPct val="107000"/>
              </a:lnSpc>
              <a:spcAft>
                <a:spcPts val="800"/>
              </a:spcAft>
              <a:buNone/>
            </a:pPr>
            <a:r>
              <a:rPr lang="en-US" sz="3200" b="1" dirty="0">
                <a:solidFill>
                  <a:srgbClr val="0070C0"/>
                </a:solidFill>
                <a:ea typeface="Calibri"/>
                <a:cs typeface="Arial"/>
              </a:rPr>
              <a:t>Symptoms of </a:t>
            </a:r>
            <a:r>
              <a:rPr lang="en-US" sz="3200" b="1" dirty="0" smtClean="0">
                <a:solidFill>
                  <a:srgbClr val="0070C0"/>
                </a:solidFill>
                <a:ea typeface="Calibri"/>
                <a:cs typeface="Arial"/>
              </a:rPr>
              <a:t>Schizophrenia </a:t>
            </a:r>
          </a:p>
          <a:p>
            <a:pPr marL="0" indent="0" algn="justLow">
              <a:lnSpc>
                <a:spcPct val="107000"/>
              </a:lnSpc>
              <a:spcAft>
                <a:spcPts val="800"/>
              </a:spcAft>
              <a:buNone/>
            </a:pPr>
            <a:r>
              <a:rPr lang="en-US" sz="2400" dirty="0" smtClean="0"/>
              <a:t>The </a:t>
            </a:r>
            <a:r>
              <a:rPr lang="en-US" sz="2400" dirty="0"/>
              <a:t>presence of delusions, hallucinations, and/or disorganized speech for a significant portion of time during a 1-month period. At least one of these must be present for the diagnosis. </a:t>
            </a:r>
            <a:endParaRPr lang="en-US" sz="2400" dirty="0" smtClean="0"/>
          </a:p>
          <a:p>
            <a:pPr marL="0" indent="0" algn="justLow">
              <a:lnSpc>
                <a:spcPct val="107000"/>
              </a:lnSpc>
              <a:spcAft>
                <a:spcPts val="800"/>
              </a:spcAft>
              <a:buNone/>
            </a:pPr>
            <a:r>
              <a:rPr lang="en-US" sz="2400" dirty="0" smtClean="0"/>
              <a:t>2</a:t>
            </a:r>
            <a:r>
              <a:rPr lang="en-US" sz="2400" dirty="0"/>
              <a:t>. Grossly abnormal motor behavior and/ or negative symptoms. </a:t>
            </a:r>
            <a:endParaRPr lang="en-US" sz="2400" dirty="0" smtClean="0"/>
          </a:p>
          <a:p>
            <a:pPr marL="0" indent="0" algn="justLow">
              <a:lnSpc>
                <a:spcPct val="107000"/>
              </a:lnSpc>
              <a:spcAft>
                <a:spcPts val="800"/>
              </a:spcAft>
              <a:buNone/>
            </a:pPr>
            <a:r>
              <a:rPr lang="en-US" sz="2400" dirty="0" smtClean="0"/>
              <a:t>3</a:t>
            </a:r>
            <a:r>
              <a:rPr lang="en-US" sz="2400" dirty="0"/>
              <a:t>. One or more areas of functioning, such as school, work, personal relationships, or self-care, are impaired. Some disturbance needs to be evident for at least 6 months. </a:t>
            </a:r>
            <a:endParaRPr lang="en-US" sz="2400" dirty="0" smtClean="0"/>
          </a:p>
          <a:p>
            <a:pPr marL="0" indent="0" algn="justLow">
              <a:lnSpc>
                <a:spcPct val="107000"/>
              </a:lnSpc>
              <a:spcAft>
                <a:spcPts val="800"/>
              </a:spcAft>
              <a:buNone/>
            </a:pPr>
            <a:r>
              <a:rPr lang="en-US" sz="2400" dirty="0" smtClean="0"/>
              <a:t>4</a:t>
            </a:r>
            <a:r>
              <a:rPr lang="en-US" sz="2400" dirty="0"/>
              <a:t>. Schizophrenia can also have features of catatonia, which include any of the following: motor immobility to stupor, excessive motor activity, peculiar voluntary movements, and echolalia or </a:t>
            </a:r>
            <a:r>
              <a:rPr lang="en-US" sz="2400" dirty="0" err="1"/>
              <a:t>echopraxia</a:t>
            </a:r>
            <a:endParaRPr lang="en-US" sz="2400" dirty="0">
              <a:ea typeface="Calibri"/>
              <a:cs typeface="Arial"/>
            </a:endParaRPr>
          </a:p>
        </p:txBody>
      </p:sp>
    </p:spTree>
    <p:extLst>
      <p:ext uri="{BB962C8B-B14F-4D97-AF65-F5344CB8AC3E}">
        <p14:creationId xmlns:p14="http://schemas.microsoft.com/office/powerpoint/2010/main" val="379278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620000" cy="5924128"/>
          </a:xfrm>
        </p:spPr>
        <p:txBody>
          <a:bodyPr>
            <a:normAutofit/>
          </a:bodyPr>
          <a:lstStyle/>
          <a:p>
            <a:pPr marL="114300" indent="0" algn="justLow">
              <a:buNone/>
            </a:pPr>
            <a:r>
              <a:rPr lang="en-US" sz="3200" b="1" dirty="0" smtClean="0">
                <a:solidFill>
                  <a:srgbClr val="C00000"/>
                </a:solidFill>
              </a:rPr>
              <a:t>Negative </a:t>
            </a:r>
            <a:r>
              <a:rPr lang="en-US" sz="3200" b="1" dirty="0">
                <a:solidFill>
                  <a:srgbClr val="C00000"/>
                </a:solidFill>
              </a:rPr>
              <a:t>symptoms: </a:t>
            </a:r>
            <a:r>
              <a:rPr lang="en-US" sz="3200" dirty="0"/>
              <a:t>Represent a loss or a decrease in the ability to initiate plans, speak, express emotion, or find pleasure in everyday life. These symptoms are harder to recognize as part of the disorder and can be mistaken for laziness or depression. The term "negative symptoms" refers to reductions in normal emotional and behavioral states. These include the following: </a:t>
            </a:r>
          </a:p>
        </p:txBody>
      </p:sp>
    </p:spTree>
    <p:extLst>
      <p:ext uri="{BB962C8B-B14F-4D97-AF65-F5344CB8AC3E}">
        <p14:creationId xmlns:p14="http://schemas.microsoft.com/office/powerpoint/2010/main" val="2021249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1011</TotalTime>
  <Words>2505</Words>
  <Application>Microsoft Office PowerPoint</Application>
  <PresentationFormat>عرض على الشاشة (3:4)‏</PresentationFormat>
  <Paragraphs>119</Paragraphs>
  <Slides>33</Slides>
  <Notes>0</Notes>
  <HiddenSlides>0</HiddenSlides>
  <MMClips>0</MMClips>
  <ScaleCrop>false</ScaleCrop>
  <HeadingPairs>
    <vt:vector size="4" baseType="variant">
      <vt:variant>
        <vt:lpstr>نسق</vt:lpstr>
      </vt:variant>
      <vt:variant>
        <vt:i4>1</vt:i4>
      </vt:variant>
      <vt:variant>
        <vt:lpstr>عناوين الشرائح</vt:lpstr>
      </vt:variant>
      <vt:variant>
        <vt:i4>33</vt:i4>
      </vt:variant>
    </vt:vector>
  </HeadingPairs>
  <TitlesOfParts>
    <vt:vector size="34" baseType="lpstr">
      <vt:lpstr>Adjacency</vt:lpstr>
      <vt:lpstr>  Schizophrenia Spectrum and Other Psychotic  Disorders   Al-Mustaqbal University/ College of Nursing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steps in a quantitative study</dc:title>
  <dc:creator>Maher</dc:creator>
  <cp:lastModifiedBy>Maher</cp:lastModifiedBy>
  <cp:revision>58</cp:revision>
  <dcterms:created xsi:type="dcterms:W3CDTF">2023-09-27T20:30:54Z</dcterms:created>
  <dcterms:modified xsi:type="dcterms:W3CDTF">2024-11-22T20:33:13Z</dcterms:modified>
</cp:coreProperties>
</file>