
<file path=[Content_Types].xml><?xml version="1.0" encoding="utf-8"?>
<Types xmlns="http://schemas.openxmlformats.org/package/2006/content-types">
  <Default Extension="gif" ContentType="vide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330" r:id="rId3"/>
    <p:sldId id="335" r:id="rId4"/>
    <p:sldId id="327" r:id="rId5"/>
    <p:sldId id="328" r:id="rId6"/>
    <p:sldId id="329" r:id="rId7"/>
    <p:sldId id="331" r:id="rId8"/>
    <p:sldId id="332" r:id="rId9"/>
    <p:sldId id="333" r:id="rId10"/>
    <p:sldId id="336" r:id="rId11"/>
    <p:sldId id="334" r:id="rId12"/>
    <p:sldId id="337" r:id="rId13"/>
    <p:sldId id="338" r:id="rId14"/>
    <p:sldId id="339" r:id="rId15"/>
    <p:sldId id="340" r:id="rId16"/>
    <p:sldId id="341" r:id="rId17"/>
    <p:sldId id="342" r:id="rId18"/>
    <p:sldId id="343" r:id="rId19"/>
    <p:sldId id="344" r:id="rId20"/>
    <p:sldId id="290" r:id="rId21"/>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11/29/2024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11/29/2024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11/29/2024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11/29/2024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a:t>
            </a:r>
            <a:r>
              <a:rPr lang="en-US" sz="2400">
                <a:effectLst/>
                <a:latin typeface="Franklin Gothic Medium" panose="020B0603020102020204" pitchFamily="34" charset="0"/>
                <a:ea typeface="Calibri" panose="020F0502020204030204" pitchFamily="34" charset="0"/>
                <a:cs typeface="Arial" panose="020B0604020202020204" pitchFamily="34" charset="0"/>
              </a:rPr>
              <a:t>: </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5</a:t>
            </a:r>
            <a:r>
              <a:rPr lang="en-US" sz="2400">
                <a:effectLst/>
                <a:latin typeface="Franklin Gothic Medium" panose="020B0603020102020204" pitchFamily="34" charset="0"/>
                <a:ea typeface="Calibri" panose="020F0502020204030204" pitchFamily="34" charset="0"/>
                <a:cs typeface="Arial" panose="020B0604020202020204" pitchFamily="34" charset="0"/>
              </a:rPr>
              <a:t>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Biomedical Instrumentation Lab</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7: Infusion pumps</a:t>
            </a:r>
          </a:p>
          <a:p>
            <a:pPr algn="ctr">
              <a:spcAft>
                <a:spcPts val="800"/>
              </a:spcAft>
            </a:pPr>
            <a:endParaRPr lang="en-US"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52169"/>
          </a:xfrm>
        </p:spPr>
        <p:txBody>
          <a:bodyPr>
            <a:normAutofit/>
          </a:bodyPr>
          <a:lstStyle/>
          <a:p>
            <a:pPr algn="ctr"/>
            <a:r>
              <a:rPr lang="sv-SE" b="1" dirty="0">
                <a:solidFill>
                  <a:srgbClr val="0070C0"/>
                </a:solidFill>
                <a:latin typeface="Times New Roman" panose="02020603050405020304" pitchFamily="18" charset="0"/>
                <a:cs typeface="Times New Roman" panose="02020603050405020304" pitchFamily="18" charset="0"/>
              </a:rPr>
              <a:t>Infusion pump vs Syringe pump</a:t>
            </a:r>
            <a:endParaRPr lang="ar-IQ" b="1" dirty="0">
              <a:solidFill>
                <a:srgbClr val="0070C0"/>
              </a:solidFill>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6128" y="3766721"/>
            <a:ext cx="4127848" cy="2687321"/>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638" y="3331014"/>
            <a:ext cx="4361314" cy="3181506"/>
          </a:xfrm>
          <a:prstGeom prst="rect">
            <a:avLst/>
          </a:prstGeom>
        </p:spPr>
      </p:pic>
      <p:sp>
        <p:nvSpPr>
          <p:cNvPr id="6" name="Rechthoek 6"/>
          <p:cNvSpPr/>
          <p:nvPr/>
        </p:nvSpPr>
        <p:spPr>
          <a:xfrm>
            <a:off x="7734956" y="6050975"/>
            <a:ext cx="1914192" cy="461417"/>
          </a:xfrm>
          <a:prstGeom prst="rect">
            <a:avLst/>
          </a:prstGeom>
        </p:spPr>
        <p:txBody>
          <a:bodyPr wrap="none">
            <a:spAutoFit/>
          </a:bodyPr>
          <a:lstStyle/>
          <a:p>
            <a:r>
              <a:rPr lang="en-GB" sz="2399" b="1" dirty="0">
                <a:solidFill>
                  <a:srgbClr val="222222"/>
                </a:solidFill>
                <a:latin typeface="Calibri Light" panose="020F0302020204030204"/>
              </a:rPr>
              <a:t>Syringe pump </a:t>
            </a:r>
            <a:endParaRPr lang="en-GB" sz="2399" b="1" dirty="0"/>
          </a:p>
        </p:txBody>
      </p:sp>
      <p:sp>
        <p:nvSpPr>
          <p:cNvPr id="7" name="Rechthoek 6"/>
          <p:cNvSpPr/>
          <p:nvPr/>
        </p:nvSpPr>
        <p:spPr>
          <a:xfrm>
            <a:off x="2757720" y="6050976"/>
            <a:ext cx="2006886" cy="461417"/>
          </a:xfrm>
          <a:prstGeom prst="rect">
            <a:avLst/>
          </a:prstGeom>
        </p:spPr>
        <p:txBody>
          <a:bodyPr wrap="none">
            <a:spAutoFit/>
          </a:bodyPr>
          <a:lstStyle/>
          <a:p>
            <a:r>
              <a:rPr lang="en-GB" sz="2399" b="1" dirty="0">
                <a:solidFill>
                  <a:srgbClr val="222222"/>
                </a:solidFill>
                <a:latin typeface="Calibri Light" panose="020F0302020204030204"/>
              </a:rPr>
              <a:t>Infusion pump </a:t>
            </a:r>
            <a:endParaRPr lang="en-GB" sz="2399" b="1" dirty="0"/>
          </a:p>
        </p:txBody>
      </p:sp>
      <p:sp>
        <p:nvSpPr>
          <p:cNvPr id="8" name="مستطيل 7"/>
          <p:cNvSpPr/>
          <p:nvPr/>
        </p:nvSpPr>
        <p:spPr>
          <a:xfrm>
            <a:off x="1197538" y="1233701"/>
            <a:ext cx="10607431" cy="1569251"/>
          </a:xfrm>
          <a:prstGeom prst="rect">
            <a:avLst/>
          </a:prstGeom>
        </p:spPr>
        <p:txBody>
          <a:bodyPr wrap="square">
            <a:spAutoFit/>
          </a:bodyPr>
          <a:lstStyle/>
          <a:p>
            <a:pPr marL="342797" indent="-342797"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An infusion pump will provide the patient with a more substantial capacity, while a syringe pump will provide a small dose with precision.</a:t>
            </a:r>
          </a:p>
          <a:p>
            <a:pPr marL="342797" indent="-342797" algn="just">
              <a:buFont typeface="Wingdings"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Syringe pumps are more compact and take up less space than infusion pumps. This becomes important when the patient is on many different infusions.</a:t>
            </a:r>
            <a:endParaRPr lang="ar-IQ"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78260"/>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Infusion pump design</a:t>
            </a:r>
            <a:endParaRPr lang="ar-IQ"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29390" y="1135715"/>
            <a:ext cx="10623192" cy="5721393"/>
          </a:xfrm>
        </p:spPr>
        <p:txBody>
          <a:bodyPr>
            <a:normAutofit/>
          </a:bodyPr>
          <a:lstStyle/>
          <a:p>
            <a:pPr algn="just">
              <a:lnSpc>
                <a:spcPct val="107000"/>
              </a:lnSpc>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Some infusion pumps are designed mainly for </a:t>
            </a:r>
            <a:r>
              <a:rPr lang="en-GB" sz="2399"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stationary use </a:t>
            </a: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 patient’s bedside. </a:t>
            </a:r>
          </a:p>
          <a:p>
            <a:pPr algn="just">
              <a:lnSpc>
                <a:spcPct val="107000"/>
              </a:lnSpc>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Others, called </a:t>
            </a:r>
            <a:r>
              <a:rPr lang="en-GB" sz="2399"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ambulatory infusion pumps</a:t>
            </a: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are designed to be portable or wearable.</a:t>
            </a: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32552" y="3676288"/>
            <a:ext cx="1763501" cy="1957161"/>
          </a:xfrm>
          <a:prstGeom prst="rect">
            <a:avLst/>
          </a:prstGeom>
        </p:spPr>
      </p:pic>
      <p:sp>
        <p:nvSpPr>
          <p:cNvPr id="5" name="Tekstvak 6"/>
          <p:cNvSpPr txBox="1"/>
          <p:nvPr/>
        </p:nvSpPr>
        <p:spPr>
          <a:xfrm>
            <a:off x="9649100" y="5856702"/>
            <a:ext cx="1122387" cy="645906"/>
          </a:xfrm>
          <a:prstGeom prst="rect">
            <a:avLst/>
          </a:prstGeom>
          <a:noFill/>
        </p:spPr>
        <p:txBody>
          <a:bodyPr wrap="square" rtlCol="0">
            <a:spAutoFit/>
          </a:bodyPr>
          <a:lstStyle/>
          <a:p>
            <a:pPr algn="ctr"/>
            <a:r>
              <a:rPr lang="en-GB" sz="1799" b="1" dirty="0">
                <a:solidFill>
                  <a:schemeClr val="tx2"/>
                </a:solidFill>
                <a:latin typeface="+mj-lt"/>
              </a:rPr>
              <a:t>Wearable injector</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95" y="3582184"/>
            <a:ext cx="5713512" cy="2274519"/>
          </a:xfrm>
          <a:prstGeom prst="rect">
            <a:avLst/>
          </a:prstGeom>
        </p:spPr>
      </p:pic>
      <p:sp>
        <p:nvSpPr>
          <p:cNvPr id="7" name="Tekstvak 6"/>
          <p:cNvSpPr txBox="1"/>
          <p:nvPr/>
        </p:nvSpPr>
        <p:spPr>
          <a:xfrm>
            <a:off x="4414158" y="6009063"/>
            <a:ext cx="1122387" cy="646163"/>
          </a:xfrm>
          <a:prstGeom prst="rect">
            <a:avLst/>
          </a:prstGeom>
          <a:noFill/>
        </p:spPr>
        <p:txBody>
          <a:bodyPr wrap="square" rtlCol="0">
            <a:spAutoFit/>
          </a:bodyPr>
          <a:lstStyle/>
          <a:p>
            <a:pPr algn="ctr"/>
            <a:r>
              <a:rPr lang="en-GB" sz="1799" b="1" dirty="0">
                <a:solidFill>
                  <a:schemeClr val="tx2"/>
                </a:solidFill>
                <a:ea typeface="Times New Roman" panose="02020603050405020304" pitchFamily="18" charset="0"/>
                <a:cs typeface="Times New Roman" panose="02020603050405020304" pitchFamily="18" charset="0"/>
              </a:rPr>
              <a:t>Bedside</a:t>
            </a:r>
            <a:r>
              <a:rPr lang="en-GB" sz="1799" b="1" dirty="0">
                <a:solidFill>
                  <a:schemeClr val="tx2"/>
                </a:solidFill>
                <a:latin typeface="+mj-lt"/>
              </a:rPr>
              <a:t> injector</a:t>
            </a:r>
          </a:p>
        </p:txBody>
      </p:sp>
    </p:spTree>
    <p:extLst>
      <p:ext uri="{BB962C8B-B14F-4D97-AF65-F5344CB8AC3E}">
        <p14:creationId xmlns:p14="http://schemas.microsoft.com/office/powerpoint/2010/main" val="33416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36407"/>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Construction</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0912" y="1466704"/>
            <a:ext cx="10670477" cy="5390403"/>
          </a:xfrm>
        </p:spPr>
        <p:txBody>
          <a:bodyPr/>
          <a:lstStyle/>
          <a:p>
            <a:pPr>
              <a:buFont typeface="Wingdings" pitchFamily="2" charset="2"/>
              <a:buChar char="Ø"/>
            </a:pPr>
            <a:r>
              <a:rPr lang="en-GB"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All fluid pumps work on one of three principles:</a:t>
            </a:r>
          </a:p>
          <a:p>
            <a:pPr marL="514196" indent="-514196">
              <a:buFont typeface="+mj-lt"/>
              <a:buAutoNum type="arabicPeriod"/>
            </a:pPr>
            <a:r>
              <a:rPr lang="en-GB"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Volume displacement</a:t>
            </a:r>
            <a:r>
              <a:rPr lang="en-GB"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p>
          <a:p>
            <a:pPr marL="514196" indent="-514196">
              <a:buFont typeface="+mj-lt"/>
              <a:buAutoNum type="arabicPeriod"/>
            </a:pPr>
            <a:r>
              <a:rPr lang="en-GB"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Roller peristaltic .</a:t>
            </a:r>
          </a:p>
          <a:p>
            <a:pPr marL="0" indent="0">
              <a:buNone/>
            </a:pP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93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972829"/>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Volume Displacement Pump</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436" y="1466705"/>
            <a:ext cx="6052382" cy="5217026"/>
          </a:xfrm>
        </p:spPr>
        <p:txBody>
          <a:bodyPr>
            <a:normAutofit lnSpcReduction="10000"/>
          </a:bodyPr>
          <a:lstStyle/>
          <a:p>
            <a:pPr algn="just">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The </a:t>
            </a:r>
            <a:r>
              <a:rPr lang="en-GB" sz="23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volume displacement pump </a:t>
            </a: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operates by filling a cavity (syringe) and then displacing a given volume of liquid. The positive displacement pump delivers a </a:t>
            </a:r>
            <a:r>
              <a:rPr lang="en-GB" sz="23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constant volume</a:t>
            </a:r>
            <a:r>
              <a:rPr lang="en-GB" sz="2399"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of liquid independent of the discharge pressure.</a:t>
            </a:r>
          </a:p>
          <a:p>
            <a:pPr algn="just">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 volume displacement pump can require a dedicated (meaning: applicable to only one type of pump) IV (intravenous) administration set, available only from the manufacturer.</a:t>
            </a:r>
          </a:p>
          <a:p>
            <a:pPr algn="just">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Small-volume pumps usually use a computer-controlled motor turning a screw that pushes the plunger on a syringe</a:t>
            </a:r>
            <a:r>
              <a:rPr lang="en-GB" sz="2399"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buNone/>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endPar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itchFamily="2" charset="2"/>
              <a:buChar char="Ø"/>
            </a:pPr>
            <a:endPar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pic>
        <p:nvPicPr>
          <p:cNvPr id="4" name="Afbeelding 2"/>
          <p:cNvPicPr>
            <a:picLocks noChangeAspect="1"/>
          </p:cNvPicPr>
          <p:nvPr/>
        </p:nvPicPr>
        <p:blipFill rotWithShape="1">
          <a:blip r:embed="rId2"/>
          <a:srcRect b="7795"/>
          <a:stretch/>
        </p:blipFill>
        <p:spPr>
          <a:xfrm>
            <a:off x="7734129" y="1605506"/>
            <a:ext cx="2706272" cy="1716769"/>
          </a:xfrm>
          <a:prstGeom prst="rect">
            <a:avLst/>
          </a:prstGeom>
        </p:spPr>
      </p:pic>
      <p:pic>
        <p:nvPicPr>
          <p:cNvPr id="5" name="Afbeelding 4"/>
          <p:cNvPicPr>
            <a:picLocks noChangeAspect="1"/>
          </p:cNvPicPr>
          <p:nvPr/>
        </p:nvPicPr>
        <p:blipFill rotWithShape="1">
          <a:blip r:embed="rId3"/>
          <a:srcRect t="18000" b="22741"/>
          <a:stretch/>
        </p:blipFill>
        <p:spPr>
          <a:xfrm>
            <a:off x="7734129" y="4041402"/>
            <a:ext cx="2856756" cy="1692892"/>
          </a:xfrm>
          <a:prstGeom prst="rect">
            <a:avLst/>
          </a:prstGeom>
        </p:spPr>
      </p:pic>
    </p:spTree>
    <p:extLst>
      <p:ext uri="{BB962C8B-B14F-4D97-AF65-F5344CB8AC3E}">
        <p14:creationId xmlns:p14="http://schemas.microsoft.com/office/powerpoint/2010/main" val="37121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99453"/>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Roller Peristaltic Pump</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435" y="1135715"/>
            <a:ext cx="10497101" cy="5343119"/>
          </a:xfrm>
        </p:spPr>
        <p:txBody>
          <a:bodyPr>
            <a:normAutofit/>
          </a:bodyPr>
          <a:lstStyle/>
          <a:p>
            <a:pPr algn="just">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Large-volume pumps usually use some form of peristaltic pump. </a:t>
            </a:r>
          </a:p>
          <a:p>
            <a:pPr algn="just">
              <a:buFont typeface="Wingdings" pitchFamily="2" charset="2"/>
              <a:buChar char="Ø"/>
            </a:pPr>
            <a:r>
              <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Classically, they use computer-controlled rollers compressing a silicone-rubber tube through which the medicine flows. </a:t>
            </a:r>
          </a:p>
          <a:p>
            <a:pPr marL="0" indent="0" algn="just">
              <a:buNone/>
            </a:pPr>
            <a:endParaRPr lang="en-GB" sz="2399"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ar-IQ" sz="2399" dirty="0">
              <a:solidFill>
                <a:schemeClr val="tx2"/>
              </a:solidFill>
              <a:latin typeface="Times New Roman" panose="02020603050405020304" pitchFamily="18" charset="0"/>
              <a:cs typeface="Times New Roman" panose="02020603050405020304" pitchFamily="18" charset="0"/>
            </a:endParaRPr>
          </a:p>
        </p:txBody>
      </p:sp>
      <p:pic>
        <p:nvPicPr>
          <p:cNvPr id="4" name="Afbeelding 19"/>
          <p:cNvPicPr>
            <a:picLocks noChangeAspect="1"/>
          </p:cNvPicPr>
          <p:nvPr/>
        </p:nvPicPr>
        <p:blipFill>
          <a:blip r:embed="rId4"/>
          <a:stretch>
            <a:fillRect/>
          </a:stretch>
        </p:blipFill>
        <p:spPr>
          <a:xfrm>
            <a:off x="6797273" y="3451888"/>
            <a:ext cx="4446509" cy="2446498"/>
          </a:xfrm>
          <a:prstGeom prst="rect">
            <a:avLst/>
          </a:prstGeom>
        </p:spPr>
      </p:pic>
      <p:pic>
        <p:nvPicPr>
          <p:cNvPr id="5" name="peristalticpump637e767fed2046b9af8ed34926d976d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01928" y="3287495"/>
            <a:ext cx="3343713" cy="2775282"/>
          </a:xfrm>
          <a:prstGeom prst="rect">
            <a:avLst/>
          </a:prstGeom>
        </p:spPr>
      </p:pic>
    </p:spTree>
    <p:extLst>
      <p:ext uri="{BB962C8B-B14F-4D97-AF65-F5344CB8AC3E}">
        <p14:creationId xmlns:p14="http://schemas.microsoft.com/office/powerpoint/2010/main" val="28184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941305"/>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Functional Block Diagram</a:t>
            </a:r>
            <a:endParaRPr lang="ar-IQ" b="1" dirty="0">
              <a:solidFill>
                <a:srgbClr val="0070C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450" y="1450944"/>
            <a:ext cx="8101366" cy="452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2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767930"/>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Trouble shooting</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29390" y="1198760"/>
            <a:ext cx="10607430" cy="5658347"/>
          </a:xfrm>
        </p:spPr>
        <p:txBody>
          <a:bodyPr>
            <a:normAutofit/>
          </a:bodyPr>
          <a:lstStyle/>
          <a:p>
            <a:pPr lvl="0" algn="just">
              <a:buFont typeface="Wingdings" pitchFamily="2" charset="2"/>
              <a:buChar char="Ø"/>
            </a:pP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User error </a:t>
            </a: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common with pumps. While only the clinical staff should program the pump,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 technician must know the programming procedure</a:t>
            </a: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they can troubleshoot or calibrate the units.</a:t>
            </a:r>
          </a:p>
          <a:p>
            <a:pPr algn="just">
              <a:lnSpc>
                <a:spcPct val="107000"/>
              </a:lnSpc>
              <a:buFont typeface="Wingdings" pitchFamily="2" charset="2"/>
              <a:buChar char="Ø"/>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Some of the most common problems with syringe pumps are: </a:t>
            </a:r>
          </a:p>
          <a:p>
            <a:pPr marL="742727" lvl="1" indent="-285664" algn="just">
              <a:lnSpc>
                <a:spcPct val="107000"/>
              </a:lnSpc>
            </a:pPr>
            <a:r>
              <a:rPr lang="en-GB" sz="2799"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Clutch slipping  </a:t>
            </a:r>
            <a:r>
              <a:rPr lang="en-GB" sz="2799"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which causes under infusion of the drug</a:t>
            </a:r>
            <a:r>
              <a:rPr lang="en-GB" sz="2799" dirty="0">
                <a:latin typeface="Times New Roman" panose="02020603050405020304" pitchFamily="18" charset="0"/>
                <a:ea typeface="Calibri" panose="020F0502020204030204" pitchFamily="34" charset="0"/>
                <a:cs typeface="Times New Roman" panose="02020603050405020304" pitchFamily="18" charset="0"/>
              </a:rPr>
              <a:t>.</a:t>
            </a:r>
          </a:p>
          <a:p>
            <a:pPr marL="742727" lvl="1" indent="-285664" algn="just">
              <a:lnSpc>
                <a:spcPct val="107000"/>
              </a:lnSpc>
            </a:pPr>
            <a:r>
              <a:rPr lang="en-GB" sz="2799"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Broken latches  </a:t>
            </a:r>
            <a:r>
              <a:rPr lang="en-GB" sz="2799"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so the syringe does not fit securely onto the pump</a:t>
            </a:r>
          </a:p>
          <a:p>
            <a:pPr marL="742727" lvl="1" indent="-285664" algn="just">
              <a:lnSpc>
                <a:spcPct val="107000"/>
              </a:lnSpc>
            </a:pPr>
            <a:r>
              <a:rPr lang="en-GB" sz="2799"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Bad batteries</a:t>
            </a:r>
            <a:r>
              <a:rPr lang="en-GB" sz="2799"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buFont typeface="Wingdings" pitchFamily="2" charset="2"/>
              <a:buChar char="Ø"/>
            </a:pP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User abuse </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is very common as the pumps are dropped on a regular basis. </a:t>
            </a:r>
          </a:p>
          <a:p>
            <a:pPr marL="0" indent="0" algn="just">
              <a:lnSpc>
                <a:spcPct val="107000"/>
              </a:lnSpc>
              <a:buNone/>
            </a:pP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35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1004351"/>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Trouble shooting</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593436" y="1399394"/>
            <a:ext cx="9782801" cy="4570809"/>
          </a:xfrm>
        </p:spPr>
        <p:txBody>
          <a:bodyPr>
            <a:normAutofit/>
          </a:bodyPr>
          <a:lstStyle/>
          <a:p>
            <a:pPr marL="0" indent="0" algn="just">
              <a:lnSpc>
                <a:spcPct val="107000"/>
              </a:lnSpc>
              <a:buNone/>
            </a:pP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With roller pumps, the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rollers</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may need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adjustment</a:t>
            </a:r>
            <a:r>
              <a:rPr lang="en-GB"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p>
          <a:p>
            <a:pPr marL="742727" lvl="1" indent="-285664" algn="just">
              <a:lnSpc>
                <a:spcPct val="107000"/>
              </a:lnSpc>
            </a:pPr>
            <a:r>
              <a:rPr lang="en-GB" sz="2799"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If the roller is too close to the tube, it causes high friction, low flow rates and premature wear of the tube and motor. </a:t>
            </a:r>
          </a:p>
          <a:p>
            <a:pPr marL="742727" lvl="1" indent="-285664" algn="just">
              <a:lnSpc>
                <a:spcPct val="107000"/>
              </a:lnSpc>
            </a:pPr>
            <a:r>
              <a:rPr lang="en-GB" sz="2799"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If the roller is too loose, there will be insufficient occlusion to move the required volume of liquid. Flow rates may drop as well, despite rapid motion of the rollers. </a:t>
            </a:r>
          </a:p>
          <a:p>
            <a:pPr algn="just"/>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Afbeelding 19"/>
          <p:cNvPicPr>
            <a:picLocks noChangeAspect="1"/>
          </p:cNvPicPr>
          <p:nvPr/>
        </p:nvPicPr>
        <p:blipFill rotWithShape="1">
          <a:blip r:embed="rId2"/>
          <a:srcRect l="6388" t="17192" r="43478" b="22996"/>
          <a:stretch/>
        </p:blipFill>
        <p:spPr>
          <a:xfrm>
            <a:off x="8863806" y="4380779"/>
            <a:ext cx="1944076" cy="1922232"/>
          </a:xfrm>
          <a:prstGeom prst="rect">
            <a:avLst/>
          </a:prstGeom>
        </p:spPr>
      </p:pic>
      <p:sp>
        <p:nvSpPr>
          <p:cNvPr id="5" name="PIJL-OMHOOG en -OMLAAG 20"/>
          <p:cNvSpPr/>
          <p:nvPr/>
        </p:nvSpPr>
        <p:spPr>
          <a:xfrm rot="19813721">
            <a:off x="10096137" y="4364818"/>
            <a:ext cx="230700" cy="1109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solidFill>
                <a:schemeClr val="tx2"/>
              </a:solidFill>
            </a:endParaRPr>
          </a:p>
        </p:txBody>
      </p:sp>
    </p:spTree>
    <p:extLst>
      <p:ext uri="{BB962C8B-B14F-4D97-AF65-F5344CB8AC3E}">
        <p14:creationId xmlns:p14="http://schemas.microsoft.com/office/powerpoint/2010/main" val="39293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15215"/>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Safety and Testing considerations</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197" y="1135714"/>
            <a:ext cx="10449816" cy="5484971"/>
          </a:xfrm>
        </p:spPr>
        <p:txBody>
          <a:bodyPr>
            <a:normAutofit/>
          </a:bodyPr>
          <a:lstStyle/>
          <a:p>
            <a:pPr lvl="0" algn="just">
              <a:buFont typeface="Wingdings" pitchFamily="2" charset="2"/>
              <a:buChar char="Ø"/>
            </a:pP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Pumps should be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tested</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for their delivered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volume with time, or flow rate</a:t>
            </a:r>
            <a:r>
              <a:rPr lang="en-GB"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Wingdings" pitchFamily="2" charset="2"/>
              <a:buChar char="Ø"/>
            </a:pP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The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occlusion (or high pressure) limit </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should be tested. </a:t>
            </a:r>
          </a:p>
          <a:p>
            <a:pPr algn="just">
              <a:buFont typeface="Wingdings" pitchFamily="2" charset="2"/>
              <a:buChar char="Ø"/>
            </a:pP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If the pump has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batteries</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it is usually sufficient to simply test that the device runs on the batteries for a few minutes</a:t>
            </a:r>
          </a:p>
          <a:p>
            <a:pPr algn="just">
              <a:buFont typeface="Wingdings" pitchFamily="2" charset="2"/>
              <a:buChar char="Ø"/>
            </a:pP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An </a:t>
            </a:r>
            <a:r>
              <a:rPr lang="en-GB"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air filter </a:t>
            </a:r>
            <a:r>
              <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is an essential safety device in a pressure infuser, to keep air out of the patients' veins. The air filter is just a membrane that passes gas but not fluid or pathogens. When a large air bubble reaches it, it bleeds off.</a:t>
            </a:r>
          </a:p>
          <a:p>
            <a:pPr marL="0" indent="0" algn="just">
              <a:buNone/>
            </a:pPr>
            <a:endParaRPr lang="en-GB"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5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846737"/>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Safety and Testing considerations</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just">
              <a:buFont typeface="Wingdings" pitchFamily="2" charset="2"/>
              <a:buChar char="Ø"/>
            </a:pPr>
            <a:r>
              <a:rPr lang="en-GB"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In summary, the infusion-related safety risks are:  </a:t>
            </a:r>
          </a:p>
          <a:p>
            <a:pPr marL="742727" lvl="1" indent="-285664" algn="just"/>
            <a:r>
              <a:rPr lang="en-GB" sz="27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Uncontrolled flow </a:t>
            </a:r>
            <a:r>
              <a:rPr lang="en-GB" sz="2799"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causing an overdose.</a:t>
            </a:r>
          </a:p>
          <a:p>
            <a:pPr marL="742727" lvl="1" indent="-285664" algn="just"/>
            <a:r>
              <a:rPr lang="en-GB" sz="27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Uncontrolled lack of flow</a:t>
            </a:r>
            <a:r>
              <a:rPr lang="en-GB" sz="2799"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causing an under-dose.</a:t>
            </a:r>
          </a:p>
          <a:p>
            <a:pPr marL="742727" lvl="1" indent="-285664" algn="just"/>
            <a:r>
              <a:rPr lang="en-GB" sz="27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Reverse flow</a:t>
            </a:r>
            <a:r>
              <a:rPr lang="en-GB" sz="2799"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which can siphon blood from a patient. </a:t>
            </a:r>
          </a:p>
          <a:p>
            <a:pPr marL="742727" lvl="1" indent="-285664" algn="just"/>
            <a:r>
              <a:rPr lang="en-GB" sz="2799"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Air in the line</a:t>
            </a:r>
            <a:r>
              <a:rPr lang="en-GB" sz="2799"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which can cause an air embolism.</a:t>
            </a:r>
            <a:endParaRPr lang="ar-IQ" sz="279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62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673362"/>
          </a:xfrm>
        </p:spPr>
        <p:txBody>
          <a:bodyPr>
            <a:no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Infusion pumps</a:t>
            </a:r>
            <a:endParaRPr lang="ar-IQ" dirty="0">
              <a:latin typeface="Times New Roman" panose="02020603050405020304" pitchFamily="18" charset="0"/>
              <a:cs typeface="Times New Roman" panose="02020603050405020304" pitchFamily="18" charset="0"/>
            </a:endParaRPr>
          </a:p>
        </p:txBody>
      </p:sp>
      <p:pic>
        <p:nvPicPr>
          <p:cNvPr id="4" name="Afbeelding 2"/>
          <p:cNvPicPr>
            <a:picLocks noGrp="1" noChangeAspect="1"/>
          </p:cNvPicPr>
          <p:nvPr>
            <p:ph idx="1"/>
          </p:nvPr>
        </p:nvPicPr>
        <p:blipFill>
          <a:blip r:embed="rId2"/>
          <a:stretch>
            <a:fillRect/>
          </a:stretch>
        </p:blipFill>
        <p:spPr>
          <a:xfrm>
            <a:off x="1654949" y="1703125"/>
            <a:ext cx="4838752" cy="4586570"/>
          </a:xfrm>
          <a:prstGeom prst="rect">
            <a:avLst/>
          </a:prstGeom>
        </p:spPr>
      </p:pic>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0783" y="1726768"/>
            <a:ext cx="4375105" cy="4555048"/>
          </a:xfrm>
          <a:prstGeom prst="rect">
            <a:avLst/>
          </a:prstGeom>
        </p:spPr>
      </p:pic>
    </p:spTree>
    <p:extLst>
      <p:ext uri="{BB962C8B-B14F-4D97-AF65-F5344CB8AC3E}">
        <p14:creationId xmlns:p14="http://schemas.microsoft.com/office/powerpoint/2010/main" val="16007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52169"/>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Infusion pumps</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593438" y="1230283"/>
            <a:ext cx="5493944" cy="4941203"/>
          </a:xfrm>
        </p:spPr>
        <p:txBody>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An </a:t>
            </a:r>
            <a:r>
              <a:rPr lang="en-US" dirty="0">
                <a:solidFill>
                  <a:srgbClr val="FF0000"/>
                </a:solidFill>
                <a:latin typeface="Times New Roman" panose="02020603050405020304" pitchFamily="18" charset="0"/>
                <a:cs typeface="Times New Roman" panose="02020603050405020304" pitchFamily="18" charset="0"/>
              </a:rPr>
              <a:t>infusion pump </a:t>
            </a:r>
            <a:r>
              <a:rPr lang="en-US" dirty="0">
                <a:solidFill>
                  <a:schemeClr val="tx2"/>
                </a:solidFill>
                <a:latin typeface="Times New Roman" panose="02020603050405020304" pitchFamily="18" charset="0"/>
                <a:cs typeface="Times New Roman" panose="02020603050405020304" pitchFamily="18" charset="0"/>
              </a:rPr>
              <a:t>is a medical device that delivers fluids, such as nutrients and medications, into a patient's body in controlled amounts.</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178" y="1230283"/>
            <a:ext cx="4285134" cy="4066444"/>
          </a:xfrm>
          <a:prstGeom prst="rect">
            <a:avLst/>
          </a:prstGeom>
        </p:spPr>
      </p:pic>
    </p:spTree>
    <p:extLst>
      <p:ext uri="{BB962C8B-B14F-4D97-AF65-F5344CB8AC3E}">
        <p14:creationId xmlns:p14="http://schemas.microsoft.com/office/powerpoint/2010/main" val="27743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657599"/>
          </a:xfrm>
        </p:spPr>
        <p:txBody>
          <a:bodyPr>
            <a:no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   infuse fluids</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0913" y="1214999"/>
            <a:ext cx="6698600" cy="5642108"/>
          </a:xfrm>
        </p:spPr>
        <p:txBody>
          <a:bodyPr>
            <a:normAutofit/>
          </a:bodyPr>
          <a:lstStyle/>
          <a:p>
            <a:pPr marL="0" indent="0" algn="just">
              <a:buNone/>
            </a:pPr>
            <a:r>
              <a:rPr lang="en-GB" dirty="0">
                <a:solidFill>
                  <a:srgbClr val="FF0000"/>
                </a:solidFill>
                <a:latin typeface="Times New Roman" panose="02020603050405020304" pitchFamily="18" charset="0"/>
                <a:cs typeface="Times New Roman" panose="02020603050405020304" pitchFamily="18" charset="0"/>
              </a:rPr>
              <a:t>What is the function of an Infusion pump ?</a:t>
            </a:r>
          </a:p>
          <a:p>
            <a:pPr marL="0" indent="0" algn="just">
              <a:buNone/>
            </a:pPr>
            <a:r>
              <a:rPr lang="en-GB" dirty="0">
                <a:solidFill>
                  <a:schemeClr val="tx2"/>
                </a:solidFill>
                <a:latin typeface="Times New Roman" panose="02020603050405020304" pitchFamily="18" charset="0"/>
                <a:cs typeface="Times New Roman" panose="02020603050405020304" pitchFamily="18" charset="0"/>
              </a:rPr>
              <a:t>An infusion pump infuses </a:t>
            </a:r>
            <a:r>
              <a:rPr lang="en-GB" b="1" dirty="0">
                <a:solidFill>
                  <a:srgbClr val="7030A0"/>
                </a:solidFill>
                <a:latin typeface="Times New Roman" panose="02020603050405020304" pitchFamily="18" charset="0"/>
                <a:cs typeface="Times New Roman" panose="02020603050405020304" pitchFamily="18" charset="0"/>
              </a:rPr>
              <a:t>fluids</a:t>
            </a:r>
            <a:r>
              <a:rPr lang="en-GB" dirty="0">
                <a:solidFill>
                  <a:srgbClr val="222222"/>
                </a:solidFill>
                <a:latin typeface="Times New Roman" panose="02020603050405020304" pitchFamily="18" charset="0"/>
                <a:cs typeface="Times New Roman" panose="02020603050405020304" pitchFamily="18" charset="0"/>
              </a:rPr>
              <a:t>, </a:t>
            </a:r>
            <a:r>
              <a:rPr lang="en-GB" b="1" dirty="0">
                <a:solidFill>
                  <a:srgbClr val="7030A0"/>
                </a:solidFill>
                <a:latin typeface="Times New Roman" panose="02020603050405020304" pitchFamily="18" charset="0"/>
                <a:cs typeface="Times New Roman" panose="02020603050405020304" pitchFamily="18" charset="0"/>
              </a:rPr>
              <a:t>medication</a:t>
            </a:r>
            <a:r>
              <a:rPr lang="en-GB" dirty="0">
                <a:solidFill>
                  <a:srgbClr val="222222"/>
                </a:solidFill>
                <a:latin typeface="Times New Roman" panose="02020603050405020304" pitchFamily="18" charset="0"/>
                <a:cs typeface="Times New Roman" panose="02020603050405020304" pitchFamily="18" charset="0"/>
              </a:rPr>
              <a:t> (antibiotics, pain medication) or </a:t>
            </a:r>
            <a:r>
              <a:rPr lang="en-GB" b="1" dirty="0">
                <a:solidFill>
                  <a:srgbClr val="7030A0"/>
                </a:solidFill>
                <a:latin typeface="Times New Roman" panose="02020603050405020304" pitchFamily="18" charset="0"/>
                <a:cs typeface="Times New Roman" panose="02020603050405020304" pitchFamily="18" charset="0"/>
              </a:rPr>
              <a:t>nutrients</a:t>
            </a:r>
            <a:r>
              <a:rPr lang="en-GB" dirty="0">
                <a:solidFill>
                  <a:srgbClr val="222222"/>
                </a:solidFill>
                <a:latin typeface="Times New Roman" panose="02020603050405020304" pitchFamily="18" charset="0"/>
                <a:cs typeface="Times New Roman" panose="02020603050405020304" pitchFamily="18" charset="0"/>
              </a:rPr>
              <a:t> into a patient’s circulatory system. It is generally used </a:t>
            </a:r>
            <a:r>
              <a:rPr lang="en-GB" b="1" dirty="0">
                <a:solidFill>
                  <a:srgbClr val="7030A0"/>
                </a:solidFill>
                <a:latin typeface="Times New Roman" panose="02020603050405020304" pitchFamily="18" charset="0"/>
                <a:cs typeface="Times New Roman" panose="02020603050405020304" pitchFamily="18" charset="0"/>
              </a:rPr>
              <a:t>intravenously</a:t>
            </a:r>
            <a:r>
              <a:rPr lang="en-GB" dirty="0">
                <a:solidFill>
                  <a:srgbClr val="222222"/>
                </a:solidFill>
                <a:latin typeface="Times New Roman" panose="02020603050405020304" pitchFamily="18" charset="0"/>
                <a:cs typeface="Times New Roman" panose="02020603050405020304" pitchFamily="18" charset="0"/>
              </a:rPr>
              <a:t>, although arterial and subcutaneous infusions are occasionally used.</a:t>
            </a:r>
          </a:p>
          <a:p>
            <a:pPr marL="0" indent="0" algn="just">
              <a:buNone/>
            </a:pPr>
            <a:endParaRPr lang="en-GB"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latin typeface="Times New Roman" panose="02020603050405020304" pitchFamily="18" charset="0"/>
              <a:cs typeface="Times New Roman" panose="02020603050405020304" pitchFamily="18" charset="0"/>
            </a:endParaRPr>
          </a:p>
        </p:txBody>
      </p:sp>
      <p:pic>
        <p:nvPicPr>
          <p:cNvPr id="4" name="Afbeelding 4"/>
          <p:cNvPicPr>
            <a:picLocks noChangeAspect="1"/>
          </p:cNvPicPr>
          <p:nvPr/>
        </p:nvPicPr>
        <p:blipFill rotWithShape="1">
          <a:blip r:embed="rId2" cstate="print">
            <a:extLst>
              <a:ext uri="{28A0092B-C50C-407E-A947-70E740481C1C}">
                <a14:useLocalDpi xmlns:a14="http://schemas.microsoft.com/office/drawing/2010/main"/>
              </a:ext>
            </a:extLst>
          </a:blip>
          <a:srcRect t="-2"/>
          <a:stretch/>
        </p:blipFill>
        <p:spPr>
          <a:xfrm>
            <a:off x="4476952" y="4855407"/>
            <a:ext cx="3340708" cy="1859847"/>
          </a:xfrm>
          <a:prstGeom prst="rect">
            <a:avLst/>
          </a:prstGeom>
        </p:spPr>
      </p:pic>
      <p:pic>
        <p:nvPicPr>
          <p:cNvPr id="5" name="Afbeelding 3"/>
          <p:cNvPicPr>
            <a:picLocks noChangeAspect="1"/>
          </p:cNvPicPr>
          <p:nvPr/>
        </p:nvPicPr>
        <p:blipFill rotWithShape="1">
          <a:blip r:embed="rId3" cstate="print">
            <a:extLst>
              <a:ext uri="{28A0092B-C50C-407E-A947-70E740481C1C}">
                <a14:useLocalDpi xmlns:a14="http://schemas.microsoft.com/office/drawing/2010/main"/>
              </a:ext>
            </a:extLst>
          </a:blip>
          <a:srcRect l="29824" r="24158"/>
          <a:stretch/>
        </p:blipFill>
        <p:spPr>
          <a:xfrm>
            <a:off x="8765452" y="1656319"/>
            <a:ext cx="2882662" cy="4727946"/>
          </a:xfrm>
          <a:prstGeom prst="rect">
            <a:avLst/>
          </a:prstGeom>
        </p:spPr>
      </p:pic>
    </p:spTree>
    <p:extLst>
      <p:ext uri="{BB962C8B-B14F-4D97-AF65-F5344CB8AC3E}">
        <p14:creationId xmlns:p14="http://schemas.microsoft.com/office/powerpoint/2010/main" val="30035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957067"/>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Function:   infuse fluids</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marL="0" indent="0" algn="just">
              <a:buNone/>
            </a:pPr>
            <a:r>
              <a:rPr lang="en-GB" dirty="0">
                <a:solidFill>
                  <a:srgbClr val="FF0000"/>
                </a:solidFill>
                <a:latin typeface="Times New Roman" panose="02020603050405020304" pitchFamily="18" charset="0"/>
                <a:cs typeface="Times New Roman" panose="02020603050405020304" pitchFamily="18" charset="0"/>
              </a:rPr>
              <a:t>Why is it important ?</a:t>
            </a:r>
          </a:p>
          <a:p>
            <a:pPr marL="0" indent="0" algn="just">
              <a:buNone/>
            </a:pPr>
            <a:r>
              <a:rPr lang="en-GB" dirty="0">
                <a:solidFill>
                  <a:srgbClr val="222222"/>
                </a:solidFill>
                <a:latin typeface="Times New Roman" panose="02020603050405020304" pitchFamily="18" charset="0"/>
                <a:cs typeface="Times New Roman" panose="02020603050405020304" pitchFamily="18" charset="0"/>
              </a:rPr>
              <a:t>Infusion pumps can administer fluids in ways that would be impractically expensive or unreliable if performed manually by nursing staff. For example, they can administer as little as 0.1 mL per hour injections (too small for a drip), injections every minute, injections with repeated boluses, or fluids whose volumes vary by the time of day.</a:t>
            </a:r>
          </a:p>
          <a:p>
            <a:pPr marL="0" indent="0" algn="just">
              <a:buNone/>
            </a:pPr>
            <a:endParaRPr lang="en-GB"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1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9"/>
            <a:ext cx="9782801" cy="626076"/>
          </a:xfrm>
        </p:spPr>
        <p:txBody>
          <a:bodyPr>
            <a:no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Use</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436" y="836248"/>
            <a:ext cx="10560145" cy="5540136"/>
          </a:xfrm>
        </p:spPr>
        <p:txBody>
          <a:bodyPr/>
          <a:lstStyle/>
          <a:p>
            <a:pPr>
              <a:buFont typeface="Wingdings" pitchFamily="2" charset="2"/>
              <a:buChar char="Ø"/>
            </a:pPr>
            <a:r>
              <a:rPr lang="en-GB" b="1"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Use:  </a:t>
            </a:r>
            <a:r>
              <a:rPr lang="en-GB"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general nursing, intensive care, surgery, recovery .</a:t>
            </a:r>
          </a:p>
          <a:p>
            <a:pPr>
              <a:buFont typeface="Wingdings" pitchFamily="2" charset="2"/>
              <a:buChar char="Ø"/>
            </a:pPr>
            <a:r>
              <a:rPr lang="en-GB" b="1"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The difference between </a:t>
            </a:r>
            <a:r>
              <a:rPr lang="en-GB"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drip chamber </a:t>
            </a:r>
            <a:r>
              <a:rPr lang="en-GB" b="1" kern="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GB"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infusion pump</a:t>
            </a:r>
          </a:p>
          <a:p>
            <a:pPr marL="0" indent="0">
              <a:buNone/>
            </a:pPr>
            <a:endParaRPr lang="ar-IQ" dirty="0">
              <a:solidFill>
                <a:srgbClr val="FF0000"/>
              </a:solidFill>
              <a:latin typeface="Times New Roman" panose="02020603050405020304" pitchFamily="18" charset="0"/>
              <a:cs typeface="Times New Roman" panose="02020603050405020304" pitchFamily="18" charset="0"/>
            </a:endParaRPr>
          </a:p>
        </p:txBody>
      </p:sp>
      <p:pic>
        <p:nvPicPr>
          <p:cNvPr id="4" name="Afbeelding 13"/>
          <p:cNvPicPr>
            <a:picLocks noChangeAspect="1"/>
          </p:cNvPicPr>
          <p:nvPr/>
        </p:nvPicPr>
        <p:blipFill>
          <a:blip r:embed="rId2"/>
          <a:stretch>
            <a:fillRect/>
          </a:stretch>
        </p:blipFill>
        <p:spPr>
          <a:xfrm>
            <a:off x="2251255" y="2311351"/>
            <a:ext cx="1922245" cy="2560081"/>
          </a:xfrm>
          <a:prstGeom prst="rect">
            <a:avLst/>
          </a:prstGeom>
        </p:spPr>
      </p:pic>
      <p:pic>
        <p:nvPicPr>
          <p:cNvPr id="5" name="Afbeelding 11"/>
          <p:cNvPicPr>
            <a:picLocks noChangeAspect="1"/>
          </p:cNvPicPr>
          <p:nvPr/>
        </p:nvPicPr>
        <p:blipFill>
          <a:blip r:embed="rId3"/>
          <a:stretch>
            <a:fillRect/>
          </a:stretch>
        </p:blipFill>
        <p:spPr>
          <a:xfrm>
            <a:off x="7483580" y="2278645"/>
            <a:ext cx="2224569" cy="2815360"/>
          </a:xfrm>
          <a:prstGeom prst="rect">
            <a:avLst/>
          </a:prstGeom>
        </p:spPr>
      </p:pic>
      <p:sp>
        <p:nvSpPr>
          <p:cNvPr id="6" name="Rechthoek 4"/>
          <p:cNvSpPr/>
          <p:nvPr/>
        </p:nvSpPr>
        <p:spPr>
          <a:xfrm>
            <a:off x="2429355" y="5418416"/>
            <a:ext cx="1586881" cy="399877"/>
          </a:xfrm>
          <a:prstGeom prst="rect">
            <a:avLst/>
          </a:prstGeom>
        </p:spPr>
        <p:txBody>
          <a:bodyPr wrap="none">
            <a:spAutoFit/>
          </a:bodyPr>
          <a:lstStyle/>
          <a:p>
            <a:r>
              <a:rPr lang="en-GB" sz="1999" dirty="0">
                <a:solidFill>
                  <a:srgbClr val="222222"/>
                </a:solidFill>
                <a:latin typeface="Calibri Light" panose="020F0302020204030204"/>
              </a:rPr>
              <a:t>Drip chamber</a:t>
            </a:r>
            <a:endParaRPr lang="en-GB" sz="2399" dirty="0"/>
          </a:p>
        </p:txBody>
      </p:sp>
      <p:sp>
        <p:nvSpPr>
          <p:cNvPr id="7" name="Rechthoek 6"/>
          <p:cNvSpPr/>
          <p:nvPr/>
        </p:nvSpPr>
        <p:spPr>
          <a:xfrm>
            <a:off x="7734956" y="5418416"/>
            <a:ext cx="1726626" cy="399877"/>
          </a:xfrm>
          <a:prstGeom prst="rect">
            <a:avLst/>
          </a:prstGeom>
        </p:spPr>
        <p:txBody>
          <a:bodyPr wrap="none">
            <a:spAutoFit/>
          </a:bodyPr>
          <a:lstStyle/>
          <a:p>
            <a:r>
              <a:rPr lang="en-GB" sz="1999" dirty="0">
                <a:solidFill>
                  <a:srgbClr val="222222"/>
                </a:solidFill>
                <a:latin typeface="Calibri Light" panose="020F0302020204030204"/>
              </a:rPr>
              <a:t>Infusion pump </a:t>
            </a:r>
            <a:endParaRPr lang="en-GB" sz="2399" dirty="0"/>
          </a:p>
        </p:txBody>
      </p:sp>
      <p:pic>
        <p:nvPicPr>
          <p:cNvPr id="8" name="Afbeelding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98188" y="2441011"/>
            <a:ext cx="631486" cy="2490630"/>
          </a:xfrm>
          <a:prstGeom prst="rect">
            <a:avLst/>
          </a:prstGeom>
        </p:spPr>
      </p:pic>
      <p:sp>
        <p:nvSpPr>
          <p:cNvPr id="9" name="Rechthoek 16"/>
          <p:cNvSpPr/>
          <p:nvPr/>
        </p:nvSpPr>
        <p:spPr>
          <a:xfrm>
            <a:off x="5410721" y="5418416"/>
            <a:ext cx="833666" cy="399877"/>
          </a:xfrm>
          <a:prstGeom prst="rect">
            <a:avLst/>
          </a:prstGeom>
        </p:spPr>
        <p:txBody>
          <a:bodyPr wrap="none">
            <a:spAutoFit/>
          </a:bodyPr>
          <a:lstStyle/>
          <a:p>
            <a:pPr lvl="0"/>
            <a:r>
              <a:rPr lang="en-GB" sz="1999" dirty="0">
                <a:solidFill>
                  <a:srgbClr val="222222"/>
                </a:solidFill>
                <a:latin typeface="Calibri Light" panose="020F0302020204030204"/>
              </a:rPr>
              <a:t>Clamp</a:t>
            </a:r>
            <a:endParaRPr lang="en-GB" sz="2399" dirty="0">
              <a:solidFill>
                <a:srgbClr val="000000"/>
              </a:solidFill>
            </a:endParaRPr>
          </a:p>
        </p:txBody>
      </p:sp>
    </p:spTree>
    <p:extLst>
      <p:ext uri="{BB962C8B-B14F-4D97-AF65-F5344CB8AC3E}">
        <p14:creationId xmlns:p14="http://schemas.microsoft.com/office/powerpoint/2010/main" val="30439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736407"/>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Use</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23958" y="915054"/>
            <a:ext cx="10465577" cy="5784438"/>
          </a:xfrm>
        </p:spPr>
        <p:txBody>
          <a:bodyPr>
            <a:normAutofit/>
          </a:bodyPr>
          <a:lstStyle/>
          <a:p>
            <a:pPr lvl="0" algn="just">
              <a:buFont typeface="Wingdings" pitchFamily="2" charset="2"/>
              <a:buChar char="Ø"/>
            </a:pPr>
            <a:r>
              <a:rPr lang="en-GB" sz="2399" dirty="0">
                <a:solidFill>
                  <a:schemeClr val="tx2"/>
                </a:solidFill>
                <a:latin typeface="Times New Roman" panose="02020603050405020304" pitchFamily="18" charset="0"/>
                <a:cs typeface="Times New Roman" panose="02020603050405020304" pitchFamily="18" charset="0"/>
              </a:rPr>
              <a:t> A </a:t>
            </a:r>
            <a:r>
              <a:rPr lang="en-GB" sz="2399" b="1" dirty="0">
                <a:solidFill>
                  <a:srgbClr val="FF0000"/>
                </a:solidFill>
                <a:latin typeface="Times New Roman" panose="02020603050405020304" pitchFamily="18" charset="0"/>
                <a:cs typeface="Times New Roman" panose="02020603050405020304" pitchFamily="18" charset="0"/>
              </a:rPr>
              <a:t>drip chamber</a:t>
            </a:r>
            <a:r>
              <a:rPr lang="en-GB" sz="2399" dirty="0">
                <a:solidFill>
                  <a:schemeClr val="tx2"/>
                </a:solidFill>
                <a:latin typeface="Times New Roman" panose="02020603050405020304" pitchFamily="18" charset="0"/>
                <a:cs typeface="Times New Roman" panose="02020603050405020304" pitchFamily="18" charset="0"/>
              </a:rPr>
              <a:t> is a device used to allow air to rise out from a fluid so that it is not passed downstream. These are commonly employed in delivery systems of intravenous therapy and act to prevent </a:t>
            </a:r>
            <a:r>
              <a:rPr lang="en-GB" sz="2399" b="1" dirty="0">
                <a:solidFill>
                  <a:srgbClr val="FF0000"/>
                </a:solidFill>
                <a:latin typeface="Times New Roman" panose="02020603050405020304" pitchFamily="18" charset="0"/>
                <a:cs typeface="Times New Roman" panose="02020603050405020304" pitchFamily="18" charset="0"/>
              </a:rPr>
              <a:t>air embolism</a:t>
            </a:r>
            <a:r>
              <a:rPr lang="en-GB" sz="2399" dirty="0">
                <a:solidFill>
                  <a:schemeClr val="tx2"/>
                </a:solidFill>
                <a:latin typeface="Times New Roman" panose="02020603050405020304" pitchFamily="18" charset="0"/>
                <a:cs typeface="Times New Roman" panose="02020603050405020304" pitchFamily="18" charset="0"/>
              </a:rPr>
              <a:t>.</a:t>
            </a:r>
          </a:p>
          <a:p>
            <a:pPr algn="just">
              <a:buFont typeface="Wingdings" pitchFamily="2" charset="2"/>
              <a:buChar char="Ø"/>
            </a:pPr>
            <a:r>
              <a:rPr lang="en-GB" sz="2399" dirty="0">
                <a:solidFill>
                  <a:schemeClr val="tx2"/>
                </a:solidFill>
                <a:latin typeface="Times New Roman" panose="02020603050405020304" pitchFamily="18" charset="0"/>
                <a:cs typeface="Times New Roman" panose="02020603050405020304" pitchFamily="18" charset="0"/>
              </a:rPr>
              <a:t> The use of a drip chamber allows an estimate of the rate at which fluid is administered. For a fluid of a given viscosity, drips from a hole of known size will be of nearly identical volume and the number of drips in a minute can be counted. The rate of flow is controlled by a </a:t>
            </a:r>
            <a:r>
              <a:rPr lang="en-GB" sz="2399" b="1" dirty="0">
                <a:solidFill>
                  <a:srgbClr val="FF0000"/>
                </a:solidFill>
                <a:latin typeface="Times New Roman" panose="02020603050405020304" pitchFamily="18" charset="0"/>
                <a:cs typeface="Times New Roman" panose="02020603050405020304" pitchFamily="18" charset="0"/>
              </a:rPr>
              <a:t>clamp</a:t>
            </a:r>
            <a:r>
              <a:rPr lang="en-GB" sz="2399" dirty="0">
                <a:solidFill>
                  <a:schemeClr val="tx2"/>
                </a:solidFill>
                <a:latin typeface="Times New Roman" panose="02020603050405020304" pitchFamily="18" charset="0"/>
                <a:cs typeface="Times New Roman" panose="02020603050405020304" pitchFamily="18" charset="0"/>
              </a:rPr>
              <a:t> on the infusion tubing; this affects the resistance to flow. </a:t>
            </a:r>
          </a:p>
          <a:p>
            <a:pPr marL="0" indent="0" algn="just">
              <a:buNone/>
            </a:pPr>
            <a:r>
              <a:rPr lang="en-GB" sz="2399" dirty="0">
                <a:solidFill>
                  <a:schemeClr val="tx2"/>
                </a:solidFill>
                <a:latin typeface="Times New Roman" panose="02020603050405020304" pitchFamily="18" charset="0"/>
                <a:cs typeface="Times New Roman" panose="02020603050405020304" pitchFamily="18" charset="0"/>
              </a:rPr>
              <a:t> </a:t>
            </a:r>
          </a:p>
          <a:p>
            <a:pPr algn="just"/>
            <a:endParaRPr lang="ar-IQ" sz="2399" dirty="0">
              <a:solidFill>
                <a:schemeClr val="tx2"/>
              </a:solidFill>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018" y="4287998"/>
            <a:ext cx="8085606" cy="2253882"/>
          </a:xfrm>
          <a:prstGeom prst="rect">
            <a:avLst/>
          </a:prstGeom>
        </p:spPr>
      </p:pic>
    </p:spTree>
    <p:extLst>
      <p:ext uri="{BB962C8B-B14F-4D97-AF65-F5344CB8AC3E}">
        <p14:creationId xmlns:p14="http://schemas.microsoft.com/office/powerpoint/2010/main" val="1932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178648"/>
            <a:ext cx="9782801" cy="815215"/>
          </a:xfrm>
        </p:spPr>
        <p:txBody>
          <a:bodyPr>
            <a:normAutofit/>
          </a:bodyPr>
          <a:lstStyle/>
          <a:p>
            <a:pPr algn="ctr"/>
            <a:r>
              <a:rPr lang="en-GB"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Use</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45152" y="1025386"/>
            <a:ext cx="10591668" cy="5831722"/>
          </a:xfrm>
        </p:spPr>
        <p:txBody>
          <a:bodyPr>
            <a:normAutofit/>
          </a:bodyPr>
          <a:lstStyle/>
          <a:p>
            <a:pPr algn="just">
              <a:buFont typeface="Wingdings" pitchFamily="2" charset="2"/>
              <a:buChar char="Ø"/>
            </a:pPr>
            <a:r>
              <a:rPr lang="en-GB" dirty="0">
                <a:solidFill>
                  <a:schemeClr val="tx2"/>
                </a:solidFill>
                <a:latin typeface="Times New Roman" panose="02020603050405020304" pitchFamily="18" charset="0"/>
                <a:cs typeface="Times New Roman" panose="02020603050405020304" pitchFamily="18" charset="0"/>
              </a:rPr>
              <a:t> However, other sources of resistance (such as whether the vein is kinked or compressed by the patients position) cannot be directly controlled and a change in position may change the rate of flow leading to inadvertently rapid or slow infusion. </a:t>
            </a:r>
          </a:p>
          <a:p>
            <a:pPr lvl="0" algn="just">
              <a:buFont typeface="Wingdings" pitchFamily="2" charset="2"/>
              <a:buChar char="Ø"/>
            </a:pPr>
            <a:r>
              <a:rPr lang="en-GB" dirty="0">
                <a:solidFill>
                  <a:schemeClr val="tx2"/>
                </a:solidFill>
                <a:latin typeface="Times New Roman" panose="02020603050405020304" pitchFamily="18" charset="0"/>
                <a:cs typeface="Times New Roman" panose="02020603050405020304" pitchFamily="18" charset="0"/>
              </a:rPr>
              <a:t> Where this might be problematic an infusion pump can be used which gives a more accurate measurement of flow rate.</a:t>
            </a:r>
          </a:p>
          <a:p>
            <a:pPr algn="just">
              <a:buFont typeface="Wingdings" pitchFamily="2" charset="2"/>
              <a:buChar char="Ø"/>
            </a:pP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The positive pressure generated by the various manufacturers’ pumps can widely vary. All pumps should be able to overcome arterial pressures of a patient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(150-200 mmHg)</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Most pumps have a pressure limit of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500 mmHg</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If the limit is reached, an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occlusion alarm </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should sound. Pumps with lowered pressure limits are often labelled as paediatric. </a:t>
            </a:r>
          </a:p>
          <a:p>
            <a:pPr lvl="0" algn="just"/>
            <a:endParaRPr lang="en-GB" dirty="0">
              <a:solidFill>
                <a:schemeClr val="tx2"/>
              </a:solidFill>
              <a:latin typeface="Times New Roman" panose="02020603050405020304" pitchFamily="18" charset="0"/>
              <a:cs typeface="Times New Roman" panose="02020603050405020304" pitchFamily="18" charset="0"/>
            </a:endParaRPr>
          </a:p>
          <a:p>
            <a:pPr algn="just"/>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23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437" y="426451"/>
            <a:ext cx="9782801" cy="583173"/>
          </a:xfrm>
        </p:spPr>
        <p:txBody>
          <a:bodyPr>
            <a:noAutofit/>
          </a:bodyPr>
          <a:lstStyle/>
          <a:p>
            <a:pPr algn="ctr"/>
            <a:r>
              <a:rPr lang="en-GB" b="1" kern="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Types of </a:t>
            </a:r>
            <a:r>
              <a:rPr lang="en-GB"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pumps</a:t>
            </a:r>
            <a:endParaRPr lang="ar-IQ"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197" y="1214522"/>
            <a:ext cx="10528622" cy="5532255"/>
          </a:xfrm>
        </p:spPr>
        <p:txBody>
          <a:bodyPr>
            <a:normAutofit/>
          </a:bodyPr>
          <a:lstStyle/>
          <a:p>
            <a:pPr lvl="0" algn="just">
              <a:buFont typeface="Wingdings" pitchFamily="2" charset="2"/>
              <a:buChar char="Ø"/>
            </a:pP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On many pumps the output pressure also has a </a:t>
            </a:r>
            <a:r>
              <a:rPr lang="en-GB"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low limit</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If the pressure in the fluid line is below the lower limit, an alarm should indicate a possible </a:t>
            </a:r>
            <a:r>
              <a:rPr lang="en-GB"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loss of connection </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to the patient or artery (an infiltration alarm, when the catheter is no longer in the blood vessel but infusing fluid into the surrounding tissue).</a:t>
            </a:r>
          </a:p>
          <a:p>
            <a:pPr algn="just">
              <a:lnSpc>
                <a:spcPct val="107000"/>
              </a:lnSpc>
              <a:buFont typeface="Wingdings" pitchFamily="2" charset="2"/>
              <a:buChar char="Ø"/>
            </a:pP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There are two basic classes of pumps: </a:t>
            </a:r>
          </a:p>
          <a:p>
            <a:pPr marL="285664" indent="-285664" algn="just">
              <a:lnSpc>
                <a:spcPct val="107000"/>
              </a:lnSpc>
            </a:pPr>
            <a:r>
              <a:rPr lang="en-GB"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Large volume pumps </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can pump nutrient solutions large enough to feed a patient. </a:t>
            </a:r>
          </a:p>
          <a:p>
            <a:pPr marL="285664" indent="-285664" algn="just">
              <a:lnSpc>
                <a:spcPct val="107000"/>
              </a:lnSpc>
            </a:pPr>
            <a:r>
              <a:rPr lang="en-GB"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Small-volume pumps </a:t>
            </a: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infuse hormones, such as insulin, or other medicines, such as opiates.</a:t>
            </a:r>
          </a:p>
          <a:p>
            <a:pPr marL="0" indent="0" algn="just">
              <a:buNone/>
            </a:pPr>
            <a:r>
              <a:rPr lang="en-GB"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5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3184</TotalTime>
  <Words>1147</Words>
  <Application>Microsoft Office PowerPoint</Application>
  <PresentationFormat>Custom</PresentationFormat>
  <Paragraphs>83</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Euphemia</vt:lpstr>
      <vt:lpstr>Franklin Gothic Medium</vt:lpstr>
      <vt:lpstr>Times New Roman</vt:lpstr>
      <vt:lpstr>Wingdings</vt:lpstr>
      <vt:lpstr>Office Theme</vt:lpstr>
      <vt:lpstr>PowerPoint Presentation</vt:lpstr>
      <vt:lpstr>Infusion pumps</vt:lpstr>
      <vt:lpstr>Infusion pumps</vt:lpstr>
      <vt:lpstr>Function:   infuse fluids</vt:lpstr>
      <vt:lpstr>Function:   infuse fluids</vt:lpstr>
      <vt:lpstr>Use</vt:lpstr>
      <vt:lpstr>Use</vt:lpstr>
      <vt:lpstr>Use</vt:lpstr>
      <vt:lpstr>Types of pumps</vt:lpstr>
      <vt:lpstr>Infusion pump vs Syringe pump</vt:lpstr>
      <vt:lpstr>Infusion pump design</vt:lpstr>
      <vt:lpstr>Construction</vt:lpstr>
      <vt:lpstr>Volume Displacement Pump</vt:lpstr>
      <vt:lpstr>Roller Peristaltic Pump</vt:lpstr>
      <vt:lpstr>Functional Block Diagram</vt:lpstr>
      <vt:lpstr>Trouble shooting</vt:lpstr>
      <vt:lpstr>Trouble shooting</vt:lpstr>
      <vt:lpstr>Safety and Testing considerations</vt:lpstr>
      <vt:lpstr>Safety and Testing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161</cp:revision>
  <cp:lastPrinted>2022-10-07T10:41:38Z</cp:lastPrinted>
  <dcterms:created xsi:type="dcterms:W3CDTF">2022-10-06T20:58:31Z</dcterms:created>
  <dcterms:modified xsi:type="dcterms:W3CDTF">2024-11-29T16:01:16Z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