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3"/>
  </p:notesMasterIdLst>
  <p:handoutMasterIdLst>
    <p:handoutMasterId r:id="rId14"/>
  </p:handoutMasterIdLst>
  <p:sldIdLst>
    <p:sldId id="256" r:id="rId2"/>
    <p:sldId id="327" r:id="rId3"/>
    <p:sldId id="328" r:id="rId4"/>
    <p:sldId id="329" r:id="rId5"/>
    <p:sldId id="330" r:id="rId6"/>
    <p:sldId id="331" r:id="rId7"/>
    <p:sldId id="332" r:id="rId8"/>
    <p:sldId id="333" r:id="rId9"/>
    <p:sldId id="334" r:id="rId10"/>
    <p:sldId id="335" r:id="rId11"/>
    <p:sldId id="290" r:id="rId12"/>
  </p:sldIdLst>
  <p:sldSz cx="12188825"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howGuides="1">
      <p:cViewPr varScale="1">
        <p:scale>
          <a:sx n="72" d="100"/>
          <a:sy n="72" d="100"/>
        </p:scale>
        <p:origin x="618" y="78"/>
      </p:cViewPr>
      <p:guideLst>
        <p:guide orient="horz" pos="2160"/>
        <p:guide pos="3839"/>
        <p:guide pos="1007"/>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BDB7646E-8811-423A-9C42-2CBFADA00A96}" type="datetimeFigureOut">
              <a:rPr lang="en-US" smtClean="0"/>
              <a:t>11/29/2024</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solidFill>
                  <a:schemeClr val="tx1"/>
                </a:solidFill>
              </a:defRPr>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solidFill>
                  <a:schemeClr val="tx1"/>
                </a:solidFill>
              </a:defRPr>
            </a:lvl1pPr>
          </a:lstStyle>
          <a:p>
            <a:fld id="{D677E230-58DD-43ED-96A1-552DDAB53532}" type="datetimeFigureOut">
              <a:rPr lang="en-US" smtClean="0"/>
              <a:pPr/>
              <a:t>11/29/2024</a:t>
            </a:fld>
            <a:endParaRPr lang="en-US"/>
          </a:p>
        </p:txBody>
      </p:sp>
      <p:sp>
        <p:nvSpPr>
          <p:cNvPr id="4" name="Slide Image Placeholder 3"/>
          <p:cNvSpPr>
            <a:spLocks noGrp="1" noRot="1" noChangeAspect="1"/>
          </p:cNvSpPr>
          <p:nvPr>
            <p:ph type="sldImg" idx="2"/>
          </p:nvPr>
        </p:nvSpPr>
        <p:spPr>
          <a:xfrm>
            <a:off x="458788" y="720725"/>
            <a:ext cx="6397625"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solidFill>
                  <a:schemeClr val="tx1"/>
                </a:solidFill>
              </a:defRPr>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0A60EEC-589F-8627-7A70-FE668FEBC69C}"/>
              </a:ext>
            </a:extLst>
          </p:cNvPr>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grpSp>
        <p:nvGrpSpPr>
          <p:cNvPr id="7" name="Group 6">
            <a:extLst>
              <a:ext uri="{FF2B5EF4-FFF2-40B4-BE49-F238E27FC236}">
                <a16:creationId xmlns:a16="http://schemas.microsoft.com/office/drawing/2014/main" id="{EAB409D9-CB05-C02D-27D4-B48EEFD1AFAF}"/>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9539E7B7-89AB-D701-8DB8-FF2AB33BA8E9}"/>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DA8FF8D8-4822-8FE3-A258-A5237BF0DE21}"/>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2B201BB6-CE50-76AD-F209-90A815548CEC}"/>
                </a:ext>
              </a:extLst>
            </p:cNvPr>
            <p:cNvSpPr/>
            <p:nvPr/>
          </p:nvSpPr>
          <p:spPr>
            <a:xfrm>
              <a:off x="0" y="0"/>
              <a:ext cx="1472184" cy="1024128"/>
            </a:xfrm>
            <a:prstGeom prst="rect">
              <a:avLst/>
            </a:prstGeom>
            <a:blipFill>
              <a:blip r:embed="rId2"/>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2" name="Rectangle 11">
            <a:extLst>
              <a:ext uri="{FF2B5EF4-FFF2-40B4-BE49-F238E27FC236}">
                <a16:creationId xmlns:a16="http://schemas.microsoft.com/office/drawing/2014/main" id="{DA9B77F2-2391-AD2C-6C9D-D3D120569D90}"/>
              </a:ext>
            </a:extLst>
          </p:cNvPr>
          <p:cNvSpPr/>
          <p:nvPr userDrawn="1"/>
        </p:nvSpPr>
        <p:spPr>
          <a:xfrm>
            <a:off x="111025" y="136668"/>
            <a:ext cx="11966775" cy="6584664"/>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0518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AFF2F-A8BD-568A-1D5C-D27CFE99ADF3}"/>
              </a:ext>
            </a:extLst>
          </p:cNvPr>
          <p:cNvSpPr>
            <a:spLocks noGrp="1"/>
          </p:cNvSpPr>
          <p:nvPr>
            <p:ph type="dt" sz="half" idx="10"/>
          </p:nvPr>
        </p:nvSpPr>
        <p:spPr/>
        <p:txBody>
          <a:bodyPr/>
          <a:lstStyle/>
          <a:p>
            <a:fld id="{FB74EC88-80EF-45B4-82D2-C5DF37C50BAD}" type="datetime1">
              <a:rPr lang="en-US" smtClean="0"/>
              <a:t>11/29/2024</a:t>
            </a:fld>
            <a:endParaRPr lang="en-US"/>
          </a:p>
        </p:txBody>
      </p:sp>
      <p:sp>
        <p:nvSpPr>
          <p:cNvPr id="3" name="Footer Placeholder 2">
            <a:extLst>
              <a:ext uri="{FF2B5EF4-FFF2-40B4-BE49-F238E27FC236}">
                <a16:creationId xmlns:a16="http://schemas.microsoft.com/office/drawing/2014/main" id="{B837642E-3277-7ACA-BE65-80D07438F70A}"/>
              </a:ext>
            </a:extLst>
          </p:cNvPr>
          <p:cNvSpPr>
            <a:spLocks noGrp="1"/>
          </p:cNvSpPr>
          <p:nvPr>
            <p:ph type="ftr" sz="quarter" idx="11"/>
          </p:nvPr>
        </p:nvSpPr>
        <p:spPr/>
        <p:txBody>
          <a:bodyPr/>
          <a:lstStyle/>
          <a:p>
            <a:r>
              <a:rPr lang="en-US"/>
              <a:t>Add a footer</a:t>
            </a:r>
            <a:endParaRPr lang="en-US" dirty="0"/>
          </a:p>
        </p:txBody>
      </p:sp>
      <p:sp>
        <p:nvSpPr>
          <p:cNvPr id="4" name="Slide Number Placeholder 3">
            <a:extLst>
              <a:ext uri="{FF2B5EF4-FFF2-40B4-BE49-F238E27FC236}">
                <a16:creationId xmlns:a16="http://schemas.microsoft.com/office/drawing/2014/main" id="{BEDA56E4-3C1C-4196-23B7-DB2345B93814}"/>
              </a:ext>
            </a:extLst>
          </p:cNvPr>
          <p:cNvSpPr>
            <a:spLocks noGrp="1"/>
          </p:cNvSpPr>
          <p:nvPr>
            <p:ph type="sldNum" sz="quarter" idx="12"/>
          </p:nvPr>
        </p:nvSpPr>
        <p:spPr>
          <a:xfrm>
            <a:off x="9142412" y="304800"/>
            <a:ext cx="2742486" cy="365125"/>
          </a:xfrm>
        </p:spPr>
        <p:txBody>
          <a:bodyPr/>
          <a:lstStyle>
            <a:lvl1pPr>
              <a:defRPr sz="1400">
                <a:solidFill>
                  <a:schemeClr val="bg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405531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835B16D7-FA58-423B-9C45-A58A45F45239}" type="datetimeFigureOut">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96A82-6D65-4B71-B700-DFC6EB8823B3}" type="slidenum">
              <a:rPr lang="en-US" smtClean="0"/>
              <a:t>‹#›</a:t>
            </a:fld>
            <a:endParaRPr lang="en-US"/>
          </a:p>
        </p:txBody>
      </p:sp>
    </p:spTree>
    <p:extLst>
      <p:ext uri="{BB962C8B-B14F-4D97-AF65-F5344CB8AC3E}">
        <p14:creationId xmlns:p14="http://schemas.microsoft.com/office/powerpoint/2010/main" val="193957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06E025-BC44-2E4A-046E-57D375D583DB}"/>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C3520F-7348-7FBE-757F-F0F230320A72}"/>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40BDE8-E2B2-B204-9207-0C64FF39E0C9}"/>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74ABB-A2C5-4230-862B-81C5A29EA900}" type="datetime1">
              <a:rPr lang="en-US" smtClean="0"/>
              <a:t>11/29/2024</a:t>
            </a:fld>
            <a:endParaRPr lang="en-US" dirty="0"/>
          </a:p>
        </p:txBody>
      </p:sp>
      <p:sp>
        <p:nvSpPr>
          <p:cNvPr id="5" name="Footer Placeholder 4">
            <a:extLst>
              <a:ext uri="{FF2B5EF4-FFF2-40B4-BE49-F238E27FC236}">
                <a16:creationId xmlns:a16="http://schemas.microsoft.com/office/drawing/2014/main" id="{C7F2CF12-6D60-52BE-A35C-72B906B67244}"/>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endParaRPr lang="en-US" dirty="0"/>
          </a:p>
        </p:txBody>
      </p:sp>
      <p:sp>
        <p:nvSpPr>
          <p:cNvPr id="6" name="Slide Number Placeholder 5">
            <a:extLst>
              <a:ext uri="{FF2B5EF4-FFF2-40B4-BE49-F238E27FC236}">
                <a16:creationId xmlns:a16="http://schemas.microsoft.com/office/drawing/2014/main" id="{77B9E6CB-41C5-737F-54BB-FC5D1AA91E64}"/>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1BBB0-96F0-4077-A278-0F3FB5C104D3}" type="slidenum">
              <a:rPr lang="en-US" smtClean="0"/>
              <a:pPr/>
              <a:t>‹#›</a:t>
            </a:fld>
            <a:endParaRPr lang="en-US"/>
          </a:p>
        </p:txBody>
      </p:sp>
      <p:grpSp>
        <p:nvGrpSpPr>
          <p:cNvPr id="7" name="Group 6">
            <a:extLst>
              <a:ext uri="{FF2B5EF4-FFF2-40B4-BE49-F238E27FC236}">
                <a16:creationId xmlns:a16="http://schemas.microsoft.com/office/drawing/2014/main" id="{37E62E8E-2DA7-4088-E27F-8DA6B360D31A}"/>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DDBEF75D-824A-3F4E-4B06-D69727D3D41B}"/>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00D79712-6196-F143-8273-02137656E096}"/>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7F00C420-B7FB-7EE5-E080-670618454FD7}"/>
                </a:ext>
              </a:extLst>
            </p:cNvPr>
            <p:cNvSpPr/>
            <p:nvPr/>
          </p:nvSpPr>
          <p:spPr>
            <a:xfrm>
              <a:off x="0" y="0"/>
              <a:ext cx="1472184" cy="1024128"/>
            </a:xfrm>
            <a:prstGeom prst="rect">
              <a:avLst/>
            </a:prstGeom>
            <a:blipFill>
              <a:blip r:embed="rId5"/>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pic>
        <p:nvPicPr>
          <p:cNvPr id="11" name="Picture 10">
            <a:extLst>
              <a:ext uri="{FF2B5EF4-FFF2-40B4-BE49-F238E27FC236}">
                <a16:creationId xmlns:a16="http://schemas.microsoft.com/office/drawing/2014/main" id="{64A237CE-0774-F2D2-1A12-2C95E35618E3}"/>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227012" y="192896"/>
            <a:ext cx="685801" cy="785495"/>
          </a:xfrm>
          <a:prstGeom prst="rect">
            <a:avLst/>
          </a:prstGeom>
          <a:noFill/>
          <a:ln>
            <a:noFill/>
          </a:ln>
        </p:spPr>
      </p:pic>
      <p:sp>
        <p:nvSpPr>
          <p:cNvPr id="12" name="Rectangle 11">
            <a:extLst>
              <a:ext uri="{FF2B5EF4-FFF2-40B4-BE49-F238E27FC236}">
                <a16:creationId xmlns:a16="http://schemas.microsoft.com/office/drawing/2014/main" id="{24A27DD6-2417-9D09-E6CA-A2E010E831DC}"/>
              </a:ext>
            </a:extLst>
          </p:cNvPr>
          <p:cNvSpPr/>
          <p:nvPr userDrawn="1"/>
        </p:nvSpPr>
        <p:spPr>
          <a:xfrm>
            <a:off x="97911" y="121444"/>
            <a:ext cx="11979889" cy="6615112"/>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4027905"/>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9"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BAE67A5E-824D-209C-84A3-3D6BA71E64D8}"/>
              </a:ext>
            </a:extLst>
          </p:cNvPr>
          <p:cNvSpPr txBox="1">
            <a:spLocks noChangeArrowheads="1"/>
          </p:cNvSpPr>
          <p:nvPr/>
        </p:nvSpPr>
        <p:spPr bwMode="auto">
          <a:xfrm>
            <a:off x="1291199" y="1478784"/>
            <a:ext cx="8792038" cy="301701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Al-</a:t>
            </a:r>
            <a:r>
              <a:rPr lang="en-US" sz="2400" dirty="0" err="1">
                <a:effectLst/>
                <a:latin typeface="Franklin Gothic Medium" panose="020B0603020102020204" pitchFamily="34" charset="0"/>
                <a:ea typeface="Calibri" panose="020F0502020204030204" pitchFamily="34" charset="0"/>
                <a:cs typeface="Arial" panose="020B0604020202020204" pitchFamily="34" charset="0"/>
              </a:rPr>
              <a:t>Mustaqbal</a:t>
            </a:r>
            <a:r>
              <a:rPr lang="en-US" sz="2400" dirty="0">
                <a:effectLst/>
                <a:latin typeface="Franklin Gothic Medium" panose="020B0603020102020204" pitchFamily="34" charset="0"/>
                <a:ea typeface="Calibri" panose="020F0502020204030204" pitchFamily="34" charset="0"/>
                <a:cs typeface="Arial" panose="020B0604020202020204" pitchFamily="34" charset="0"/>
              </a:rPr>
              <a:t> University</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Biomedical Engineering Department</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Class: 5th</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Subject: Biomedical Instrumentation Lab</a:t>
            </a:r>
            <a:endParaRPr lang="ar-IQ" sz="24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Lecturer: </a:t>
            </a:r>
            <a:r>
              <a:rPr lang="sv-SE" sz="2400" dirty="0">
                <a:effectLst/>
                <a:latin typeface="Franklin Gothic Medium" panose="020B0603020102020204" pitchFamily="34" charset="0"/>
                <a:ea typeface="Calibri" panose="020F0502020204030204" pitchFamily="34" charset="0"/>
                <a:cs typeface="Arial" panose="020B0604020202020204" pitchFamily="34" charset="0"/>
              </a:rPr>
              <a:t>M.SC. ZAINAB  SATTAR JABBAR</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1</a:t>
            </a:r>
            <a:r>
              <a:rPr lang="en-US" sz="2400" baseline="30000" dirty="0">
                <a:effectLst/>
                <a:latin typeface="Franklin Gothic Medium" panose="020B0603020102020204" pitchFamily="34" charset="0"/>
                <a:ea typeface="Calibri" panose="020F0502020204030204" pitchFamily="34" charset="0"/>
                <a:cs typeface="Arial" panose="020B0604020202020204" pitchFamily="34" charset="0"/>
              </a:rPr>
              <a:t>st</a:t>
            </a:r>
            <a:r>
              <a:rPr lang="en-US" sz="2400" dirty="0">
                <a:effectLst/>
                <a:latin typeface="Franklin Gothic Medium" panose="020B0603020102020204" pitchFamily="34" charset="0"/>
                <a:ea typeface="Calibri" panose="020F0502020204030204" pitchFamily="34" charset="0"/>
                <a:cs typeface="Arial" panose="020B0604020202020204" pitchFamily="34" charset="0"/>
              </a:rPr>
              <a:t> term – Lect. 8: Pulse Oximeter</a:t>
            </a:r>
          </a:p>
          <a:p>
            <a:pPr algn="ctr">
              <a:spcAft>
                <a:spcPts val="800"/>
              </a:spcAft>
            </a:pPr>
            <a:endParaRPr lang="en-US" sz="24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D031B957-DFF5-3802-33C5-92A5576C8157}"/>
              </a:ext>
            </a:extLst>
          </p:cNvPr>
          <p:cNvSpPr txBox="1"/>
          <p:nvPr/>
        </p:nvSpPr>
        <p:spPr>
          <a:xfrm>
            <a:off x="455612" y="6172200"/>
            <a:ext cx="8632117" cy="369332"/>
          </a:xfrm>
          <a:prstGeom prst="rect">
            <a:avLst/>
          </a:prstGeom>
          <a:noFill/>
        </p:spPr>
        <p:txBody>
          <a:bodyPr wrap="square">
            <a:spAutoFit/>
          </a:bodyPr>
          <a:lstStyle/>
          <a:p>
            <a:r>
              <a:rPr lang="en-US" sz="1400" dirty="0">
                <a:effectLst/>
                <a:latin typeface="Calibri" panose="020F0502020204030204" pitchFamily="34" charset="0"/>
                <a:ea typeface="Calibri" panose="020F0502020204030204" pitchFamily="34" charset="0"/>
                <a:cs typeface="Arial" panose="020B0604020202020204" pitchFamily="34" charset="0"/>
              </a:rPr>
              <a:t> Email: </a:t>
            </a:r>
            <a:r>
              <a:rPr lang="en-US" sz="1800" dirty="0">
                <a:effectLst/>
                <a:latin typeface="Calibri" panose="020F0502020204030204" pitchFamily="34" charset="0"/>
                <a:ea typeface="Calibri" panose="020F0502020204030204" pitchFamily="34" charset="0"/>
                <a:cs typeface="Arial" panose="020B0604020202020204" pitchFamily="34" charset="0"/>
              </a:rPr>
              <a:t>zainab.sattar.jabbar@uomus.edu.iq</a:t>
            </a:r>
            <a:endParaRPr lang="en-US" dirty="0"/>
          </a:p>
        </p:txBody>
      </p:sp>
    </p:spTree>
    <p:extLst>
      <p:ext uri="{BB962C8B-B14F-4D97-AF65-F5344CB8AC3E}">
        <p14:creationId xmlns:p14="http://schemas.microsoft.com/office/powerpoint/2010/main" val="5067614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12022" y="220915"/>
            <a:ext cx="11008033" cy="673454"/>
          </a:xfrm>
        </p:spPr>
        <p:txBody>
          <a:bodyPr>
            <a:normAutofit fontScale="90000"/>
          </a:bodyPr>
          <a:lstStyle/>
          <a:p>
            <a:pPr algn="ctr"/>
            <a:r>
              <a:rPr lang="en-GB"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Safety and testing considerations</a:t>
            </a:r>
          </a:p>
        </p:txBody>
      </p:sp>
      <p:sp>
        <p:nvSpPr>
          <p:cNvPr id="5" name="Rechthoek 4"/>
          <p:cNvSpPr/>
          <p:nvPr/>
        </p:nvSpPr>
        <p:spPr>
          <a:xfrm>
            <a:off x="740008" y="1921112"/>
            <a:ext cx="10229934" cy="3046195"/>
          </a:xfrm>
          <a:prstGeom prst="rect">
            <a:avLst/>
          </a:prstGeom>
        </p:spPr>
        <p:txBody>
          <a:bodyPr wrap="square">
            <a:spAutoFit/>
          </a:bodyPr>
          <a:lstStyle/>
          <a:p>
            <a:pPr algn="ctr"/>
            <a:r>
              <a:rPr lang="en-GB" sz="2399" dirty="0">
                <a:latin typeface="+mj-lt"/>
                <a:ea typeface="Calibri" panose="020F0502020204030204" pitchFamily="34" charset="0"/>
                <a:cs typeface="Times New Roman" panose="02020603050405020304" pitchFamily="18" charset="0"/>
              </a:rPr>
              <a:t>A pulse oximeter can be easily tested on yourself. </a:t>
            </a:r>
          </a:p>
          <a:p>
            <a:pPr algn="ctr"/>
            <a:endParaRPr lang="en-GB" sz="2399" dirty="0">
              <a:latin typeface="+mj-lt"/>
              <a:ea typeface="Calibri" panose="020F0502020204030204" pitchFamily="34" charset="0"/>
              <a:cs typeface="Times New Roman" panose="02020603050405020304" pitchFamily="18" charset="0"/>
            </a:endParaRPr>
          </a:p>
          <a:p>
            <a:pPr algn="ctr"/>
            <a:r>
              <a:rPr lang="en-GB" sz="2399" dirty="0">
                <a:latin typeface="+mj-lt"/>
                <a:ea typeface="Calibri" panose="020F0502020204030204" pitchFamily="34" charset="0"/>
                <a:cs typeface="Times New Roman" panose="02020603050405020304" pitchFamily="18" charset="0"/>
              </a:rPr>
              <a:t>Your heart rate should be accurately reflected (to within 1 bpm) on the display as compared to a standard stop-watch/neck-artery technique. </a:t>
            </a:r>
          </a:p>
          <a:p>
            <a:pPr algn="ctr"/>
            <a:endParaRPr lang="en-GB" sz="2399" dirty="0">
              <a:latin typeface="+mj-lt"/>
              <a:ea typeface="Calibri" panose="020F0502020204030204" pitchFamily="34" charset="0"/>
              <a:cs typeface="Times New Roman" panose="02020603050405020304" pitchFamily="18" charset="0"/>
            </a:endParaRPr>
          </a:p>
          <a:p>
            <a:pPr algn="ctr"/>
            <a:endParaRPr lang="en-GB" sz="2399" dirty="0">
              <a:latin typeface="+mj-lt"/>
              <a:ea typeface="Calibri" panose="020F0502020204030204" pitchFamily="34" charset="0"/>
              <a:cs typeface="Times New Roman" panose="02020603050405020304" pitchFamily="18" charset="0"/>
            </a:endParaRPr>
          </a:p>
          <a:p>
            <a:pPr algn="ctr"/>
            <a:r>
              <a:rPr lang="en-GB" sz="2399" dirty="0">
                <a:latin typeface="+mj-lt"/>
                <a:ea typeface="Calibri" panose="020F0502020204030204" pitchFamily="34" charset="0"/>
                <a:cs typeface="Times New Roman" panose="02020603050405020304" pitchFamily="18" charset="0"/>
              </a:rPr>
              <a:t>Also, check the alarms to assure that when your heart rate is outside of the set range, the alarms sound. </a:t>
            </a:r>
          </a:p>
        </p:txBody>
      </p:sp>
    </p:spTree>
    <p:extLst>
      <p:ext uri="{BB962C8B-B14F-4D97-AF65-F5344CB8AC3E}">
        <p14:creationId xmlns:p14="http://schemas.microsoft.com/office/powerpoint/2010/main" val="2214211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B529BDC-E849-4890-0BAE-1133A4A54700}"/>
              </a:ext>
            </a:extLst>
          </p:cNvPr>
          <p:cNvPicPr>
            <a:picLocks noChangeAspect="1"/>
          </p:cNvPicPr>
          <p:nvPr/>
        </p:nvPicPr>
        <p:blipFill rotWithShape="1">
          <a:blip r:embed="rId2"/>
          <a:srcRect b="80000"/>
          <a:stretch/>
        </p:blipFill>
        <p:spPr>
          <a:xfrm>
            <a:off x="1379537" y="2743200"/>
            <a:ext cx="9429750" cy="1371600"/>
          </a:xfrm>
          <a:prstGeom prst="rect">
            <a:avLst/>
          </a:prstGeom>
        </p:spPr>
      </p:pic>
    </p:spTree>
    <p:extLst>
      <p:ext uri="{BB962C8B-B14F-4D97-AF65-F5344CB8AC3E}">
        <p14:creationId xmlns:p14="http://schemas.microsoft.com/office/powerpoint/2010/main" val="181122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76125" y="367635"/>
            <a:ext cx="10055781" cy="774498"/>
          </a:xfrm>
        </p:spPr>
        <p:txBody>
          <a:bodyPr>
            <a:normAutofit/>
          </a:bodyPr>
          <a:lstStyle/>
          <a:p>
            <a:pPr lvl="0" algn="ctr"/>
            <a:r>
              <a:rPr lang="en-GB"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Pulse Oximeter</a:t>
            </a:r>
            <a:endParaRPr lang="en-GB" dirty="0"/>
          </a:p>
        </p:txBody>
      </p:sp>
      <p:sp>
        <p:nvSpPr>
          <p:cNvPr id="12" name="Tekstvak 11"/>
          <p:cNvSpPr txBox="1"/>
          <p:nvPr/>
        </p:nvSpPr>
        <p:spPr>
          <a:xfrm>
            <a:off x="35094" y="6457212"/>
            <a:ext cx="376928" cy="369236"/>
          </a:xfrm>
          <a:prstGeom prst="rect">
            <a:avLst/>
          </a:prstGeom>
          <a:noFill/>
        </p:spPr>
        <p:txBody>
          <a:bodyPr wrap="none" rtlCol="0">
            <a:spAutoFit/>
          </a:bodyPr>
          <a:lstStyle/>
          <a:p>
            <a:r>
              <a:rPr lang="en-US" sz="1799" dirty="0"/>
              <a:t>©</a:t>
            </a:r>
          </a:p>
        </p:txBody>
      </p:sp>
      <p:sp>
        <p:nvSpPr>
          <p:cNvPr id="13" name="Rechthoek 21"/>
          <p:cNvSpPr/>
          <p:nvPr/>
        </p:nvSpPr>
        <p:spPr>
          <a:xfrm>
            <a:off x="1008730" y="1377481"/>
            <a:ext cx="9898167" cy="1937846"/>
          </a:xfrm>
          <a:prstGeom prst="rect">
            <a:avLst/>
          </a:prstGeom>
        </p:spPr>
        <p:txBody>
          <a:bodyPr wrap="square">
            <a:spAutoFit/>
          </a:bodyPr>
          <a:lstStyle/>
          <a:p>
            <a:pPr algn="just"/>
            <a:r>
              <a:rPr lang="en-GB" sz="2399" dirty="0">
                <a:solidFill>
                  <a:srgbClr val="222222"/>
                </a:solidFill>
                <a:latin typeface="+mj-lt"/>
              </a:rPr>
              <a:t>Oximetry is a non-invasive method of measuring the oxygen saturation of the (hemoglobin in the) blood. This is a good indicator of the oxygen carrying capacity of the blood. A blood-oxygen monitor displays the </a:t>
            </a:r>
            <a:r>
              <a:rPr lang="en-GB" sz="2399" b="1" dirty="0">
                <a:solidFill>
                  <a:srgbClr val="7030A0"/>
                </a:solidFill>
                <a:latin typeface="+mj-lt"/>
              </a:rPr>
              <a:t>percentage of blood that is loaded with oxygen</a:t>
            </a:r>
            <a:r>
              <a:rPr lang="en-GB" sz="2399" dirty="0">
                <a:solidFill>
                  <a:srgbClr val="222222"/>
                </a:solidFill>
                <a:latin typeface="+mj-lt"/>
              </a:rPr>
              <a:t>. More specifically, it measures what percentage of hemoglobin, the protein in blood that carries oxygen, is loaded. </a:t>
            </a:r>
          </a:p>
        </p:txBody>
      </p:sp>
      <p:pic>
        <p:nvPicPr>
          <p:cNvPr id="6" name="صورة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0239" y="3654544"/>
            <a:ext cx="7455148" cy="3171904"/>
          </a:xfrm>
          <a:prstGeom prst="rect">
            <a:avLst/>
          </a:prstGeom>
        </p:spPr>
      </p:pic>
    </p:spTree>
    <p:extLst>
      <p:ext uri="{BB962C8B-B14F-4D97-AF65-F5344CB8AC3E}">
        <p14:creationId xmlns:p14="http://schemas.microsoft.com/office/powerpoint/2010/main" val="551146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76125" y="441574"/>
            <a:ext cx="11008033" cy="673454"/>
          </a:xfrm>
        </p:spPr>
        <p:txBody>
          <a:bodyPr>
            <a:noAutofit/>
          </a:bodyPr>
          <a:lstStyle/>
          <a:p>
            <a:pPr algn="ctr"/>
            <a:r>
              <a:rPr lang="en-GB"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Function: measure oxygen saturation of the blood</a:t>
            </a:r>
          </a:p>
        </p:txBody>
      </p:sp>
      <p:sp>
        <p:nvSpPr>
          <p:cNvPr id="16" name="Rechthoek 15"/>
          <p:cNvSpPr/>
          <p:nvPr/>
        </p:nvSpPr>
        <p:spPr>
          <a:xfrm>
            <a:off x="855674" y="1534222"/>
            <a:ext cx="2222408" cy="830781"/>
          </a:xfrm>
          <a:prstGeom prst="rect">
            <a:avLst/>
          </a:prstGeom>
        </p:spPr>
        <p:txBody>
          <a:bodyPr wrap="square">
            <a:spAutoFit/>
          </a:bodyPr>
          <a:lstStyle/>
          <a:p>
            <a:pPr algn="ctr"/>
            <a:r>
              <a:rPr lang="en-GB" sz="2399" b="1" dirty="0">
                <a:latin typeface="+mj-lt"/>
              </a:rPr>
              <a:t>Why is it important ?</a:t>
            </a:r>
          </a:p>
        </p:txBody>
      </p:sp>
      <p:sp>
        <p:nvSpPr>
          <p:cNvPr id="17" name="Rechthoek 16"/>
          <p:cNvSpPr/>
          <p:nvPr/>
        </p:nvSpPr>
        <p:spPr>
          <a:xfrm>
            <a:off x="855674" y="3710513"/>
            <a:ext cx="2173533" cy="1938487"/>
          </a:xfrm>
          <a:prstGeom prst="rect">
            <a:avLst/>
          </a:prstGeom>
          <a:noFill/>
        </p:spPr>
        <p:txBody>
          <a:bodyPr wrap="square" rtlCol="0">
            <a:spAutoFit/>
          </a:bodyPr>
          <a:lstStyle/>
          <a:p>
            <a:pPr algn="ctr"/>
            <a:r>
              <a:rPr lang="en-GB" sz="2399" b="1" dirty="0">
                <a:latin typeface="+mj-lt"/>
              </a:rPr>
              <a:t>What  are  normal values for the blood oxygen content ?</a:t>
            </a:r>
          </a:p>
        </p:txBody>
      </p:sp>
      <p:sp>
        <p:nvSpPr>
          <p:cNvPr id="24" name="Rechthoek 23"/>
          <p:cNvSpPr/>
          <p:nvPr/>
        </p:nvSpPr>
        <p:spPr>
          <a:xfrm>
            <a:off x="3143346" y="1402790"/>
            <a:ext cx="7621060" cy="2307723"/>
          </a:xfrm>
          <a:prstGeom prst="rect">
            <a:avLst/>
          </a:prstGeom>
        </p:spPr>
        <p:txBody>
          <a:bodyPr wrap="square">
            <a:spAutoFit/>
          </a:bodyPr>
          <a:lstStyle/>
          <a:p>
            <a:r>
              <a:rPr lang="en-GB" sz="2399" dirty="0">
                <a:solidFill>
                  <a:srgbClr val="222222"/>
                </a:solidFill>
                <a:latin typeface="+mj-lt"/>
              </a:rPr>
              <a:t>All tissues in the body depend on oxygen for survival. A shortage of oxygen in the tissues is called </a:t>
            </a:r>
            <a:r>
              <a:rPr lang="en-GB" sz="2399" dirty="0">
                <a:solidFill>
                  <a:srgbClr val="7030A0"/>
                </a:solidFill>
                <a:latin typeface="+mj-lt"/>
              </a:rPr>
              <a:t>hypoxia</a:t>
            </a:r>
            <a:r>
              <a:rPr lang="en-GB" sz="2399" dirty="0">
                <a:solidFill>
                  <a:srgbClr val="222222"/>
                </a:solidFill>
                <a:latin typeface="+mj-lt"/>
              </a:rPr>
              <a:t>. When a patient is hypoxic their tissues lose the </a:t>
            </a:r>
            <a:r>
              <a:rPr lang="en-GB" sz="2399" dirty="0">
                <a:solidFill>
                  <a:srgbClr val="7030A0"/>
                </a:solidFill>
                <a:latin typeface="+mj-lt"/>
              </a:rPr>
              <a:t>bright red </a:t>
            </a:r>
            <a:r>
              <a:rPr lang="en-GB" sz="2399" dirty="0">
                <a:solidFill>
                  <a:srgbClr val="222222"/>
                </a:solidFill>
                <a:latin typeface="+mj-lt"/>
              </a:rPr>
              <a:t>appearance of being well oxygenated and become </a:t>
            </a:r>
            <a:r>
              <a:rPr lang="en-GB" sz="2399" dirty="0">
                <a:solidFill>
                  <a:srgbClr val="7030A0"/>
                </a:solidFill>
                <a:latin typeface="+mj-lt"/>
              </a:rPr>
              <a:t>dark red</a:t>
            </a:r>
            <a:r>
              <a:rPr lang="en-GB" sz="2399" dirty="0">
                <a:solidFill>
                  <a:srgbClr val="222222"/>
                </a:solidFill>
                <a:latin typeface="+mj-lt"/>
              </a:rPr>
              <a:t>. The brain is damaged very quickly if the supply of oxygen to the tissues is interrupted. </a:t>
            </a:r>
          </a:p>
        </p:txBody>
      </p:sp>
      <p:sp>
        <p:nvSpPr>
          <p:cNvPr id="30" name="Rechthoek 29"/>
          <p:cNvSpPr/>
          <p:nvPr/>
        </p:nvSpPr>
        <p:spPr>
          <a:xfrm>
            <a:off x="3143346" y="3861314"/>
            <a:ext cx="7763551" cy="1569251"/>
          </a:xfrm>
          <a:prstGeom prst="rect">
            <a:avLst/>
          </a:prstGeom>
        </p:spPr>
        <p:txBody>
          <a:bodyPr wrap="square">
            <a:spAutoFit/>
          </a:bodyPr>
          <a:lstStyle/>
          <a:p>
            <a:pPr lvl="0"/>
            <a:r>
              <a:rPr lang="en-GB" sz="2399" dirty="0">
                <a:solidFill>
                  <a:srgbClr val="222222"/>
                </a:solidFill>
              </a:rPr>
              <a:t>In a healthy human, nearly 100% of the hemoglobin is saturated all of the time in the arteries. Acceptable normal ranges for patients without pulmonary pathology are from </a:t>
            </a:r>
            <a:r>
              <a:rPr lang="en-GB" sz="2399" b="1" dirty="0">
                <a:solidFill>
                  <a:srgbClr val="7030A0"/>
                </a:solidFill>
              </a:rPr>
              <a:t>95 to 99 percent</a:t>
            </a:r>
            <a:r>
              <a:rPr lang="en-GB" sz="2399" dirty="0">
                <a:solidFill>
                  <a:srgbClr val="222222"/>
                </a:solidFill>
              </a:rPr>
              <a:t>.  </a:t>
            </a:r>
            <a:endParaRPr lang="en-GB" sz="2399" dirty="0"/>
          </a:p>
        </p:txBody>
      </p:sp>
      <p:sp>
        <p:nvSpPr>
          <p:cNvPr id="18" name="Tekstvak 17"/>
          <p:cNvSpPr txBox="1"/>
          <p:nvPr/>
        </p:nvSpPr>
        <p:spPr>
          <a:xfrm>
            <a:off x="35094" y="6457212"/>
            <a:ext cx="376928" cy="369236"/>
          </a:xfrm>
          <a:prstGeom prst="rect">
            <a:avLst/>
          </a:prstGeom>
          <a:noFill/>
        </p:spPr>
        <p:txBody>
          <a:bodyPr wrap="none" rtlCol="0">
            <a:spAutoFit/>
          </a:bodyPr>
          <a:lstStyle/>
          <a:p>
            <a:r>
              <a:rPr lang="en-US" sz="1799" dirty="0"/>
              <a:t>©</a:t>
            </a:r>
          </a:p>
        </p:txBody>
      </p:sp>
    </p:spTree>
    <p:extLst>
      <p:ext uri="{BB962C8B-B14F-4D97-AF65-F5344CB8AC3E}">
        <p14:creationId xmlns:p14="http://schemas.microsoft.com/office/powerpoint/2010/main" val="1850795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24" grpId="0"/>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866876" y="441574"/>
            <a:ext cx="10071544" cy="673454"/>
          </a:xfrm>
        </p:spPr>
        <p:txBody>
          <a:bodyPr>
            <a:normAutofit fontScale="90000"/>
          </a:bodyPr>
          <a:lstStyle/>
          <a:p>
            <a:pPr algn="ctr"/>
            <a:r>
              <a:rPr lang="en-GB" b="1" kern="0" dirty="0">
                <a:solidFill>
                  <a:srgbClr val="2E74B5"/>
                </a:solidFill>
                <a:ea typeface="Times New Roman" panose="02020603050405020304" pitchFamily="18" charset="0"/>
                <a:cs typeface="Times New Roman" panose="02020603050405020304" pitchFamily="18" charset="0"/>
              </a:rPr>
              <a:t>Use: many places in the hospital and at home</a:t>
            </a:r>
          </a:p>
        </p:txBody>
      </p:sp>
      <p:sp>
        <p:nvSpPr>
          <p:cNvPr id="10" name="Rechthoek 9"/>
          <p:cNvSpPr/>
          <p:nvPr/>
        </p:nvSpPr>
        <p:spPr>
          <a:xfrm>
            <a:off x="1008730" y="1282770"/>
            <a:ext cx="5264312" cy="2676959"/>
          </a:xfrm>
          <a:prstGeom prst="rect">
            <a:avLst/>
          </a:prstGeom>
        </p:spPr>
        <p:txBody>
          <a:bodyPr wrap="square">
            <a:spAutoFit/>
          </a:bodyPr>
          <a:lstStyle/>
          <a:p>
            <a:r>
              <a:rPr lang="en-GB" sz="2399" dirty="0">
                <a:latin typeface="+mj-lt"/>
                <a:ea typeface="Calibri" panose="020F0502020204030204" pitchFamily="34" charset="0"/>
                <a:cs typeface="Times New Roman" panose="02020603050405020304" pitchFamily="18" charset="0"/>
              </a:rPr>
              <a:t>The probe can be placed on a finger, ear lobe, toe or forehead depending upon its design. Some probes are single use while others are multi-use. Multi-use probes are preferred in the developing world. However, disposable probes are often reused. </a:t>
            </a:r>
          </a:p>
        </p:txBody>
      </p:sp>
      <p:grpSp>
        <p:nvGrpSpPr>
          <p:cNvPr id="29" name="Groep 28"/>
          <p:cNvGrpSpPr/>
          <p:nvPr/>
        </p:nvGrpSpPr>
        <p:grpSpPr>
          <a:xfrm>
            <a:off x="6273041" y="1491576"/>
            <a:ext cx="4696901" cy="2766363"/>
            <a:chOff x="7945478" y="4427267"/>
            <a:chExt cx="3856879" cy="1594622"/>
          </a:xfrm>
        </p:grpSpPr>
        <p:pic>
          <p:nvPicPr>
            <p:cNvPr id="12" name="Afbeelding 1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45478" y="4427267"/>
              <a:ext cx="3856879" cy="1242062"/>
            </a:xfrm>
            <a:prstGeom prst="rect">
              <a:avLst/>
            </a:prstGeom>
          </p:spPr>
        </p:pic>
        <p:sp>
          <p:nvSpPr>
            <p:cNvPr id="21" name="Rechthoek 20"/>
            <p:cNvSpPr/>
            <p:nvPr/>
          </p:nvSpPr>
          <p:spPr>
            <a:xfrm>
              <a:off x="7945478" y="5649420"/>
              <a:ext cx="3856879" cy="372469"/>
            </a:xfrm>
            <a:prstGeom prst="rect">
              <a:avLst/>
            </a:prstGeom>
          </p:spPr>
          <p:txBody>
            <a:bodyPr wrap="square">
              <a:spAutoFit/>
            </a:bodyPr>
            <a:lstStyle/>
            <a:p>
              <a:pPr marR="74328" algn="ctr"/>
              <a:r>
                <a:rPr lang="en-GB" sz="1799" dirty="0">
                  <a:solidFill>
                    <a:srgbClr val="000000"/>
                  </a:solidFill>
                  <a:latin typeface="+mj-lt"/>
                </a:rPr>
                <a:t>The Pulse (Heart) Rate is 72 beats per minute</a:t>
              </a:r>
            </a:p>
            <a:p>
              <a:pPr marR="77247" algn="ctr"/>
              <a:r>
                <a:rPr lang="en-GB" sz="1799" dirty="0">
                  <a:solidFill>
                    <a:srgbClr val="000000"/>
                  </a:solidFill>
                  <a:latin typeface="+mj-lt"/>
                </a:rPr>
                <a:t>The oxygen saturation is 98%</a:t>
              </a:r>
              <a:endParaRPr lang="en-GB" sz="1799" dirty="0">
                <a:latin typeface="+mj-lt"/>
              </a:endParaRPr>
            </a:p>
          </p:txBody>
        </p:sp>
      </p:grpSp>
      <p:sp>
        <p:nvSpPr>
          <p:cNvPr id="26" name="Rechthoek 25"/>
          <p:cNvSpPr/>
          <p:nvPr/>
        </p:nvSpPr>
        <p:spPr>
          <a:xfrm>
            <a:off x="1008730" y="4626249"/>
            <a:ext cx="9961212" cy="1568739"/>
          </a:xfrm>
          <a:prstGeom prst="rect">
            <a:avLst/>
          </a:prstGeom>
        </p:spPr>
        <p:txBody>
          <a:bodyPr wrap="square">
            <a:spAutoFit/>
          </a:bodyPr>
          <a:lstStyle/>
          <a:p>
            <a:r>
              <a:rPr lang="en-GB" sz="2399" dirty="0">
                <a:latin typeface="+mj-lt"/>
                <a:ea typeface="Calibri" panose="020F0502020204030204" pitchFamily="34" charset="0"/>
                <a:cs typeface="Times New Roman" panose="02020603050405020304" pitchFamily="18" charset="0"/>
              </a:rPr>
              <a:t>Pulse oximetry is very convenient for non-invasive continuous measurement of blood oxygen saturation. Pulse oximetry is useful in any setting where a patient's oxygenation is unstable, including intensive care, operating, recovery, emergency and hospital ward settings, and neonatal unit. </a:t>
            </a:r>
          </a:p>
        </p:txBody>
      </p:sp>
    </p:spTree>
    <p:extLst>
      <p:ext uri="{BB962C8B-B14F-4D97-AF65-F5344CB8AC3E}">
        <p14:creationId xmlns:p14="http://schemas.microsoft.com/office/powerpoint/2010/main" val="774759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914162" y="220915"/>
            <a:ext cx="10024258" cy="673454"/>
          </a:xfrm>
        </p:spPr>
        <p:txBody>
          <a:bodyPr>
            <a:normAutofit fontScale="90000"/>
          </a:bodyPr>
          <a:lstStyle/>
          <a:p>
            <a:pPr algn="ctr"/>
            <a:r>
              <a:rPr lang="en-GB" b="1" kern="0" dirty="0">
                <a:solidFill>
                  <a:srgbClr val="2E74B5"/>
                </a:solidFill>
                <a:ea typeface="Times New Roman" panose="02020603050405020304" pitchFamily="18" charset="0"/>
                <a:cs typeface="Times New Roman" panose="02020603050405020304" pitchFamily="18" charset="0"/>
              </a:rPr>
              <a:t>Use: many places in the hospital and at home</a:t>
            </a:r>
          </a:p>
        </p:txBody>
      </p:sp>
      <p:sp>
        <p:nvSpPr>
          <p:cNvPr id="28" name="Rechthoek 27"/>
          <p:cNvSpPr/>
          <p:nvPr/>
        </p:nvSpPr>
        <p:spPr>
          <a:xfrm>
            <a:off x="945685" y="1224980"/>
            <a:ext cx="9976973" cy="3414277"/>
          </a:xfrm>
          <a:prstGeom prst="rect">
            <a:avLst/>
          </a:prstGeom>
        </p:spPr>
        <p:txBody>
          <a:bodyPr wrap="square">
            <a:spAutoFit/>
          </a:bodyPr>
          <a:lstStyle/>
          <a:p>
            <a:r>
              <a:rPr lang="en-GB" sz="2399" dirty="0">
                <a:latin typeface="+mj-lt"/>
              </a:rPr>
              <a:t>Two sites commonly used for transmittance pulse oximetry are the ear and the finger. The finger is the most convenient site, and is often the most comfortable for the patient. There are some situations in which it is inappropriate, including :</a:t>
            </a:r>
          </a:p>
          <a:p>
            <a:pPr marL="742727" lvl="1" indent="-285664">
              <a:buFont typeface="Arial" panose="020B0604020202020204" pitchFamily="34" charset="0"/>
              <a:buChar char="•"/>
            </a:pPr>
            <a:r>
              <a:rPr lang="en-GB" sz="2399" dirty="0">
                <a:latin typeface="+mj-lt"/>
              </a:rPr>
              <a:t>In patients wearing </a:t>
            </a:r>
            <a:r>
              <a:rPr lang="en-GB" sz="2399" b="1" dirty="0">
                <a:solidFill>
                  <a:srgbClr val="7030A0"/>
                </a:solidFill>
                <a:latin typeface="+mj-lt"/>
              </a:rPr>
              <a:t>finger nail polish</a:t>
            </a:r>
            <a:r>
              <a:rPr lang="en-GB" sz="2399" dirty="0">
                <a:latin typeface="+mj-lt"/>
              </a:rPr>
              <a:t>, light transmission through the finger is blocked.</a:t>
            </a:r>
          </a:p>
          <a:p>
            <a:pPr marL="742727" lvl="1" indent="-285664">
              <a:buFont typeface="Arial" panose="020B0604020202020204" pitchFamily="34" charset="0"/>
              <a:buChar char="•"/>
            </a:pPr>
            <a:r>
              <a:rPr lang="en-GB" sz="2399" dirty="0">
                <a:latin typeface="+mj-lt"/>
              </a:rPr>
              <a:t>The fingers and toes of </a:t>
            </a:r>
            <a:r>
              <a:rPr lang="en-GB" sz="2399" b="1" dirty="0">
                <a:solidFill>
                  <a:srgbClr val="7030A0"/>
                </a:solidFill>
                <a:latin typeface="+mj-lt"/>
              </a:rPr>
              <a:t>neonates</a:t>
            </a:r>
            <a:r>
              <a:rPr lang="en-GB" sz="2399" dirty="0">
                <a:latin typeface="+mj-lt"/>
              </a:rPr>
              <a:t> are sometimes too small for adult finger probes.</a:t>
            </a:r>
          </a:p>
          <a:p>
            <a:pPr marL="742727" lvl="1" indent="-285664">
              <a:buFont typeface="Arial" panose="020B0604020202020204" pitchFamily="34" charset="0"/>
              <a:buChar char="•"/>
            </a:pPr>
            <a:r>
              <a:rPr lang="en-GB" sz="2399" dirty="0">
                <a:latin typeface="+mj-lt"/>
              </a:rPr>
              <a:t>In patients with </a:t>
            </a:r>
            <a:r>
              <a:rPr lang="en-GB" sz="2399" b="1" dirty="0">
                <a:solidFill>
                  <a:srgbClr val="7030A0"/>
                </a:solidFill>
                <a:latin typeface="+mj-lt"/>
              </a:rPr>
              <a:t>poor perfusion</a:t>
            </a:r>
            <a:r>
              <a:rPr lang="en-GB" sz="2399" dirty="0">
                <a:latin typeface="+mj-lt"/>
              </a:rPr>
              <a:t>, the blood flow through the finger may be too low.</a:t>
            </a:r>
          </a:p>
        </p:txBody>
      </p:sp>
      <p:pic>
        <p:nvPicPr>
          <p:cNvPr id="30" name="Afbeelding 29"/>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981310" y="4712736"/>
            <a:ext cx="3406454" cy="1955234"/>
          </a:xfrm>
          <a:prstGeom prst="rect">
            <a:avLst/>
          </a:prstGeom>
        </p:spPr>
      </p:pic>
    </p:spTree>
    <p:extLst>
      <p:ext uri="{BB962C8B-B14F-4D97-AF65-F5344CB8AC3E}">
        <p14:creationId xmlns:p14="http://schemas.microsoft.com/office/powerpoint/2010/main" val="2109724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76125" y="229434"/>
            <a:ext cx="11008033" cy="528007"/>
          </a:xfrm>
        </p:spPr>
        <p:txBody>
          <a:bodyPr>
            <a:normAutofit fontScale="90000"/>
          </a:bodyPr>
          <a:lstStyle/>
          <a:p>
            <a:pPr algn="ctr"/>
            <a:r>
              <a:rPr lang="en-GB" b="1" kern="0" dirty="0">
                <a:solidFill>
                  <a:srgbClr val="2E74B5"/>
                </a:solidFill>
                <a:ea typeface="Times New Roman" panose="02020603050405020304" pitchFamily="18" charset="0"/>
                <a:cs typeface="Times New Roman" panose="02020603050405020304" pitchFamily="18" charset="0"/>
              </a:rPr>
              <a:t>Scientific principles: oxygen and blood</a:t>
            </a:r>
          </a:p>
        </p:txBody>
      </p:sp>
      <p:sp>
        <p:nvSpPr>
          <p:cNvPr id="7" name="Rectangle 2"/>
          <p:cNvSpPr>
            <a:spLocks noChangeArrowheads="1"/>
          </p:cNvSpPr>
          <p:nvPr/>
        </p:nvSpPr>
        <p:spPr bwMode="auto">
          <a:xfrm>
            <a:off x="0" y="44879"/>
            <a:ext cx="184683" cy="369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16" tIns="45708" rIns="91416" bIns="45708" numCol="1" anchor="ctr" anchorCtr="0" compatLnSpc="1">
            <a:prstTxWarp prst="textNoShape">
              <a:avLst/>
            </a:prstTxWarp>
            <a:spAutoFit/>
          </a:bodyPr>
          <a:lstStyle/>
          <a:p>
            <a:endParaRPr lang="en-GB" sz="1799"/>
          </a:p>
        </p:txBody>
      </p:sp>
      <p:sp>
        <p:nvSpPr>
          <p:cNvPr id="31" name="Rechthoek 30"/>
          <p:cNvSpPr/>
          <p:nvPr/>
        </p:nvSpPr>
        <p:spPr>
          <a:xfrm>
            <a:off x="929923" y="837173"/>
            <a:ext cx="9956844" cy="4419162"/>
          </a:xfrm>
          <a:prstGeom prst="rect">
            <a:avLst/>
          </a:prstGeom>
        </p:spPr>
        <p:txBody>
          <a:bodyPr wrap="square">
            <a:spAutoFit/>
          </a:bodyPr>
          <a:lstStyle/>
          <a:p>
            <a:pPr marL="285664" indent="-285664">
              <a:lnSpc>
                <a:spcPct val="107000"/>
              </a:lnSpc>
              <a:buFont typeface="Wingdings" pitchFamily="2" charset="2"/>
              <a:buChar char="Ø"/>
            </a:pPr>
            <a:r>
              <a:rPr lang="en-GB" sz="2399" dirty="0">
                <a:latin typeface="+mj-lt"/>
                <a:ea typeface="Calibri" panose="020F0502020204030204" pitchFamily="34" charset="0"/>
                <a:cs typeface="Times New Roman" panose="02020603050405020304" pitchFamily="18" charset="0"/>
              </a:rPr>
              <a:t>The colour of blood depends how much haemoglobin is saturated with oxygen. Arterial blood is fully saturated and is bright red; venous blood has less oxygen and is dark red.</a:t>
            </a:r>
          </a:p>
          <a:p>
            <a:pPr marL="285664" indent="-285664">
              <a:lnSpc>
                <a:spcPct val="107000"/>
              </a:lnSpc>
              <a:buFont typeface="Wingdings" pitchFamily="2" charset="2"/>
              <a:buChar char="Ø"/>
            </a:pPr>
            <a:r>
              <a:rPr lang="en-GB" sz="2399" dirty="0">
                <a:ea typeface="Calibri" panose="020F0502020204030204" pitchFamily="34" charset="0"/>
                <a:cs typeface="Times New Roman" panose="02020603050405020304" pitchFamily="18" charset="0"/>
              </a:rPr>
              <a:t>Blood is oxygenated in the lungs and is then pumped by the heart to the tissues. In arterial blood some </a:t>
            </a:r>
            <a:r>
              <a:rPr lang="en-GB" sz="2399" b="1" dirty="0">
                <a:solidFill>
                  <a:srgbClr val="7030A0"/>
                </a:solidFill>
                <a:ea typeface="Calibri" panose="020F0502020204030204" pitchFamily="34" charset="0"/>
                <a:cs typeface="Times New Roman" panose="02020603050405020304" pitchFamily="18" charset="0"/>
              </a:rPr>
              <a:t>98%</a:t>
            </a:r>
            <a:r>
              <a:rPr lang="en-GB" sz="2399" dirty="0">
                <a:ea typeface="Calibri" panose="020F0502020204030204" pitchFamily="34" charset="0"/>
                <a:cs typeface="Times New Roman" panose="02020603050405020304" pitchFamily="18" charset="0"/>
              </a:rPr>
              <a:t> of haemoglobin is saturated with oxygen.</a:t>
            </a:r>
          </a:p>
          <a:p>
            <a:pPr marL="285664" indent="-285664">
              <a:lnSpc>
                <a:spcPct val="107000"/>
              </a:lnSpc>
              <a:buFont typeface="Wingdings" pitchFamily="2" charset="2"/>
              <a:buChar char="Ø"/>
            </a:pPr>
            <a:r>
              <a:rPr lang="en-GB" sz="2399" dirty="0">
                <a:ea typeface="Calibri" panose="020F0502020204030204" pitchFamily="34" charset="0"/>
                <a:cs typeface="Times New Roman" panose="02020603050405020304" pitchFamily="18" charset="0"/>
              </a:rPr>
              <a:t>Venous blood from the tissues has delivered some of its oxygen to the tissues. Normally only </a:t>
            </a:r>
            <a:r>
              <a:rPr lang="en-GB" sz="2399" b="1" dirty="0">
                <a:solidFill>
                  <a:srgbClr val="7030A0"/>
                </a:solidFill>
                <a:ea typeface="Calibri" panose="020F0502020204030204" pitchFamily="34" charset="0"/>
                <a:cs typeface="Times New Roman" panose="02020603050405020304" pitchFamily="18" charset="0"/>
              </a:rPr>
              <a:t>75%</a:t>
            </a:r>
            <a:r>
              <a:rPr lang="en-GB" sz="2399" dirty="0">
                <a:ea typeface="Calibri" panose="020F0502020204030204" pitchFamily="34" charset="0"/>
                <a:cs typeface="Times New Roman" panose="02020603050405020304" pitchFamily="18" charset="0"/>
              </a:rPr>
              <a:t> of the haemoglobin of venous blood is saturated with oxygen.</a:t>
            </a:r>
          </a:p>
          <a:p>
            <a:pPr marL="285664" indent="-285664">
              <a:lnSpc>
                <a:spcPct val="107000"/>
              </a:lnSpc>
              <a:buFont typeface="Wingdings" pitchFamily="2" charset="2"/>
              <a:buChar char="Ø"/>
            </a:pPr>
            <a:r>
              <a:rPr lang="en-GB" sz="2399" dirty="0">
                <a:ea typeface="Calibri" panose="020F0502020204030204" pitchFamily="34" charset="0"/>
                <a:cs typeface="Times New Roman" panose="02020603050405020304" pitchFamily="18" charset="0"/>
              </a:rPr>
              <a:t>This </a:t>
            </a:r>
            <a:r>
              <a:rPr lang="en-GB" sz="2399" dirty="0" err="1">
                <a:ea typeface="Calibri" panose="020F0502020204030204" pitchFamily="34" charset="0"/>
                <a:cs typeface="Times New Roman" panose="02020603050405020304" pitchFamily="18" charset="0"/>
              </a:rPr>
              <a:t>color</a:t>
            </a:r>
            <a:r>
              <a:rPr lang="en-GB" sz="2399" dirty="0">
                <a:ea typeface="Calibri" panose="020F0502020204030204" pitchFamily="34" charset="0"/>
                <a:cs typeface="Times New Roman" panose="02020603050405020304" pitchFamily="18" charset="0"/>
              </a:rPr>
              <a:t> difference is the basis for pulse </a:t>
            </a:r>
            <a:r>
              <a:rPr lang="en-GB" sz="2399" dirty="0" err="1">
                <a:ea typeface="Calibri" panose="020F0502020204030204" pitchFamily="34" charset="0"/>
                <a:cs typeface="Times New Roman" panose="02020603050405020304" pitchFamily="18" charset="0"/>
              </a:rPr>
              <a:t>oximetry</a:t>
            </a:r>
            <a:r>
              <a:rPr lang="en-GB" sz="2399" dirty="0">
                <a:ea typeface="Calibri" panose="020F0502020204030204" pitchFamily="34" charset="0"/>
                <a:cs typeface="Times New Roman" panose="02020603050405020304" pitchFamily="18" charset="0"/>
              </a:rPr>
              <a:t>. </a:t>
            </a:r>
          </a:p>
          <a:p>
            <a:pPr marL="285664" indent="-285664">
              <a:lnSpc>
                <a:spcPct val="107000"/>
              </a:lnSpc>
              <a:buFont typeface="Wingdings" pitchFamily="2" charset="2"/>
              <a:buChar char="Ø"/>
            </a:pPr>
            <a:endParaRPr lang="en-GB" sz="2399" dirty="0">
              <a:ea typeface="Calibri" panose="020F0502020204030204" pitchFamily="34" charset="0"/>
              <a:cs typeface="Times New Roman" panose="02020603050405020304" pitchFamily="18" charset="0"/>
            </a:endParaRPr>
          </a:p>
          <a:p>
            <a:pPr marL="285664" indent="-285664">
              <a:lnSpc>
                <a:spcPct val="107000"/>
              </a:lnSpc>
              <a:buFont typeface="Wingdings" pitchFamily="2" charset="2"/>
              <a:buChar char="Ø"/>
            </a:pPr>
            <a:endParaRPr lang="en-GB" sz="2399" dirty="0">
              <a:latin typeface="+mj-lt"/>
              <a:ea typeface="Calibri" panose="020F0502020204030204" pitchFamily="34" charset="0"/>
              <a:cs typeface="Times New Roman" panose="02020603050405020304" pitchFamily="18" charset="0"/>
            </a:endParaRPr>
          </a:p>
        </p:txBody>
      </p:sp>
      <p:pic>
        <p:nvPicPr>
          <p:cNvPr id="2051" name="Afbeelding 2050"/>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34487" y="4792362"/>
            <a:ext cx="3341419" cy="2008621"/>
          </a:xfrm>
          <a:prstGeom prst="rect">
            <a:avLst/>
          </a:prstGeom>
        </p:spPr>
      </p:pic>
      <p:sp>
        <p:nvSpPr>
          <p:cNvPr id="14" name="Tekstvak 13"/>
          <p:cNvSpPr txBox="1"/>
          <p:nvPr/>
        </p:nvSpPr>
        <p:spPr>
          <a:xfrm>
            <a:off x="35094" y="6457212"/>
            <a:ext cx="376928" cy="369236"/>
          </a:xfrm>
          <a:prstGeom prst="rect">
            <a:avLst/>
          </a:prstGeom>
          <a:noFill/>
        </p:spPr>
        <p:txBody>
          <a:bodyPr wrap="none" rtlCol="0">
            <a:spAutoFit/>
          </a:bodyPr>
          <a:lstStyle/>
          <a:p>
            <a:r>
              <a:rPr lang="en-US" sz="1799" dirty="0"/>
              <a:t>©</a:t>
            </a:r>
          </a:p>
        </p:txBody>
      </p:sp>
    </p:spTree>
    <p:extLst>
      <p:ext uri="{BB962C8B-B14F-4D97-AF65-F5344CB8AC3E}">
        <p14:creationId xmlns:p14="http://schemas.microsoft.com/office/powerpoint/2010/main" val="406103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586579" y="121247"/>
            <a:ext cx="11008033" cy="673454"/>
          </a:xfrm>
        </p:spPr>
        <p:txBody>
          <a:bodyPr>
            <a:normAutofit fontScale="90000"/>
          </a:bodyPr>
          <a:lstStyle/>
          <a:p>
            <a:pPr algn="ctr"/>
            <a:r>
              <a:rPr lang="en-GB" b="1" kern="0" dirty="0">
                <a:solidFill>
                  <a:srgbClr val="2E74B5"/>
                </a:solidFill>
                <a:ea typeface="Times New Roman" panose="02020603050405020304" pitchFamily="18" charset="0"/>
                <a:cs typeface="Times New Roman" panose="02020603050405020304" pitchFamily="18" charset="0"/>
              </a:rPr>
              <a:t>Scientific principles: the pulse oximeter</a:t>
            </a:r>
          </a:p>
        </p:txBody>
      </p:sp>
      <p:sp>
        <p:nvSpPr>
          <p:cNvPr id="7" name="Rectangle 2"/>
          <p:cNvSpPr>
            <a:spLocks noChangeArrowheads="1"/>
          </p:cNvSpPr>
          <p:nvPr/>
        </p:nvSpPr>
        <p:spPr bwMode="auto">
          <a:xfrm>
            <a:off x="0" y="44879"/>
            <a:ext cx="184683" cy="369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16" tIns="45708" rIns="91416" bIns="45708" numCol="1" anchor="ctr" anchorCtr="0" compatLnSpc="1">
            <a:prstTxWarp prst="textNoShape">
              <a:avLst/>
            </a:prstTxWarp>
            <a:spAutoFit/>
          </a:bodyPr>
          <a:lstStyle/>
          <a:p>
            <a:endParaRPr lang="en-GB" sz="1799"/>
          </a:p>
        </p:txBody>
      </p:sp>
      <p:sp>
        <p:nvSpPr>
          <p:cNvPr id="24" name="Rechthoek 23"/>
          <p:cNvSpPr/>
          <p:nvPr/>
        </p:nvSpPr>
        <p:spPr>
          <a:xfrm>
            <a:off x="921745" y="860842"/>
            <a:ext cx="7857360" cy="6243673"/>
          </a:xfrm>
          <a:prstGeom prst="rect">
            <a:avLst/>
          </a:prstGeom>
        </p:spPr>
        <p:txBody>
          <a:bodyPr wrap="square">
            <a:spAutoFit/>
          </a:bodyPr>
          <a:lstStyle/>
          <a:p>
            <a:pPr marL="342797" indent="-342797">
              <a:buFont typeface="Wingdings" pitchFamily="2" charset="2"/>
              <a:buChar char="Ø"/>
            </a:pPr>
            <a:r>
              <a:rPr lang="en-GB" sz="1999" dirty="0">
                <a:solidFill>
                  <a:schemeClr val="bg2">
                    <a:lumMod val="10000"/>
                  </a:schemeClr>
                </a:solidFill>
                <a:latin typeface="+mj-lt"/>
                <a:ea typeface="Calibri" panose="020F0502020204030204" pitchFamily="34" charset="0"/>
                <a:cs typeface="Times New Roman" panose="02020603050405020304" pitchFamily="18" charset="0"/>
              </a:rPr>
              <a:t>A typical pulse oximeter utilizes a pair of small light-emitting diodes (LEDs) facing a photodiode through a translucent part of the patient's body.</a:t>
            </a:r>
            <a:r>
              <a:rPr lang="en-GB" sz="1999" dirty="0">
                <a:solidFill>
                  <a:schemeClr val="bg2">
                    <a:lumMod val="10000"/>
                  </a:schemeClr>
                </a:solidFill>
                <a:latin typeface="Calibri Light" panose="020F0302020204030204"/>
                <a:ea typeface="Calibri" panose="020F0502020204030204" pitchFamily="34" charset="0"/>
                <a:cs typeface="Times New Roman" panose="02020603050405020304" pitchFamily="18" charset="0"/>
              </a:rPr>
              <a:t> </a:t>
            </a:r>
            <a:r>
              <a:rPr lang="en-GB" sz="1999" dirty="0">
                <a:solidFill>
                  <a:schemeClr val="bg2">
                    <a:lumMod val="10000"/>
                  </a:schemeClr>
                </a:solidFill>
                <a:ea typeface="Calibri" panose="020F0502020204030204" pitchFamily="34" charset="0"/>
                <a:cs typeface="Times New Roman" panose="02020603050405020304" pitchFamily="18" charset="0"/>
              </a:rPr>
              <a:t>One LED is red, with a wavelength of 660 nm, and the other is infrared with a wavelength of 940 nm. </a:t>
            </a:r>
          </a:p>
          <a:p>
            <a:pPr marL="342797" indent="-342797">
              <a:buFont typeface="Wingdings" pitchFamily="2" charset="2"/>
              <a:buChar char="Ø"/>
            </a:pPr>
            <a:r>
              <a:rPr lang="en-GB" sz="1999" dirty="0">
                <a:solidFill>
                  <a:schemeClr val="bg2">
                    <a:lumMod val="10000"/>
                  </a:schemeClr>
                </a:solidFill>
                <a:ea typeface="Calibri" panose="020F0502020204030204" pitchFamily="34" charset="0"/>
                <a:cs typeface="Times New Roman" panose="02020603050405020304" pitchFamily="18" charset="0"/>
              </a:rPr>
              <a:t>Absorption of light at these wavelengths differs significantly between blood loaded with oxygen and blood lacking oxygen. Oxygenated </a:t>
            </a:r>
            <a:r>
              <a:rPr lang="en-GB" sz="1999" dirty="0" err="1">
                <a:solidFill>
                  <a:schemeClr val="bg2">
                    <a:lumMod val="10000"/>
                  </a:schemeClr>
                </a:solidFill>
                <a:ea typeface="Calibri" panose="020F0502020204030204" pitchFamily="34" charset="0"/>
                <a:cs typeface="Times New Roman" panose="02020603050405020304" pitchFamily="18" charset="0"/>
              </a:rPr>
              <a:t>hemoglobin</a:t>
            </a:r>
            <a:r>
              <a:rPr lang="en-GB" sz="1999" dirty="0">
                <a:solidFill>
                  <a:schemeClr val="bg2">
                    <a:lumMod val="10000"/>
                  </a:schemeClr>
                </a:solidFill>
                <a:ea typeface="Calibri" panose="020F0502020204030204" pitchFamily="34" charset="0"/>
                <a:cs typeface="Times New Roman" panose="02020603050405020304" pitchFamily="18" charset="0"/>
              </a:rPr>
              <a:t> absorbs more infrared light and allows more red light to pass through. Deoxygenated </a:t>
            </a:r>
            <a:r>
              <a:rPr lang="en-GB" sz="1999" dirty="0" err="1">
                <a:solidFill>
                  <a:schemeClr val="bg2">
                    <a:lumMod val="10000"/>
                  </a:schemeClr>
                </a:solidFill>
                <a:ea typeface="Calibri" panose="020F0502020204030204" pitchFamily="34" charset="0"/>
                <a:cs typeface="Times New Roman" panose="02020603050405020304" pitchFamily="18" charset="0"/>
              </a:rPr>
              <a:t>hemoglobin</a:t>
            </a:r>
            <a:r>
              <a:rPr lang="en-GB" sz="1999" dirty="0">
                <a:solidFill>
                  <a:schemeClr val="bg2">
                    <a:lumMod val="10000"/>
                  </a:schemeClr>
                </a:solidFill>
                <a:ea typeface="Calibri" panose="020F0502020204030204" pitchFamily="34" charset="0"/>
                <a:cs typeface="Times New Roman" panose="02020603050405020304" pitchFamily="18" charset="0"/>
              </a:rPr>
              <a:t> allows more infrared light to pass through and absorbs more red light</a:t>
            </a:r>
            <a:r>
              <a:rPr lang="en-GB" sz="1999" dirty="0">
                <a:solidFill>
                  <a:schemeClr val="bg2">
                    <a:lumMod val="10000"/>
                  </a:schemeClr>
                </a:solidFill>
                <a:latin typeface="Calibri Light" panose="020F0302020204030204"/>
                <a:ea typeface="Calibri" panose="020F0502020204030204" pitchFamily="34" charset="0"/>
                <a:cs typeface="Times New Roman" panose="02020603050405020304" pitchFamily="18" charset="0"/>
              </a:rPr>
              <a:t>.</a:t>
            </a:r>
          </a:p>
          <a:p>
            <a:pPr marL="342797" indent="-342797">
              <a:buFont typeface="Wingdings" pitchFamily="2" charset="2"/>
              <a:buChar char="Ø"/>
            </a:pPr>
            <a:r>
              <a:rPr lang="en-GB" sz="1999" dirty="0">
                <a:solidFill>
                  <a:schemeClr val="bg2">
                    <a:lumMod val="10000"/>
                  </a:schemeClr>
                </a:solidFill>
                <a:latin typeface="Calibri Light" panose="020F0302020204030204"/>
                <a:ea typeface="Calibri" panose="020F0502020204030204" pitchFamily="34" charset="0"/>
                <a:cs typeface="Times New Roman" panose="02020603050405020304" pitchFamily="18" charset="0"/>
              </a:rPr>
              <a:t>The LEDs flash about thirty times per second which allows the photodiode to respond to the red and infrared light separately. The amount of light that is transmitted (in other words, that is not absorbed) is measured. These signals fluctuate in time because the amount of arterial blood that is present increases (literally pulses) with each heartbeat. The </a:t>
            </a:r>
            <a:r>
              <a:rPr lang="en-GB" sz="1999" b="1" dirty="0">
                <a:solidFill>
                  <a:schemeClr val="bg2">
                    <a:lumMod val="10000"/>
                  </a:schemeClr>
                </a:solidFill>
                <a:latin typeface="Calibri Light" panose="020F0302020204030204"/>
                <a:ea typeface="Calibri" panose="020F0502020204030204" pitchFamily="34" charset="0"/>
                <a:cs typeface="Times New Roman" panose="02020603050405020304" pitchFamily="18" charset="0"/>
              </a:rPr>
              <a:t>SpO2</a:t>
            </a:r>
            <a:r>
              <a:rPr lang="en-GB" sz="1999" dirty="0">
                <a:solidFill>
                  <a:schemeClr val="bg2">
                    <a:lumMod val="10000"/>
                  </a:schemeClr>
                </a:solidFill>
                <a:latin typeface="Calibri Light" panose="020F0302020204030204"/>
                <a:ea typeface="Calibri" panose="020F0502020204030204" pitchFamily="34" charset="0"/>
                <a:cs typeface="Times New Roman" panose="02020603050405020304" pitchFamily="18" charset="0"/>
              </a:rPr>
              <a:t> is calculated from this. Detecting a pulse (in the diode signal &amp; blood flow) is essential to the operation of a pulse </a:t>
            </a:r>
            <a:r>
              <a:rPr lang="en-GB" sz="1999" dirty="0" err="1">
                <a:solidFill>
                  <a:schemeClr val="bg2">
                    <a:lumMod val="10000"/>
                  </a:schemeClr>
                </a:solidFill>
                <a:latin typeface="Calibri Light" panose="020F0302020204030204"/>
                <a:ea typeface="Calibri" panose="020F0502020204030204" pitchFamily="34" charset="0"/>
                <a:cs typeface="Times New Roman" panose="02020603050405020304" pitchFamily="18" charset="0"/>
              </a:rPr>
              <a:t>oximeter</a:t>
            </a:r>
            <a:r>
              <a:rPr lang="en-GB" sz="1999" dirty="0">
                <a:solidFill>
                  <a:schemeClr val="bg2">
                    <a:lumMod val="10000"/>
                  </a:schemeClr>
                </a:solidFill>
                <a:latin typeface="Calibri Light" panose="020F0302020204030204"/>
                <a:ea typeface="Calibri" panose="020F0502020204030204" pitchFamily="34" charset="0"/>
                <a:cs typeface="Times New Roman" panose="02020603050405020304" pitchFamily="18" charset="0"/>
              </a:rPr>
              <a:t>; it will not function if there is none.</a:t>
            </a:r>
          </a:p>
          <a:p>
            <a:pPr marL="342797" indent="-342797">
              <a:buFont typeface="Wingdings" pitchFamily="2" charset="2"/>
              <a:buChar char="Ø"/>
            </a:pPr>
            <a:endParaRPr lang="en-GB" sz="1999" dirty="0">
              <a:solidFill>
                <a:schemeClr val="bg2">
                  <a:lumMod val="10000"/>
                </a:schemeClr>
              </a:solidFill>
              <a:latin typeface="Calibri Light" panose="020F0302020204030204"/>
              <a:ea typeface="Calibri" panose="020F0502020204030204" pitchFamily="34" charset="0"/>
              <a:cs typeface="Times New Roman" panose="02020603050405020304" pitchFamily="18" charset="0"/>
            </a:endParaRPr>
          </a:p>
          <a:p>
            <a:pPr lvl="0"/>
            <a:endParaRPr lang="en-GB" sz="1999" dirty="0">
              <a:solidFill>
                <a:schemeClr val="bg2">
                  <a:lumMod val="10000"/>
                </a:schemeClr>
              </a:solidFill>
              <a:latin typeface="Calibri Light" panose="020F0302020204030204"/>
              <a:ea typeface="Calibri" panose="020F0502020204030204" pitchFamily="34" charset="0"/>
              <a:cs typeface="Times New Roman" panose="02020603050405020304" pitchFamily="18" charset="0"/>
            </a:endParaRPr>
          </a:p>
          <a:p>
            <a:pPr lvl="0"/>
            <a:r>
              <a:rPr lang="en-GB" sz="1999" dirty="0">
                <a:solidFill>
                  <a:schemeClr val="bg2">
                    <a:lumMod val="10000"/>
                  </a:schemeClr>
                </a:solidFill>
                <a:latin typeface="+mj-lt"/>
                <a:ea typeface="Calibri" panose="020F0502020204030204" pitchFamily="34" charset="0"/>
                <a:cs typeface="Times New Roman" panose="02020603050405020304" pitchFamily="18" charset="0"/>
              </a:rPr>
              <a:t> </a:t>
            </a:r>
          </a:p>
        </p:txBody>
      </p:sp>
      <p:pic>
        <p:nvPicPr>
          <p:cNvPr id="30" name="Afbeelding 29"/>
          <p:cNvPicPr>
            <a:picLocks noChangeAspect="1"/>
          </p:cNvPicPr>
          <p:nvPr/>
        </p:nvPicPr>
        <p:blipFill rotWithShape="1">
          <a:blip r:embed="rId2"/>
          <a:srcRect t="4097" b="4860"/>
          <a:stretch/>
        </p:blipFill>
        <p:spPr>
          <a:xfrm>
            <a:off x="8609137" y="860843"/>
            <a:ext cx="3290729" cy="2654845"/>
          </a:xfrm>
          <a:prstGeom prst="rect">
            <a:avLst/>
          </a:prstGeom>
        </p:spPr>
      </p:pic>
      <p:sp>
        <p:nvSpPr>
          <p:cNvPr id="13" name="Tekstvak 12"/>
          <p:cNvSpPr txBox="1"/>
          <p:nvPr/>
        </p:nvSpPr>
        <p:spPr>
          <a:xfrm>
            <a:off x="35094" y="6457212"/>
            <a:ext cx="376928" cy="369236"/>
          </a:xfrm>
          <a:prstGeom prst="rect">
            <a:avLst/>
          </a:prstGeom>
          <a:noFill/>
        </p:spPr>
        <p:txBody>
          <a:bodyPr wrap="none" rtlCol="0">
            <a:spAutoFit/>
          </a:bodyPr>
          <a:lstStyle/>
          <a:p>
            <a:r>
              <a:rPr lang="en-US" sz="1799" dirty="0"/>
              <a:t>©</a:t>
            </a:r>
          </a:p>
        </p:txBody>
      </p:sp>
    </p:spTree>
    <p:extLst>
      <p:ext uri="{BB962C8B-B14F-4D97-AF65-F5344CB8AC3E}">
        <p14:creationId xmlns:p14="http://schemas.microsoft.com/office/powerpoint/2010/main" val="1213503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76125" y="97835"/>
            <a:ext cx="11008033" cy="673454"/>
          </a:xfrm>
        </p:spPr>
        <p:txBody>
          <a:bodyPr>
            <a:normAutofit fontScale="90000"/>
          </a:bodyPr>
          <a:lstStyle/>
          <a:p>
            <a:pPr algn="ctr"/>
            <a:r>
              <a:rPr lang="en-GB" b="1" kern="0" dirty="0">
                <a:solidFill>
                  <a:srgbClr val="2E74B5"/>
                </a:solidFill>
                <a:ea typeface="Times New Roman" panose="02020603050405020304" pitchFamily="18" charset="0"/>
                <a:cs typeface="Times New Roman" panose="02020603050405020304" pitchFamily="18" charset="0"/>
              </a:rPr>
              <a:t>Construction of pulse oximeter</a:t>
            </a:r>
          </a:p>
        </p:txBody>
      </p:sp>
      <p:sp>
        <p:nvSpPr>
          <p:cNvPr id="7" name="Rectangle 2"/>
          <p:cNvSpPr>
            <a:spLocks noChangeArrowheads="1"/>
          </p:cNvSpPr>
          <p:nvPr/>
        </p:nvSpPr>
        <p:spPr bwMode="auto">
          <a:xfrm>
            <a:off x="180185" y="586734"/>
            <a:ext cx="184683" cy="369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16" tIns="45708" rIns="91416" bIns="45708" numCol="1" anchor="ctr" anchorCtr="0" compatLnSpc="1">
            <a:prstTxWarp prst="textNoShape">
              <a:avLst/>
            </a:prstTxWarp>
            <a:spAutoFit/>
          </a:bodyPr>
          <a:lstStyle/>
          <a:p>
            <a:endParaRPr lang="en-GB" sz="1799"/>
          </a:p>
        </p:txBody>
      </p:sp>
      <p:pic>
        <p:nvPicPr>
          <p:cNvPr id="23" name="Afbeelding 22"/>
          <p:cNvPicPr>
            <a:picLocks noChangeAspect="1"/>
          </p:cNvPicPr>
          <p:nvPr/>
        </p:nvPicPr>
        <p:blipFill rotWithShape="1">
          <a:blip r:embed="rId2" cstate="email">
            <a:extLst>
              <a:ext uri="{28A0092B-C50C-407E-A947-70E740481C1C}">
                <a14:useLocalDpi xmlns:a14="http://schemas.microsoft.com/office/drawing/2010/main"/>
              </a:ext>
            </a:extLst>
          </a:blip>
          <a:srcRect t="8303" b="10734"/>
          <a:stretch/>
        </p:blipFill>
        <p:spPr>
          <a:xfrm>
            <a:off x="1182106" y="999829"/>
            <a:ext cx="8842152" cy="5132253"/>
          </a:xfrm>
          <a:prstGeom prst="rect">
            <a:avLst/>
          </a:prstGeom>
        </p:spPr>
      </p:pic>
      <p:sp>
        <p:nvSpPr>
          <p:cNvPr id="12" name="Tekstvak 11"/>
          <p:cNvSpPr txBox="1"/>
          <p:nvPr/>
        </p:nvSpPr>
        <p:spPr>
          <a:xfrm>
            <a:off x="35094" y="6457212"/>
            <a:ext cx="376928" cy="369236"/>
          </a:xfrm>
          <a:prstGeom prst="rect">
            <a:avLst/>
          </a:prstGeom>
          <a:noFill/>
        </p:spPr>
        <p:txBody>
          <a:bodyPr wrap="none" rtlCol="0">
            <a:spAutoFit/>
          </a:bodyPr>
          <a:lstStyle/>
          <a:p>
            <a:r>
              <a:rPr lang="en-US" sz="1799" dirty="0"/>
              <a:t>©</a:t>
            </a:r>
          </a:p>
        </p:txBody>
      </p:sp>
    </p:spTree>
    <p:extLst>
      <p:ext uri="{BB962C8B-B14F-4D97-AF65-F5344CB8AC3E}">
        <p14:creationId xmlns:p14="http://schemas.microsoft.com/office/powerpoint/2010/main" val="3985683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98436" y="126347"/>
            <a:ext cx="11008033" cy="673454"/>
          </a:xfrm>
        </p:spPr>
        <p:txBody>
          <a:bodyPr>
            <a:normAutofit fontScale="90000"/>
          </a:bodyPr>
          <a:lstStyle/>
          <a:p>
            <a:pPr algn="ctr"/>
            <a:r>
              <a:rPr lang="en-GB" b="1" kern="0" dirty="0">
                <a:solidFill>
                  <a:srgbClr val="2E74B5"/>
                </a:solidFill>
                <a:ea typeface="Times New Roman" panose="02020603050405020304" pitchFamily="18" charset="0"/>
                <a:cs typeface="Times New Roman" panose="02020603050405020304" pitchFamily="18" charset="0"/>
              </a:rPr>
              <a:t>Trouble shooting</a:t>
            </a:r>
          </a:p>
        </p:txBody>
      </p:sp>
      <p:pic>
        <p:nvPicPr>
          <p:cNvPr id="10" name="Afbeelding 9"/>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117127" y="1133418"/>
            <a:ext cx="3701007" cy="3000040"/>
          </a:xfrm>
          <a:prstGeom prst="rect">
            <a:avLst/>
          </a:prstGeom>
        </p:spPr>
      </p:pic>
      <p:sp>
        <p:nvSpPr>
          <p:cNvPr id="22" name="Rechthoek 21"/>
          <p:cNvSpPr/>
          <p:nvPr/>
        </p:nvSpPr>
        <p:spPr>
          <a:xfrm>
            <a:off x="977207" y="1133418"/>
            <a:ext cx="7448161" cy="5628921"/>
          </a:xfrm>
          <a:prstGeom prst="rect">
            <a:avLst/>
          </a:prstGeom>
        </p:spPr>
        <p:txBody>
          <a:bodyPr wrap="square">
            <a:spAutoFit/>
          </a:bodyPr>
          <a:lstStyle/>
          <a:p>
            <a:pPr marL="285664" indent="-285664">
              <a:buFont typeface="Wingdings" pitchFamily="2" charset="2"/>
              <a:buChar char="Ø"/>
            </a:pPr>
            <a:r>
              <a:rPr lang="en-GB" sz="2399" b="1" dirty="0">
                <a:solidFill>
                  <a:srgbClr val="7030A0"/>
                </a:solidFill>
                <a:latin typeface="+mj-lt"/>
                <a:ea typeface="Calibri" panose="020F0502020204030204" pitchFamily="34" charset="0"/>
                <a:cs typeface="Times New Roman" panose="02020603050405020304" pitchFamily="18" charset="0"/>
              </a:rPr>
              <a:t>Broken  wires, springs  and  plastic cases </a:t>
            </a:r>
            <a:r>
              <a:rPr lang="en-GB" sz="2399" dirty="0">
                <a:latin typeface="+mj-lt"/>
                <a:ea typeface="Calibri" panose="020F0502020204030204" pitchFamily="34" charset="0"/>
                <a:cs typeface="Times New Roman" panose="02020603050405020304" pitchFamily="18" charset="0"/>
              </a:rPr>
              <a:t>are common problems that can be fixed in the field.</a:t>
            </a:r>
          </a:p>
          <a:p>
            <a:pPr marL="285664" indent="-285664">
              <a:buFont typeface="Wingdings" pitchFamily="2" charset="2"/>
              <a:buChar char="Ø"/>
            </a:pPr>
            <a:r>
              <a:rPr lang="en-GB" sz="2399" dirty="0">
                <a:ea typeface="Calibri" panose="020F0502020204030204" pitchFamily="34" charset="0"/>
                <a:cs typeface="Times New Roman" panose="02020603050405020304" pitchFamily="18" charset="0"/>
              </a:rPr>
              <a:t>The most common problems with the pulse </a:t>
            </a:r>
            <a:r>
              <a:rPr lang="en-GB" sz="2399" dirty="0" err="1">
                <a:ea typeface="Calibri" panose="020F0502020204030204" pitchFamily="34" charset="0"/>
                <a:cs typeface="Times New Roman" panose="02020603050405020304" pitchFamily="18" charset="0"/>
              </a:rPr>
              <a:t>oximeter</a:t>
            </a:r>
            <a:r>
              <a:rPr lang="en-GB" sz="2399" dirty="0">
                <a:ea typeface="Calibri" panose="020F0502020204030204" pitchFamily="34" charset="0"/>
                <a:cs typeface="Times New Roman" panose="02020603050405020304" pitchFamily="18" charset="0"/>
              </a:rPr>
              <a:t> are related to the probe. The constant reuse of </a:t>
            </a:r>
            <a:r>
              <a:rPr lang="en-GB" sz="2399" dirty="0">
                <a:solidFill>
                  <a:srgbClr val="7030A0"/>
                </a:solidFill>
                <a:ea typeface="Calibri" panose="020F0502020204030204" pitchFamily="34" charset="0"/>
                <a:cs typeface="Times New Roman" panose="02020603050405020304" pitchFamily="18" charset="0"/>
              </a:rPr>
              <a:t>disposable</a:t>
            </a:r>
            <a:r>
              <a:rPr lang="en-GB" sz="2399" dirty="0">
                <a:ea typeface="Calibri" panose="020F0502020204030204" pitchFamily="34" charset="0"/>
                <a:cs typeface="Times New Roman" panose="02020603050405020304" pitchFamily="18" charset="0"/>
              </a:rPr>
              <a:t> probes eventually results in lead breakage. These can often be repaired, if only a single wire is broken.</a:t>
            </a:r>
          </a:p>
          <a:p>
            <a:pPr marL="342797" indent="-342797">
              <a:buFont typeface="Wingdings" pitchFamily="2" charset="2"/>
              <a:buChar char="Ø"/>
            </a:pPr>
            <a:r>
              <a:rPr lang="en-GB" sz="2399" dirty="0">
                <a:ea typeface="Calibri" panose="020F0502020204030204" pitchFamily="34" charset="0"/>
                <a:cs typeface="Times New Roman" panose="02020603050405020304" pitchFamily="18" charset="0"/>
              </a:rPr>
              <a:t>There are a few areas of </a:t>
            </a:r>
            <a:r>
              <a:rPr lang="en-GB" sz="2399" b="1" dirty="0">
                <a:solidFill>
                  <a:srgbClr val="7030A0"/>
                </a:solidFill>
                <a:ea typeface="Calibri" panose="020F0502020204030204" pitchFamily="34" charset="0"/>
                <a:cs typeface="Times New Roman" panose="02020603050405020304" pitchFamily="18" charset="0"/>
              </a:rPr>
              <a:t>user error </a:t>
            </a:r>
            <a:r>
              <a:rPr lang="en-GB" sz="2399" dirty="0">
                <a:ea typeface="Calibri" panose="020F0502020204030204" pitchFamily="34" charset="0"/>
                <a:cs typeface="Times New Roman" panose="02020603050405020304" pitchFamily="18" charset="0"/>
              </a:rPr>
              <a:t>which are common. </a:t>
            </a:r>
            <a:r>
              <a:rPr lang="en-GB" sz="2399" b="1" dirty="0">
                <a:solidFill>
                  <a:srgbClr val="7030A0"/>
                </a:solidFill>
                <a:ea typeface="Calibri" panose="020F0502020204030204" pitchFamily="34" charset="0"/>
                <a:cs typeface="Times New Roman" panose="02020603050405020304" pitchFamily="18" charset="0"/>
              </a:rPr>
              <a:t>Sensor placement </a:t>
            </a:r>
            <a:r>
              <a:rPr lang="en-GB" sz="2399" dirty="0">
                <a:ea typeface="Calibri" panose="020F0502020204030204" pitchFamily="34" charset="0"/>
                <a:cs typeface="Times New Roman" panose="02020603050405020304" pitchFamily="18" charset="0"/>
              </a:rPr>
              <a:t>is the most common. The sensor should be positioned to avoid letting ambient light enter the tissue or the sensor. Some nail polish will block light transmission. If the patient is cold the blood vessels may constrict making detection of blood flow difficult. </a:t>
            </a:r>
          </a:p>
          <a:p>
            <a:r>
              <a:rPr lang="en-GB" sz="2399" dirty="0">
                <a:latin typeface="+mj-l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549313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3186</TotalTime>
  <Words>967</Words>
  <Application>Microsoft Office PowerPoint</Application>
  <PresentationFormat>Custom</PresentationFormat>
  <Paragraphs>54</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Euphemia</vt:lpstr>
      <vt:lpstr>Franklin Gothic Medium</vt:lpstr>
      <vt:lpstr>Times New Roman</vt:lpstr>
      <vt:lpstr>Wingdings</vt:lpstr>
      <vt:lpstr>Office Theme</vt:lpstr>
      <vt:lpstr>PowerPoint Presentation</vt:lpstr>
      <vt:lpstr>Pulse Oximeter</vt:lpstr>
      <vt:lpstr>Function: measure oxygen saturation of the blood</vt:lpstr>
      <vt:lpstr>Use: many places in the hospital and at home</vt:lpstr>
      <vt:lpstr>Use: many places in the hospital and at home</vt:lpstr>
      <vt:lpstr>Scientific principles: oxygen and blood</vt:lpstr>
      <vt:lpstr>Scientific principles: the pulse oximeter</vt:lpstr>
      <vt:lpstr>Construction of pulse oximeter</vt:lpstr>
      <vt:lpstr>Trouble shooting</vt:lpstr>
      <vt:lpstr>Safety and testing considerations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BMID_I</dc:title>
  <dc:subject>Lecture 2</dc:subject>
  <dc:creator>MAHİR RAHMAN AL-HAJAJ</dc:creator>
  <cp:keywords>Al-Mustaqbal University College</cp:keywords>
  <cp:lastModifiedBy>zainab</cp:lastModifiedBy>
  <cp:revision>161</cp:revision>
  <cp:lastPrinted>2022-10-07T10:41:38Z</cp:lastPrinted>
  <dcterms:created xsi:type="dcterms:W3CDTF">2022-10-06T20:58:31Z</dcterms:created>
  <dcterms:modified xsi:type="dcterms:W3CDTF">2024-11-29T16:02:06Z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