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516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379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236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611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106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955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740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31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6434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9229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5271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6C906-745C-4314-8709-AAD067321ABD}" type="datetimeFigureOut">
              <a:rPr lang="ar-IQ" smtClean="0"/>
              <a:t>09/04/1446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F400F-DB80-4A92-962B-C253336F737B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70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P\Desktop\جامعة المستقب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629" y="415162"/>
            <a:ext cx="1428751" cy="14382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328672" y="262761"/>
            <a:ext cx="58674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prstClr val="black"/>
                </a:solidFill>
              </a:rPr>
              <a:t>AL-</a:t>
            </a:r>
            <a:r>
              <a:rPr lang="en-US" sz="2400" b="1" dirty="0" err="1">
                <a:solidFill>
                  <a:prstClr val="black"/>
                </a:solidFill>
              </a:rPr>
              <a:t>Mustaqbal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</a:rPr>
              <a:t>University </a:t>
            </a:r>
            <a:endParaRPr lang="en-US" sz="2400" b="1" dirty="0">
              <a:solidFill>
                <a:prstClr val="black"/>
              </a:solidFill>
            </a:endParaRPr>
          </a:p>
          <a:p>
            <a:pPr algn="l" rtl="0"/>
            <a:r>
              <a:rPr lang="ar-IQ" sz="2400" b="1" dirty="0">
                <a:solidFill>
                  <a:prstClr val="black"/>
                </a:solidFill>
              </a:rPr>
              <a:t> </a:t>
            </a:r>
            <a:r>
              <a:rPr lang="en-US" sz="2400" b="1" dirty="0"/>
              <a:t>College of </a:t>
            </a:r>
            <a:r>
              <a:rPr lang="en-US" sz="2400" b="1" dirty="0" smtClean="0"/>
              <a:t>Sciences</a:t>
            </a:r>
          </a:p>
          <a:p>
            <a:pPr algn="l" rtl="0"/>
            <a:r>
              <a:rPr lang="en-US" sz="2400" b="1" dirty="0"/>
              <a:t>Department of </a:t>
            </a:r>
            <a:r>
              <a:rPr lang="en-US" sz="2400" b="1" dirty="0" smtClean="0"/>
              <a:t>Biochemistry </a:t>
            </a:r>
            <a:r>
              <a:rPr lang="en-US" sz="2400" b="1" dirty="0"/>
              <a:t>Sciences</a:t>
            </a:r>
            <a:endParaRPr lang="en-US" sz="2400" b="1" dirty="0">
              <a:solidFill>
                <a:prstClr val="black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125019" y="2362200"/>
            <a:ext cx="4084451" cy="15388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Lab. Biochemistry </a:t>
            </a:r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Dr. </a:t>
            </a:r>
            <a:r>
              <a:rPr lang="en-US" b="1" dirty="0" err="1" smtClean="0">
                <a:solidFill>
                  <a:srgbClr val="0070C0"/>
                </a:solidFill>
              </a:rPr>
              <a:t>Ghada</a:t>
            </a:r>
            <a:r>
              <a:rPr lang="en-US" b="1" dirty="0" smtClean="0">
                <a:solidFill>
                  <a:srgbClr val="0070C0"/>
                </a:solidFill>
              </a:rPr>
              <a:t> Ali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ghada.ali@uomus.edu.iq</a:t>
            </a:r>
          </a:p>
          <a:p>
            <a:pPr algn="ctr"/>
            <a:r>
              <a:rPr lang="en-US" b="1" dirty="0" smtClean="0"/>
              <a:t>lec3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0645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81000" y="1295400"/>
            <a:ext cx="8686800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Low" rtl="0"/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Bial’s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To distinguish between pentose monosaccharide and hexose monosaccharide </a:t>
            </a:r>
          </a:p>
          <a:p>
            <a:pPr algn="justLow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Principle: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Bial’s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 uses concentrated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a dehydrating acid and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orcinol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traces of ferric chloride as condensation reagent. The test reagent dehydrates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pentoses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form furfural. Furfural further reacts with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orcinol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iron ion present in the test reagent to produce a bluish or green product, while hexoses yield muddy-brown to grey condensation product</a:t>
            </a:r>
            <a:r>
              <a:rPr lang="en-US" sz="2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362200" y="226367"/>
            <a:ext cx="44196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Reactions of Carbohydrates </a:t>
            </a:r>
            <a:endParaRPr lang="en-US" sz="2400" b="1" dirty="0">
              <a:ln/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27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28600" y="1143000"/>
            <a:ext cx="86106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endParaRPr lang="en-US" sz="2400" dirty="0" smtClean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ml of a sample solution in a test tube.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2.5 ml of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Bial's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reagent (a solution of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orcinol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ferric chloride) to each tube. 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Heat the tubes gently in hot water bath for 5 min.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bluish or green product color indicate the presence of pentose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sugar.e.g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ribose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228600" y="1219200"/>
            <a:ext cx="8686800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Seliwanoff's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</a:p>
          <a:p>
            <a:pPr algn="l" rtl="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is used to distinguish between aldoses (like glucose) and ketoses  (like fructose).  </a:t>
            </a:r>
          </a:p>
          <a:p>
            <a:pPr algn="l" rtl="0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 rtl="0"/>
            <a:r>
              <a:rPr lang="en-US" sz="2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distinguish between aldose and ketone sucrose</a:t>
            </a:r>
            <a:r>
              <a:rPr lang="en-US" sz="2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l" rtl="0"/>
            <a:r>
              <a:rPr lang="en-GB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Principle:</a:t>
            </a:r>
          </a:p>
          <a:p>
            <a:pPr algn="l" rtl="0"/>
            <a:r>
              <a:rPr lang="en-GB" sz="24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dehydration reaction due to the hydroxyl groups of the sugar.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Selivanoff’s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reagent is resorcinol in dilute hydrochloric acid. Ketoses (e.g. fructose) are more readily dehydrated by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than the aldoses to form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hydroxymethyl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furfural which then condenses with resorcinol of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Seliwanoff’s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reagent to form a red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colored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complex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412023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304800" y="1143000"/>
            <a:ext cx="861060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 of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seliwanoff's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reagent (a solution of resorcinol and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placed in a test tube. </a:t>
            </a:r>
          </a:p>
          <a:p>
            <a:pPr algn="l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drops of a sample solution is added .</a:t>
            </a:r>
          </a:p>
          <a:p>
            <a:pPr algn="l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 is then heated in a boiling water bath for two minutes. </a:t>
            </a:r>
          </a:p>
          <a:p>
            <a:pPr algn="l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+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result is indicated by the presence of orange to red colored solution.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02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76200" y="1066800"/>
            <a:ext cx="8915400" cy="48936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GB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Iodine Test</a:t>
            </a:r>
            <a:endParaRPr lang="ar-IQ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specific test for polysaccharide detection.</a:t>
            </a:r>
          </a:p>
          <a:p>
            <a:pPr algn="l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Procedure: To 2-3 ml of starch solution add 2 drops of dilute (0.05 N ) iodine solution. Observe the changes on heating and on subsequent cooling.</a:t>
            </a:r>
          </a:p>
          <a:p>
            <a:pPr algn="l"/>
            <a:r>
              <a:rPr lang="en-GB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Deep blue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appears which then disappears on heating and then reappears on cooling .</a:t>
            </a:r>
          </a:p>
          <a:p>
            <a:pPr algn="l"/>
            <a:r>
              <a:rPr lang="en-GB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Starch forms a adsorption complex with iodine to give a blue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blue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disappears on heating due to the breaking of the Iodine starch adsorption complex and appears on cooling due to reformation of the adsorption complex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118178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77143"/>
              </p:ext>
            </p:extLst>
          </p:nvPr>
        </p:nvGraphicFramePr>
        <p:xfrm>
          <a:off x="304800" y="304800"/>
          <a:ext cx="8458200" cy="51018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5123"/>
                <a:gridCol w="4803077"/>
              </a:tblGrid>
              <a:tr h="685800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/>
                        <a:t>Test</a:t>
                      </a:r>
                    </a:p>
                    <a:p>
                      <a:pPr algn="l"/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/>
                        <a:t>objective</a:t>
                      </a:r>
                    </a:p>
                    <a:p>
                      <a:pPr algn="l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46817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err="1"/>
                        <a:t>Molisch</a:t>
                      </a:r>
                      <a:r>
                        <a:rPr lang="en-US" sz="1800" kern="1200" dirty="0"/>
                        <a:t> test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/>
                        <a:t>To identify the carbohydrate from other macromolecules lipids and proteins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7573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/>
                        <a:t>Benedict's test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Benedict's reagent is used as a test for the presence of reducing sugars. </a:t>
                      </a:r>
                    </a:p>
                    <a:p>
                      <a:pPr algn="l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46817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/>
                        <a:t>Barfoed’s Test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To distinguish reducing monosaccharides </a:t>
                      </a:r>
                    </a:p>
                    <a:p>
                      <a:pPr algn="l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7573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/>
                        <a:t>Bial’s Test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To distinguish between pentose monosaccharide and hexose monosaccharide </a:t>
                      </a:r>
                    </a:p>
                    <a:p>
                      <a:pPr algn="l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46817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/>
                        <a:t>Seliwanoff's Test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/>
                        <a:t>To distinguish between aldose and ketone sugars 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46817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/>
                        <a:t>Iodine test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To distinguish polysaccharides </a:t>
                      </a:r>
                    </a:p>
                    <a:p>
                      <a:pPr algn="l"/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322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Thank You Images - Free Download on Freepik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4" name="AutoShape 4" descr="Thank You Images - Free Download on Freepik"/>
          <p:cNvSpPr>
            <a:spLocks noChangeAspect="1" noChangeArrowheads="1"/>
          </p:cNvSpPr>
          <p:nvPr/>
        </p:nvSpPr>
        <p:spPr bwMode="auto">
          <a:xfrm>
            <a:off x="9075738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5" name="AutoShape 6" descr="22 Heartfelt Ways to Say Thank You ..."/>
          <p:cNvSpPr>
            <a:spLocks noChangeAspect="1" noChangeArrowheads="1"/>
          </p:cNvSpPr>
          <p:nvPr/>
        </p:nvSpPr>
        <p:spPr bwMode="auto">
          <a:xfrm>
            <a:off x="9228138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6" name="AutoShape 8" descr="22 Heartfelt Ways to Say Thank You ..."/>
          <p:cNvSpPr>
            <a:spLocks noChangeAspect="1" noChangeArrowheads="1"/>
          </p:cNvSpPr>
          <p:nvPr/>
        </p:nvSpPr>
        <p:spPr bwMode="auto">
          <a:xfrm>
            <a:off x="9380538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pic>
        <p:nvPicPr>
          <p:cNvPr id="1036" name="Picture 12" descr="Sincere thanks and gratitude ! | Go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9" y="2260042"/>
            <a:ext cx="4981575" cy="266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2828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467</Words>
  <Application>Microsoft Office PowerPoint</Application>
  <PresentationFormat>عرض على الشاشة (3:4)‏</PresentationFormat>
  <Paragraphs>48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Al-Qaisar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Media</dc:creator>
  <cp:lastModifiedBy>Media</cp:lastModifiedBy>
  <cp:revision>12</cp:revision>
  <dcterms:created xsi:type="dcterms:W3CDTF">2024-10-12T06:31:13Z</dcterms:created>
  <dcterms:modified xsi:type="dcterms:W3CDTF">2024-10-12T10:33:33Z</dcterms:modified>
</cp:coreProperties>
</file>