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9"/>
  </p:notesMasterIdLst>
  <p:handoutMasterIdLst>
    <p:handoutMasterId r:id="rId20"/>
  </p:handoutMasterIdLst>
  <p:sldIdLst>
    <p:sldId id="256" r:id="rId2"/>
    <p:sldId id="327" r:id="rId3"/>
    <p:sldId id="338" r:id="rId4"/>
    <p:sldId id="339" r:id="rId5"/>
    <p:sldId id="340" r:id="rId6"/>
    <p:sldId id="336" r:id="rId7"/>
    <p:sldId id="330" r:id="rId8"/>
    <p:sldId id="331" r:id="rId9"/>
    <p:sldId id="332" r:id="rId10"/>
    <p:sldId id="333" r:id="rId11"/>
    <p:sldId id="334" r:id="rId12"/>
    <p:sldId id="335" r:id="rId13"/>
    <p:sldId id="337" r:id="rId14"/>
    <p:sldId id="341" r:id="rId15"/>
    <p:sldId id="342" r:id="rId16"/>
    <p:sldId id="343" r:id="rId17"/>
    <p:sldId id="290" r:id="rId18"/>
  </p:sldIdLst>
  <p:sldSz cx="12188825"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howGuides="1">
      <p:cViewPr varScale="1">
        <p:scale>
          <a:sx n="72" d="100"/>
          <a:sy n="72" d="100"/>
        </p:scale>
        <p:origin x="618" y="7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BDB7646E-8811-423A-9C42-2CBFADA00A96}" type="datetimeFigureOut">
              <a:rPr lang="en-US" smtClean="0"/>
              <a:t>11/29/2024</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solidFill>
                  <a:schemeClr val="tx1"/>
                </a:solidFill>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solidFill>
                  <a:schemeClr val="tx1"/>
                </a:solidFill>
              </a:defRPr>
            </a:lvl1pPr>
          </a:lstStyle>
          <a:p>
            <a:fld id="{D677E230-58DD-43ED-96A1-552DDAB53532}" type="datetimeFigureOut">
              <a:rPr lang="en-US" smtClean="0"/>
              <a:pPr/>
              <a:t>11/29/2024</a:t>
            </a:fld>
            <a:endParaRPr lang="en-US"/>
          </a:p>
        </p:txBody>
      </p:sp>
      <p:sp>
        <p:nvSpPr>
          <p:cNvPr id="4" name="Slide Image Placeholder 3"/>
          <p:cNvSpPr>
            <a:spLocks noGrp="1" noRot="1" noChangeAspect="1"/>
          </p:cNvSpPr>
          <p:nvPr>
            <p:ph type="sldImg" idx="2"/>
          </p:nvPr>
        </p:nvSpPr>
        <p:spPr>
          <a:xfrm>
            <a:off x="458788" y="720725"/>
            <a:ext cx="639762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solidFill>
                  <a:schemeClr val="tx1"/>
                </a:solidFill>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8DF383-0F28-49A7-ACC4-4CB24F3B4032}" type="slidenum">
              <a:rPr lang="en-US" smtClean="0"/>
              <a:t>9</a:t>
            </a:fld>
            <a:endParaRPr lang="en-US"/>
          </a:p>
        </p:txBody>
      </p:sp>
    </p:spTree>
    <p:extLst>
      <p:ext uri="{BB962C8B-B14F-4D97-AF65-F5344CB8AC3E}">
        <p14:creationId xmlns:p14="http://schemas.microsoft.com/office/powerpoint/2010/main" val="25755970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A60EEC-589F-8627-7A70-FE668FEBC69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EAB409D9-CB05-C02D-27D4-B48EEFD1AFAF}"/>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9539E7B7-89AB-D701-8DB8-FF2AB33BA8E9}"/>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DA8FF8D8-4822-8FE3-A258-A5237BF0DE21}"/>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2B201BB6-CE50-76AD-F209-90A815548CEC}"/>
                </a:ext>
              </a:extLst>
            </p:cNvPr>
            <p:cNvSpPr/>
            <p:nvPr/>
          </p:nvSpPr>
          <p:spPr>
            <a:xfrm>
              <a:off x="0" y="0"/>
              <a:ext cx="1472184" cy="1024128"/>
            </a:xfrm>
            <a:prstGeom prst="rect">
              <a:avLst/>
            </a:prstGeom>
            <a:blipFill>
              <a:blip r:embed="rId2"/>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2" name="Rectangle 11">
            <a:extLst>
              <a:ext uri="{FF2B5EF4-FFF2-40B4-BE49-F238E27FC236}">
                <a16:creationId xmlns:a16="http://schemas.microsoft.com/office/drawing/2014/main" id="{DA9B77F2-2391-AD2C-6C9D-D3D120569D90}"/>
              </a:ext>
            </a:extLst>
          </p:cNvPr>
          <p:cNvSpPr/>
          <p:nvPr userDrawn="1"/>
        </p:nvSpPr>
        <p:spPr>
          <a:xfrm>
            <a:off x="111025" y="136668"/>
            <a:ext cx="11966775" cy="6584664"/>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18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AFF2F-A8BD-568A-1D5C-D27CFE99ADF3}"/>
              </a:ext>
            </a:extLst>
          </p:cNvPr>
          <p:cNvSpPr>
            <a:spLocks noGrp="1"/>
          </p:cNvSpPr>
          <p:nvPr>
            <p:ph type="dt" sz="half" idx="10"/>
          </p:nvPr>
        </p:nvSpPr>
        <p:spPr/>
        <p:txBody>
          <a:bodyPr/>
          <a:lstStyle/>
          <a:p>
            <a:fld id="{FB74EC88-80EF-45B4-82D2-C5DF37C50BAD}" type="datetime1">
              <a:rPr lang="en-US" smtClean="0"/>
              <a:t>11/29/2024</a:t>
            </a:fld>
            <a:endParaRPr lang="en-US"/>
          </a:p>
        </p:txBody>
      </p:sp>
      <p:sp>
        <p:nvSpPr>
          <p:cNvPr id="3" name="Footer Placeholder 2">
            <a:extLst>
              <a:ext uri="{FF2B5EF4-FFF2-40B4-BE49-F238E27FC236}">
                <a16:creationId xmlns:a16="http://schemas.microsoft.com/office/drawing/2014/main" id="{B837642E-3277-7ACA-BE65-80D07438F70A}"/>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BEDA56E4-3C1C-4196-23B7-DB2345B93814}"/>
              </a:ext>
            </a:extLst>
          </p:cNvPr>
          <p:cNvSpPr>
            <a:spLocks noGrp="1"/>
          </p:cNvSpPr>
          <p:nvPr>
            <p:ph type="sldNum" sz="quarter" idx="12"/>
          </p:nvPr>
        </p:nvSpPr>
        <p:spPr>
          <a:xfrm>
            <a:off x="9142412" y="304800"/>
            <a:ext cx="2742486" cy="365125"/>
          </a:xfrm>
        </p:spPr>
        <p:txBody>
          <a:bodyPr/>
          <a:lstStyle>
            <a:lvl1pPr>
              <a:defRPr sz="1400">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553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835B16D7-FA58-423B-9C45-A58A45F45239}" type="datetimeFigureOut">
              <a:rPr lang="en-US" smtClean="0"/>
              <a:t>11/29/2024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96A82-6D65-4B71-B700-DFC6EB8823B3}" type="slidenum">
              <a:rPr lang="en-US" smtClean="0"/>
              <a:t>‹#›</a:t>
            </a:fld>
            <a:endParaRPr lang="en-US"/>
          </a:p>
        </p:txBody>
      </p:sp>
    </p:spTree>
    <p:extLst>
      <p:ext uri="{BB962C8B-B14F-4D97-AF65-F5344CB8AC3E}">
        <p14:creationId xmlns:p14="http://schemas.microsoft.com/office/powerpoint/2010/main" val="193957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6E025-BC44-2E4A-046E-57D375D583D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C3520F-7348-7FBE-757F-F0F230320A72}"/>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0BDE8-E2B2-B204-9207-0C64FF39E0C9}"/>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74ABB-A2C5-4230-862B-81C5A29EA900}" type="datetime1">
              <a:rPr lang="en-US" smtClean="0"/>
              <a:t>11/29/2024</a:t>
            </a:fld>
            <a:endParaRPr lang="en-US" dirty="0"/>
          </a:p>
        </p:txBody>
      </p:sp>
      <p:sp>
        <p:nvSpPr>
          <p:cNvPr id="5" name="Footer Placeholder 4">
            <a:extLst>
              <a:ext uri="{FF2B5EF4-FFF2-40B4-BE49-F238E27FC236}">
                <a16:creationId xmlns:a16="http://schemas.microsoft.com/office/drawing/2014/main" id="{C7F2CF12-6D60-52BE-A35C-72B906B67244}"/>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77B9E6CB-41C5-737F-54BB-FC5D1AA91E64}"/>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grpSp>
        <p:nvGrpSpPr>
          <p:cNvPr id="7" name="Group 6">
            <a:extLst>
              <a:ext uri="{FF2B5EF4-FFF2-40B4-BE49-F238E27FC236}">
                <a16:creationId xmlns:a16="http://schemas.microsoft.com/office/drawing/2014/main" id="{37E62E8E-2DA7-4088-E27F-8DA6B360D31A}"/>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DDBEF75D-824A-3F4E-4B06-D69727D3D41B}"/>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00D79712-6196-F143-8273-02137656E096}"/>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7F00C420-B7FB-7EE5-E080-670618454FD7}"/>
                </a:ext>
              </a:extLst>
            </p:cNvPr>
            <p:cNvSpPr/>
            <p:nvPr/>
          </p:nvSpPr>
          <p:spPr>
            <a:xfrm>
              <a:off x="0" y="0"/>
              <a:ext cx="1472184" cy="1024128"/>
            </a:xfrm>
            <a:prstGeom prst="rect">
              <a:avLst/>
            </a:prstGeom>
            <a:blipFill>
              <a:blip r:embed="rId5"/>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1" name="Picture 10">
            <a:extLst>
              <a:ext uri="{FF2B5EF4-FFF2-40B4-BE49-F238E27FC236}">
                <a16:creationId xmlns:a16="http://schemas.microsoft.com/office/drawing/2014/main" id="{64A237CE-0774-F2D2-1A12-2C95E35618E3}"/>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227012" y="192896"/>
            <a:ext cx="685801" cy="785495"/>
          </a:xfrm>
          <a:prstGeom prst="rect">
            <a:avLst/>
          </a:prstGeom>
          <a:noFill/>
          <a:ln>
            <a:noFill/>
          </a:ln>
        </p:spPr>
      </p:pic>
      <p:sp>
        <p:nvSpPr>
          <p:cNvPr id="12" name="Rectangle 11">
            <a:extLst>
              <a:ext uri="{FF2B5EF4-FFF2-40B4-BE49-F238E27FC236}">
                <a16:creationId xmlns:a16="http://schemas.microsoft.com/office/drawing/2014/main" id="{24A27DD6-2417-9D09-E6CA-A2E010E831DC}"/>
              </a:ext>
            </a:extLst>
          </p:cNvPr>
          <p:cNvSpPr/>
          <p:nvPr userDrawn="1"/>
        </p:nvSpPr>
        <p:spPr>
          <a:xfrm>
            <a:off x="97911" y="121444"/>
            <a:ext cx="11979889" cy="6615112"/>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4027905"/>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9"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BAE67A5E-824D-209C-84A3-3D6BA71E64D8}"/>
              </a:ext>
            </a:extLst>
          </p:cNvPr>
          <p:cNvSpPr txBox="1">
            <a:spLocks noChangeArrowheads="1"/>
          </p:cNvSpPr>
          <p:nvPr/>
        </p:nvSpPr>
        <p:spPr bwMode="auto">
          <a:xfrm>
            <a:off x="1291199" y="1478784"/>
            <a:ext cx="8792038" cy="301701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Al-</a:t>
            </a:r>
            <a:r>
              <a:rPr lang="en-US" sz="2400" dirty="0" err="1">
                <a:effectLst/>
                <a:latin typeface="Franklin Gothic Medium" panose="020B0603020102020204" pitchFamily="34" charset="0"/>
                <a:ea typeface="Calibri" panose="020F0502020204030204" pitchFamily="34" charset="0"/>
                <a:cs typeface="Arial" panose="020B0604020202020204" pitchFamily="34" charset="0"/>
              </a:rPr>
              <a:t>Mustaqbal</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University</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Biomedical Engineering Department</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Class: 4th</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Subject: </a:t>
            </a:r>
            <a:r>
              <a:rPr lang="en-US" sz="2400" dirty="0">
                <a:latin typeface="Franklin Gothic Medium" panose="020B0603020102020204" pitchFamily="34" charset="0"/>
                <a:ea typeface="Calibri" panose="020F0502020204030204" pitchFamily="34" charset="0"/>
                <a:cs typeface="Arial" panose="020B0604020202020204" pitchFamily="34" charset="0"/>
              </a:rPr>
              <a:t>C</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linical issues of BME</a:t>
            </a:r>
            <a:endParaRPr lang="ar-IQ" sz="24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Lecturer: </a:t>
            </a:r>
            <a:r>
              <a:rPr lang="sv-SE" sz="2400" dirty="0">
                <a:effectLst/>
                <a:latin typeface="Franklin Gothic Medium" panose="020B0603020102020204" pitchFamily="34" charset="0"/>
                <a:ea typeface="Calibri" panose="020F0502020204030204" pitchFamily="34" charset="0"/>
                <a:cs typeface="Arial" panose="020B0604020202020204" pitchFamily="34" charset="0"/>
              </a:rPr>
              <a:t>M.SC. ZAINAB  SATTAR JABBAR</a:t>
            </a: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Arial" panose="020B0604020202020204" pitchFamily="34" charset="0"/>
              </a:rPr>
              <a:t>1</a:t>
            </a:r>
            <a:r>
              <a:rPr lang="en-US" sz="2400" baseline="30000" dirty="0">
                <a:effectLst/>
                <a:latin typeface="Franklin Gothic Medium" panose="020B0603020102020204" pitchFamily="34" charset="0"/>
                <a:ea typeface="Calibri" panose="020F0502020204030204" pitchFamily="34" charset="0"/>
                <a:cs typeface="Arial" panose="020B0604020202020204" pitchFamily="34" charset="0"/>
              </a:rPr>
              <a:t>st</a:t>
            </a:r>
            <a:r>
              <a:rPr lang="en-US" sz="2400" dirty="0">
                <a:effectLst/>
                <a:latin typeface="Franklin Gothic Medium" panose="020B0603020102020204" pitchFamily="34" charset="0"/>
                <a:ea typeface="Calibri" panose="020F0502020204030204" pitchFamily="34" charset="0"/>
                <a:cs typeface="Arial" panose="020B0604020202020204" pitchFamily="34" charset="0"/>
              </a:rPr>
              <a:t> term – Lect. 8: Hospital communication systems </a:t>
            </a:r>
          </a:p>
          <a:p>
            <a:pPr algn="ctr">
              <a:spcAft>
                <a:spcPts val="800"/>
              </a:spcAft>
            </a:pPr>
            <a:endParaRPr lang="en-US" sz="2400" dirty="0">
              <a:effectLst/>
              <a:latin typeface="Franklin Gothic Medium" panose="020B0603020102020204" pitchFamily="34" charset="0"/>
              <a:ea typeface="Calibri" panose="020F0502020204030204" pitchFamily="34" charset="0"/>
              <a:cs typeface="Arial" panose="020B0604020202020204" pitchFamily="34" charset="0"/>
            </a:endParaRPr>
          </a:p>
          <a:p>
            <a:pPr algn="ctr">
              <a:spcAft>
                <a:spcPts val="800"/>
              </a:spcAft>
            </a:pPr>
            <a:endParaRPr lang="en-US" sz="3200" dirty="0">
              <a:effectLst/>
              <a:latin typeface="Franklin Gothic Medium" panose="020B0603020102020204" pitchFamily="34" charset="0"/>
              <a:ea typeface="Calibri" panose="020F050202020403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D031B957-DFF5-3802-33C5-92A5576C8157}"/>
              </a:ext>
            </a:extLst>
          </p:cNvPr>
          <p:cNvSpPr txBox="1"/>
          <p:nvPr/>
        </p:nvSpPr>
        <p:spPr>
          <a:xfrm>
            <a:off x="455612" y="6172200"/>
            <a:ext cx="8632117" cy="369332"/>
          </a:xfrm>
          <a:prstGeom prst="rect">
            <a:avLst/>
          </a:prstGeom>
          <a:noFill/>
        </p:spPr>
        <p:txBody>
          <a:bodyPr wrap="square">
            <a:spAutoFit/>
          </a:bodyPr>
          <a:lstStyle/>
          <a:p>
            <a:r>
              <a:rPr lang="en-US" sz="1400" dirty="0">
                <a:effectLst/>
                <a:latin typeface="Calibri" panose="020F0502020204030204" pitchFamily="34" charset="0"/>
                <a:ea typeface="Calibri" panose="020F0502020204030204" pitchFamily="34" charset="0"/>
                <a:cs typeface="Arial" panose="020B0604020202020204" pitchFamily="34" charset="0"/>
              </a:rPr>
              <a:t> Email: </a:t>
            </a:r>
            <a:r>
              <a:rPr lang="en-US" sz="1800" dirty="0">
                <a:effectLst/>
                <a:latin typeface="Calibri" panose="020F0502020204030204" pitchFamily="34" charset="0"/>
                <a:ea typeface="Calibri" panose="020F0502020204030204" pitchFamily="34" charset="0"/>
                <a:cs typeface="Arial" panose="020B0604020202020204" pitchFamily="34" charset="0"/>
              </a:rPr>
              <a:t>zainab.sattar.jabbar@uomus.edu.iq</a:t>
            </a:r>
            <a:endParaRPr lang="en-US" dirty="0"/>
          </a:p>
        </p:txBody>
      </p:sp>
    </p:spTree>
    <p:extLst>
      <p:ext uri="{BB962C8B-B14F-4D97-AF65-F5344CB8AC3E}">
        <p14:creationId xmlns:p14="http://schemas.microsoft.com/office/powerpoint/2010/main" val="506761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420508"/>
            <a:ext cx="9782801" cy="1049038"/>
          </a:xfrm>
        </p:spPr>
        <p:txBody>
          <a:bodyPr>
            <a:noAutofit/>
          </a:bodyPr>
          <a:lstStyle/>
          <a:p>
            <a:pPr algn="ctr"/>
            <a:r>
              <a:rPr lang="en-US" b="1" dirty="0">
                <a:solidFill>
                  <a:srgbClr val="00B0F0"/>
                </a:solidFill>
                <a:latin typeface="Times New Roman" panose="02020603050405020304" pitchFamily="18" charset="0"/>
                <a:cs typeface="Times New Roman" panose="02020603050405020304" pitchFamily="18" charset="0"/>
              </a:rPr>
              <a:t>Big data used for in health</a:t>
            </a:r>
            <a:br>
              <a:rPr lang="en-US" b="1" dirty="0">
                <a:solidFill>
                  <a:srgbClr val="00B0F0"/>
                </a:solidFill>
                <a:latin typeface="Times New Roman" panose="02020603050405020304" pitchFamily="18" charset="0"/>
                <a:cs typeface="Times New Roman" panose="02020603050405020304" pitchFamily="18" charset="0"/>
              </a:rPr>
            </a:br>
            <a:endParaRPr lang="ar-IQ"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273832" y="1154835"/>
            <a:ext cx="10520355" cy="5524516"/>
          </a:xfrm>
        </p:spPr>
        <p:txBody>
          <a:bodyPr/>
          <a:lstStyle/>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Medical history, medical prescriptions, visit schedule, test results… In the health sector there are countless data sources that provide us with information about patients, their illnesses, medical centers, etc. Collecting and storing all this information is a fundamental step for patient care and the proper functioning of a hospital or health center.</a:t>
            </a:r>
          </a:p>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Nowadays, thanks to big data, all kinds of data can be consulted online.</a:t>
            </a:r>
          </a:p>
        </p:txBody>
      </p:sp>
    </p:spTree>
    <p:extLst>
      <p:ext uri="{BB962C8B-B14F-4D97-AF65-F5344CB8AC3E}">
        <p14:creationId xmlns:p14="http://schemas.microsoft.com/office/powerpoint/2010/main" val="959553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ctr"/>
            <a:r>
              <a:rPr lang="en-US" b="1" dirty="0">
                <a:solidFill>
                  <a:srgbClr val="00B0F0"/>
                </a:solidFill>
                <a:latin typeface="Times New Roman" panose="02020603050405020304" pitchFamily="18" charset="0"/>
                <a:cs typeface="Times New Roman" panose="02020603050405020304" pitchFamily="18" charset="0"/>
              </a:rPr>
              <a:t>Big data used for in health</a:t>
            </a:r>
            <a:br>
              <a:rPr lang="en-US" b="1" dirty="0">
                <a:solidFill>
                  <a:srgbClr val="00B0F0"/>
                </a:solidFill>
                <a:latin typeface="Times New Roman" panose="02020603050405020304" pitchFamily="18" charset="0"/>
                <a:cs typeface="Times New Roman" panose="02020603050405020304" pitchFamily="18" charset="0"/>
              </a:rPr>
            </a:br>
            <a:endParaRPr lang="ar-IQ" dirty="0">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318791" y="1049931"/>
            <a:ext cx="10310547" cy="5629422"/>
          </a:xfrm>
        </p:spPr>
        <p:txBody>
          <a:bodyPr/>
          <a:lstStyle/>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 Certain big data techniques also allow us to go a step further and offer telemedicine systems or predictive models to offer more personalized and efficient medical care, while </a:t>
            </a:r>
            <a:r>
              <a:rPr lang="en-US" dirty="0">
                <a:solidFill>
                  <a:srgbClr val="FF0000"/>
                </a:solidFill>
                <a:latin typeface="Times New Roman" panose="02020603050405020304" pitchFamily="18" charset="0"/>
                <a:cs typeface="Times New Roman" panose="02020603050405020304" pitchFamily="18" charset="0"/>
              </a:rPr>
              <a:t>optimizing resources </a:t>
            </a:r>
            <a:r>
              <a:rPr lang="en-US" dirty="0">
                <a:solidFill>
                  <a:schemeClr val="tx2"/>
                </a:solidFill>
                <a:latin typeface="Times New Roman" panose="02020603050405020304" pitchFamily="18" charset="0"/>
                <a:cs typeface="Times New Roman" panose="02020603050405020304" pitchFamily="18" charset="0"/>
              </a:rPr>
              <a:t>and </a:t>
            </a:r>
            <a:r>
              <a:rPr lang="en-US" dirty="0">
                <a:solidFill>
                  <a:srgbClr val="FF0000"/>
                </a:solidFill>
                <a:latin typeface="Times New Roman" panose="02020603050405020304" pitchFamily="18" charset="0"/>
                <a:cs typeface="Times New Roman" panose="02020603050405020304" pitchFamily="18" charset="0"/>
              </a:rPr>
              <a:t>reducing costs</a:t>
            </a:r>
            <a:endParaRPr lang="en-US" b="1" dirty="0">
              <a:solidFill>
                <a:srgbClr val="FF0000"/>
              </a:solidFill>
              <a:latin typeface="Times New Roman" panose="02020603050405020304" pitchFamily="18" charset="0"/>
              <a:cs typeface="Times New Roman" panose="02020603050405020304" pitchFamily="18" charset="0"/>
            </a:endParaRPr>
          </a:p>
          <a:p>
            <a:pPr algn="just"/>
            <a:endParaRPr lang="ar-IQ" dirty="0">
              <a:solidFill>
                <a:schemeClr val="tx2"/>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1E3DB7FA-D5F9-410E-92A1-D7C3BDE450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2101" y="2923214"/>
            <a:ext cx="6429105" cy="3372065"/>
          </a:xfrm>
          <a:prstGeom prst="rect">
            <a:avLst/>
          </a:prstGeom>
        </p:spPr>
      </p:pic>
    </p:spTree>
    <p:extLst>
      <p:ext uri="{BB962C8B-B14F-4D97-AF65-F5344CB8AC3E}">
        <p14:creationId xmlns:p14="http://schemas.microsoft.com/office/powerpoint/2010/main" val="3995632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178649"/>
            <a:ext cx="9782801" cy="856297"/>
          </a:xfrm>
        </p:spPr>
        <p:txBody>
          <a:bodyPr>
            <a:normAutofit/>
          </a:bodyPr>
          <a:lstStyle/>
          <a:p>
            <a:pPr algn="ctr"/>
            <a:r>
              <a:rPr lang="en-US" b="1" dirty="0">
                <a:solidFill>
                  <a:srgbClr val="00B0F0"/>
                </a:solidFill>
                <a:latin typeface="Times New Roman" panose="02020603050405020304" pitchFamily="18" charset="0"/>
                <a:cs typeface="Times New Roman" panose="02020603050405020304" pitchFamily="18" charset="0"/>
              </a:rPr>
              <a:t>Data protection</a:t>
            </a:r>
            <a:r>
              <a:rPr lang="en-US" dirty="0">
                <a:solidFill>
                  <a:srgbClr val="00B0F0"/>
                </a:solidFill>
                <a:latin typeface="Times New Roman" panose="02020603050405020304" pitchFamily="18" charset="0"/>
                <a:cs typeface="Times New Roman" panose="02020603050405020304" pitchFamily="18" charset="0"/>
              </a:rPr>
              <a:t> </a:t>
            </a:r>
            <a:endParaRPr lang="ar-IQ"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273832" y="1184807"/>
            <a:ext cx="10565314" cy="5494545"/>
          </a:xfrm>
        </p:spPr>
        <p:txBody>
          <a:bodyPr/>
          <a:lstStyle/>
          <a:p>
            <a:pPr algn="just">
              <a:buFont typeface="Wingdings" panose="05000000000000000000" pitchFamily="2" charset="2"/>
              <a:buChar char="Ø"/>
            </a:pPr>
            <a:r>
              <a:rPr lang="en-US" b="1" dirty="0">
                <a:solidFill>
                  <a:srgbClr val="FF0000"/>
                </a:solidFill>
                <a:latin typeface="Times New Roman" panose="02020603050405020304" pitchFamily="18" charset="0"/>
                <a:cs typeface="Times New Roman" panose="02020603050405020304" pitchFamily="18" charset="0"/>
              </a:rPr>
              <a:t>Data protection</a:t>
            </a:r>
            <a:r>
              <a:rPr lang="en-US" dirty="0">
                <a:solidFill>
                  <a:srgbClr val="FF0000"/>
                </a:solidFill>
                <a:latin typeface="Times New Roman" panose="02020603050405020304" pitchFamily="18" charset="0"/>
                <a:cs typeface="Times New Roman" panose="02020603050405020304" pitchFamily="18" charset="0"/>
              </a:rPr>
              <a:t> </a:t>
            </a:r>
            <a:r>
              <a:rPr lang="en-US" dirty="0">
                <a:solidFill>
                  <a:schemeClr val="tx2"/>
                </a:solidFill>
                <a:latin typeface="Times New Roman" panose="02020603050405020304" pitchFamily="18" charset="0"/>
                <a:cs typeface="Times New Roman" panose="02020603050405020304" pitchFamily="18" charset="0"/>
              </a:rPr>
              <a:t>is one of the rights that patients have. In fact, data related to a person’s health or clinical history is considered sensitive information, so its protection is especially important and is imperative for health centers and organizations.</a:t>
            </a:r>
          </a:p>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From hospitals to clinics or medical centers… Any center in the field of health must comply by law with a whole series of requirements related to the treatment of information or medical data of patients</a:t>
            </a:r>
          </a:p>
          <a:p>
            <a:pPr algn="just"/>
            <a:endParaRPr lang="ar-IQ"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4015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5AC4-4E17-4C5D-8260-768252CE2E34}"/>
              </a:ext>
            </a:extLst>
          </p:cNvPr>
          <p:cNvSpPr>
            <a:spLocks noGrp="1"/>
          </p:cNvSpPr>
          <p:nvPr>
            <p:ph type="title"/>
          </p:nvPr>
        </p:nvSpPr>
        <p:spPr>
          <a:xfrm>
            <a:off x="1593437" y="178648"/>
            <a:ext cx="9782801" cy="706435"/>
          </a:xfrm>
        </p:spPr>
        <p:txBody>
          <a:bodyPr>
            <a:normAutofit/>
          </a:bodyPr>
          <a:lstStyle/>
          <a:p>
            <a:pPr algn="ctr"/>
            <a:r>
              <a:rPr lang="en-US" b="1" dirty="0">
                <a:solidFill>
                  <a:srgbClr val="00B0F0"/>
                </a:solidFill>
                <a:latin typeface="Times New Roman" panose="02020603050405020304" pitchFamily="18" charset="0"/>
                <a:cs typeface="Times New Roman" panose="02020603050405020304" pitchFamily="18" charset="0"/>
              </a:rPr>
              <a:t>Ethics of collecting data</a:t>
            </a:r>
          </a:p>
        </p:txBody>
      </p:sp>
      <p:sp>
        <p:nvSpPr>
          <p:cNvPr id="3" name="Content Placeholder 2">
            <a:extLst>
              <a:ext uri="{FF2B5EF4-FFF2-40B4-BE49-F238E27FC236}">
                <a16:creationId xmlns:a16="http://schemas.microsoft.com/office/drawing/2014/main" id="{C352C7DE-E044-4203-BC59-2FAAD1F95EF8}"/>
              </a:ext>
            </a:extLst>
          </p:cNvPr>
          <p:cNvSpPr>
            <a:spLocks noGrp="1"/>
          </p:cNvSpPr>
          <p:nvPr>
            <p:ph idx="1"/>
          </p:nvPr>
        </p:nvSpPr>
        <p:spPr>
          <a:xfrm>
            <a:off x="1258846" y="1094890"/>
            <a:ext cx="10565313" cy="5584461"/>
          </a:xfrm>
        </p:spPr>
        <p:txBody>
          <a:bodyPr/>
          <a:lstStyle/>
          <a:p>
            <a:pPr marL="0" indent="0" algn="just">
              <a:buNone/>
            </a:pPr>
            <a:r>
              <a:rPr lang="en-US" dirty="0">
                <a:solidFill>
                  <a:schemeClr val="tx2"/>
                </a:solidFill>
                <a:latin typeface="Times New Roman" panose="02020603050405020304" pitchFamily="18" charset="0"/>
                <a:cs typeface="Times New Roman" panose="02020603050405020304" pitchFamily="18" charset="0"/>
              </a:rPr>
              <a:t>Avoid or minimize anything that will cause physical or emotional harm to participants. Make participants aware of any potential harms prior to their participation. Try to remain neutral and unbiased. Don't let your personal preconceptions or opinions interfere with the data collection process.</a:t>
            </a:r>
          </a:p>
          <a:p>
            <a:pPr marL="0" indent="0" algn="just">
              <a:buNone/>
            </a:pPr>
            <a:endParaRPr lang="en-US" dirty="0">
              <a:solidFill>
                <a:schemeClr val="tx2"/>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B8B254CD-7A91-44EB-B84F-BE9E07046A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4954" y="3429000"/>
            <a:ext cx="7998916" cy="3250351"/>
          </a:xfrm>
          <a:prstGeom prst="rect">
            <a:avLst/>
          </a:prstGeom>
        </p:spPr>
      </p:pic>
    </p:spTree>
    <p:extLst>
      <p:ext uri="{BB962C8B-B14F-4D97-AF65-F5344CB8AC3E}">
        <p14:creationId xmlns:p14="http://schemas.microsoft.com/office/powerpoint/2010/main" val="577129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90453-DD6F-EED4-FDCB-DE7BFF4055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B582C-8A55-11CB-EA3D-8B34DFD0A18A}"/>
              </a:ext>
            </a:extLst>
          </p:cNvPr>
          <p:cNvSpPr>
            <a:spLocks noGrp="1"/>
          </p:cNvSpPr>
          <p:nvPr>
            <p:ph type="title"/>
          </p:nvPr>
        </p:nvSpPr>
        <p:spPr>
          <a:xfrm>
            <a:off x="1593437" y="178648"/>
            <a:ext cx="9782801" cy="706435"/>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Challenges in Hospital Communication Systems</a:t>
            </a:r>
          </a:p>
        </p:txBody>
      </p:sp>
      <p:sp>
        <p:nvSpPr>
          <p:cNvPr id="3" name="Content Placeholder 2">
            <a:extLst>
              <a:ext uri="{FF2B5EF4-FFF2-40B4-BE49-F238E27FC236}">
                <a16:creationId xmlns:a16="http://schemas.microsoft.com/office/drawing/2014/main" id="{4A0BC37B-38A3-7601-A9D2-5BB4122AB6D2}"/>
              </a:ext>
            </a:extLst>
          </p:cNvPr>
          <p:cNvSpPr>
            <a:spLocks noGrp="1"/>
          </p:cNvSpPr>
          <p:nvPr>
            <p:ph idx="1"/>
          </p:nvPr>
        </p:nvSpPr>
        <p:spPr>
          <a:xfrm>
            <a:off x="1258846" y="1094890"/>
            <a:ext cx="10565313" cy="5584461"/>
          </a:xfrm>
        </p:spPr>
        <p:txBody>
          <a:bodyPr/>
          <a:lstStyle/>
          <a:p>
            <a:pPr marL="0" indent="0" algn="just">
              <a:buNone/>
            </a:pPr>
            <a:r>
              <a:rPr lang="en-US" dirty="0">
                <a:solidFill>
                  <a:schemeClr val="tx2"/>
                </a:solidFill>
                <a:latin typeface="Times New Roman" panose="02020603050405020304" pitchFamily="18" charset="0"/>
                <a:cs typeface="Times New Roman" panose="02020603050405020304" pitchFamily="18" charset="0"/>
              </a:rPr>
              <a:t>1.</a:t>
            </a:r>
            <a:r>
              <a:rPr lang="en-US" b="1" dirty="0">
                <a:solidFill>
                  <a:schemeClr val="tx2"/>
                </a:solidFill>
                <a:latin typeface="Times New Roman" panose="02020603050405020304" pitchFamily="18" charset="0"/>
                <a:cs typeface="Times New Roman" panose="02020603050405020304" pitchFamily="18" charset="0"/>
              </a:rPr>
              <a:t>Data Security and Privacy:</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Hospitals must comply with strict regulations (e.g., HIPAA in the U.S.) to protect patient data.</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Encryption, secure transmission protocols, and access controls are critical to safeguarding sensitive health information.</a:t>
            </a:r>
          </a:p>
          <a:p>
            <a:pPr marL="0" indent="0" algn="just">
              <a:buNone/>
            </a:pPr>
            <a:r>
              <a:rPr lang="en-US" dirty="0">
                <a:solidFill>
                  <a:schemeClr val="tx2"/>
                </a:solidFill>
                <a:latin typeface="Times New Roman" panose="02020603050405020304" pitchFamily="18" charset="0"/>
                <a:cs typeface="Times New Roman" panose="02020603050405020304" pitchFamily="18" charset="0"/>
              </a:rPr>
              <a:t>2. </a:t>
            </a:r>
            <a:r>
              <a:rPr lang="en-US" b="1" dirty="0">
                <a:solidFill>
                  <a:schemeClr val="tx2"/>
                </a:solidFill>
                <a:latin typeface="Times New Roman" panose="02020603050405020304" pitchFamily="18" charset="0"/>
                <a:cs typeface="Times New Roman" panose="02020603050405020304" pitchFamily="18" charset="0"/>
              </a:rPr>
              <a:t>System Integration:</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Hospitals utilize a variety of systems that must be integrated effectively. This includes HIS, EHR, laboratory management systems, and patient monitoring devices. Ensuring smooth data flow across these platforms without compromising functionality is a complex challenge.</a:t>
            </a:r>
          </a:p>
          <a:p>
            <a:pPr marL="514196" indent="-514196" algn="just">
              <a:buFont typeface="+mj-lt"/>
              <a:buAutoNum type="arabicPeriod"/>
            </a:pPr>
            <a:endParaRPr lang="en-US"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130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E54391-725D-6410-93E2-9F5D211DDB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450E08-FCFD-3CC6-DE29-3E2D96AB46EA}"/>
              </a:ext>
            </a:extLst>
          </p:cNvPr>
          <p:cNvSpPr>
            <a:spLocks noGrp="1"/>
          </p:cNvSpPr>
          <p:nvPr>
            <p:ph type="title"/>
          </p:nvPr>
        </p:nvSpPr>
        <p:spPr>
          <a:xfrm>
            <a:off x="1593437" y="178648"/>
            <a:ext cx="9782801" cy="706435"/>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Challenges in Hospital Communication Systems</a:t>
            </a:r>
          </a:p>
        </p:txBody>
      </p:sp>
      <p:sp>
        <p:nvSpPr>
          <p:cNvPr id="3" name="Content Placeholder 2">
            <a:extLst>
              <a:ext uri="{FF2B5EF4-FFF2-40B4-BE49-F238E27FC236}">
                <a16:creationId xmlns:a16="http://schemas.microsoft.com/office/drawing/2014/main" id="{F7CDF2E1-9C2F-03B1-572A-1227666015D2}"/>
              </a:ext>
            </a:extLst>
          </p:cNvPr>
          <p:cNvSpPr>
            <a:spLocks noGrp="1"/>
          </p:cNvSpPr>
          <p:nvPr>
            <p:ph idx="1"/>
          </p:nvPr>
        </p:nvSpPr>
        <p:spPr>
          <a:xfrm>
            <a:off x="1258846" y="1094890"/>
            <a:ext cx="10565313" cy="5584461"/>
          </a:xfrm>
        </p:spPr>
        <p:txBody>
          <a:bodyPr>
            <a:normAutofit fontScale="92500" lnSpcReduction="10000"/>
          </a:bodyPr>
          <a:lstStyle/>
          <a:p>
            <a:pPr marL="0" indent="0" algn="just">
              <a:buNone/>
            </a:pPr>
            <a:r>
              <a:rPr lang="en-US" dirty="0">
                <a:solidFill>
                  <a:schemeClr val="tx2"/>
                </a:solidFill>
                <a:latin typeface="Times New Roman" panose="02020603050405020304" pitchFamily="18" charset="0"/>
                <a:cs typeface="Times New Roman" panose="02020603050405020304" pitchFamily="18" charset="0"/>
              </a:rPr>
              <a:t>3.</a:t>
            </a:r>
            <a:r>
              <a:rPr lang="en-US" b="1" dirty="0">
                <a:solidFill>
                  <a:schemeClr val="tx2"/>
                </a:solidFill>
                <a:latin typeface="Times New Roman" panose="02020603050405020304" pitchFamily="18" charset="0"/>
                <a:cs typeface="Times New Roman" panose="02020603050405020304" pitchFamily="18" charset="0"/>
              </a:rPr>
              <a:t> Interoperability:</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Communication systems must work seamlessly across diverse devices and technologies from various manufacturers. For example, medical devices from different brands should be able to communicate and share data with HIS and EHR systems.</a:t>
            </a:r>
          </a:p>
          <a:p>
            <a:pPr marL="0" indent="0" algn="just">
              <a:buNone/>
            </a:pPr>
            <a:r>
              <a:rPr lang="en-US" dirty="0">
                <a:solidFill>
                  <a:schemeClr val="tx2"/>
                </a:solidFill>
                <a:latin typeface="Times New Roman" panose="02020603050405020304" pitchFamily="18" charset="0"/>
                <a:cs typeface="Times New Roman" panose="02020603050405020304" pitchFamily="18" charset="0"/>
              </a:rPr>
              <a:t>4. </a:t>
            </a:r>
            <a:r>
              <a:rPr lang="en-US" b="1" dirty="0">
                <a:solidFill>
                  <a:schemeClr val="tx2"/>
                </a:solidFill>
                <a:latin typeface="Times New Roman" panose="02020603050405020304" pitchFamily="18" charset="0"/>
                <a:cs typeface="Times New Roman" panose="02020603050405020304" pitchFamily="18" charset="0"/>
              </a:rPr>
              <a:t>Network Reliability:</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Hospitals rely on their communication systems to ensure accurate, timely information sharing. Any disruption (due to power failure, network congestion, etc.) can have a significant impact on patient care and hospital operations.</a:t>
            </a:r>
          </a:p>
          <a:p>
            <a:pPr marL="0" indent="0" algn="just">
              <a:buNone/>
            </a:pPr>
            <a:r>
              <a:rPr lang="en-US" dirty="0">
                <a:solidFill>
                  <a:schemeClr val="tx2"/>
                </a:solidFill>
                <a:latin typeface="Times New Roman" panose="02020603050405020304" pitchFamily="18" charset="0"/>
                <a:cs typeface="Times New Roman" panose="02020603050405020304" pitchFamily="18" charset="0"/>
              </a:rPr>
              <a:t>5. </a:t>
            </a:r>
            <a:r>
              <a:rPr lang="en-US" b="1" dirty="0">
                <a:solidFill>
                  <a:schemeClr val="tx2"/>
                </a:solidFill>
                <a:latin typeface="Times New Roman" panose="02020603050405020304" pitchFamily="18" charset="0"/>
                <a:cs typeface="Times New Roman" panose="02020603050405020304" pitchFamily="18" charset="0"/>
              </a:rPr>
              <a:t>Human Factors:</a:t>
            </a:r>
          </a:p>
          <a:p>
            <a:pPr algn="just">
              <a:buFont typeface="Wingdings" panose="05000000000000000000" pitchFamily="2" charset="2"/>
              <a:buChar char="§"/>
            </a:pPr>
            <a:r>
              <a:rPr lang="en-US" dirty="0">
                <a:solidFill>
                  <a:schemeClr val="tx2"/>
                </a:solidFill>
                <a:latin typeface="Times New Roman" panose="02020603050405020304" pitchFamily="18" charset="0"/>
                <a:cs typeface="Times New Roman" panose="02020603050405020304" pitchFamily="18" charset="0"/>
              </a:rPr>
              <a:t>Proper training of healthcare personnel in using communication systems is vital. Mistakes, such as misinterpretation of messages or failure to use the system effectively, can affect patient care.</a:t>
            </a:r>
          </a:p>
          <a:p>
            <a:pPr marL="514196" indent="-514196" algn="just">
              <a:buFont typeface="+mj-lt"/>
              <a:buAutoNum type="arabicPeriod"/>
            </a:pPr>
            <a:endParaRPr lang="en-US"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07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50B14-1DA5-F2A3-3B35-62B4C066F8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D8C93-2DE9-9B89-0283-DBDE599271F2}"/>
              </a:ext>
            </a:extLst>
          </p:cNvPr>
          <p:cNvSpPr>
            <a:spLocks noGrp="1"/>
          </p:cNvSpPr>
          <p:nvPr>
            <p:ph type="title"/>
          </p:nvPr>
        </p:nvSpPr>
        <p:spPr>
          <a:xfrm>
            <a:off x="1650101" y="388456"/>
            <a:ext cx="9782801" cy="706435"/>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Biomedical Engineering's Role in Communication Systems</a:t>
            </a:r>
          </a:p>
        </p:txBody>
      </p:sp>
      <p:sp>
        <p:nvSpPr>
          <p:cNvPr id="3" name="Content Placeholder 2">
            <a:extLst>
              <a:ext uri="{FF2B5EF4-FFF2-40B4-BE49-F238E27FC236}">
                <a16:creationId xmlns:a16="http://schemas.microsoft.com/office/drawing/2014/main" id="{4DBDA4C9-38DD-6F84-CB3D-A9B6BCCC46EC}"/>
              </a:ext>
            </a:extLst>
          </p:cNvPr>
          <p:cNvSpPr>
            <a:spLocks noGrp="1"/>
          </p:cNvSpPr>
          <p:nvPr>
            <p:ph idx="1"/>
          </p:nvPr>
        </p:nvSpPr>
        <p:spPr>
          <a:xfrm>
            <a:off x="1258846" y="1094890"/>
            <a:ext cx="10565313" cy="5584461"/>
          </a:xfrm>
        </p:spPr>
        <p:txBody>
          <a:bodyPr>
            <a:normAutofit lnSpcReduction="10000"/>
          </a:bodyPr>
          <a:lstStyle/>
          <a:p>
            <a:pPr marL="514196" indent="-514196" algn="just">
              <a:buFont typeface="+mj-lt"/>
              <a:buAutoNum type="arabicPeriod"/>
            </a:pPr>
            <a:r>
              <a:rPr lang="en-US" sz="2399" b="1" dirty="0">
                <a:solidFill>
                  <a:schemeClr val="tx2"/>
                </a:solidFill>
                <a:latin typeface="Times New Roman" panose="02020603050405020304" pitchFamily="18" charset="0"/>
                <a:cs typeface="Times New Roman" panose="02020603050405020304" pitchFamily="18" charset="0"/>
              </a:rPr>
              <a:t>Designing and Maintaining Medical Communication Devices: </a:t>
            </a:r>
            <a:r>
              <a:rPr lang="en-US" sz="2399" dirty="0">
                <a:solidFill>
                  <a:schemeClr val="tx2"/>
                </a:solidFill>
                <a:latin typeface="Times New Roman" panose="02020603050405020304" pitchFamily="18" charset="0"/>
                <a:cs typeface="Times New Roman" panose="02020603050405020304" pitchFamily="18" charset="0"/>
              </a:rPr>
              <a:t>Biomedical engineers ensure that monitoring systems like ECG, pulse oximeters, and blood pressure monitors can communicate patient data to centralized hospital systems in real-time.</a:t>
            </a:r>
          </a:p>
          <a:p>
            <a:pPr marL="514196" indent="-514196" algn="just">
              <a:buFont typeface="+mj-lt"/>
              <a:buAutoNum type="arabicPeriod"/>
            </a:pPr>
            <a:r>
              <a:rPr lang="en-US" sz="2399" b="1" dirty="0">
                <a:solidFill>
                  <a:schemeClr val="tx2"/>
                </a:solidFill>
                <a:latin typeface="Times New Roman" panose="02020603050405020304" pitchFamily="18" charset="0"/>
                <a:cs typeface="Times New Roman" panose="02020603050405020304" pitchFamily="18" charset="0"/>
              </a:rPr>
              <a:t> Ensuring Integration of Medical Devices with HIS: </a:t>
            </a:r>
            <a:r>
              <a:rPr lang="en-US" sz="2399" dirty="0">
                <a:solidFill>
                  <a:schemeClr val="tx2"/>
                </a:solidFill>
                <a:latin typeface="Times New Roman" panose="02020603050405020304" pitchFamily="18" charset="0"/>
                <a:cs typeface="Times New Roman" panose="02020603050405020304" pitchFamily="18" charset="0"/>
              </a:rPr>
              <a:t>Many medical devices, including ventilators, infusion pumps, and imaging systems, must be integrated into the hospital's data system. Biomedical engineers design solutions to make this data accessible in the hospital’s EHR for improved diagnosis and patient management.</a:t>
            </a:r>
          </a:p>
          <a:p>
            <a:pPr marL="514196" indent="-514196" algn="just">
              <a:buFont typeface="+mj-lt"/>
              <a:buAutoNum type="arabicPeriod"/>
            </a:pPr>
            <a:r>
              <a:rPr lang="en-US" sz="2399" b="1" dirty="0">
                <a:solidFill>
                  <a:schemeClr val="tx2"/>
                </a:solidFill>
                <a:latin typeface="Times New Roman" panose="02020603050405020304" pitchFamily="18" charset="0"/>
                <a:cs typeface="Times New Roman" panose="02020603050405020304" pitchFamily="18" charset="0"/>
              </a:rPr>
              <a:t>Security and Compliance: </a:t>
            </a:r>
            <a:r>
              <a:rPr lang="en-US" sz="2399" dirty="0">
                <a:solidFill>
                  <a:schemeClr val="tx2"/>
                </a:solidFill>
                <a:latin typeface="Times New Roman" panose="02020603050405020304" pitchFamily="18" charset="0"/>
                <a:cs typeface="Times New Roman" panose="02020603050405020304" pitchFamily="18" charset="0"/>
              </a:rPr>
              <a:t>Biomedical engineers work to ensure that medical devices and communication technologies meet healthcare security standards, including patient privacy regulations. They help implement cybersecurity measures to protect against breaches and ensure compliance with legal and ethical standards.</a:t>
            </a:r>
          </a:p>
          <a:p>
            <a:pPr marL="514196" indent="-514196" algn="just">
              <a:buFont typeface="+mj-lt"/>
              <a:buAutoNum type="arabicPeriod"/>
            </a:pPr>
            <a:r>
              <a:rPr lang="en-US" sz="2399" b="1" dirty="0">
                <a:solidFill>
                  <a:schemeClr val="tx2"/>
                </a:solidFill>
                <a:latin typeface="Times New Roman" panose="02020603050405020304" pitchFamily="18" charset="0"/>
                <a:cs typeface="Times New Roman" panose="02020603050405020304" pitchFamily="18" charset="0"/>
              </a:rPr>
              <a:t>Developing Telemedicine Solutions: </a:t>
            </a:r>
            <a:r>
              <a:rPr lang="en-US" sz="2399" dirty="0">
                <a:solidFill>
                  <a:schemeClr val="tx2"/>
                </a:solidFill>
                <a:latin typeface="Times New Roman" panose="02020603050405020304" pitchFamily="18" charset="0"/>
                <a:cs typeface="Times New Roman" panose="02020603050405020304" pitchFamily="18" charset="0"/>
              </a:rPr>
              <a:t>Engineers design and maintain telemedicine systems that ensure secure, reliable, and high-quality remote consultations between patients and doctors.</a:t>
            </a:r>
          </a:p>
        </p:txBody>
      </p:sp>
    </p:spTree>
    <p:extLst>
      <p:ext uri="{BB962C8B-B14F-4D97-AF65-F5344CB8AC3E}">
        <p14:creationId xmlns:p14="http://schemas.microsoft.com/office/powerpoint/2010/main" val="202384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B529BDC-E849-4890-0BAE-1133A4A54700}"/>
              </a:ext>
            </a:extLst>
          </p:cNvPr>
          <p:cNvPicPr>
            <a:picLocks noChangeAspect="1"/>
          </p:cNvPicPr>
          <p:nvPr/>
        </p:nvPicPr>
        <p:blipFill rotWithShape="1">
          <a:blip r:embed="rId2"/>
          <a:srcRect b="80000"/>
          <a:stretch/>
        </p:blipFill>
        <p:spPr>
          <a:xfrm>
            <a:off x="1379537" y="2743200"/>
            <a:ext cx="9429750" cy="1371600"/>
          </a:xfrm>
          <a:prstGeom prst="rect">
            <a:avLst/>
          </a:prstGeom>
        </p:spPr>
      </p:pic>
    </p:spTree>
    <p:extLst>
      <p:ext uri="{BB962C8B-B14F-4D97-AF65-F5344CB8AC3E}">
        <p14:creationId xmlns:p14="http://schemas.microsoft.com/office/powerpoint/2010/main" val="181122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178648"/>
            <a:ext cx="9782801" cy="736407"/>
          </a:xfrm>
        </p:spPr>
        <p:txBody>
          <a:bodyPr>
            <a:normAutofit/>
          </a:bodyPr>
          <a:lstStyle/>
          <a:p>
            <a:pPr algn="ctr"/>
            <a:r>
              <a:rPr lang="en-US" b="1" dirty="0">
                <a:solidFill>
                  <a:srgbClr val="00B0F0"/>
                </a:solidFill>
                <a:latin typeface="Times New Roman" panose="02020603050405020304" pitchFamily="18" charset="0"/>
                <a:cs typeface="Times New Roman" panose="02020603050405020304" pitchFamily="18" charset="0"/>
              </a:rPr>
              <a:t>Hospital communication systems </a:t>
            </a:r>
            <a:endParaRPr lang="ar-IQ" b="1"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308197" y="1088430"/>
            <a:ext cx="10497100" cy="5768676"/>
          </a:xfrm>
        </p:spPr>
        <p:txBody>
          <a:bodyPr/>
          <a:lstStyle/>
          <a:p>
            <a:pPr marL="0" indent="0" algn="just">
              <a:buNone/>
            </a:pPr>
            <a:r>
              <a:rPr lang="en-US" dirty="0">
                <a:solidFill>
                  <a:schemeClr val="tx2"/>
                </a:solidFill>
                <a:latin typeface="Times New Roman" panose="02020603050405020304" pitchFamily="18" charset="0"/>
                <a:cs typeface="Times New Roman" panose="02020603050405020304" pitchFamily="18" charset="0"/>
              </a:rPr>
              <a:t>Hospital communication systems are platforms that facilitate the ability for healthcare providers and supporting staff to connect, collaborate, and exchange information in order to treat patients. They support the collaboration of the many departments and roles within a single hospital or a group of affiliated medical facilities. </a:t>
            </a:r>
            <a:endParaRPr lang="ar-IQ" dirty="0">
              <a:solidFill>
                <a:schemeClr val="tx2"/>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2B8B073E-740B-4A04-A87D-59EBD8AC27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0665" y="3639562"/>
            <a:ext cx="8239963" cy="3039790"/>
          </a:xfrm>
          <a:prstGeom prst="rect">
            <a:avLst/>
          </a:prstGeom>
        </p:spPr>
      </p:pic>
    </p:spTree>
    <p:extLst>
      <p:ext uri="{BB962C8B-B14F-4D97-AF65-F5344CB8AC3E}">
        <p14:creationId xmlns:p14="http://schemas.microsoft.com/office/powerpoint/2010/main" val="342452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9A66B-919D-0531-84D2-E4E6EDA108C5}"/>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45ADA175-5C26-B0F0-1B09-CB05431E0D29}"/>
              </a:ext>
            </a:extLst>
          </p:cNvPr>
          <p:cNvSpPr>
            <a:spLocks noGrp="1"/>
          </p:cNvSpPr>
          <p:nvPr>
            <p:ph type="title"/>
          </p:nvPr>
        </p:nvSpPr>
        <p:spPr>
          <a:xfrm>
            <a:off x="1593437" y="178648"/>
            <a:ext cx="9782801" cy="736407"/>
          </a:xfrm>
        </p:spPr>
        <p:txBody>
          <a:bodyPr>
            <a:normAutofit/>
          </a:bodyPr>
          <a:lstStyle/>
          <a:p>
            <a:pPr algn="ctr"/>
            <a:r>
              <a:rPr lang="en-US" b="1" dirty="0">
                <a:solidFill>
                  <a:srgbClr val="00B0F0"/>
                </a:solidFill>
                <a:latin typeface="Times New Roman" panose="02020603050405020304" pitchFamily="18" charset="0"/>
                <a:cs typeface="Times New Roman" panose="02020603050405020304" pitchFamily="18" charset="0"/>
              </a:rPr>
              <a:t>Hospital communication systems </a:t>
            </a:r>
            <a:endParaRPr lang="ar-IQ" b="1"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BC7290D5-88F0-E285-C5CD-5F349115CED6}"/>
              </a:ext>
            </a:extLst>
          </p:cNvPr>
          <p:cNvSpPr>
            <a:spLocks noGrp="1"/>
          </p:cNvSpPr>
          <p:nvPr>
            <p:ph idx="1"/>
          </p:nvPr>
        </p:nvSpPr>
        <p:spPr>
          <a:xfrm>
            <a:off x="1308197" y="1088430"/>
            <a:ext cx="10497100" cy="5768676"/>
          </a:xfrm>
        </p:spPr>
        <p:txBody>
          <a:bodyPr/>
          <a:lstStyle/>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Hospital communication systems are crucial to the effective and efficient delivery of healthcare. </a:t>
            </a:r>
          </a:p>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These systems ensure that healthcare providers can communicate with each other, patients, and external entities, facilitating decision-making, patient care, and operational workflows. </a:t>
            </a:r>
          </a:p>
          <a:p>
            <a:pPr algn="just">
              <a:buFont typeface="Wingdings" panose="05000000000000000000" pitchFamily="2" charset="2"/>
              <a:buChar char="Ø"/>
            </a:pPr>
            <a:r>
              <a:rPr lang="en-US" dirty="0">
                <a:solidFill>
                  <a:schemeClr val="tx2"/>
                </a:solidFill>
                <a:latin typeface="Times New Roman" panose="02020603050405020304" pitchFamily="18" charset="0"/>
                <a:cs typeface="Times New Roman" panose="02020603050405020304" pitchFamily="18" charset="0"/>
              </a:rPr>
              <a:t>In the context of biomedical engineering, the design and management of hospital communication systems involve a deep understanding of technology integration, data flow, and patient safety.</a:t>
            </a:r>
            <a:endParaRPr lang="ar-IQ"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2418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89AE7-0451-22B9-7E60-F3EB9C4809F7}"/>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40721B2F-260E-4744-E087-FED3E28CD307}"/>
              </a:ext>
            </a:extLst>
          </p:cNvPr>
          <p:cNvSpPr>
            <a:spLocks noGrp="1"/>
          </p:cNvSpPr>
          <p:nvPr>
            <p:ph type="title"/>
          </p:nvPr>
        </p:nvSpPr>
        <p:spPr>
          <a:xfrm>
            <a:off x="1430273" y="894"/>
            <a:ext cx="10196448" cy="736407"/>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Types of Communication Systems in a Hospital</a:t>
            </a:r>
            <a:endParaRPr lang="ar-IQ" b="1"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E5041EC2-14AC-1FFC-62BD-C6959FE83DAE}"/>
              </a:ext>
            </a:extLst>
          </p:cNvPr>
          <p:cNvSpPr>
            <a:spLocks noGrp="1"/>
          </p:cNvSpPr>
          <p:nvPr>
            <p:ph idx="1"/>
          </p:nvPr>
        </p:nvSpPr>
        <p:spPr>
          <a:xfrm>
            <a:off x="1251698" y="737301"/>
            <a:ext cx="10553597" cy="6014326"/>
          </a:xfrm>
        </p:spPr>
        <p:txBody>
          <a:bodyPr>
            <a:normAutofit/>
          </a:bodyPr>
          <a:lstStyle/>
          <a:p>
            <a:pPr marL="514196" indent="-514196" algn="just">
              <a:buAutoNum type="alphaLcPeriod"/>
            </a:pPr>
            <a:r>
              <a:rPr lang="en-US" sz="2399" dirty="0">
                <a:solidFill>
                  <a:schemeClr val="tx2"/>
                </a:solidFill>
                <a:latin typeface="Times New Roman" panose="02020603050405020304" pitchFamily="18" charset="0"/>
                <a:cs typeface="Times New Roman" panose="02020603050405020304" pitchFamily="18" charset="0"/>
              </a:rPr>
              <a:t>Internal Communication Systems:</a:t>
            </a:r>
          </a:p>
          <a:p>
            <a:pPr marL="514196" indent="-514196" algn="just">
              <a:buFont typeface="+mj-lt"/>
              <a:buAutoNum type="arabicPeriod"/>
            </a:pPr>
            <a:r>
              <a:rPr lang="en-US" sz="2399" b="1" dirty="0">
                <a:solidFill>
                  <a:schemeClr val="tx2"/>
                </a:solidFill>
                <a:latin typeface="Times New Roman" panose="02020603050405020304" pitchFamily="18" charset="0"/>
                <a:cs typeface="Times New Roman" panose="02020603050405020304" pitchFamily="18" charset="0"/>
              </a:rPr>
              <a:t>Voice Communication: </a:t>
            </a:r>
          </a:p>
          <a:p>
            <a:pPr algn="just">
              <a:buFont typeface="Wingdings" panose="05000000000000000000" pitchFamily="2" charset="2"/>
              <a:buChar char="§"/>
            </a:pPr>
            <a:r>
              <a:rPr lang="en-US" sz="2399" b="1" dirty="0">
                <a:solidFill>
                  <a:schemeClr val="tx2"/>
                </a:solidFill>
                <a:latin typeface="Times New Roman" panose="02020603050405020304" pitchFamily="18" charset="0"/>
                <a:cs typeface="Times New Roman" panose="02020603050405020304" pitchFamily="18" charset="0"/>
              </a:rPr>
              <a:t>Telephones &amp; Intercom Systems</a:t>
            </a:r>
            <a:r>
              <a:rPr lang="en-US" sz="2399" dirty="0">
                <a:solidFill>
                  <a:schemeClr val="tx2"/>
                </a:solidFill>
                <a:latin typeface="Times New Roman" panose="02020603050405020304" pitchFamily="18" charset="0"/>
                <a:cs typeface="Times New Roman" panose="02020603050405020304" pitchFamily="18" charset="0"/>
              </a:rPr>
              <a:t>: Used for internal voice communication among hospital staff, including doctors, nurses, and administrative personnel.</a:t>
            </a:r>
          </a:p>
          <a:p>
            <a:pPr algn="just">
              <a:buFont typeface="Wingdings" panose="05000000000000000000" pitchFamily="2" charset="2"/>
              <a:buChar char="§"/>
            </a:pPr>
            <a:r>
              <a:rPr lang="en-US" sz="2399" b="1" dirty="0">
                <a:solidFill>
                  <a:schemeClr val="tx2"/>
                </a:solidFill>
                <a:latin typeface="Times New Roman" panose="02020603050405020304" pitchFamily="18" charset="0"/>
                <a:cs typeface="Times New Roman" panose="02020603050405020304" pitchFamily="18" charset="0"/>
              </a:rPr>
              <a:t>Radio Communication: </a:t>
            </a:r>
            <a:r>
              <a:rPr lang="en-US" sz="2399" dirty="0">
                <a:solidFill>
                  <a:schemeClr val="tx2"/>
                </a:solidFill>
                <a:latin typeface="Times New Roman" panose="02020603050405020304" pitchFamily="18" charset="0"/>
                <a:cs typeface="Times New Roman" panose="02020603050405020304" pitchFamily="18" charset="0"/>
              </a:rPr>
              <a:t>Widely used for staff on the move, particularly in larger hospitals, emergency medical services, and patient transportation.</a:t>
            </a:r>
          </a:p>
          <a:p>
            <a:pPr marL="0" indent="0" algn="just">
              <a:buNone/>
            </a:pPr>
            <a:r>
              <a:rPr lang="en-US" sz="2399" b="1" dirty="0">
                <a:solidFill>
                  <a:schemeClr val="tx2"/>
                </a:solidFill>
                <a:latin typeface="Times New Roman" panose="02020603050405020304" pitchFamily="18" charset="0"/>
                <a:cs typeface="Times New Roman" panose="02020603050405020304" pitchFamily="18" charset="0"/>
              </a:rPr>
              <a:t>2. Data Communication</a:t>
            </a:r>
          </a:p>
          <a:p>
            <a:pPr algn="just">
              <a:buFont typeface="Wingdings" panose="05000000000000000000" pitchFamily="2" charset="2"/>
              <a:buChar char="§"/>
            </a:pPr>
            <a:r>
              <a:rPr lang="en-US" sz="2399" b="1" dirty="0">
                <a:solidFill>
                  <a:schemeClr val="tx2"/>
                </a:solidFill>
                <a:latin typeface="Times New Roman" panose="02020603050405020304" pitchFamily="18" charset="0"/>
                <a:cs typeface="Times New Roman" panose="02020603050405020304" pitchFamily="18" charset="0"/>
              </a:rPr>
              <a:t>Hospital Information Systems (HIS): </a:t>
            </a:r>
            <a:r>
              <a:rPr lang="en-US" sz="2399" dirty="0">
                <a:solidFill>
                  <a:schemeClr val="tx2"/>
                </a:solidFill>
                <a:latin typeface="Times New Roman" panose="02020603050405020304" pitchFamily="18" charset="0"/>
                <a:cs typeface="Times New Roman" panose="02020603050405020304" pitchFamily="18" charset="0"/>
              </a:rPr>
              <a:t>Centralized systems that store, manage, and transmit patient records and hospital management data. HIS integrates multiple departments like radiology, laboratory, pharmacy, etc.</a:t>
            </a:r>
          </a:p>
          <a:p>
            <a:pPr algn="just">
              <a:buFont typeface="Wingdings" panose="05000000000000000000" pitchFamily="2" charset="2"/>
              <a:buChar char="§"/>
            </a:pPr>
            <a:r>
              <a:rPr lang="en-US" sz="2399" b="1" dirty="0">
                <a:solidFill>
                  <a:schemeClr val="tx2"/>
                </a:solidFill>
                <a:latin typeface="Times New Roman" panose="02020603050405020304" pitchFamily="18" charset="0"/>
                <a:cs typeface="Times New Roman" panose="02020603050405020304" pitchFamily="18" charset="0"/>
              </a:rPr>
              <a:t>Electronic Health Records (EHR): </a:t>
            </a:r>
            <a:r>
              <a:rPr lang="en-US" sz="2399" dirty="0">
                <a:solidFill>
                  <a:schemeClr val="tx2"/>
                </a:solidFill>
                <a:latin typeface="Times New Roman" panose="02020603050405020304" pitchFamily="18" charset="0"/>
                <a:cs typeface="Times New Roman" panose="02020603050405020304" pitchFamily="18" charset="0"/>
              </a:rPr>
              <a:t>Digital versions of patients’ medical histories, updated with each visit and used to share information across multiple healthcare providers.</a:t>
            </a:r>
            <a:endParaRPr lang="ar-IQ" sz="2399"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0142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037F5-BE9D-32CD-715D-FD00F379EAEC}"/>
            </a:ext>
          </a:extLst>
        </p:cNvPr>
        <p:cNvGrpSpPr/>
        <p:nvPr/>
      </p:nvGrpSpPr>
      <p:grpSpPr>
        <a:xfrm>
          <a:off x="0" y="0"/>
          <a:ext cx="0" cy="0"/>
          <a:chOff x="0" y="0"/>
          <a:chExt cx="0" cy="0"/>
        </a:xfrm>
      </p:grpSpPr>
      <p:sp>
        <p:nvSpPr>
          <p:cNvPr id="2" name="عنوان 1">
            <a:extLst>
              <a:ext uri="{FF2B5EF4-FFF2-40B4-BE49-F238E27FC236}">
                <a16:creationId xmlns:a16="http://schemas.microsoft.com/office/drawing/2014/main" id="{A7A43AFC-5632-422E-AB81-7E9F91B7C60C}"/>
              </a:ext>
            </a:extLst>
          </p:cNvPr>
          <p:cNvSpPr>
            <a:spLocks noGrp="1"/>
          </p:cNvSpPr>
          <p:nvPr>
            <p:ph type="title"/>
          </p:nvPr>
        </p:nvSpPr>
        <p:spPr>
          <a:xfrm>
            <a:off x="1430273" y="894"/>
            <a:ext cx="10196448" cy="736407"/>
          </a:xfrm>
        </p:spPr>
        <p:txBody>
          <a:bodyPr>
            <a:normAutofit fontScale="90000"/>
          </a:bodyPr>
          <a:lstStyle/>
          <a:p>
            <a:pPr algn="ctr"/>
            <a:r>
              <a:rPr lang="en-US" b="1" dirty="0">
                <a:solidFill>
                  <a:srgbClr val="00B0F0"/>
                </a:solidFill>
                <a:latin typeface="Times New Roman" panose="02020603050405020304" pitchFamily="18" charset="0"/>
                <a:cs typeface="Times New Roman" panose="02020603050405020304" pitchFamily="18" charset="0"/>
              </a:rPr>
              <a:t>Types of Communication Systems in a Hospital</a:t>
            </a:r>
            <a:endParaRPr lang="ar-IQ" b="1"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a:extLst>
              <a:ext uri="{FF2B5EF4-FFF2-40B4-BE49-F238E27FC236}">
                <a16:creationId xmlns:a16="http://schemas.microsoft.com/office/drawing/2014/main" id="{F59C7948-BBAE-DB0D-DF7F-C84D9379890F}"/>
              </a:ext>
            </a:extLst>
          </p:cNvPr>
          <p:cNvSpPr>
            <a:spLocks noGrp="1"/>
          </p:cNvSpPr>
          <p:nvPr>
            <p:ph idx="1"/>
          </p:nvPr>
        </p:nvSpPr>
        <p:spPr>
          <a:xfrm>
            <a:off x="1251698" y="737301"/>
            <a:ext cx="10553597" cy="6014326"/>
          </a:xfrm>
        </p:spPr>
        <p:txBody>
          <a:bodyPr>
            <a:normAutofit/>
          </a:bodyPr>
          <a:lstStyle/>
          <a:p>
            <a:pPr marL="0" indent="0" algn="just">
              <a:buNone/>
            </a:pPr>
            <a:r>
              <a:rPr lang="en-US" sz="2399" dirty="0">
                <a:solidFill>
                  <a:schemeClr val="tx2"/>
                </a:solidFill>
                <a:latin typeface="Times New Roman" panose="02020603050405020304" pitchFamily="18" charset="0"/>
                <a:cs typeface="Times New Roman" panose="02020603050405020304" pitchFamily="18" charset="0"/>
              </a:rPr>
              <a:t>3. </a:t>
            </a:r>
            <a:r>
              <a:rPr lang="en-US" sz="2399" b="1" dirty="0">
                <a:solidFill>
                  <a:schemeClr val="tx2"/>
                </a:solidFill>
                <a:latin typeface="Times New Roman" panose="02020603050405020304" pitchFamily="18" charset="0"/>
                <a:cs typeface="Times New Roman" panose="02020603050405020304" pitchFamily="18" charset="0"/>
              </a:rPr>
              <a:t>Nurse Call Systems:</a:t>
            </a:r>
          </a:p>
          <a:p>
            <a:pPr algn="just">
              <a:buFont typeface="Wingdings" panose="05000000000000000000" pitchFamily="2" charset="2"/>
              <a:buChar char="§"/>
            </a:pPr>
            <a:r>
              <a:rPr lang="en-US" sz="2399" dirty="0">
                <a:solidFill>
                  <a:schemeClr val="tx2"/>
                </a:solidFill>
                <a:latin typeface="Times New Roman" panose="02020603050405020304" pitchFamily="18" charset="0"/>
                <a:cs typeface="Times New Roman" panose="02020603050405020304" pitchFamily="18" charset="0"/>
              </a:rPr>
              <a:t>Vital for facilitating communication between patients and healthcare providers, allowing patients to request assistance, track response times, and manage workflow efficiently.</a:t>
            </a:r>
          </a:p>
          <a:p>
            <a:pPr marL="0" indent="0" algn="just">
              <a:buNone/>
            </a:pPr>
            <a:r>
              <a:rPr lang="en-US" sz="2399" dirty="0">
                <a:solidFill>
                  <a:schemeClr val="tx2"/>
                </a:solidFill>
                <a:latin typeface="Times New Roman" panose="02020603050405020304" pitchFamily="18" charset="0"/>
                <a:cs typeface="Times New Roman" panose="02020603050405020304" pitchFamily="18" charset="0"/>
              </a:rPr>
              <a:t>b. </a:t>
            </a:r>
            <a:r>
              <a:rPr lang="en-US" sz="2399" b="1" dirty="0">
                <a:solidFill>
                  <a:schemeClr val="tx2"/>
                </a:solidFill>
                <a:latin typeface="Times New Roman" panose="02020603050405020304" pitchFamily="18" charset="0"/>
                <a:cs typeface="Times New Roman" panose="02020603050405020304" pitchFamily="18" charset="0"/>
              </a:rPr>
              <a:t>External Communication Systems</a:t>
            </a:r>
          </a:p>
          <a:p>
            <a:pPr marL="0" indent="0" algn="just">
              <a:buNone/>
            </a:pPr>
            <a:r>
              <a:rPr lang="en-US" sz="2399" dirty="0">
                <a:solidFill>
                  <a:schemeClr val="tx2"/>
                </a:solidFill>
                <a:latin typeface="Times New Roman" panose="02020603050405020304" pitchFamily="18" charset="0"/>
                <a:cs typeface="Times New Roman" panose="02020603050405020304" pitchFamily="18" charset="0"/>
              </a:rPr>
              <a:t>1.</a:t>
            </a:r>
            <a:r>
              <a:rPr lang="en-US" sz="2399" b="1" dirty="0">
                <a:solidFill>
                  <a:schemeClr val="tx2"/>
                </a:solidFill>
                <a:latin typeface="Times New Roman" panose="02020603050405020304" pitchFamily="18" charset="0"/>
                <a:cs typeface="Times New Roman" panose="02020603050405020304" pitchFamily="18" charset="0"/>
              </a:rPr>
              <a:t>Telemedicine</a:t>
            </a:r>
          </a:p>
          <a:p>
            <a:pPr algn="just">
              <a:buFont typeface="Wingdings" panose="05000000000000000000" pitchFamily="2" charset="2"/>
              <a:buChar char="§"/>
            </a:pPr>
            <a:r>
              <a:rPr lang="en-US" sz="2399" dirty="0">
                <a:solidFill>
                  <a:schemeClr val="tx2"/>
                </a:solidFill>
                <a:latin typeface="Times New Roman" panose="02020603050405020304" pitchFamily="18" charset="0"/>
                <a:cs typeface="Times New Roman" panose="02020603050405020304" pitchFamily="18" charset="0"/>
              </a:rPr>
              <a:t>Telemedicine has become a significant part of modern healthcare, allowing for remote consultation and diagnosis. It uses video conferencing, secure messaging, and cloud-based platforms to facilitate patient-doctor interactions.</a:t>
            </a:r>
          </a:p>
          <a:p>
            <a:pPr marL="0" indent="0" algn="just">
              <a:buNone/>
            </a:pPr>
            <a:r>
              <a:rPr lang="en-US" sz="2399" dirty="0">
                <a:solidFill>
                  <a:schemeClr val="tx2"/>
                </a:solidFill>
                <a:latin typeface="Times New Roman" panose="02020603050405020304" pitchFamily="18" charset="0"/>
                <a:cs typeface="Times New Roman" panose="02020603050405020304" pitchFamily="18" charset="0"/>
              </a:rPr>
              <a:t>2.</a:t>
            </a:r>
            <a:r>
              <a:rPr lang="en-US" sz="2399" b="1" dirty="0">
                <a:solidFill>
                  <a:schemeClr val="tx2"/>
                </a:solidFill>
                <a:latin typeface="Times New Roman" panose="02020603050405020304" pitchFamily="18" charset="0"/>
                <a:cs typeface="Times New Roman" panose="02020603050405020304" pitchFamily="18" charset="0"/>
              </a:rPr>
              <a:t>Emergency Medical Services (EMS) Communication</a:t>
            </a:r>
          </a:p>
          <a:p>
            <a:pPr algn="just">
              <a:buFont typeface="Wingdings" panose="05000000000000000000" pitchFamily="2" charset="2"/>
              <a:buChar char="§"/>
            </a:pPr>
            <a:r>
              <a:rPr lang="en-US" sz="2399" dirty="0">
                <a:solidFill>
                  <a:schemeClr val="tx2"/>
                </a:solidFill>
                <a:latin typeface="Times New Roman" panose="02020603050405020304" pitchFamily="18" charset="0"/>
                <a:cs typeface="Times New Roman" panose="02020603050405020304" pitchFamily="18" charset="0"/>
              </a:rPr>
              <a:t>EMS utilizes radio communication, GPS, and real-time data transmission to manage patient transportation to and from the hospital. This ensures optimal care is administered during transport, with data (such as ECGs) being sent in real-time.</a:t>
            </a:r>
          </a:p>
        </p:txBody>
      </p:sp>
    </p:spTree>
    <p:extLst>
      <p:ext uri="{BB962C8B-B14F-4D97-AF65-F5344CB8AC3E}">
        <p14:creationId xmlns:p14="http://schemas.microsoft.com/office/powerpoint/2010/main" val="6938182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E85C3-D493-42D1-9631-DC1373D6293A}"/>
              </a:ext>
            </a:extLst>
          </p:cNvPr>
          <p:cNvSpPr>
            <a:spLocks noGrp="1"/>
          </p:cNvSpPr>
          <p:nvPr>
            <p:ph type="title"/>
          </p:nvPr>
        </p:nvSpPr>
        <p:spPr/>
        <p:txBody>
          <a:bodyPr>
            <a:noAutofit/>
          </a:bodyPr>
          <a:lstStyle/>
          <a:p>
            <a:pPr algn="ctr"/>
            <a:r>
              <a:rPr lang="en-US" b="1" dirty="0">
                <a:solidFill>
                  <a:srgbClr val="00B0F0"/>
                </a:solidFill>
                <a:latin typeface="Times New Roman" panose="02020603050405020304" pitchFamily="18" charset="0"/>
                <a:cs typeface="Times New Roman" panose="02020603050405020304" pitchFamily="18" charset="0"/>
              </a:rPr>
              <a:t>Data networks in hospitals</a:t>
            </a:r>
            <a:br>
              <a:rPr lang="en-US" b="1" dirty="0">
                <a:solidFill>
                  <a:srgbClr val="00B0F0"/>
                </a:solidFill>
                <a:latin typeface="Times New Roman" panose="02020603050405020304" pitchFamily="18" charset="0"/>
                <a:cs typeface="Times New Roman" panose="02020603050405020304" pitchFamily="18" charset="0"/>
              </a:rPr>
            </a:br>
            <a:endParaRPr lang="en-US"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F066393-C0A5-43D4-B619-EA22ABC31025}"/>
              </a:ext>
            </a:extLst>
          </p:cNvPr>
          <p:cNvSpPr>
            <a:spLocks noGrp="1"/>
          </p:cNvSpPr>
          <p:nvPr>
            <p:ph idx="1"/>
          </p:nvPr>
        </p:nvSpPr>
        <p:spPr>
          <a:xfrm>
            <a:off x="1258846" y="975000"/>
            <a:ext cx="10520355" cy="5882107"/>
          </a:xfrm>
        </p:spPr>
        <p:txBody>
          <a:bodyPr/>
          <a:lstStyle/>
          <a:p>
            <a:pPr marL="0" indent="0" algn="just">
              <a:buNone/>
            </a:pPr>
            <a:r>
              <a:rPr lang="en-US" dirty="0">
                <a:solidFill>
                  <a:schemeClr val="tx2"/>
                </a:solidFill>
                <a:latin typeface="Times New Roman" panose="02020603050405020304" pitchFamily="18" charset="0"/>
                <a:cs typeface="Times New Roman" panose="02020603050405020304" pitchFamily="18" charset="0"/>
              </a:rPr>
              <a:t>One of the elements that has gained the most weight recently has been that related to sensitive data that is collected in hospitals and health centers and that, although indirectly, also contributes to good patient care and proper functioning both from a medical and organizational point of view.</a:t>
            </a:r>
          </a:p>
        </p:txBody>
      </p:sp>
      <p:pic>
        <p:nvPicPr>
          <p:cNvPr id="5" name="Picture 4">
            <a:extLst>
              <a:ext uri="{FF2B5EF4-FFF2-40B4-BE49-F238E27FC236}">
                <a16:creationId xmlns:a16="http://schemas.microsoft.com/office/drawing/2014/main" id="{C22C6866-A1DD-4245-A3AE-8CCFCE7E76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6103" y="3251245"/>
            <a:ext cx="8217466" cy="3428107"/>
          </a:xfrm>
          <a:prstGeom prst="rect">
            <a:avLst/>
          </a:prstGeom>
        </p:spPr>
      </p:pic>
    </p:spTree>
    <p:extLst>
      <p:ext uri="{BB962C8B-B14F-4D97-AF65-F5344CB8AC3E}">
        <p14:creationId xmlns:p14="http://schemas.microsoft.com/office/powerpoint/2010/main" val="2564458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178648"/>
            <a:ext cx="9782801" cy="781365"/>
          </a:xfrm>
        </p:spPr>
        <p:txBody>
          <a:bodyPr>
            <a:normAutofit/>
          </a:bodyPr>
          <a:lstStyle/>
          <a:p>
            <a:pPr algn="ctr"/>
            <a:r>
              <a:rPr lang="en-US" b="1" dirty="0">
                <a:solidFill>
                  <a:srgbClr val="00B0F0"/>
                </a:solidFill>
                <a:latin typeface="Times New Roman" panose="02020603050405020304" pitchFamily="18" charset="0"/>
                <a:cs typeface="Times New Roman" panose="02020603050405020304" pitchFamily="18" charset="0"/>
              </a:rPr>
              <a:t>Network Basics </a:t>
            </a:r>
            <a:endParaRPr lang="ar-IQ" b="1"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258846" y="960013"/>
            <a:ext cx="10640244" cy="5719339"/>
          </a:xfrm>
        </p:spPr>
        <p:txBody>
          <a:bodyPr/>
          <a:lstStyle/>
          <a:p>
            <a:pPr algn="just"/>
            <a:r>
              <a:rPr lang="en-US" b="1" dirty="0">
                <a:solidFill>
                  <a:srgbClr val="FF0000"/>
                </a:solidFill>
                <a:latin typeface="Times New Roman" panose="02020603050405020304" pitchFamily="18" charset="0"/>
                <a:cs typeface="Times New Roman" panose="02020603050405020304" pitchFamily="18" charset="0"/>
              </a:rPr>
              <a:t>What are hospital data networks</a:t>
            </a:r>
          </a:p>
          <a:p>
            <a:pPr marL="0" indent="0" algn="just">
              <a:buNone/>
            </a:pPr>
            <a:r>
              <a:rPr lang="en-US" dirty="0">
                <a:solidFill>
                  <a:schemeClr val="tx2"/>
                </a:solidFill>
                <a:latin typeface="Times New Roman" panose="02020603050405020304" pitchFamily="18" charset="0"/>
                <a:cs typeface="Times New Roman" panose="02020603050405020304" pitchFamily="18" charset="0"/>
              </a:rPr>
              <a:t>A data network is a system used for communication and exchange of information between people or organizations, from one point to another thanks to transmission lines, system control, etc.</a:t>
            </a:r>
            <a:endParaRPr lang="ar-IQ" dirty="0">
              <a:solidFill>
                <a:schemeClr val="tx2"/>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9B34F386-34D4-4AE6-8490-FCB4AFBA17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31579" y="3007717"/>
            <a:ext cx="7198400" cy="3671635"/>
          </a:xfrm>
          <a:prstGeom prst="rect">
            <a:avLst/>
          </a:prstGeom>
        </p:spPr>
      </p:pic>
    </p:spTree>
    <p:extLst>
      <p:ext uri="{BB962C8B-B14F-4D97-AF65-F5344CB8AC3E}">
        <p14:creationId xmlns:p14="http://schemas.microsoft.com/office/powerpoint/2010/main" val="3746685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178649"/>
            <a:ext cx="9782801" cy="721420"/>
          </a:xfrm>
        </p:spPr>
        <p:txBody>
          <a:bodyPr>
            <a:normAutofit/>
          </a:bodyPr>
          <a:lstStyle/>
          <a:p>
            <a:pPr algn="ctr"/>
            <a:r>
              <a:rPr lang="en-US" dirty="0">
                <a:solidFill>
                  <a:srgbClr val="00B0F0"/>
                </a:solidFill>
                <a:latin typeface="Times New Roman" panose="02020603050405020304" pitchFamily="18" charset="0"/>
                <a:cs typeface="Times New Roman" panose="02020603050405020304" pitchFamily="18" charset="0"/>
              </a:rPr>
              <a:t>Types of networks</a:t>
            </a:r>
            <a:endParaRPr lang="ar-IQ" dirty="0">
              <a:solidFill>
                <a:srgbClr val="00B0F0"/>
              </a:solidFill>
              <a:latin typeface="Times New Roman" panose="02020603050405020304" pitchFamily="18" charset="0"/>
              <a:cs typeface="Times New Roman" panose="02020603050405020304" pitchFamily="18" charset="0"/>
            </a:endParaRPr>
          </a:p>
        </p:txBody>
      </p:sp>
      <p:sp>
        <p:nvSpPr>
          <p:cNvPr id="3" name="عنصر نائب للمحتوى 2"/>
          <p:cNvSpPr>
            <a:spLocks noGrp="1"/>
          </p:cNvSpPr>
          <p:nvPr>
            <p:ph idx="1"/>
          </p:nvPr>
        </p:nvSpPr>
        <p:spPr>
          <a:xfrm>
            <a:off x="1258846" y="1109876"/>
            <a:ext cx="10610272" cy="5569475"/>
          </a:xfrm>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Broadcast networks:</a:t>
            </a:r>
            <a:r>
              <a:rPr lang="en-US" dirty="0">
                <a:solidFill>
                  <a:srgbClr val="FF0000"/>
                </a:solidFill>
                <a:latin typeface="Times New Roman" panose="02020603050405020304" pitchFamily="18" charset="0"/>
                <a:cs typeface="Times New Roman" panose="02020603050405020304" pitchFamily="18" charset="0"/>
              </a:rPr>
              <a:t> </a:t>
            </a:r>
            <a:r>
              <a:rPr lang="en-US" dirty="0">
                <a:solidFill>
                  <a:schemeClr val="tx2"/>
                </a:solidFill>
                <a:latin typeface="Times New Roman" panose="02020603050405020304" pitchFamily="18" charset="0"/>
                <a:cs typeface="Times New Roman" panose="02020603050405020304" pitchFamily="18" charset="0"/>
              </a:rPr>
              <a:t>information is transmitted from one node to several simultaneously.</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Point-to-point networks:</a:t>
            </a:r>
            <a:r>
              <a:rPr lang="en-US" dirty="0">
                <a:solidFill>
                  <a:srgbClr val="FF0000"/>
                </a:solidFill>
                <a:latin typeface="Times New Roman" panose="02020603050405020304" pitchFamily="18" charset="0"/>
                <a:cs typeface="Times New Roman" panose="02020603050405020304" pitchFamily="18" charset="0"/>
              </a:rPr>
              <a:t> </a:t>
            </a:r>
            <a:r>
              <a:rPr lang="en-US" dirty="0">
                <a:solidFill>
                  <a:schemeClr val="tx2"/>
                </a:solidFill>
                <a:latin typeface="Times New Roman" panose="02020603050405020304" pitchFamily="18" charset="0"/>
                <a:cs typeface="Times New Roman" panose="02020603050405020304" pitchFamily="18" charset="0"/>
              </a:rPr>
              <a:t>Each transmitter maintains communication with a receiver.</a:t>
            </a:r>
          </a:p>
          <a:p>
            <a:pPr marL="0" indent="0" algn="just">
              <a:buNone/>
            </a:pPr>
            <a:r>
              <a:rPr lang="en-US" dirty="0">
                <a:latin typeface="Times New Roman" panose="02020603050405020304" pitchFamily="18" charset="0"/>
                <a:cs typeface="Times New Roman" panose="02020603050405020304" pitchFamily="18" charset="0"/>
              </a:rPr>
              <a:t> </a:t>
            </a:r>
          </a:p>
          <a:p>
            <a:pPr algn="just"/>
            <a:endParaRPr lang="ar-IQ"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4C718E1-C90E-40A6-8106-3628F262A1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52762" y="3247271"/>
            <a:ext cx="5283301" cy="3137768"/>
          </a:xfrm>
          <a:prstGeom prst="rect">
            <a:avLst/>
          </a:prstGeom>
        </p:spPr>
      </p:pic>
    </p:spTree>
    <p:extLst>
      <p:ext uri="{BB962C8B-B14F-4D97-AF65-F5344CB8AC3E}">
        <p14:creationId xmlns:p14="http://schemas.microsoft.com/office/powerpoint/2010/main" val="986223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93437" y="178649"/>
            <a:ext cx="9782801" cy="616517"/>
          </a:xfrm>
        </p:spPr>
        <p:txBody>
          <a:bodyPr>
            <a:noAutofit/>
          </a:bodyPr>
          <a:lstStyle/>
          <a:p>
            <a:pPr algn="ctr"/>
            <a:r>
              <a:rPr lang="en-US" b="1" dirty="0">
                <a:solidFill>
                  <a:srgbClr val="00B0F0"/>
                </a:solidFill>
                <a:latin typeface="Times New Roman" panose="02020603050405020304" pitchFamily="18" charset="0"/>
                <a:cs typeface="Times New Roman" panose="02020603050405020304" pitchFamily="18" charset="0"/>
              </a:rPr>
              <a:t>Advantages of Data Networks</a:t>
            </a:r>
          </a:p>
        </p:txBody>
      </p:sp>
      <p:sp>
        <p:nvSpPr>
          <p:cNvPr id="3" name="عنصر نائب للمحتوى 2"/>
          <p:cNvSpPr>
            <a:spLocks noGrp="1"/>
          </p:cNvSpPr>
          <p:nvPr>
            <p:ph idx="1"/>
          </p:nvPr>
        </p:nvSpPr>
        <p:spPr>
          <a:xfrm>
            <a:off x="1228873" y="795167"/>
            <a:ext cx="10595285" cy="6061940"/>
          </a:xfrm>
        </p:spPr>
        <p:txBody>
          <a:bodyPr>
            <a:noAutofit/>
          </a:bodyPr>
          <a:lstStyle/>
          <a:p>
            <a:pPr marL="0" indent="0">
              <a:buNone/>
            </a:pPr>
            <a:r>
              <a:rPr lang="en-US" sz="2399" b="1" dirty="0">
                <a:solidFill>
                  <a:srgbClr val="FF0000"/>
                </a:solidFill>
                <a:latin typeface="Times New Roman" panose="02020603050405020304" pitchFamily="18" charset="0"/>
                <a:cs typeface="Times New Roman" panose="02020603050405020304" pitchFamily="18" charset="0"/>
              </a:rPr>
              <a:t>1. Allows sharing of resources</a:t>
            </a:r>
            <a:br>
              <a:rPr lang="en-US" sz="2399" b="1" dirty="0">
                <a:latin typeface="Times New Roman" panose="02020603050405020304" pitchFamily="18" charset="0"/>
                <a:cs typeface="Times New Roman" panose="02020603050405020304" pitchFamily="18" charset="0"/>
              </a:rPr>
            </a:br>
            <a:r>
              <a:rPr lang="en-US" sz="2399" dirty="0">
                <a:solidFill>
                  <a:schemeClr val="tx2"/>
                </a:solidFill>
                <a:latin typeface="Times New Roman" panose="02020603050405020304" pitchFamily="18" charset="0"/>
                <a:cs typeface="Times New Roman" panose="02020603050405020304" pitchFamily="18" charset="0"/>
              </a:rPr>
              <a:t>Thanks to the data network it is possible to share any type of information and resources such as the Internet, printers, computers, etc.</a:t>
            </a:r>
          </a:p>
          <a:p>
            <a:pPr marL="0" indent="0">
              <a:buNone/>
            </a:pPr>
            <a:r>
              <a:rPr lang="en-US" sz="2399" b="1" dirty="0">
                <a:solidFill>
                  <a:srgbClr val="FF0000"/>
                </a:solidFill>
                <a:latin typeface="Times New Roman" panose="02020603050405020304" pitchFamily="18" charset="0"/>
                <a:cs typeface="Times New Roman" panose="02020603050405020304" pitchFamily="18" charset="0"/>
              </a:rPr>
              <a:t>2. Opportunity of quick and agile communication</a:t>
            </a:r>
            <a:br>
              <a:rPr lang="en-US" sz="2399" b="1" dirty="0">
                <a:latin typeface="Times New Roman" panose="02020603050405020304" pitchFamily="18" charset="0"/>
                <a:cs typeface="Times New Roman" panose="02020603050405020304" pitchFamily="18" charset="0"/>
              </a:rPr>
            </a:br>
            <a:r>
              <a:rPr lang="en-US" sz="2399" dirty="0">
                <a:solidFill>
                  <a:schemeClr val="tx2"/>
                </a:solidFill>
                <a:latin typeface="Times New Roman" panose="02020603050405020304" pitchFamily="18" charset="0"/>
                <a:cs typeface="Times New Roman" panose="02020603050405020304" pitchFamily="18" charset="0"/>
              </a:rPr>
              <a:t>With the use of emails or online file transfers, it is possible to use the data network to connect computers and make communication more fluid and easy</a:t>
            </a:r>
            <a:r>
              <a:rPr lang="en-US" sz="2399" dirty="0">
                <a:latin typeface="Times New Roman" panose="02020603050405020304" pitchFamily="18" charset="0"/>
                <a:cs typeface="Times New Roman" panose="02020603050405020304" pitchFamily="18" charset="0"/>
              </a:rPr>
              <a:t>.</a:t>
            </a:r>
          </a:p>
          <a:p>
            <a:pPr marL="0" indent="0">
              <a:buNone/>
            </a:pPr>
            <a:r>
              <a:rPr lang="en-US" sz="2399" b="1" dirty="0">
                <a:solidFill>
                  <a:srgbClr val="FF0000"/>
                </a:solidFill>
                <a:latin typeface="Times New Roman" panose="02020603050405020304" pitchFamily="18" charset="0"/>
                <a:cs typeface="Times New Roman" panose="02020603050405020304" pitchFamily="18" charset="0"/>
              </a:rPr>
              <a:t>3. It </a:t>
            </a:r>
            <a:r>
              <a:rPr lang="en-US" sz="2399" b="1" dirty="0" err="1">
                <a:solidFill>
                  <a:srgbClr val="FF0000"/>
                </a:solidFill>
                <a:latin typeface="Times New Roman" panose="02020603050405020304" pitchFamily="18" charset="0"/>
                <a:cs typeface="Times New Roman" panose="02020603050405020304" pitchFamily="18" charset="0"/>
              </a:rPr>
              <a:t>favours</a:t>
            </a:r>
            <a:r>
              <a:rPr lang="en-US" sz="2399" b="1" dirty="0">
                <a:solidFill>
                  <a:srgbClr val="FF0000"/>
                </a:solidFill>
                <a:latin typeface="Times New Roman" panose="02020603050405020304" pitchFamily="18" charset="0"/>
                <a:cs typeface="Times New Roman" panose="02020603050405020304" pitchFamily="18" charset="0"/>
              </a:rPr>
              <a:t> collaboration</a:t>
            </a:r>
            <a:br>
              <a:rPr lang="en-US" sz="2399" dirty="0">
                <a:latin typeface="Times New Roman" panose="02020603050405020304" pitchFamily="18" charset="0"/>
                <a:cs typeface="Times New Roman" panose="02020603050405020304" pitchFamily="18" charset="0"/>
              </a:rPr>
            </a:br>
            <a:r>
              <a:rPr lang="en-US" sz="2399" dirty="0">
                <a:solidFill>
                  <a:schemeClr val="tx2"/>
                </a:solidFill>
                <a:latin typeface="Times New Roman" panose="02020603050405020304" pitchFamily="18" charset="0"/>
                <a:cs typeface="Times New Roman" panose="02020603050405020304" pitchFamily="18" charset="0"/>
              </a:rPr>
              <a:t>Between people or users from different teams, places and departments remotely.</a:t>
            </a:r>
          </a:p>
          <a:p>
            <a:pPr marL="0" indent="0">
              <a:buNone/>
            </a:pPr>
            <a:r>
              <a:rPr lang="en-US" sz="2399" b="1" dirty="0">
                <a:solidFill>
                  <a:srgbClr val="FF0000"/>
                </a:solidFill>
                <a:latin typeface="Times New Roman" panose="02020603050405020304" pitchFamily="18" charset="0"/>
                <a:cs typeface="Times New Roman" panose="02020603050405020304" pitchFamily="18" charset="0"/>
              </a:rPr>
              <a:t>4. Allows centralized storage</a:t>
            </a:r>
            <a:br>
              <a:rPr lang="en-US" sz="2399" b="1" dirty="0">
                <a:latin typeface="Times New Roman" panose="02020603050405020304" pitchFamily="18" charset="0"/>
                <a:cs typeface="Times New Roman" panose="02020603050405020304" pitchFamily="18" charset="0"/>
              </a:rPr>
            </a:br>
            <a:r>
              <a:rPr lang="en-US" sz="2399" dirty="0">
                <a:solidFill>
                  <a:schemeClr val="tx2"/>
                </a:solidFill>
                <a:latin typeface="Times New Roman" panose="02020603050405020304" pitchFamily="18" charset="0"/>
                <a:cs typeface="Times New Roman" panose="02020603050405020304" pitchFamily="18" charset="0"/>
              </a:rPr>
              <a:t>The software copy is stored centrally in a single resource. Users with access credentials can remotely access a backup copy of said software.</a:t>
            </a:r>
          </a:p>
          <a:p>
            <a:pPr marL="0" indent="0">
              <a:buNone/>
            </a:pPr>
            <a:r>
              <a:rPr lang="en-US" sz="2399" b="1" dirty="0">
                <a:solidFill>
                  <a:srgbClr val="FF0000"/>
                </a:solidFill>
                <a:latin typeface="Times New Roman" panose="02020603050405020304" pitchFamily="18" charset="0"/>
                <a:cs typeface="Times New Roman" panose="02020603050405020304" pitchFamily="18" charset="0"/>
              </a:rPr>
              <a:t>5. A central database is shared </a:t>
            </a:r>
            <a:r>
              <a:rPr lang="en-US" sz="2399" b="1" dirty="0">
                <a:solidFill>
                  <a:schemeClr val="tx2"/>
                </a:solidFill>
                <a:latin typeface="Times New Roman" panose="02020603050405020304" pitchFamily="18" charset="0"/>
                <a:cs typeface="Times New Roman" panose="02020603050405020304" pitchFamily="18" charset="0"/>
              </a:rPr>
              <a:t>a</a:t>
            </a:r>
            <a:r>
              <a:rPr lang="en-US" sz="2399" dirty="0">
                <a:solidFill>
                  <a:schemeClr val="tx2"/>
                </a:solidFill>
                <a:latin typeface="Times New Roman" panose="02020603050405020304" pitchFamily="18" charset="0"/>
                <a:cs typeface="Times New Roman" panose="02020603050405020304" pitchFamily="18" charset="0"/>
              </a:rPr>
              <a:t>nd can be accessed by any member of the organization through the data networks and with their access credentials.</a:t>
            </a:r>
          </a:p>
          <a:p>
            <a:endParaRPr lang="ar-IQ"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680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3187</TotalTime>
  <Words>1355</Words>
  <Application>Microsoft Office PowerPoint</Application>
  <PresentationFormat>Custom</PresentationFormat>
  <Paragraphs>73</Paragraphs>
  <Slides>17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Euphemia</vt:lpstr>
      <vt:lpstr>Franklin Gothic Medium</vt:lpstr>
      <vt:lpstr>Times New Roman</vt:lpstr>
      <vt:lpstr>Wingdings</vt:lpstr>
      <vt:lpstr>Office Theme</vt:lpstr>
      <vt:lpstr>PowerPoint Presentation</vt:lpstr>
      <vt:lpstr>Hospital communication systems </vt:lpstr>
      <vt:lpstr>Hospital communication systems </vt:lpstr>
      <vt:lpstr>Types of Communication Systems in a Hospital</vt:lpstr>
      <vt:lpstr>Types of Communication Systems in a Hospital</vt:lpstr>
      <vt:lpstr>Data networks in hospitals </vt:lpstr>
      <vt:lpstr>Network Basics </vt:lpstr>
      <vt:lpstr>Types of networks</vt:lpstr>
      <vt:lpstr>Advantages of Data Networks</vt:lpstr>
      <vt:lpstr>Big data used for in health </vt:lpstr>
      <vt:lpstr>Big data used for in health </vt:lpstr>
      <vt:lpstr>Data protection </vt:lpstr>
      <vt:lpstr>Ethics of collecting data</vt:lpstr>
      <vt:lpstr>Challenges in Hospital Communication Systems</vt:lpstr>
      <vt:lpstr>Challenges in Hospital Communication Systems</vt:lpstr>
      <vt:lpstr>Biomedical Engineering's Role in Communication Systems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BMID_I</dc:title>
  <dc:subject>Lecture 2</dc:subject>
  <dc:creator>MAHİR RAHMAN AL-HAJAJ</dc:creator>
  <cp:keywords>Al-Mustaqbal University College</cp:keywords>
  <cp:lastModifiedBy>zainab</cp:lastModifiedBy>
  <cp:revision>166</cp:revision>
  <cp:lastPrinted>2022-10-07T10:41:38Z</cp:lastPrinted>
  <dcterms:created xsi:type="dcterms:W3CDTF">2022-10-06T20:58:31Z</dcterms:created>
  <dcterms:modified xsi:type="dcterms:W3CDTF">2024-11-29T16:16:46Z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