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7"/>
  </p:notesMasterIdLst>
  <p:handoutMasterIdLst>
    <p:handoutMasterId r:id="rId18"/>
  </p:handoutMasterIdLst>
  <p:sldIdLst>
    <p:sldId id="256" r:id="rId2"/>
    <p:sldId id="392" r:id="rId3"/>
    <p:sldId id="407" r:id="rId4"/>
    <p:sldId id="425" r:id="rId5"/>
    <p:sldId id="418" r:id="rId6"/>
    <p:sldId id="419" r:id="rId7"/>
    <p:sldId id="420" r:id="rId8"/>
    <p:sldId id="404" r:id="rId9"/>
    <p:sldId id="421" r:id="rId10"/>
    <p:sldId id="393" r:id="rId11"/>
    <p:sldId id="422" r:id="rId12"/>
    <p:sldId id="405" r:id="rId13"/>
    <p:sldId id="423" r:id="rId14"/>
    <p:sldId id="424" r:id="rId15"/>
    <p:sldId id="290" r:id="rId16"/>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howGuides="1">
      <p:cViewPr varScale="1">
        <p:scale>
          <a:sx n="72" d="100"/>
          <a:sy n="72" d="100"/>
        </p:scale>
        <p:origin x="618" y="78"/>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BDB7646E-8811-423A-9C42-2CBFADA00A96}" type="datetimeFigureOut">
              <a:rPr lang="en-US" smtClean="0"/>
              <a:t>11/29/2024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solidFill>
                  <a:schemeClr val="tx1"/>
                </a:solidFill>
              </a:defRPr>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solidFill>
                  <a:schemeClr val="tx1"/>
                </a:solidFill>
              </a:defRPr>
            </a:lvl1pPr>
          </a:lstStyle>
          <a:p>
            <a:fld id="{D677E230-58DD-43ED-96A1-552DDAB53532}" type="datetimeFigureOut">
              <a:rPr lang="en-US" smtClean="0"/>
              <a:pPr/>
              <a:t>11/29/2024</a:t>
            </a:fld>
            <a:endParaRPr lang="en-US"/>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solidFill>
                  <a:schemeClr val="tx1"/>
                </a:solidFill>
              </a:defRPr>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0A60EEC-589F-8627-7A70-FE668FEBC69C}"/>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grpSp>
        <p:nvGrpSpPr>
          <p:cNvPr id="7" name="Group 6">
            <a:extLst>
              <a:ext uri="{FF2B5EF4-FFF2-40B4-BE49-F238E27FC236}">
                <a16:creationId xmlns:a16="http://schemas.microsoft.com/office/drawing/2014/main" id="{EAB409D9-CB05-C02D-27D4-B48EEFD1AFAF}"/>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9539E7B7-89AB-D701-8DB8-FF2AB33BA8E9}"/>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DA8FF8D8-4822-8FE3-A258-A5237BF0DE21}"/>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2B201BB6-CE50-76AD-F209-90A815548CEC}"/>
                </a:ext>
              </a:extLst>
            </p:cNvPr>
            <p:cNvSpPr/>
            <p:nvPr/>
          </p:nvSpPr>
          <p:spPr>
            <a:xfrm>
              <a:off x="0" y="0"/>
              <a:ext cx="1472184" cy="1024128"/>
            </a:xfrm>
            <a:prstGeom prst="rect">
              <a:avLst/>
            </a:prstGeom>
            <a:blipFill>
              <a:blip r:embed="rId2"/>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11">
            <a:extLst>
              <a:ext uri="{FF2B5EF4-FFF2-40B4-BE49-F238E27FC236}">
                <a16:creationId xmlns:a16="http://schemas.microsoft.com/office/drawing/2014/main" id="{DA9B77F2-2391-AD2C-6C9D-D3D120569D90}"/>
              </a:ext>
            </a:extLst>
          </p:cNvPr>
          <p:cNvSpPr/>
          <p:nvPr userDrawn="1"/>
        </p:nvSpPr>
        <p:spPr>
          <a:xfrm>
            <a:off x="111025" y="136668"/>
            <a:ext cx="11966775" cy="6584664"/>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51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0AFF2F-A8BD-568A-1D5C-D27CFE99ADF3}"/>
              </a:ext>
            </a:extLst>
          </p:cNvPr>
          <p:cNvSpPr>
            <a:spLocks noGrp="1"/>
          </p:cNvSpPr>
          <p:nvPr>
            <p:ph type="dt" sz="half" idx="10"/>
          </p:nvPr>
        </p:nvSpPr>
        <p:spPr/>
        <p:txBody>
          <a:bodyPr/>
          <a:lstStyle/>
          <a:p>
            <a:fld id="{FB74EC88-80EF-45B4-82D2-C5DF37C50BAD}" type="datetime1">
              <a:rPr lang="en-US" smtClean="0"/>
              <a:t>11/29/2024</a:t>
            </a:fld>
            <a:endParaRPr lang="en-US"/>
          </a:p>
        </p:txBody>
      </p:sp>
      <p:sp>
        <p:nvSpPr>
          <p:cNvPr id="3" name="Footer Placeholder 2">
            <a:extLst>
              <a:ext uri="{FF2B5EF4-FFF2-40B4-BE49-F238E27FC236}">
                <a16:creationId xmlns:a16="http://schemas.microsoft.com/office/drawing/2014/main" id="{B837642E-3277-7ACA-BE65-80D07438F70A}"/>
              </a:ext>
            </a:extLst>
          </p:cNvPr>
          <p:cNvSpPr>
            <a:spLocks noGrp="1"/>
          </p:cNvSpPr>
          <p:nvPr>
            <p:ph type="ftr" sz="quarter" idx="11"/>
          </p:nvPr>
        </p:nvSpPr>
        <p:spPr/>
        <p:txBody>
          <a:bodyPr/>
          <a:lstStyle/>
          <a:p>
            <a:r>
              <a:rPr lang="en-US"/>
              <a:t>Add a footer</a:t>
            </a:r>
            <a:endParaRPr lang="en-US" dirty="0"/>
          </a:p>
        </p:txBody>
      </p:sp>
      <p:sp>
        <p:nvSpPr>
          <p:cNvPr id="4" name="Slide Number Placeholder 3">
            <a:extLst>
              <a:ext uri="{FF2B5EF4-FFF2-40B4-BE49-F238E27FC236}">
                <a16:creationId xmlns:a16="http://schemas.microsoft.com/office/drawing/2014/main" id="{BEDA56E4-3C1C-4196-23B7-DB2345B93814}"/>
              </a:ext>
            </a:extLst>
          </p:cNvPr>
          <p:cNvSpPr>
            <a:spLocks noGrp="1"/>
          </p:cNvSpPr>
          <p:nvPr>
            <p:ph type="sldNum" sz="quarter" idx="12"/>
          </p:nvPr>
        </p:nvSpPr>
        <p:spPr>
          <a:xfrm>
            <a:off x="9142412" y="304800"/>
            <a:ext cx="2742486" cy="365125"/>
          </a:xfrm>
        </p:spPr>
        <p:txBody>
          <a:bodyPr/>
          <a:lstStyle>
            <a:lvl1pPr>
              <a:defRPr sz="140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405531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835B16D7-FA58-423B-9C45-A58A45F45239}" type="datetimeFigureOut">
              <a:rPr lang="en-US" smtClean="0"/>
              <a:t>11/29/2024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96A82-6D65-4B71-B700-DFC6EB8823B3}" type="slidenum">
              <a:rPr lang="en-US" smtClean="0"/>
              <a:t>‹#›</a:t>
            </a:fld>
            <a:endParaRPr lang="en-US"/>
          </a:p>
        </p:txBody>
      </p:sp>
    </p:spTree>
    <p:extLst>
      <p:ext uri="{BB962C8B-B14F-4D97-AF65-F5344CB8AC3E}">
        <p14:creationId xmlns:p14="http://schemas.microsoft.com/office/powerpoint/2010/main" val="19395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06E025-BC44-2E4A-046E-57D375D583DB}"/>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C3520F-7348-7FBE-757F-F0F230320A72}"/>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0BDE8-E2B2-B204-9207-0C64FF39E0C9}"/>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74ABB-A2C5-4230-862B-81C5A29EA900}" type="datetime1">
              <a:rPr lang="en-US" smtClean="0"/>
              <a:t>11/29/2024</a:t>
            </a:fld>
            <a:endParaRPr lang="en-US" dirty="0"/>
          </a:p>
        </p:txBody>
      </p:sp>
      <p:sp>
        <p:nvSpPr>
          <p:cNvPr id="5" name="Footer Placeholder 4">
            <a:extLst>
              <a:ext uri="{FF2B5EF4-FFF2-40B4-BE49-F238E27FC236}">
                <a16:creationId xmlns:a16="http://schemas.microsoft.com/office/drawing/2014/main" id="{C7F2CF12-6D60-52BE-A35C-72B906B6724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Add a footer</a:t>
            </a:r>
            <a:endParaRPr lang="en-US" dirty="0"/>
          </a:p>
        </p:txBody>
      </p:sp>
      <p:sp>
        <p:nvSpPr>
          <p:cNvPr id="6" name="Slide Number Placeholder 5">
            <a:extLst>
              <a:ext uri="{FF2B5EF4-FFF2-40B4-BE49-F238E27FC236}">
                <a16:creationId xmlns:a16="http://schemas.microsoft.com/office/drawing/2014/main" id="{77B9E6CB-41C5-737F-54BB-FC5D1AA91E64}"/>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1BBB0-96F0-4077-A278-0F3FB5C104D3}" type="slidenum">
              <a:rPr lang="en-US" smtClean="0"/>
              <a:pPr/>
              <a:t>‹#›</a:t>
            </a:fld>
            <a:endParaRPr lang="en-US"/>
          </a:p>
        </p:txBody>
      </p:sp>
      <p:grpSp>
        <p:nvGrpSpPr>
          <p:cNvPr id="7" name="Group 6">
            <a:extLst>
              <a:ext uri="{FF2B5EF4-FFF2-40B4-BE49-F238E27FC236}">
                <a16:creationId xmlns:a16="http://schemas.microsoft.com/office/drawing/2014/main" id="{37E62E8E-2DA7-4088-E27F-8DA6B360D31A}"/>
              </a:ext>
            </a:extLst>
          </p:cNvPr>
          <p:cNvGrpSpPr/>
          <p:nvPr userDrawn="1"/>
        </p:nvGrpSpPr>
        <p:grpSpPr>
          <a:xfrm>
            <a:off x="9979600" y="121444"/>
            <a:ext cx="2439158" cy="1371600"/>
            <a:chOff x="0" y="0"/>
            <a:chExt cx="1700784" cy="1024128"/>
          </a:xfrm>
        </p:grpSpPr>
        <p:sp>
          <p:nvSpPr>
            <p:cNvPr id="8" name="Rectangle 7">
              <a:extLst>
                <a:ext uri="{FF2B5EF4-FFF2-40B4-BE49-F238E27FC236}">
                  <a16:creationId xmlns:a16="http://schemas.microsoft.com/office/drawing/2014/main" id="{DDBEF75D-824A-3F4E-4B06-D69727D3D41B}"/>
                </a:ext>
              </a:extLst>
            </p:cNvPr>
            <p:cNvSpPr/>
            <p:nvPr/>
          </p:nvSpPr>
          <p:spPr>
            <a:xfrm>
              <a:off x="0" y="0"/>
              <a:ext cx="1700784" cy="102412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12">
              <a:extLst>
                <a:ext uri="{FF2B5EF4-FFF2-40B4-BE49-F238E27FC236}">
                  <a16:creationId xmlns:a16="http://schemas.microsoft.com/office/drawing/2014/main" id="{00D79712-6196-F143-8273-02137656E096}"/>
                </a:ext>
              </a:extLst>
            </p:cNvPr>
            <p:cNvSpPr/>
            <p:nvPr/>
          </p:nvSpPr>
          <p:spPr>
            <a:xfrm>
              <a:off x="0" y="0"/>
              <a:ext cx="1463040" cy="1014984"/>
            </a:xfrm>
            <a:custGeom>
              <a:avLst/>
              <a:gdLst>
                <a:gd name="connsiteX0" fmla="*/ 0 w 1462822"/>
                <a:gd name="connsiteY0" fmla="*/ 0 h 1014481"/>
                <a:gd name="connsiteX1" fmla="*/ 1462822 w 1462822"/>
                <a:gd name="connsiteY1" fmla="*/ 0 h 1014481"/>
                <a:gd name="connsiteX2" fmla="*/ 1462822 w 1462822"/>
                <a:gd name="connsiteY2" fmla="*/ 1014481 h 1014481"/>
                <a:gd name="connsiteX3" fmla="*/ 0 w 1462822"/>
                <a:gd name="connsiteY3" fmla="*/ 1014481 h 1014481"/>
                <a:gd name="connsiteX4" fmla="*/ 0 w 1462822"/>
                <a:gd name="connsiteY4" fmla="*/ 0 h 1014481"/>
                <a:gd name="connsiteX0" fmla="*/ 0 w 1462822"/>
                <a:gd name="connsiteY0" fmla="*/ 0 h 1014481"/>
                <a:gd name="connsiteX1" fmla="*/ 1462822 w 1462822"/>
                <a:gd name="connsiteY1" fmla="*/ 0 h 1014481"/>
                <a:gd name="connsiteX2" fmla="*/ 1462822 w 1462822"/>
                <a:gd name="connsiteY2" fmla="*/ 1014481 h 1014481"/>
                <a:gd name="connsiteX3" fmla="*/ 638269 w 1462822"/>
                <a:gd name="connsiteY3" fmla="*/ 407899 h 1014481"/>
                <a:gd name="connsiteX4" fmla="*/ 0 w 1462822"/>
                <a:gd name="connsiteY4" fmla="*/ 0 h 101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822" h="1014481">
                  <a:moveTo>
                    <a:pt x="0" y="0"/>
                  </a:moveTo>
                  <a:lnTo>
                    <a:pt x="1462822" y="0"/>
                  </a:lnTo>
                  <a:lnTo>
                    <a:pt x="1462822" y="1014481"/>
                  </a:lnTo>
                  <a:lnTo>
                    <a:pt x="638269" y="40789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7F00C420-B7FB-7EE5-E080-670618454FD7}"/>
                </a:ext>
              </a:extLst>
            </p:cNvPr>
            <p:cNvSpPr/>
            <p:nvPr/>
          </p:nvSpPr>
          <p:spPr>
            <a:xfrm>
              <a:off x="0" y="0"/>
              <a:ext cx="1472184" cy="1024128"/>
            </a:xfrm>
            <a:prstGeom prst="rect">
              <a:avLst/>
            </a:prstGeom>
            <a:blipFill>
              <a:blip r:embed="rId5"/>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 name="Picture 10">
            <a:extLst>
              <a:ext uri="{FF2B5EF4-FFF2-40B4-BE49-F238E27FC236}">
                <a16:creationId xmlns:a16="http://schemas.microsoft.com/office/drawing/2014/main" id="{64A237CE-0774-F2D2-1A12-2C95E35618E3}"/>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227012" y="192896"/>
            <a:ext cx="685801" cy="785495"/>
          </a:xfrm>
          <a:prstGeom prst="rect">
            <a:avLst/>
          </a:prstGeom>
          <a:noFill/>
          <a:ln>
            <a:noFill/>
          </a:ln>
        </p:spPr>
      </p:pic>
      <p:sp>
        <p:nvSpPr>
          <p:cNvPr id="12" name="Rectangle 11">
            <a:extLst>
              <a:ext uri="{FF2B5EF4-FFF2-40B4-BE49-F238E27FC236}">
                <a16:creationId xmlns:a16="http://schemas.microsoft.com/office/drawing/2014/main" id="{24A27DD6-2417-9D09-E6CA-A2E010E831DC}"/>
              </a:ext>
            </a:extLst>
          </p:cNvPr>
          <p:cNvSpPr/>
          <p:nvPr userDrawn="1"/>
        </p:nvSpPr>
        <p:spPr>
          <a:xfrm>
            <a:off x="97911" y="121444"/>
            <a:ext cx="11979889" cy="6615112"/>
          </a:xfrm>
          <a:prstGeom prst="rect">
            <a:avLst/>
          </a:prstGeom>
          <a:no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4027905"/>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BAE67A5E-824D-209C-84A3-3D6BA71E64D8}"/>
              </a:ext>
            </a:extLst>
          </p:cNvPr>
          <p:cNvSpPr txBox="1">
            <a:spLocks noChangeArrowheads="1"/>
          </p:cNvSpPr>
          <p:nvPr/>
        </p:nvSpPr>
        <p:spPr bwMode="auto">
          <a:xfrm>
            <a:off x="1291199" y="1478784"/>
            <a:ext cx="8792038" cy="30170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Al-</a:t>
            </a:r>
            <a:r>
              <a:rPr lang="en-US" sz="2400" dirty="0" err="1">
                <a:effectLst/>
                <a:latin typeface="Franklin Gothic Medium" panose="020B0603020102020204" pitchFamily="34" charset="0"/>
                <a:ea typeface="Calibri" panose="020F0502020204030204" pitchFamily="34" charset="0"/>
                <a:cs typeface="Arial" panose="020B0604020202020204" pitchFamily="34" charset="0"/>
              </a:rPr>
              <a:t>Mustaqbal</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University</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Biomedical Engineering Department</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Class: </a:t>
            </a:r>
            <a:r>
              <a:rPr lang="en-US" sz="2400" dirty="0">
                <a:latin typeface="Franklin Gothic Medium" panose="020B0603020102020204" pitchFamily="34" charset="0"/>
                <a:ea typeface="Calibri" panose="020F0502020204030204" pitchFamily="34" charset="0"/>
                <a:cs typeface="Arial" panose="020B0604020202020204" pitchFamily="34" charset="0"/>
              </a:rPr>
              <a:t>3</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th</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Subject: Biomedical Instrumentation Lab</a:t>
            </a:r>
            <a:endParaRPr lang="ar-IQ"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Lecturer: </a:t>
            </a:r>
            <a:r>
              <a:rPr lang="sv-SE" sz="2400" dirty="0">
                <a:effectLst/>
                <a:latin typeface="Franklin Gothic Medium" panose="020B0603020102020204" pitchFamily="34" charset="0"/>
                <a:ea typeface="Calibri" panose="020F0502020204030204" pitchFamily="34" charset="0"/>
                <a:cs typeface="Arial" panose="020B0604020202020204" pitchFamily="34" charset="0"/>
              </a:rPr>
              <a:t>M.SC. ZAINAB  SATTAR JABBAR</a:t>
            </a: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r>
              <a:rPr lang="en-US" sz="2400" dirty="0">
                <a:effectLst/>
                <a:latin typeface="Franklin Gothic Medium" panose="020B0603020102020204" pitchFamily="34" charset="0"/>
                <a:ea typeface="Calibri" panose="020F0502020204030204" pitchFamily="34" charset="0"/>
                <a:cs typeface="Arial" panose="020B0604020202020204" pitchFamily="34" charset="0"/>
              </a:rPr>
              <a:t>1</a:t>
            </a:r>
            <a:r>
              <a:rPr lang="en-US" sz="2400" baseline="30000" dirty="0">
                <a:effectLst/>
                <a:latin typeface="Franklin Gothic Medium" panose="020B0603020102020204" pitchFamily="34" charset="0"/>
                <a:ea typeface="Calibri" panose="020F0502020204030204" pitchFamily="34" charset="0"/>
                <a:cs typeface="Arial" panose="020B0604020202020204" pitchFamily="34" charset="0"/>
              </a:rPr>
              <a:t>st</a:t>
            </a:r>
            <a:r>
              <a:rPr lang="en-US" sz="2400" dirty="0">
                <a:effectLst/>
                <a:latin typeface="Franklin Gothic Medium" panose="020B0603020102020204" pitchFamily="34" charset="0"/>
                <a:ea typeface="Calibri" panose="020F0502020204030204" pitchFamily="34" charset="0"/>
                <a:cs typeface="Arial" panose="020B0604020202020204" pitchFamily="34" charset="0"/>
              </a:rPr>
              <a:t> term – Lect. 7: The Urinary System</a:t>
            </a:r>
          </a:p>
          <a:p>
            <a:pPr algn="ctr">
              <a:spcAft>
                <a:spcPts val="800"/>
              </a:spcAft>
            </a:pPr>
            <a:endParaRPr lang="en-US" sz="2400" dirty="0">
              <a:effectLst/>
              <a:latin typeface="Franklin Gothic Medium" panose="020B0603020102020204" pitchFamily="34" charset="0"/>
              <a:ea typeface="Calibri" panose="020F0502020204030204" pitchFamily="34" charset="0"/>
              <a:cs typeface="Arial" panose="020B0604020202020204" pitchFamily="34" charset="0"/>
            </a:endParaRPr>
          </a:p>
          <a:p>
            <a:pPr algn="ctr">
              <a:spcAft>
                <a:spcPts val="800"/>
              </a:spcAft>
            </a:pPr>
            <a:endParaRPr lang="en-US" sz="3200" dirty="0">
              <a:effectLst/>
              <a:latin typeface="Franklin Gothic Medium" panose="020B0603020102020204" pitchFamily="34" charset="0"/>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031B957-DFF5-3802-33C5-92A5576C8157}"/>
              </a:ext>
            </a:extLst>
          </p:cNvPr>
          <p:cNvSpPr txBox="1"/>
          <p:nvPr/>
        </p:nvSpPr>
        <p:spPr>
          <a:xfrm>
            <a:off x="455612" y="6172200"/>
            <a:ext cx="8632117" cy="369332"/>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Arial" panose="020B0604020202020204" pitchFamily="34" charset="0"/>
              </a:rPr>
              <a:t> Email: </a:t>
            </a:r>
            <a:r>
              <a:rPr lang="en-US" sz="1800" dirty="0">
                <a:effectLst/>
                <a:latin typeface="Calibri" panose="020F0502020204030204" pitchFamily="34" charset="0"/>
                <a:ea typeface="Calibri" panose="020F0502020204030204" pitchFamily="34" charset="0"/>
                <a:cs typeface="Arial" panose="020B0604020202020204" pitchFamily="34" charset="0"/>
              </a:rPr>
              <a:t>zainab.sattar.jabbar@uomus.edu.iq</a:t>
            </a:r>
            <a:endParaRPr lang="en-US" dirty="0"/>
          </a:p>
        </p:txBody>
      </p:sp>
    </p:spTree>
    <p:extLst>
      <p:ext uri="{BB962C8B-B14F-4D97-AF65-F5344CB8AC3E}">
        <p14:creationId xmlns:p14="http://schemas.microsoft.com/office/powerpoint/2010/main" val="5067614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4B7B-CC94-38C9-9C44-1B5A325CC560}"/>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AC708BBB-6539-F426-D17C-9150658698DB}"/>
              </a:ext>
            </a:extLst>
          </p:cNvPr>
          <p:cNvSpPr txBox="1">
            <a:spLocks/>
          </p:cNvSpPr>
          <p:nvPr/>
        </p:nvSpPr>
        <p:spPr>
          <a:xfrm>
            <a:off x="872261" y="997243"/>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Kidneys</a:t>
            </a:r>
          </a:p>
          <a:p>
            <a:pPr algn="ctr">
              <a:lnSpc>
                <a:spcPct val="107000"/>
              </a:lnSpc>
            </a:pP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FC3C549B-67BC-887B-E505-8EB48D28D906}"/>
              </a:ext>
            </a:extLst>
          </p:cNvPr>
          <p:cNvSpPr/>
          <p:nvPr/>
        </p:nvSpPr>
        <p:spPr>
          <a:xfrm>
            <a:off x="872261" y="997244"/>
            <a:ext cx="9999234" cy="3784666"/>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When a kidney is cut lengthwise, </a:t>
            </a:r>
            <a:r>
              <a:rPr lang="en-US" sz="2399" b="1" dirty="0">
                <a:solidFill>
                  <a:schemeClr val="tx2"/>
                </a:solidFill>
                <a:latin typeface="Times New Roman" panose="02020603050405020304" pitchFamily="18" charset="0"/>
                <a:cs typeface="Times New Roman" panose="02020603050405020304" pitchFamily="18" charset="0"/>
              </a:rPr>
              <a:t>2- regions </a:t>
            </a:r>
            <a:r>
              <a:rPr lang="en-US" sz="2399" dirty="0">
                <a:solidFill>
                  <a:schemeClr val="tx2"/>
                </a:solidFill>
                <a:latin typeface="Times New Roman" panose="02020603050405020304" pitchFamily="18" charset="0"/>
                <a:cs typeface="Times New Roman" panose="02020603050405020304" pitchFamily="18" charset="0"/>
              </a:rPr>
              <a:t>become apparent.</a:t>
            </a:r>
          </a:p>
          <a:p>
            <a:pPr algn="just"/>
            <a:r>
              <a:rPr lang="en-US" sz="2399" dirty="0">
                <a:solidFill>
                  <a:schemeClr val="tx2"/>
                </a:solidFill>
                <a:latin typeface="Times New Roman" panose="02020603050405020304" pitchFamily="18" charset="0"/>
                <a:cs typeface="Times New Roman" panose="02020603050405020304" pitchFamily="18" charset="0"/>
              </a:rPr>
              <a:t>1. </a:t>
            </a:r>
            <a:r>
              <a:rPr lang="en-US" sz="2399" b="1" dirty="0">
                <a:solidFill>
                  <a:schemeClr val="tx2"/>
                </a:solidFill>
                <a:latin typeface="Times New Roman" panose="02020603050405020304" pitchFamily="18" charset="0"/>
                <a:cs typeface="Times New Roman" panose="02020603050405020304" pitchFamily="18" charset="0"/>
              </a:rPr>
              <a:t>Cortex</a:t>
            </a:r>
            <a:r>
              <a:rPr lang="en-US" sz="2399" dirty="0">
                <a:solidFill>
                  <a:schemeClr val="tx2"/>
                </a:solidFill>
                <a:latin typeface="Times New Roman" panose="02020603050405020304" pitchFamily="18" charset="0"/>
                <a:cs typeface="Times New Roman" panose="02020603050405020304" pitchFamily="18" charset="0"/>
              </a:rPr>
              <a:t>: The outer region, which is light in color.</a:t>
            </a:r>
          </a:p>
          <a:p>
            <a:pPr algn="just"/>
            <a:r>
              <a:rPr lang="en-US" sz="2399" dirty="0">
                <a:solidFill>
                  <a:schemeClr val="tx2"/>
                </a:solidFill>
                <a:latin typeface="Times New Roman" panose="02020603050405020304" pitchFamily="18" charset="0"/>
                <a:cs typeface="Times New Roman" panose="02020603050405020304" pitchFamily="18" charset="0"/>
              </a:rPr>
              <a:t>2. </a:t>
            </a:r>
            <a:r>
              <a:rPr lang="en-US" sz="2399" b="1" dirty="0">
                <a:solidFill>
                  <a:schemeClr val="tx2"/>
                </a:solidFill>
                <a:latin typeface="Times New Roman" panose="02020603050405020304" pitchFamily="18" charset="0"/>
                <a:cs typeface="Times New Roman" panose="02020603050405020304" pitchFamily="18" charset="0"/>
              </a:rPr>
              <a:t>Medulla</a:t>
            </a:r>
            <a:r>
              <a:rPr lang="en-US" sz="2399" dirty="0">
                <a:solidFill>
                  <a:schemeClr val="tx2"/>
                </a:solidFill>
                <a:latin typeface="Times New Roman" panose="02020603050405020304" pitchFamily="18" charset="0"/>
                <a:cs typeface="Times New Roman" panose="02020603050405020304" pitchFamily="18" charset="0"/>
              </a:rPr>
              <a:t>: It is a darker reddish-brown area, deep to the cortex.</a:t>
            </a:r>
          </a:p>
          <a:p>
            <a:pPr algn="just"/>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parenchyma of the kidney consists of renal tubules.</a:t>
            </a:r>
          </a:p>
          <a:p>
            <a:pPr algn="just"/>
            <a:r>
              <a:rPr lang="en-US" sz="2399" dirty="0">
                <a:solidFill>
                  <a:schemeClr val="tx2"/>
                </a:solidFill>
                <a:latin typeface="Times New Roman" panose="02020603050405020304" pitchFamily="18" charset="0"/>
                <a:cs typeface="Times New Roman" panose="02020603050405020304" pitchFamily="18" charset="0"/>
              </a:rPr>
              <a:t>These renal tubules are consisting of:</a:t>
            </a:r>
          </a:p>
          <a:p>
            <a:pPr algn="just"/>
            <a:r>
              <a:rPr lang="en-US" sz="2399" dirty="0">
                <a:solidFill>
                  <a:schemeClr val="tx2"/>
                </a:solidFill>
                <a:latin typeface="Times New Roman" panose="02020603050405020304" pitchFamily="18" charset="0"/>
                <a:cs typeface="Times New Roman" panose="02020603050405020304" pitchFamily="18" charset="0"/>
              </a:rPr>
              <a:t>1. </a:t>
            </a:r>
            <a:r>
              <a:rPr lang="en-US" sz="2399" b="1" dirty="0">
                <a:solidFill>
                  <a:schemeClr val="tx2"/>
                </a:solidFill>
                <a:latin typeface="Times New Roman" panose="02020603050405020304" pitchFamily="18" charset="0"/>
                <a:cs typeface="Times New Roman" panose="02020603050405020304" pitchFamily="18" charset="0"/>
              </a:rPr>
              <a:t>Secretory tubules </a:t>
            </a:r>
            <a:r>
              <a:rPr lang="en-US" sz="2399" dirty="0">
                <a:solidFill>
                  <a:schemeClr val="tx2"/>
                </a:solidFill>
                <a:latin typeface="Times New Roman" panose="02020603050405020304" pitchFamily="18" charset="0"/>
                <a:cs typeface="Times New Roman" panose="02020603050405020304" pitchFamily="18" charset="0"/>
              </a:rPr>
              <a:t>(Nephron): its function is the formation of urine.</a:t>
            </a:r>
          </a:p>
          <a:p>
            <a:pPr algn="just"/>
            <a:r>
              <a:rPr lang="en-US" sz="2399" dirty="0">
                <a:solidFill>
                  <a:schemeClr val="tx2"/>
                </a:solidFill>
                <a:latin typeface="Times New Roman" panose="02020603050405020304" pitchFamily="18" charset="0"/>
                <a:cs typeface="Times New Roman" panose="02020603050405020304" pitchFamily="18" charset="0"/>
              </a:rPr>
              <a:t>2. </a:t>
            </a:r>
            <a:r>
              <a:rPr lang="en-US" sz="2399" b="1" dirty="0">
                <a:solidFill>
                  <a:schemeClr val="tx2"/>
                </a:solidFill>
                <a:latin typeface="Times New Roman" panose="02020603050405020304" pitchFamily="18" charset="0"/>
                <a:cs typeface="Times New Roman" panose="02020603050405020304" pitchFamily="18" charset="0"/>
              </a:rPr>
              <a:t>Excretory tubules</a:t>
            </a:r>
            <a:r>
              <a:rPr lang="en-US" sz="2399" dirty="0">
                <a:solidFill>
                  <a:schemeClr val="tx2"/>
                </a:solidFill>
                <a:latin typeface="Times New Roman" panose="02020603050405020304" pitchFamily="18" charset="0"/>
                <a:cs typeface="Times New Roman" panose="02020603050405020304" pitchFamily="18" charset="0"/>
              </a:rPr>
              <a:t>: These are ducts that collect urine and carry it to the pelvis.</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nephron is the functional unit of the kidney.</a:t>
            </a:r>
          </a:p>
        </p:txBody>
      </p:sp>
    </p:spTree>
    <p:extLst>
      <p:ext uri="{BB962C8B-B14F-4D97-AF65-F5344CB8AC3E}">
        <p14:creationId xmlns:p14="http://schemas.microsoft.com/office/powerpoint/2010/main" val="241855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A4C26-2246-CAF2-8900-8A9971ED4747}"/>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61C499A8-88FF-3A4A-A28B-4643DD9F262C}"/>
              </a:ext>
            </a:extLst>
          </p:cNvPr>
          <p:cNvSpPr txBox="1">
            <a:spLocks/>
          </p:cNvSpPr>
          <p:nvPr/>
        </p:nvSpPr>
        <p:spPr>
          <a:xfrm>
            <a:off x="872261" y="997243"/>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Kidneys</a:t>
            </a:r>
          </a:p>
          <a:p>
            <a:pPr algn="ctr">
              <a:lnSpc>
                <a:spcPct val="107000"/>
              </a:lnSpc>
            </a:pP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89B4C994-5C5D-12A8-7574-83333EA84100}"/>
              </a:ext>
            </a:extLst>
          </p:cNvPr>
          <p:cNvSpPr/>
          <p:nvPr/>
        </p:nvSpPr>
        <p:spPr>
          <a:xfrm>
            <a:off x="872261" y="997243"/>
            <a:ext cx="9999234" cy="1938487"/>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Each </a:t>
            </a:r>
            <a:r>
              <a:rPr lang="en-US" sz="2399" b="1" dirty="0">
                <a:solidFill>
                  <a:schemeClr val="tx2"/>
                </a:solidFill>
                <a:latin typeface="Times New Roman" panose="02020603050405020304" pitchFamily="18" charset="0"/>
                <a:cs typeface="Times New Roman" panose="02020603050405020304" pitchFamily="18" charset="0"/>
              </a:rPr>
              <a:t>nephron</a:t>
            </a:r>
            <a:r>
              <a:rPr lang="en-US" sz="2399" dirty="0">
                <a:solidFill>
                  <a:schemeClr val="tx2"/>
                </a:solidFill>
                <a:latin typeface="Times New Roman" panose="02020603050405020304" pitchFamily="18" charset="0"/>
                <a:cs typeface="Times New Roman" panose="02020603050405020304" pitchFamily="18" charset="0"/>
              </a:rPr>
              <a:t> consists of:</a:t>
            </a:r>
          </a:p>
          <a:p>
            <a:pPr algn="just"/>
            <a:r>
              <a:rPr lang="en-US" sz="2399" dirty="0">
                <a:solidFill>
                  <a:schemeClr val="tx2"/>
                </a:solidFill>
                <a:latin typeface="Times New Roman" panose="02020603050405020304" pitchFamily="18" charset="0"/>
                <a:cs typeface="Times New Roman" panose="02020603050405020304" pitchFamily="18" charset="0"/>
              </a:rPr>
              <a:t>1. The renal corpuscle consists of two parts (Glomerulus, Bowman's capsule).</a:t>
            </a:r>
          </a:p>
          <a:p>
            <a:pPr algn="just"/>
            <a:r>
              <a:rPr lang="en-US" sz="2399" dirty="0">
                <a:solidFill>
                  <a:schemeClr val="tx2"/>
                </a:solidFill>
                <a:latin typeface="Times New Roman" panose="02020603050405020304" pitchFamily="18" charset="0"/>
                <a:cs typeface="Times New Roman" panose="02020603050405020304" pitchFamily="18" charset="0"/>
              </a:rPr>
              <a:t>2. Proximal convoluted tubule.</a:t>
            </a:r>
          </a:p>
          <a:p>
            <a:pPr algn="just"/>
            <a:r>
              <a:rPr lang="en-US" sz="2399" dirty="0">
                <a:solidFill>
                  <a:schemeClr val="tx2"/>
                </a:solidFill>
                <a:latin typeface="Times New Roman" panose="02020603050405020304" pitchFamily="18" charset="0"/>
                <a:cs typeface="Times New Roman" panose="02020603050405020304" pitchFamily="18" charset="0"/>
              </a:rPr>
              <a:t>3. Loop of Henle.</a:t>
            </a:r>
          </a:p>
          <a:p>
            <a:pPr algn="just"/>
            <a:r>
              <a:rPr lang="en-US" sz="2399" dirty="0">
                <a:solidFill>
                  <a:schemeClr val="tx2"/>
                </a:solidFill>
                <a:latin typeface="Times New Roman" panose="02020603050405020304" pitchFamily="18" charset="0"/>
                <a:cs typeface="Times New Roman" panose="02020603050405020304" pitchFamily="18" charset="0"/>
              </a:rPr>
              <a:t>4. Distal convoluted tubule.</a:t>
            </a:r>
          </a:p>
        </p:txBody>
      </p:sp>
      <p:pic>
        <p:nvPicPr>
          <p:cNvPr id="3074" name="Picture 2" descr="Nephron – Structure | BIO103: Human Biology">
            <a:extLst>
              <a:ext uri="{FF2B5EF4-FFF2-40B4-BE49-F238E27FC236}">
                <a16:creationId xmlns:a16="http://schemas.microsoft.com/office/drawing/2014/main" id="{8F80B8A0-595E-AA8D-A24A-49207C3D3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435" y="2935731"/>
            <a:ext cx="9751060" cy="3540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66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6F5A8-0D9C-0D81-FE1E-7B82F2EF04D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1F40415-433B-85CB-2986-CBE4975FBB0F}"/>
              </a:ext>
            </a:extLst>
          </p:cNvPr>
          <p:cNvSpPr txBox="1">
            <a:spLocks/>
          </p:cNvSpPr>
          <p:nvPr/>
        </p:nvSpPr>
        <p:spPr>
          <a:xfrm>
            <a:off x="970708" y="64207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Suprarenal glands (Adrenal glands)</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5250358E-117B-09BF-A9F7-03EB7E39150D}"/>
              </a:ext>
            </a:extLst>
          </p:cNvPr>
          <p:cNvSpPr/>
          <p:nvPr/>
        </p:nvSpPr>
        <p:spPr>
          <a:xfrm>
            <a:off x="970707" y="1859749"/>
            <a:ext cx="5714760" cy="1938487"/>
          </a:xfrm>
          <a:prstGeom prst="rect">
            <a:avLst/>
          </a:prstGeom>
          <a:noFill/>
        </p:spPr>
        <p:txBody>
          <a:bodyPr wrap="square" rtlCol="0">
            <a:spAutoFit/>
          </a:bodyPr>
          <a:lstStyle/>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a:t>
            </a:r>
            <a:r>
              <a:rPr lang="en-US" sz="2399" b="1" dirty="0">
                <a:solidFill>
                  <a:schemeClr val="tx2"/>
                </a:solidFill>
                <a:latin typeface="Times New Roman" panose="02020603050405020304" pitchFamily="18" charset="0"/>
                <a:cs typeface="Times New Roman" panose="02020603050405020304" pitchFamily="18" charset="0"/>
              </a:rPr>
              <a:t>adrenal glands </a:t>
            </a:r>
            <a:r>
              <a:rPr lang="en-US" sz="2399" dirty="0">
                <a:solidFill>
                  <a:schemeClr val="tx2"/>
                </a:solidFill>
                <a:latin typeface="Times New Roman" panose="02020603050405020304" pitchFamily="18" charset="0"/>
                <a:cs typeface="Times New Roman" panose="02020603050405020304" pitchFamily="18" charset="0"/>
              </a:rPr>
              <a:t>are small glands located on top of each kidney. They produce essential hormones, including sex hormones and cortisol</a:t>
            </a:r>
          </a:p>
          <a:p>
            <a:pPr marL="457063" indent="-457063"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pic>
        <p:nvPicPr>
          <p:cNvPr id="1026" name="Picture 2" descr="What Is Adrenal Cancer? | Types of Adrenal Cancer | American Cancer Society">
            <a:extLst>
              <a:ext uri="{FF2B5EF4-FFF2-40B4-BE49-F238E27FC236}">
                <a16:creationId xmlns:a16="http://schemas.microsoft.com/office/drawing/2014/main" id="{3BEEF67B-65CB-D087-9BB7-4E0FE5AB7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469" y="1029325"/>
            <a:ext cx="4218476" cy="582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39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E3BC-5A39-B8B0-3EF1-75570C740308}"/>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E5ED0B6-B2F9-EA69-ECAA-2073C0C0E912}"/>
              </a:ext>
            </a:extLst>
          </p:cNvPr>
          <p:cNvSpPr txBox="1">
            <a:spLocks/>
          </p:cNvSpPr>
          <p:nvPr/>
        </p:nvSpPr>
        <p:spPr>
          <a:xfrm>
            <a:off x="970708" y="64207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Ureter</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24CBC29E-20F3-4AE2-C587-754D6B2787DC}"/>
              </a:ext>
            </a:extLst>
          </p:cNvPr>
          <p:cNvSpPr/>
          <p:nvPr/>
        </p:nvSpPr>
        <p:spPr>
          <a:xfrm>
            <a:off x="970708" y="1127794"/>
            <a:ext cx="6736379" cy="5261608"/>
          </a:xfrm>
          <a:prstGeom prst="rect">
            <a:avLst/>
          </a:prstGeom>
          <a:noFill/>
        </p:spPr>
        <p:txBody>
          <a:bodyPr wrap="square" rtlCol="0">
            <a:spAutoFit/>
          </a:bodyPr>
          <a:lstStyle/>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Narrow slender tubes carry urine from the kidneys to the bladder. </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ureters are tubes, 25-30 cm long and 6 mm in diameter. </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Muscles in the ureter walls continually tighten and relax, forcing urine downward away from the kidneys. If urine backs up or is allowed to stand still, a kidney infection can develop. </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About every 10 to 15 seconds, small amounts of urine are emptied into the bladder from the ureters.</a:t>
            </a:r>
          </a:p>
          <a:p>
            <a:pPr marL="457063" indent="-457063" algn="just">
              <a:buFont typeface="Wingdings" panose="05000000000000000000" pitchFamily="2" charset="2"/>
              <a:buChar char="Ø"/>
            </a:pPr>
            <a:r>
              <a:rPr lang="en-US" sz="2399" b="1" dirty="0">
                <a:solidFill>
                  <a:schemeClr val="tx2"/>
                </a:solidFill>
                <a:latin typeface="Times New Roman" panose="02020603050405020304" pitchFamily="18" charset="0"/>
                <a:cs typeface="Times New Roman" panose="02020603050405020304" pitchFamily="18" charset="0"/>
              </a:rPr>
              <a:t>Functions:</a:t>
            </a:r>
            <a:r>
              <a:rPr lang="en-US" sz="2399" dirty="0">
                <a:solidFill>
                  <a:schemeClr val="tx2"/>
                </a:solidFill>
                <a:latin typeface="Times New Roman" panose="02020603050405020304" pitchFamily="18" charset="0"/>
                <a:cs typeface="Times New Roman" panose="02020603050405020304" pitchFamily="18" charset="0"/>
              </a:rPr>
              <a:t> The ureters carry urine from the kidneys to the bladder.</a:t>
            </a:r>
          </a:p>
          <a:p>
            <a:pPr marL="457063" indent="-457063"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pic>
        <p:nvPicPr>
          <p:cNvPr id="2050" name="Picture 2" descr="is a tube that carries urine from the kidney to the urinary bladder.">
            <a:extLst>
              <a:ext uri="{FF2B5EF4-FFF2-40B4-BE49-F238E27FC236}">
                <a16:creationId xmlns:a16="http://schemas.microsoft.com/office/drawing/2014/main" id="{A1CE41F5-8798-5206-6A50-454B40B19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241" y="1127794"/>
            <a:ext cx="2981574" cy="480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11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B6E1D-999E-CE5F-B6F1-DCF9EE8DC2ED}"/>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59D76157-F7BE-63DA-8746-9CE64D079F22}"/>
              </a:ext>
            </a:extLst>
          </p:cNvPr>
          <p:cNvSpPr txBox="1">
            <a:spLocks/>
          </p:cNvSpPr>
          <p:nvPr/>
        </p:nvSpPr>
        <p:spPr>
          <a:xfrm>
            <a:off x="970708" y="642076"/>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Urinary Bladder</a:t>
            </a:r>
            <a:endParaRPr lang="en-GB" sz="3999" b="1" kern="0"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hthoek 2">
            <a:extLst>
              <a:ext uri="{FF2B5EF4-FFF2-40B4-BE49-F238E27FC236}">
                <a16:creationId xmlns:a16="http://schemas.microsoft.com/office/drawing/2014/main" id="{9BD7FCE9-D41B-AE88-1380-6041671B6C03}"/>
              </a:ext>
            </a:extLst>
          </p:cNvPr>
          <p:cNvSpPr/>
          <p:nvPr/>
        </p:nvSpPr>
        <p:spPr>
          <a:xfrm>
            <a:off x="970708" y="1127794"/>
            <a:ext cx="9942978" cy="4523137"/>
          </a:xfrm>
          <a:prstGeom prst="rect">
            <a:avLst/>
          </a:prstGeom>
          <a:noFill/>
        </p:spPr>
        <p:txBody>
          <a:bodyPr wrap="square" rtlCol="0">
            <a:spAutoFit/>
          </a:bodyPr>
          <a:lstStyle/>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It is a smooth, collapsible muscular sac that stores urine temporarily. </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Three openings are seen in the bladder- the two ureter openings and the single opening of the urethra, which drain the bladder.</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empty bladder is 5-7.5 cm long, while the full bladder is about 12.5cm long and holds about 500ml of urine, but it is capable of holding more than twice that amount (1500ml).</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It is the reservoir for urine received from the kidneys.</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Two sphincter muscles. These circular muscles help keep urine from leaking by closing tightly like a rubber band around the bladder's opening.</a:t>
            </a:r>
          </a:p>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 Nerves in the bladder. The nerves alert a person when it is time to urinate or empty the bladder.</a:t>
            </a:r>
          </a:p>
          <a:p>
            <a:pPr marL="457063" indent="-457063"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29BDC-E849-4890-0BAE-1133A4A54700}"/>
              </a:ext>
            </a:extLst>
          </p:cNvPr>
          <p:cNvPicPr>
            <a:picLocks noChangeAspect="1"/>
          </p:cNvPicPr>
          <p:nvPr/>
        </p:nvPicPr>
        <p:blipFill rotWithShape="1">
          <a:blip r:embed="rId2"/>
          <a:srcRect b="80000"/>
          <a:stretch/>
        </p:blipFill>
        <p:spPr>
          <a:xfrm>
            <a:off x="1379537" y="2743200"/>
            <a:ext cx="9429750" cy="1371600"/>
          </a:xfrm>
          <a:prstGeom prst="rect">
            <a:avLst/>
          </a:prstGeom>
        </p:spPr>
      </p:pic>
    </p:spTree>
    <p:extLst>
      <p:ext uri="{BB962C8B-B14F-4D97-AF65-F5344CB8AC3E}">
        <p14:creationId xmlns:p14="http://schemas.microsoft.com/office/powerpoint/2010/main" val="18112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2D0-FD6A-9285-5CCB-75350B23F028}"/>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F15E44AB-3F88-4F4A-01DD-5F5CBE5CD42B}"/>
              </a:ext>
            </a:extLst>
          </p:cNvPr>
          <p:cNvSpPr txBox="1">
            <a:spLocks/>
          </p:cNvSpPr>
          <p:nvPr/>
        </p:nvSpPr>
        <p:spPr>
          <a:xfrm>
            <a:off x="763805" y="360077"/>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Urinary System</a:t>
            </a:r>
          </a:p>
        </p:txBody>
      </p:sp>
      <p:sp>
        <p:nvSpPr>
          <p:cNvPr id="3" name="Rechthoek 2">
            <a:extLst>
              <a:ext uri="{FF2B5EF4-FFF2-40B4-BE49-F238E27FC236}">
                <a16:creationId xmlns:a16="http://schemas.microsoft.com/office/drawing/2014/main" id="{03E8A6FC-0487-911F-2D61-C1FA382B59AE}"/>
              </a:ext>
            </a:extLst>
          </p:cNvPr>
          <p:cNvSpPr/>
          <p:nvPr/>
        </p:nvSpPr>
        <p:spPr>
          <a:xfrm>
            <a:off x="970707" y="949771"/>
            <a:ext cx="6089436" cy="3784666"/>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survival and proper functioning of cells depend on maintaining stable concentrations of salt, acids, and other electrolytes in the internal fluid environment.</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Cell survival also depends on continuous removal of toxic metabolic wastes that cells produce as they perform life-sustaining chemical reactions.</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urinary system's function is to filter blood and create urine as a waste by-product. </a:t>
            </a:r>
          </a:p>
        </p:txBody>
      </p:sp>
      <p:pic>
        <p:nvPicPr>
          <p:cNvPr id="2" name="Picture 1">
            <a:extLst>
              <a:ext uri="{FF2B5EF4-FFF2-40B4-BE49-F238E27FC236}">
                <a16:creationId xmlns:a16="http://schemas.microsoft.com/office/drawing/2014/main" id="{94376EA8-53E4-7A97-05EB-13CE008274AF}"/>
              </a:ext>
            </a:extLst>
          </p:cNvPr>
          <p:cNvPicPr>
            <a:picLocks noChangeAspect="1"/>
          </p:cNvPicPr>
          <p:nvPr/>
        </p:nvPicPr>
        <p:blipFill>
          <a:blip r:embed="rId2"/>
          <a:stretch>
            <a:fillRect/>
          </a:stretch>
        </p:blipFill>
        <p:spPr>
          <a:xfrm>
            <a:off x="7327360" y="947015"/>
            <a:ext cx="3027241" cy="4892373"/>
          </a:xfrm>
          <a:prstGeom prst="rect">
            <a:avLst/>
          </a:prstGeom>
        </p:spPr>
      </p:pic>
    </p:spTree>
    <p:extLst>
      <p:ext uri="{BB962C8B-B14F-4D97-AF65-F5344CB8AC3E}">
        <p14:creationId xmlns:p14="http://schemas.microsoft.com/office/powerpoint/2010/main" val="135420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2FEF-DBBC-8727-80F0-A12156E21A8E}"/>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50EAC0D2-3528-7D89-972F-3ADE79CCD180}"/>
              </a:ext>
            </a:extLst>
          </p:cNvPr>
          <p:cNvSpPr txBox="1">
            <a:spLocks/>
          </p:cNvSpPr>
          <p:nvPr/>
        </p:nvSpPr>
        <p:spPr>
          <a:xfrm>
            <a:off x="763804" y="456070"/>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Component of Urinary System</a:t>
            </a:r>
          </a:p>
        </p:txBody>
      </p:sp>
      <p:sp>
        <p:nvSpPr>
          <p:cNvPr id="3" name="Rechthoek 2">
            <a:extLst>
              <a:ext uri="{FF2B5EF4-FFF2-40B4-BE49-F238E27FC236}">
                <a16:creationId xmlns:a16="http://schemas.microsoft.com/office/drawing/2014/main" id="{BE23FFFD-0107-C5EF-1A1D-4A733BF13DCA}"/>
              </a:ext>
            </a:extLst>
          </p:cNvPr>
          <p:cNvSpPr/>
          <p:nvPr/>
        </p:nvSpPr>
        <p:spPr>
          <a:xfrm>
            <a:off x="970707" y="1051629"/>
            <a:ext cx="5123704" cy="5630844"/>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Urinary system: </a:t>
            </a:r>
            <a:r>
              <a:rPr lang="en-US" sz="2399" b="1" dirty="0">
                <a:solidFill>
                  <a:schemeClr val="tx2"/>
                </a:solidFill>
                <a:latin typeface="Times New Roman" panose="02020603050405020304" pitchFamily="18" charset="0"/>
                <a:cs typeface="Times New Roman" panose="02020603050405020304" pitchFamily="18" charset="0"/>
              </a:rPr>
              <a:t>Kidneys</a:t>
            </a:r>
            <a:r>
              <a:rPr lang="en-US" sz="2399" dirty="0">
                <a:solidFill>
                  <a:schemeClr val="tx2"/>
                </a:solidFill>
                <a:latin typeface="Times New Roman" panose="02020603050405020304" pitchFamily="18" charset="0"/>
                <a:cs typeface="Times New Roman" panose="02020603050405020304" pitchFamily="18" charset="0"/>
              </a:rPr>
              <a:t>, </a:t>
            </a:r>
            <a:r>
              <a:rPr lang="en-US" sz="2399" b="1" dirty="0">
                <a:solidFill>
                  <a:schemeClr val="tx2"/>
                </a:solidFill>
                <a:latin typeface="Times New Roman" panose="02020603050405020304" pitchFamily="18" charset="0"/>
                <a:cs typeface="Times New Roman" panose="02020603050405020304" pitchFamily="18" charset="0"/>
              </a:rPr>
              <a:t>ureters</a:t>
            </a:r>
            <a:r>
              <a:rPr lang="en-US" sz="2399" dirty="0">
                <a:solidFill>
                  <a:schemeClr val="tx2"/>
                </a:solidFill>
                <a:latin typeface="Times New Roman" panose="02020603050405020304" pitchFamily="18" charset="0"/>
                <a:cs typeface="Times New Roman" panose="02020603050405020304" pitchFamily="18" charset="0"/>
              </a:rPr>
              <a:t>, </a:t>
            </a:r>
            <a:r>
              <a:rPr lang="en-US" sz="2399" b="1" dirty="0">
                <a:solidFill>
                  <a:schemeClr val="tx2"/>
                </a:solidFill>
                <a:latin typeface="Times New Roman" panose="02020603050405020304" pitchFamily="18" charset="0"/>
                <a:cs typeface="Times New Roman" panose="02020603050405020304" pitchFamily="18" charset="0"/>
              </a:rPr>
              <a:t>urinary bladder</a:t>
            </a:r>
            <a:r>
              <a:rPr lang="en-US" sz="2399" dirty="0">
                <a:solidFill>
                  <a:schemeClr val="tx2"/>
                </a:solidFill>
                <a:latin typeface="Times New Roman" panose="02020603050405020304" pitchFamily="18" charset="0"/>
                <a:cs typeface="Times New Roman" panose="02020603050405020304" pitchFamily="18" charset="0"/>
              </a:rPr>
              <a:t>, </a:t>
            </a:r>
            <a:r>
              <a:rPr lang="en-US" sz="2399" b="1" dirty="0">
                <a:solidFill>
                  <a:schemeClr val="tx2"/>
                </a:solidFill>
                <a:latin typeface="Times New Roman" panose="02020603050405020304" pitchFamily="18" charset="0"/>
                <a:cs typeface="Times New Roman" panose="02020603050405020304" pitchFamily="18" charset="0"/>
              </a:rPr>
              <a:t>urethra</a:t>
            </a:r>
            <a:r>
              <a:rPr lang="en-US" sz="2399" dirty="0">
                <a:solidFill>
                  <a:schemeClr val="tx2"/>
                </a:solidFill>
                <a:latin typeface="Times New Roman" panose="02020603050405020304" pitchFamily="18" charset="0"/>
                <a:cs typeface="Times New Roman" panose="02020603050405020304" pitchFamily="18" charset="0"/>
              </a:rPr>
              <a:t>.</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Excretes metabolic wastes , regulates fluid balance and acid base balance.</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kidneys play a major role in maintaining homeostasis by regulating the concentration of many plasma constituents, especially electrolytes and water, and by eliminating all metabolic wastes (except CO2, which is removed by the lungs).</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84C6FE7-24C9-6672-8659-6FE56F0CD95E}"/>
              </a:ext>
            </a:extLst>
          </p:cNvPr>
          <p:cNvPicPr>
            <a:picLocks noChangeAspect="1"/>
          </p:cNvPicPr>
          <p:nvPr/>
        </p:nvPicPr>
        <p:blipFill>
          <a:blip r:embed="rId2"/>
          <a:stretch>
            <a:fillRect/>
          </a:stretch>
        </p:blipFill>
        <p:spPr>
          <a:xfrm>
            <a:off x="6586654" y="1252591"/>
            <a:ext cx="3656648" cy="4889154"/>
          </a:xfrm>
          <a:prstGeom prst="rect">
            <a:avLst/>
          </a:prstGeom>
        </p:spPr>
      </p:pic>
    </p:spTree>
    <p:extLst>
      <p:ext uri="{BB962C8B-B14F-4D97-AF65-F5344CB8AC3E}">
        <p14:creationId xmlns:p14="http://schemas.microsoft.com/office/powerpoint/2010/main" val="92049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440EC-EBA0-FD89-AB94-50CAEA2930E6}"/>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762773AB-50C8-77DA-0A32-4FCD5184D39D}"/>
              </a:ext>
            </a:extLst>
          </p:cNvPr>
          <p:cNvSpPr txBox="1">
            <a:spLocks/>
          </p:cNvSpPr>
          <p:nvPr/>
        </p:nvSpPr>
        <p:spPr>
          <a:xfrm>
            <a:off x="763804" y="456070"/>
            <a:ext cx="10661214" cy="52036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 Urinary System</a:t>
            </a:r>
          </a:p>
        </p:txBody>
      </p:sp>
      <p:sp>
        <p:nvSpPr>
          <p:cNvPr id="3" name="Rechthoek 2">
            <a:extLst>
              <a:ext uri="{FF2B5EF4-FFF2-40B4-BE49-F238E27FC236}">
                <a16:creationId xmlns:a16="http://schemas.microsoft.com/office/drawing/2014/main" id="{AF6BDB0D-C75B-4C5C-EF50-54AA16A9327C}"/>
              </a:ext>
            </a:extLst>
          </p:cNvPr>
          <p:cNvSpPr/>
          <p:nvPr/>
        </p:nvSpPr>
        <p:spPr>
          <a:xfrm>
            <a:off x="970706" y="1051629"/>
            <a:ext cx="9928916" cy="5630844"/>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urinary system consists of the urine-forming organs—the </a:t>
            </a:r>
            <a:r>
              <a:rPr lang="en-US" sz="2399" b="1" dirty="0">
                <a:solidFill>
                  <a:schemeClr val="tx2"/>
                </a:solidFill>
                <a:latin typeface="Times New Roman" panose="02020603050405020304" pitchFamily="18" charset="0"/>
                <a:cs typeface="Times New Roman" panose="02020603050405020304" pitchFamily="18" charset="0"/>
              </a:rPr>
              <a:t>kidneys</a:t>
            </a:r>
            <a:r>
              <a:rPr lang="en-US" sz="2399" dirty="0">
                <a:solidFill>
                  <a:schemeClr val="tx2"/>
                </a:solidFill>
                <a:latin typeface="Times New Roman" panose="02020603050405020304" pitchFamily="18" charset="0"/>
                <a:cs typeface="Times New Roman" panose="02020603050405020304" pitchFamily="18" charset="0"/>
              </a:rPr>
              <a:t>—and the structures that carry the urine from the kidneys to the outside for elimination from the body.</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After urine is formed, it drains into a central collecting cavity, the </a:t>
            </a:r>
            <a:r>
              <a:rPr lang="en-US" sz="2399" b="1" dirty="0">
                <a:solidFill>
                  <a:schemeClr val="tx2"/>
                </a:solidFill>
                <a:latin typeface="Times New Roman" panose="02020603050405020304" pitchFamily="18" charset="0"/>
                <a:cs typeface="Times New Roman" panose="02020603050405020304" pitchFamily="18" charset="0"/>
              </a:rPr>
              <a:t>renal pelvis</a:t>
            </a:r>
            <a:r>
              <a:rPr lang="en-US" sz="2399" dirty="0">
                <a:solidFill>
                  <a:schemeClr val="tx2"/>
                </a:solidFill>
                <a:latin typeface="Times New Roman" panose="02020603050405020304" pitchFamily="18" charset="0"/>
                <a:cs typeface="Times New Roman" panose="02020603050405020304" pitchFamily="18" charset="0"/>
              </a:rPr>
              <a:t>, located at the medial inner core of each kidney.</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From there urine is channeled into the </a:t>
            </a:r>
            <a:r>
              <a:rPr lang="en-US" sz="2399" b="1" dirty="0">
                <a:solidFill>
                  <a:schemeClr val="tx2"/>
                </a:solidFill>
                <a:latin typeface="Times New Roman" panose="02020603050405020304" pitchFamily="18" charset="0"/>
                <a:cs typeface="Times New Roman" panose="02020603050405020304" pitchFamily="18" charset="0"/>
              </a:rPr>
              <a:t>ureter</a:t>
            </a:r>
            <a:r>
              <a:rPr lang="en-US" sz="2399" dirty="0">
                <a:solidFill>
                  <a:schemeClr val="tx2"/>
                </a:solidFill>
                <a:latin typeface="Times New Roman" panose="02020603050405020304" pitchFamily="18" charset="0"/>
                <a:cs typeface="Times New Roman" panose="02020603050405020304" pitchFamily="18" charset="0"/>
              </a:rPr>
              <a:t>, a duct that exits at the medial border close to the renal artery and vein. There are two ureters, one carrying urine from each kidney to the single </a:t>
            </a:r>
            <a:r>
              <a:rPr lang="en-US" sz="2399" b="1" dirty="0">
                <a:solidFill>
                  <a:schemeClr val="tx2"/>
                </a:solidFill>
                <a:latin typeface="Times New Roman" panose="02020603050405020304" pitchFamily="18" charset="0"/>
                <a:cs typeface="Times New Roman" panose="02020603050405020304" pitchFamily="18" charset="0"/>
              </a:rPr>
              <a:t>urinary bladder</a:t>
            </a:r>
            <a:r>
              <a:rPr lang="en-US" sz="2399" dirty="0">
                <a:solidFill>
                  <a:schemeClr val="tx2"/>
                </a:solidFill>
                <a:latin typeface="Times New Roman" panose="02020603050405020304" pitchFamily="18" charset="0"/>
                <a:cs typeface="Times New Roman" panose="02020603050405020304" pitchFamily="18" charset="0"/>
              </a:rPr>
              <a:t>. The urinary bladder, which temporarily stores urine.</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Urine is emptied from the bladder to the outside through another tube, the </a:t>
            </a:r>
            <a:r>
              <a:rPr lang="en-US" sz="2399" b="1" dirty="0">
                <a:solidFill>
                  <a:schemeClr val="tx2"/>
                </a:solidFill>
                <a:latin typeface="Times New Roman" panose="02020603050405020304" pitchFamily="18" charset="0"/>
                <a:cs typeface="Times New Roman" panose="02020603050405020304" pitchFamily="18" charset="0"/>
              </a:rPr>
              <a:t>urethra</a:t>
            </a:r>
            <a:r>
              <a:rPr lang="en-US" sz="2399" dirty="0">
                <a:solidFill>
                  <a:schemeClr val="tx2"/>
                </a:solidFill>
                <a:latin typeface="Times New Roman" panose="02020603050405020304" pitchFamily="18" charset="0"/>
                <a:cs typeface="Times New Roman" panose="02020603050405020304" pitchFamily="18" charset="0"/>
              </a:rPr>
              <a:t>, as a result of bladder contraction.</a:t>
            </a: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US"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150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C3CA8-4D35-2565-250E-9013C5709C01}"/>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5A15040-2349-7093-0B25-63CB313426D5}"/>
              </a:ext>
            </a:extLst>
          </p:cNvPr>
          <p:cNvSpPr txBox="1">
            <a:spLocks/>
          </p:cNvSpPr>
          <p:nvPr/>
        </p:nvSpPr>
        <p:spPr>
          <a:xfrm>
            <a:off x="970709" y="328715"/>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Kidneys</a:t>
            </a:r>
          </a:p>
        </p:txBody>
      </p:sp>
      <p:sp>
        <p:nvSpPr>
          <p:cNvPr id="3" name="Rechthoek 2">
            <a:extLst>
              <a:ext uri="{FF2B5EF4-FFF2-40B4-BE49-F238E27FC236}">
                <a16:creationId xmlns:a16="http://schemas.microsoft.com/office/drawing/2014/main" id="{EC4B2AD5-4962-3B74-1E96-5AE24BC98527}"/>
              </a:ext>
            </a:extLst>
          </p:cNvPr>
          <p:cNvSpPr/>
          <p:nvPr/>
        </p:nvSpPr>
        <p:spPr>
          <a:xfrm>
            <a:off x="970709" y="522339"/>
            <a:ext cx="9914849" cy="6923170"/>
          </a:xfrm>
          <a:prstGeom prst="rect">
            <a:avLst/>
          </a:prstGeom>
          <a:noFill/>
        </p:spPr>
        <p:txBody>
          <a:bodyPr wrap="square" rtlCol="0">
            <a:spAutoFit/>
          </a:bodyPr>
          <a:lstStyle/>
          <a:p>
            <a:pPr marL="342797" indent="-342797" algn="just">
              <a:lnSpc>
                <a:spcPct val="150000"/>
              </a:lnSpc>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kidneys are solid, bean-shaped organs. Located below the ribs toward the middle of the back. The right kidney is positioned slightly lower than the left. Each of which is about 11 cm long, 6 cm wide, 3 cm thick. Each kidney has a lateral convex &amp; medial concave border.</a:t>
            </a:r>
          </a:p>
          <a:p>
            <a:pPr marL="342797" indent="-342797" algn="just">
              <a:lnSpc>
                <a:spcPct val="150000"/>
              </a:lnSpc>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Each kidney has a fibrous capsule. On the concave, each kidney's medial side is called the hilus, which contains renal blood vessels and nerves. Medial to the hilum is the renal pelvis, a flat funnel-shaped structure that continues with the upper end of the ureter. The kidneys remove urea from the blood through tiny filtering units called nephrons. Each nephron consists of a ball formed of small blood capillaries, called a glomerulus, and a small tube called a renal tubule.</a:t>
            </a:r>
          </a:p>
          <a:p>
            <a:pPr marL="457063" indent="-457063" algn="just">
              <a:buFont typeface="+mj-lt"/>
              <a:buAutoNum type="arabicPeriod"/>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GB" sz="2399"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68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4005F-1047-DC6B-07BC-7AFEACE445B4}"/>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144CD506-8457-D37B-C068-E175F019839A}"/>
              </a:ext>
            </a:extLst>
          </p:cNvPr>
          <p:cNvSpPr txBox="1">
            <a:spLocks/>
          </p:cNvSpPr>
          <p:nvPr/>
        </p:nvSpPr>
        <p:spPr>
          <a:xfrm>
            <a:off x="970709" y="522339"/>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Kidneys</a:t>
            </a:r>
          </a:p>
        </p:txBody>
      </p:sp>
      <p:pic>
        <p:nvPicPr>
          <p:cNvPr id="4" name="Picture 3">
            <a:extLst>
              <a:ext uri="{FF2B5EF4-FFF2-40B4-BE49-F238E27FC236}">
                <a16:creationId xmlns:a16="http://schemas.microsoft.com/office/drawing/2014/main" id="{69DCE92B-CD52-748B-0879-44CBE613C13F}"/>
              </a:ext>
            </a:extLst>
          </p:cNvPr>
          <p:cNvPicPr>
            <a:picLocks noChangeAspect="1"/>
          </p:cNvPicPr>
          <p:nvPr/>
        </p:nvPicPr>
        <p:blipFill>
          <a:blip r:embed="rId2"/>
          <a:stretch>
            <a:fillRect/>
          </a:stretch>
        </p:blipFill>
        <p:spPr>
          <a:xfrm>
            <a:off x="2672165" y="1103036"/>
            <a:ext cx="7186719" cy="5232625"/>
          </a:xfrm>
          <a:prstGeom prst="rect">
            <a:avLst/>
          </a:prstGeom>
        </p:spPr>
      </p:pic>
    </p:spTree>
    <p:extLst>
      <p:ext uri="{BB962C8B-B14F-4D97-AF65-F5344CB8AC3E}">
        <p14:creationId xmlns:p14="http://schemas.microsoft.com/office/powerpoint/2010/main" val="421193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3DE27-638E-1F9D-A2D3-024716A78720}"/>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0AF350C8-91F4-C25E-41E6-09F7BE111A61}"/>
              </a:ext>
            </a:extLst>
          </p:cNvPr>
          <p:cNvSpPr txBox="1">
            <a:spLocks/>
          </p:cNvSpPr>
          <p:nvPr/>
        </p:nvSpPr>
        <p:spPr>
          <a:xfrm>
            <a:off x="970709" y="522339"/>
            <a:ext cx="10661214" cy="387249"/>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The function of the kidney</a:t>
            </a:r>
          </a:p>
        </p:txBody>
      </p:sp>
      <p:sp>
        <p:nvSpPr>
          <p:cNvPr id="3" name="Rechthoek 2">
            <a:extLst>
              <a:ext uri="{FF2B5EF4-FFF2-40B4-BE49-F238E27FC236}">
                <a16:creationId xmlns:a16="http://schemas.microsoft.com/office/drawing/2014/main" id="{183466E6-093E-8DFC-00D7-51EE3EC5197B}"/>
              </a:ext>
            </a:extLst>
          </p:cNvPr>
          <p:cNvSpPr/>
          <p:nvPr/>
        </p:nvSpPr>
        <p:spPr>
          <a:xfrm>
            <a:off x="970709" y="1158002"/>
            <a:ext cx="9914849" cy="2307723"/>
          </a:xfrm>
          <a:prstGeom prst="rect">
            <a:avLst/>
          </a:prstGeom>
          <a:noFill/>
        </p:spPr>
        <p:txBody>
          <a:bodyPr wrap="square" rtlCol="0">
            <a:spAutoFit/>
          </a:bodyPr>
          <a:lstStyle/>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Remove waste products and drugs from the body.</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Balance the body's fluids.</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Release hormones to regulate blood pressure(Producing renin).</a:t>
            </a:r>
          </a:p>
          <a:p>
            <a:pPr marL="342797" indent="-342797"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Control production of red blood cells(Producing erythropoietin).</a:t>
            </a:r>
          </a:p>
          <a:p>
            <a:pPr marL="457063" indent="-457063" algn="just">
              <a:buFont typeface="+mj-lt"/>
              <a:buAutoNum type="arabicPeriod"/>
            </a:pPr>
            <a:endParaRPr lang="en-US" sz="2399" dirty="0">
              <a:solidFill>
                <a:schemeClr val="tx2"/>
              </a:solidFill>
              <a:latin typeface="Times New Roman" panose="02020603050405020304" pitchFamily="18" charset="0"/>
              <a:cs typeface="Times New Roman" panose="02020603050405020304" pitchFamily="18" charset="0"/>
            </a:endParaRPr>
          </a:p>
          <a:p>
            <a:pPr marL="342797" indent="-342797" algn="just">
              <a:buFont typeface="Wingdings" panose="05000000000000000000" pitchFamily="2" charset="2"/>
              <a:buChar char="Ø"/>
            </a:pPr>
            <a:endParaRPr lang="en-GB" sz="2399" dirty="0">
              <a:solidFill>
                <a:schemeClr val="tx2"/>
              </a:solidFill>
              <a:latin typeface="Times New Roman" panose="02020603050405020304" pitchFamily="18" charset="0"/>
              <a:cs typeface="Times New Roman" panose="02020603050405020304" pitchFamily="18" charset="0"/>
            </a:endParaRPr>
          </a:p>
        </p:txBody>
      </p:sp>
      <p:pic>
        <p:nvPicPr>
          <p:cNvPr id="1026" name="Picture 2" descr="Kidneys | healthdirect">
            <a:extLst>
              <a:ext uri="{FF2B5EF4-FFF2-40B4-BE49-F238E27FC236}">
                <a16:creationId xmlns:a16="http://schemas.microsoft.com/office/drawing/2014/main" id="{12F5D29C-64C3-2863-0869-E8B1D2F64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096" y="2857114"/>
            <a:ext cx="7916632" cy="39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21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158C4-D0FC-2DD6-16BE-A2137276912F}"/>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E6354D18-BECF-FF00-8D69-59AEEB43CBA1}"/>
              </a:ext>
            </a:extLst>
          </p:cNvPr>
          <p:cNvSpPr txBox="1">
            <a:spLocks/>
          </p:cNvSpPr>
          <p:nvPr/>
        </p:nvSpPr>
        <p:spPr>
          <a:xfrm>
            <a:off x="763805" y="169661"/>
            <a:ext cx="10661214" cy="894632"/>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Coverings of kidneys</a:t>
            </a:r>
          </a:p>
        </p:txBody>
      </p:sp>
      <p:sp>
        <p:nvSpPr>
          <p:cNvPr id="3" name="Rechthoek 2">
            <a:extLst>
              <a:ext uri="{FF2B5EF4-FFF2-40B4-BE49-F238E27FC236}">
                <a16:creationId xmlns:a16="http://schemas.microsoft.com/office/drawing/2014/main" id="{C27E0949-5144-E6AF-A148-A258ECC33DFD}"/>
              </a:ext>
            </a:extLst>
          </p:cNvPr>
          <p:cNvSpPr/>
          <p:nvPr/>
        </p:nvSpPr>
        <p:spPr>
          <a:xfrm>
            <a:off x="970707" y="1064293"/>
            <a:ext cx="9886721" cy="3046195"/>
          </a:xfrm>
          <a:prstGeom prst="rect">
            <a:avLst/>
          </a:prstGeom>
          <a:noFill/>
        </p:spPr>
        <p:txBody>
          <a:bodyPr wrap="square" rtlCol="0">
            <a:spAutoFit/>
          </a:bodyPr>
          <a:lstStyle/>
          <a:p>
            <a:pPr marL="457063" indent="-457063" algn="just">
              <a:buFont typeface="Wingdings" panose="05000000000000000000" pitchFamily="2" charset="2"/>
              <a:buChar char="Ø"/>
            </a:pPr>
            <a:r>
              <a:rPr lang="en-US" sz="2399" dirty="0">
                <a:solidFill>
                  <a:schemeClr val="tx2"/>
                </a:solidFill>
                <a:latin typeface="Times New Roman" panose="02020603050405020304" pitchFamily="18" charset="0"/>
                <a:cs typeface="Times New Roman" panose="02020603050405020304" pitchFamily="18" charset="0"/>
              </a:rPr>
              <a:t>The kidneys have the following coverings:</a:t>
            </a:r>
          </a:p>
          <a:p>
            <a:pPr algn="just"/>
            <a:r>
              <a:rPr lang="en-US" sz="2399" dirty="0">
                <a:solidFill>
                  <a:schemeClr val="tx2"/>
                </a:solidFill>
                <a:latin typeface="Times New Roman" panose="02020603050405020304" pitchFamily="18" charset="0"/>
                <a:cs typeface="Times New Roman" panose="02020603050405020304" pitchFamily="18" charset="0"/>
              </a:rPr>
              <a:t>1. </a:t>
            </a:r>
            <a:r>
              <a:rPr lang="en-US" sz="2399" b="1" dirty="0">
                <a:solidFill>
                  <a:schemeClr val="tx2"/>
                </a:solidFill>
                <a:latin typeface="Times New Roman" panose="02020603050405020304" pitchFamily="18" charset="0"/>
                <a:cs typeface="Times New Roman" panose="02020603050405020304" pitchFamily="18" charset="0"/>
              </a:rPr>
              <a:t>Fibrous capsule</a:t>
            </a:r>
            <a:r>
              <a:rPr lang="en-US" sz="2399" dirty="0">
                <a:solidFill>
                  <a:schemeClr val="tx2"/>
                </a:solidFill>
                <a:latin typeface="Times New Roman" panose="02020603050405020304" pitchFamily="18" charset="0"/>
                <a:cs typeface="Times New Roman" panose="02020603050405020304" pitchFamily="18" charset="0"/>
              </a:rPr>
              <a:t>: This surrounds the kidney and is closely applied to its outer surface.</a:t>
            </a:r>
          </a:p>
          <a:p>
            <a:pPr algn="just"/>
            <a:r>
              <a:rPr lang="en-US" sz="2399" dirty="0">
                <a:solidFill>
                  <a:schemeClr val="tx2"/>
                </a:solidFill>
                <a:latin typeface="Times New Roman" panose="02020603050405020304" pitchFamily="18" charset="0"/>
                <a:cs typeface="Times New Roman" panose="02020603050405020304" pitchFamily="18" charset="0"/>
              </a:rPr>
              <a:t>2. </a:t>
            </a:r>
            <a:r>
              <a:rPr lang="en-US" sz="2399" b="1" dirty="0">
                <a:solidFill>
                  <a:schemeClr val="tx2"/>
                </a:solidFill>
                <a:latin typeface="Times New Roman" panose="02020603050405020304" pitchFamily="18" charset="0"/>
                <a:cs typeface="Times New Roman" panose="02020603050405020304" pitchFamily="18" charset="0"/>
              </a:rPr>
              <a:t>Perirenal fat</a:t>
            </a:r>
            <a:r>
              <a:rPr lang="en-US" sz="2399" dirty="0">
                <a:solidFill>
                  <a:schemeClr val="tx2"/>
                </a:solidFill>
                <a:latin typeface="Times New Roman" panose="02020603050405020304" pitchFamily="18" charset="0"/>
                <a:cs typeface="Times New Roman" panose="02020603050405020304" pitchFamily="18" charset="0"/>
              </a:rPr>
              <a:t>: This covers the fibrous capsule.</a:t>
            </a:r>
          </a:p>
          <a:p>
            <a:pPr algn="just"/>
            <a:r>
              <a:rPr lang="en-US" sz="2399" dirty="0">
                <a:solidFill>
                  <a:schemeClr val="tx2"/>
                </a:solidFill>
                <a:latin typeface="Times New Roman" panose="02020603050405020304" pitchFamily="18" charset="0"/>
                <a:cs typeface="Times New Roman" panose="02020603050405020304" pitchFamily="18" charset="0"/>
              </a:rPr>
              <a:t>3. </a:t>
            </a:r>
            <a:r>
              <a:rPr lang="en-US" sz="2399" b="1" dirty="0">
                <a:solidFill>
                  <a:schemeClr val="tx2"/>
                </a:solidFill>
                <a:latin typeface="Times New Roman" panose="02020603050405020304" pitchFamily="18" charset="0"/>
                <a:cs typeface="Times New Roman" panose="02020603050405020304" pitchFamily="18" charset="0"/>
              </a:rPr>
              <a:t>Renal fascia</a:t>
            </a:r>
            <a:r>
              <a:rPr lang="en-US" sz="2399" dirty="0">
                <a:solidFill>
                  <a:schemeClr val="tx2"/>
                </a:solidFill>
                <a:latin typeface="Times New Roman" panose="02020603050405020304" pitchFamily="18" charset="0"/>
                <a:cs typeface="Times New Roman" panose="02020603050405020304" pitchFamily="18" charset="0"/>
              </a:rPr>
              <a:t>: This is a connective tissue that lies outside the perirenal fat and encloses the kidneys and suprarenal glands.</a:t>
            </a:r>
          </a:p>
          <a:p>
            <a:pPr algn="just"/>
            <a:r>
              <a:rPr lang="en-US" sz="2399" dirty="0">
                <a:solidFill>
                  <a:schemeClr val="tx2"/>
                </a:solidFill>
                <a:latin typeface="Times New Roman" panose="02020603050405020304" pitchFamily="18" charset="0"/>
                <a:cs typeface="Times New Roman" panose="02020603050405020304" pitchFamily="18" charset="0"/>
              </a:rPr>
              <a:t>4. </a:t>
            </a:r>
            <a:r>
              <a:rPr lang="en-US" sz="2399" b="1" dirty="0">
                <a:solidFill>
                  <a:schemeClr val="tx2"/>
                </a:solidFill>
                <a:latin typeface="Times New Roman" panose="02020603050405020304" pitchFamily="18" charset="0"/>
                <a:cs typeface="Times New Roman" panose="02020603050405020304" pitchFamily="18" charset="0"/>
              </a:rPr>
              <a:t>Pararenal fat</a:t>
            </a:r>
            <a:r>
              <a:rPr lang="en-US" sz="2399" dirty="0">
                <a:solidFill>
                  <a:schemeClr val="tx2"/>
                </a:solidFill>
                <a:latin typeface="Times New Roman" panose="02020603050405020304" pitchFamily="18" charset="0"/>
                <a:cs typeface="Times New Roman" panose="02020603050405020304" pitchFamily="18" charset="0"/>
              </a:rPr>
              <a:t>: This lies external to the renal fascia and is often in large quantities.</a:t>
            </a:r>
          </a:p>
        </p:txBody>
      </p:sp>
    </p:spTree>
    <p:extLst>
      <p:ext uri="{BB962C8B-B14F-4D97-AF65-F5344CB8AC3E}">
        <p14:creationId xmlns:p14="http://schemas.microsoft.com/office/powerpoint/2010/main" val="34684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B550E-7FB6-8B0D-7188-7A004C084C27}"/>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626D566E-5B14-C7FB-B1A7-59338BAE5270}"/>
              </a:ext>
            </a:extLst>
          </p:cNvPr>
          <p:cNvSpPr txBox="1">
            <a:spLocks/>
          </p:cNvSpPr>
          <p:nvPr/>
        </p:nvSpPr>
        <p:spPr>
          <a:xfrm>
            <a:off x="763805" y="169661"/>
            <a:ext cx="10661214" cy="894632"/>
          </a:xfrm>
          <a:prstGeom prst="rect">
            <a:avLst/>
          </a:prstGeom>
        </p:spPr>
        <p:txBody>
          <a:bodyPr vert="horz" lIns="91416" tIns="45708" rIns="91416" bIns="45708"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US" sz="3999" b="1" dirty="0">
                <a:solidFill>
                  <a:srgbClr val="2E74B5"/>
                </a:solidFill>
                <a:latin typeface="Times New Roman" panose="02020603050405020304" pitchFamily="18" charset="0"/>
                <a:ea typeface="Times New Roman" panose="02020603050405020304" pitchFamily="18" charset="0"/>
                <a:cs typeface="Times New Roman" panose="02020603050405020304" pitchFamily="18" charset="0"/>
              </a:rPr>
              <a:t>Coverings of kidneys</a:t>
            </a:r>
          </a:p>
        </p:txBody>
      </p:sp>
      <p:pic>
        <p:nvPicPr>
          <p:cNvPr id="4" name="Picture 3">
            <a:extLst>
              <a:ext uri="{FF2B5EF4-FFF2-40B4-BE49-F238E27FC236}">
                <a16:creationId xmlns:a16="http://schemas.microsoft.com/office/drawing/2014/main" id="{33B1A5F6-E328-9535-9343-ECABC25029D6}"/>
              </a:ext>
            </a:extLst>
          </p:cNvPr>
          <p:cNvPicPr>
            <a:picLocks noChangeAspect="1"/>
          </p:cNvPicPr>
          <p:nvPr/>
        </p:nvPicPr>
        <p:blipFill>
          <a:blip r:embed="rId2"/>
          <a:stretch>
            <a:fillRect/>
          </a:stretch>
        </p:blipFill>
        <p:spPr>
          <a:xfrm>
            <a:off x="1758003" y="1242483"/>
            <a:ext cx="8466546" cy="4890326"/>
          </a:xfrm>
          <a:prstGeom prst="rect">
            <a:avLst/>
          </a:prstGeom>
        </p:spPr>
      </p:pic>
    </p:spTree>
    <p:extLst>
      <p:ext uri="{BB962C8B-B14F-4D97-AF65-F5344CB8AC3E}">
        <p14:creationId xmlns:p14="http://schemas.microsoft.com/office/powerpoint/2010/main" val="98891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3182</TotalTime>
  <Words>994</Words>
  <Application>Microsoft Office PowerPoint</Application>
  <PresentationFormat>Custom</PresentationFormat>
  <Paragraphs>70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Euphemia</vt:lpstr>
      <vt:lpstr>Franklin Gothic Medium</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dc:title>
  <dc:subject>Lecture 2</dc:subject>
  <dc:creator>MAHİR RAHMAN AL-HAJAJ</dc:creator>
  <cp:keywords>Al-Mustaqbal University College</cp:keywords>
  <cp:lastModifiedBy>zainab</cp:lastModifiedBy>
  <cp:revision>157</cp:revision>
  <cp:lastPrinted>2022-10-07T10:41:38Z</cp:lastPrinted>
  <dcterms:created xsi:type="dcterms:W3CDTF">2022-10-06T20:58:31Z</dcterms:created>
  <dcterms:modified xsi:type="dcterms:W3CDTF">2024-11-29T15:46:54Z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