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20"/>
  </p:notesMasterIdLst>
  <p:handoutMasterIdLst>
    <p:handoutMasterId r:id="rId21"/>
  </p:handoutMasterIdLst>
  <p:sldIdLst>
    <p:sldId id="256" r:id="rId2"/>
    <p:sldId id="327" r:id="rId3"/>
    <p:sldId id="329" r:id="rId4"/>
    <p:sldId id="330" r:id="rId5"/>
    <p:sldId id="331" r:id="rId6"/>
    <p:sldId id="332" r:id="rId7"/>
    <p:sldId id="333" r:id="rId8"/>
    <p:sldId id="334" r:id="rId9"/>
    <p:sldId id="335" r:id="rId10"/>
    <p:sldId id="336" r:id="rId11"/>
    <p:sldId id="338" r:id="rId12"/>
    <p:sldId id="339" r:id="rId13"/>
    <p:sldId id="345" r:id="rId14"/>
    <p:sldId id="340" r:id="rId15"/>
    <p:sldId id="341" r:id="rId16"/>
    <p:sldId id="343" r:id="rId17"/>
    <p:sldId id="344" r:id="rId18"/>
    <p:sldId id="290" r:id="rId19"/>
  </p:sldIdLst>
  <p:sldSz cx="12188825"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5" pos="3839">
          <p15:clr>
            <a:srgbClr val="A4A3A4"/>
          </p15:clr>
        </p15:guide>
        <p15:guide id="6" pos="1007">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3" autoAdjust="0"/>
    <p:restoredTop sz="94660"/>
  </p:normalViewPr>
  <p:slideViewPr>
    <p:cSldViewPr showGuides="1">
      <p:cViewPr varScale="1">
        <p:scale>
          <a:sx n="72" d="100"/>
          <a:sy n="72" d="100"/>
        </p:scale>
        <p:origin x="618" y="78"/>
      </p:cViewPr>
      <p:guideLst>
        <p:guide orient="horz" pos="2160"/>
        <p:guide pos="3839"/>
        <p:guide pos="1007"/>
      </p:guideLst>
    </p:cSldViewPr>
  </p:slideViewPr>
  <p:notesTextViewPr>
    <p:cViewPr>
      <p:scale>
        <a:sx n="1" d="1"/>
        <a:sy n="1" d="1"/>
      </p:scale>
      <p:origin x="0" y="0"/>
    </p:cViewPr>
  </p:notesTextViewPr>
  <p:notesViewPr>
    <p:cSldViewPr showGuides="1">
      <p:cViewPr varScale="1">
        <p:scale>
          <a:sx n="63" d="100"/>
          <a:sy n="63" d="100"/>
        </p:scale>
        <p:origin x="2838" y="10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BDB7646E-8811-423A-9C42-2CBFADA00A96}" type="datetimeFigureOut">
              <a:rPr lang="en-US" smtClean="0"/>
              <a:t>11/29/2024</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04360E59-1627-4404-ACC5-51C744AB0F27}" type="slidenum">
              <a:rPr lang="en-US" smtClean="0"/>
              <a:t>‹#›</a:t>
            </a:fld>
            <a:endParaRPr lang="en-US"/>
          </a:p>
        </p:txBody>
      </p:sp>
    </p:spTree>
    <p:extLst>
      <p:ext uri="{BB962C8B-B14F-4D97-AF65-F5344CB8AC3E}">
        <p14:creationId xmlns:p14="http://schemas.microsoft.com/office/powerpoint/2010/main" val="5162254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solidFill>
                  <a:schemeClr val="tx1"/>
                </a:solidFill>
              </a:defRPr>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solidFill>
                  <a:schemeClr val="tx1"/>
                </a:solidFill>
              </a:defRPr>
            </a:lvl1pPr>
          </a:lstStyle>
          <a:p>
            <a:fld id="{D677E230-58DD-43ED-96A1-552DDAB53532}" type="datetimeFigureOut">
              <a:rPr lang="en-US" smtClean="0"/>
              <a:pPr/>
              <a:t>11/29/2024</a:t>
            </a:fld>
            <a:endParaRPr lang="en-US"/>
          </a:p>
        </p:txBody>
      </p:sp>
      <p:sp>
        <p:nvSpPr>
          <p:cNvPr id="4" name="Slide Image Placeholder 3"/>
          <p:cNvSpPr>
            <a:spLocks noGrp="1" noRot="1" noChangeAspect="1"/>
          </p:cNvSpPr>
          <p:nvPr>
            <p:ph type="sldImg" idx="2"/>
          </p:nvPr>
        </p:nvSpPr>
        <p:spPr>
          <a:xfrm>
            <a:off x="458788" y="720725"/>
            <a:ext cx="6397625"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solidFill>
                  <a:schemeClr val="tx1"/>
                </a:solidFill>
              </a:defRPr>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solidFill>
                  <a:schemeClr val="tx1"/>
                </a:solidFill>
              </a:defRPr>
            </a:lvl1pPr>
          </a:lstStyle>
          <a:p>
            <a:fld id="{841221E5-7225-48EB-A4EE-420E7BFCF705}" type="slidenum">
              <a:rPr lang="en-US" smtClean="0"/>
              <a:pPr/>
              <a:t>‹#›</a:t>
            </a:fld>
            <a:endParaRPr lang="en-US"/>
          </a:p>
        </p:txBody>
      </p:sp>
    </p:spTree>
    <p:extLst>
      <p:ext uri="{BB962C8B-B14F-4D97-AF65-F5344CB8AC3E}">
        <p14:creationId xmlns:p14="http://schemas.microsoft.com/office/powerpoint/2010/main" val="1556669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0A60EEC-589F-8627-7A70-FE668FEBC69C}"/>
              </a:ext>
            </a:extLst>
          </p:cNvPr>
          <p:cNvSpPr>
            <a:spLocks noGrp="1"/>
          </p:cNvSpPr>
          <p:nvPr>
            <p:ph type="subTitle" idx="1"/>
          </p:nvPr>
        </p:nvSpPr>
        <p:spPr>
          <a:xfrm>
            <a:off x="1523603" y="3602038"/>
            <a:ext cx="9141619" cy="1655762"/>
          </a:xfr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p>
        </p:txBody>
      </p:sp>
      <p:grpSp>
        <p:nvGrpSpPr>
          <p:cNvPr id="7" name="Group 6">
            <a:extLst>
              <a:ext uri="{FF2B5EF4-FFF2-40B4-BE49-F238E27FC236}">
                <a16:creationId xmlns:a16="http://schemas.microsoft.com/office/drawing/2014/main" id="{EAB409D9-CB05-C02D-27D4-B48EEFD1AFAF}"/>
              </a:ext>
            </a:extLst>
          </p:cNvPr>
          <p:cNvGrpSpPr/>
          <p:nvPr userDrawn="1"/>
        </p:nvGrpSpPr>
        <p:grpSpPr>
          <a:xfrm>
            <a:off x="9979600" y="121444"/>
            <a:ext cx="2439158" cy="1371600"/>
            <a:chOff x="0" y="0"/>
            <a:chExt cx="1700784" cy="1024128"/>
          </a:xfrm>
        </p:grpSpPr>
        <p:sp>
          <p:nvSpPr>
            <p:cNvPr id="8" name="Rectangle 7">
              <a:extLst>
                <a:ext uri="{FF2B5EF4-FFF2-40B4-BE49-F238E27FC236}">
                  <a16:creationId xmlns:a16="http://schemas.microsoft.com/office/drawing/2014/main" id="{9539E7B7-89AB-D701-8DB8-FF2AB33BA8E9}"/>
                </a:ext>
              </a:extLst>
            </p:cNvPr>
            <p:cNvSpPr/>
            <p:nvPr/>
          </p:nvSpPr>
          <p:spPr>
            <a:xfrm>
              <a:off x="0" y="0"/>
              <a:ext cx="1700784" cy="1024128"/>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 name="Rectangle 12">
              <a:extLst>
                <a:ext uri="{FF2B5EF4-FFF2-40B4-BE49-F238E27FC236}">
                  <a16:creationId xmlns:a16="http://schemas.microsoft.com/office/drawing/2014/main" id="{DA8FF8D8-4822-8FE3-A258-A5237BF0DE21}"/>
                </a:ext>
              </a:extLst>
            </p:cNvPr>
            <p:cNvSpPr/>
            <p:nvPr/>
          </p:nvSpPr>
          <p:spPr>
            <a:xfrm>
              <a:off x="0" y="0"/>
              <a:ext cx="1463040" cy="1014984"/>
            </a:xfrm>
            <a:custGeom>
              <a:avLst/>
              <a:gdLst>
                <a:gd name="connsiteX0" fmla="*/ 0 w 1462822"/>
                <a:gd name="connsiteY0" fmla="*/ 0 h 1014481"/>
                <a:gd name="connsiteX1" fmla="*/ 1462822 w 1462822"/>
                <a:gd name="connsiteY1" fmla="*/ 0 h 1014481"/>
                <a:gd name="connsiteX2" fmla="*/ 1462822 w 1462822"/>
                <a:gd name="connsiteY2" fmla="*/ 1014481 h 1014481"/>
                <a:gd name="connsiteX3" fmla="*/ 0 w 1462822"/>
                <a:gd name="connsiteY3" fmla="*/ 1014481 h 1014481"/>
                <a:gd name="connsiteX4" fmla="*/ 0 w 1462822"/>
                <a:gd name="connsiteY4" fmla="*/ 0 h 1014481"/>
                <a:gd name="connsiteX0" fmla="*/ 0 w 1462822"/>
                <a:gd name="connsiteY0" fmla="*/ 0 h 1014481"/>
                <a:gd name="connsiteX1" fmla="*/ 1462822 w 1462822"/>
                <a:gd name="connsiteY1" fmla="*/ 0 h 1014481"/>
                <a:gd name="connsiteX2" fmla="*/ 1462822 w 1462822"/>
                <a:gd name="connsiteY2" fmla="*/ 1014481 h 1014481"/>
                <a:gd name="connsiteX3" fmla="*/ 638269 w 1462822"/>
                <a:gd name="connsiteY3" fmla="*/ 407899 h 1014481"/>
                <a:gd name="connsiteX4" fmla="*/ 0 w 1462822"/>
                <a:gd name="connsiteY4" fmla="*/ 0 h 10144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2822" h="1014481">
                  <a:moveTo>
                    <a:pt x="0" y="0"/>
                  </a:moveTo>
                  <a:lnTo>
                    <a:pt x="1462822" y="0"/>
                  </a:lnTo>
                  <a:lnTo>
                    <a:pt x="1462822" y="1014481"/>
                  </a:lnTo>
                  <a:lnTo>
                    <a:pt x="638269" y="407899"/>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 name="Rectangle 9">
              <a:extLst>
                <a:ext uri="{FF2B5EF4-FFF2-40B4-BE49-F238E27FC236}">
                  <a16:creationId xmlns:a16="http://schemas.microsoft.com/office/drawing/2014/main" id="{2B201BB6-CE50-76AD-F209-90A815548CEC}"/>
                </a:ext>
              </a:extLst>
            </p:cNvPr>
            <p:cNvSpPr/>
            <p:nvPr/>
          </p:nvSpPr>
          <p:spPr>
            <a:xfrm>
              <a:off x="0" y="0"/>
              <a:ext cx="1472184" cy="1024128"/>
            </a:xfrm>
            <a:prstGeom prst="rect">
              <a:avLst/>
            </a:prstGeom>
            <a:blipFill>
              <a:blip r:embed="rId2"/>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12" name="Rectangle 11">
            <a:extLst>
              <a:ext uri="{FF2B5EF4-FFF2-40B4-BE49-F238E27FC236}">
                <a16:creationId xmlns:a16="http://schemas.microsoft.com/office/drawing/2014/main" id="{DA9B77F2-2391-AD2C-6C9D-D3D120569D90}"/>
              </a:ext>
            </a:extLst>
          </p:cNvPr>
          <p:cNvSpPr/>
          <p:nvPr userDrawn="1"/>
        </p:nvSpPr>
        <p:spPr>
          <a:xfrm>
            <a:off x="111025" y="136668"/>
            <a:ext cx="11966775" cy="6584664"/>
          </a:xfrm>
          <a:prstGeom prst="rect">
            <a:avLst/>
          </a:prstGeom>
          <a:noFill/>
          <a:ln>
            <a:solidFill>
              <a:srgbClr val="4472C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0518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0AFF2F-A8BD-568A-1D5C-D27CFE99ADF3}"/>
              </a:ext>
            </a:extLst>
          </p:cNvPr>
          <p:cNvSpPr>
            <a:spLocks noGrp="1"/>
          </p:cNvSpPr>
          <p:nvPr>
            <p:ph type="dt" sz="half" idx="10"/>
          </p:nvPr>
        </p:nvSpPr>
        <p:spPr/>
        <p:txBody>
          <a:bodyPr/>
          <a:lstStyle/>
          <a:p>
            <a:fld id="{FB74EC88-80EF-45B4-82D2-C5DF37C50BAD}" type="datetime1">
              <a:rPr lang="en-US" smtClean="0"/>
              <a:t>11/29/2024</a:t>
            </a:fld>
            <a:endParaRPr lang="en-US"/>
          </a:p>
        </p:txBody>
      </p:sp>
      <p:sp>
        <p:nvSpPr>
          <p:cNvPr id="3" name="Footer Placeholder 2">
            <a:extLst>
              <a:ext uri="{FF2B5EF4-FFF2-40B4-BE49-F238E27FC236}">
                <a16:creationId xmlns:a16="http://schemas.microsoft.com/office/drawing/2014/main" id="{B837642E-3277-7ACA-BE65-80D07438F70A}"/>
              </a:ext>
            </a:extLst>
          </p:cNvPr>
          <p:cNvSpPr>
            <a:spLocks noGrp="1"/>
          </p:cNvSpPr>
          <p:nvPr>
            <p:ph type="ftr" sz="quarter" idx="11"/>
          </p:nvPr>
        </p:nvSpPr>
        <p:spPr/>
        <p:txBody>
          <a:bodyPr/>
          <a:lstStyle/>
          <a:p>
            <a:r>
              <a:rPr lang="en-US"/>
              <a:t>Add a footer</a:t>
            </a:r>
            <a:endParaRPr lang="en-US" dirty="0"/>
          </a:p>
        </p:txBody>
      </p:sp>
      <p:sp>
        <p:nvSpPr>
          <p:cNvPr id="4" name="Slide Number Placeholder 3">
            <a:extLst>
              <a:ext uri="{FF2B5EF4-FFF2-40B4-BE49-F238E27FC236}">
                <a16:creationId xmlns:a16="http://schemas.microsoft.com/office/drawing/2014/main" id="{BEDA56E4-3C1C-4196-23B7-DB2345B93814}"/>
              </a:ext>
            </a:extLst>
          </p:cNvPr>
          <p:cNvSpPr>
            <a:spLocks noGrp="1"/>
          </p:cNvSpPr>
          <p:nvPr>
            <p:ph type="sldNum" sz="quarter" idx="12"/>
          </p:nvPr>
        </p:nvSpPr>
        <p:spPr>
          <a:xfrm>
            <a:off x="9142412" y="304800"/>
            <a:ext cx="2742486" cy="365125"/>
          </a:xfrm>
        </p:spPr>
        <p:txBody>
          <a:bodyPr/>
          <a:lstStyle>
            <a:lvl1pPr>
              <a:defRPr sz="1400">
                <a:solidFill>
                  <a:schemeClr val="bg1"/>
                </a:solidFill>
              </a:defRPr>
            </a:lvl1pPr>
          </a:lstStyle>
          <a:p>
            <a:fld id="{7DC1BBB0-96F0-4077-A278-0F3FB5C104D3}" type="slidenum">
              <a:rPr lang="en-US" smtClean="0"/>
              <a:pPr/>
              <a:t>‹#›</a:t>
            </a:fld>
            <a:endParaRPr lang="en-US"/>
          </a:p>
        </p:txBody>
      </p:sp>
    </p:spTree>
    <p:extLst>
      <p:ext uri="{BB962C8B-B14F-4D97-AF65-F5344CB8AC3E}">
        <p14:creationId xmlns:p14="http://schemas.microsoft.com/office/powerpoint/2010/main" val="4055318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835B16D7-FA58-423B-9C45-A58A45F45239}" type="datetimeFigureOut">
              <a:rPr lang="en-US" smtClean="0"/>
              <a:t>11/29/2024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496A82-6D65-4B71-B700-DFC6EB8823B3}" type="slidenum">
              <a:rPr lang="en-US" smtClean="0"/>
              <a:t>‹#›</a:t>
            </a:fld>
            <a:endParaRPr lang="en-US"/>
          </a:p>
        </p:txBody>
      </p:sp>
    </p:spTree>
    <p:extLst>
      <p:ext uri="{BB962C8B-B14F-4D97-AF65-F5344CB8AC3E}">
        <p14:creationId xmlns:p14="http://schemas.microsoft.com/office/powerpoint/2010/main" val="193957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06E025-BC44-2E4A-046E-57D375D583DB}"/>
              </a:ext>
            </a:extLst>
          </p:cNvPr>
          <p:cNvSpPr>
            <a:spLocks noGrp="1"/>
          </p:cNvSpPr>
          <p:nvPr>
            <p:ph type="title"/>
          </p:nvPr>
        </p:nvSpPr>
        <p:spPr>
          <a:xfrm>
            <a:off x="837982" y="365126"/>
            <a:ext cx="10512862"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0C3520F-7348-7FBE-757F-F0F230320A72}"/>
              </a:ext>
            </a:extLst>
          </p:cNvPr>
          <p:cNvSpPr>
            <a:spLocks noGrp="1"/>
          </p:cNvSpPr>
          <p:nvPr>
            <p:ph type="body" idx="1"/>
          </p:nvPr>
        </p:nvSpPr>
        <p:spPr>
          <a:xfrm>
            <a:off x="837982" y="1825625"/>
            <a:ext cx="10512862"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40BDE8-E2B2-B204-9207-0C64FF39E0C9}"/>
              </a:ext>
            </a:extLst>
          </p:cNvPr>
          <p:cNvSpPr>
            <a:spLocks noGrp="1"/>
          </p:cNvSpPr>
          <p:nvPr>
            <p:ph type="dt" sz="half" idx="2"/>
          </p:nvPr>
        </p:nvSpPr>
        <p:spPr>
          <a:xfrm>
            <a:off x="837982" y="6356351"/>
            <a:ext cx="2742486"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874ABB-A2C5-4230-862B-81C5A29EA900}" type="datetime1">
              <a:rPr lang="en-US" smtClean="0"/>
              <a:t>11/29/2024</a:t>
            </a:fld>
            <a:endParaRPr lang="en-US" dirty="0"/>
          </a:p>
        </p:txBody>
      </p:sp>
      <p:sp>
        <p:nvSpPr>
          <p:cNvPr id="5" name="Footer Placeholder 4">
            <a:extLst>
              <a:ext uri="{FF2B5EF4-FFF2-40B4-BE49-F238E27FC236}">
                <a16:creationId xmlns:a16="http://schemas.microsoft.com/office/drawing/2014/main" id="{C7F2CF12-6D60-52BE-A35C-72B906B67244}"/>
              </a:ext>
            </a:extLst>
          </p:cNvPr>
          <p:cNvSpPr>
            <a:spLocks noGrp="1"/>
          </p:cNvSpPr>
          <p:nvPr>
            <p:ph type="ftr" sz="quarter" idx="3"/>
          </p:nvPr>
        </p:nvSpPr>
        <p:spPr>
          <a:xfrm>
            <a:off x="4037549" y="6356351"/>
            <a:ext cx="411372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Add a footer</a:t>
            </a:r>
            <a:endParaRPr lang="en-US" dirty="0"/>
          </a:p>
        </p:txBody>
      </p:sp>
      <p:sp>
        <p:nvSpPr>
          <p:cNvPr id="6" name="Slide Number Placeholder 5">
            <a:extLst>
              <a:ext uri="{FF2B5EF4-FFF2-40B4-BE49-F238E27FC236}">
                <a16:creationId xmlns:a16="http://schemas.microsoft.com/office/drawing/2014/main" id="{77B9E6CB-41C5-737F-54BB-FC5D1AA91E64}"/>
              </a:ext>
            </a:extLst>
          </p:cNvPr>
          <p:cNvSpPr>
            <a:spLocks noGrp="1"/>
          </p:cNvSpPr>
          <p:nvPr>
            <p:ph type="sldNum" sz="quarter" idx="4"/>
          </p:nvPr>
        </p:nvSpPr>
        <p:spPr>
          <a:xfrm>
            <a:off x="8608357" y="6356351"/>
            <a:ext cx="274248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C1BBB0-96F0-4077-A278-0F3FB5C104D3}" type="slidenum">
              <a:rPr lang="en-US" smtClean="0"/>
              <a:pPr/>
              <a:t>‹#›</a:t>
            </a:fld>
            <a:endParaRPr lang="en-US"/>
          </a:p>
        </p:txBody>
      </p:sp>
      <p:grpSp>
        <p:nvGrpSpPr>
          <p:cNvPr id="7" name="Group 6">
            <a:extLst>
              <a:ext uri="{FF2B5EF4-FFF2-40B4-BE49-F238E27FC236}">
                <a16:creationId xmlns:a16="http://schemas.microsoft.com/office/drawing/2014/main" id="{37E62E8E-2DA7-4088-E27F-8DA6B360D31A}"/>
              </a:ext>
            </a:extLst>
          </p:cNvPr>
          <p:cNvGrpSpPr/>
          <p:nvPr userDrawn="1"/>
        </p:nvGrpSpPr>
        <p:grpSpPr>
          <a:xfrm>
            <a:off x="9979600" y="121444"/>
            <a:ext cx="2439158" cy="1371600"/>
            <a:chOff x="0" y="0"/>
            <a:chExt cx="1700784" cy="1024128"/>
          </a:xfrm>
        </p:grpSpPr>
        <p:sp>
          <p:nvSpPr>
            <p:cNvPr id="8" name="Rectangle 7">
              <a:extLst>
                <a:ext uri="{FF2B5EF4-FFF2-40B4-BE49-F238E27FC236}">
                  <a16:creationId xmlns:a16="http://schemas.microsoft.com/office/drawing/2014/main" id="{DDBEF75D-824A-3F4E-4B06-D69727D3D41B}"/>
                </a:ext>
              </a:extLst>
            </p:cNvPr>
            <p:cNvSpPr/>
            <p:nvPr/>
          </p:nvSpPr>
          <p:spPr>
            <a:xfrm>
              <a:off x="0" y="0"/>
              <a:ext cx="1700784" cy="1024128"/>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 name="Rectangle 12">
              <a:extLst>
                <a:ext uri="{FF2B5EF4-FFF2-40B4-BE49-F238E27FC236}">
                  <a16:creationId xmlns:a16="http://schemas.microsoft.com/office/drawing/2014/main" id="{00D79712-6196-F143-8273-02137656E096}"/>
                </a:ext>
              </a:extLst>
            </p:cNvPr>
            <p:cNvSpPr/>
            <p:nvPr/>
          </p:nvSpPr>
          <p:spPr>
            <a:xfrm>
              <a:off x="0" y="0"/>
              <a:ext cx="1463040" cy="1014984"/>
            </a:xfrm>
            <a:custGeom>
              <a:avLst/>
              <a:gdLst>
                <a:gd name="connsiteX0" fmla="*/ 0 w 1462822"/>
                <a:gd name="connsiteY0" fmla="*/ 0 h 1014481"/>
                <a:gd name="connsiteX1" fmla="*/ 1462822 w 1462822"/>
                <a:gd name="connsiteY1" fmla="*/ 0 h 1014481"/>
                <a:gd name="connsiteX2" fmla="*/ 1462822 w 1462822"/>
                <a:gd name="connsiteY2" fmla="*/ 1014481 h 1014481"/>
                <a:gd name="connsiteX3" fmla="*/ 0 w 1462822"/>
                <a:gd name="connsiteY3" fmla="*/ 1014481 h 1014481"/>
                <a:gd name="connsiteX4" fmla="*/ 0 w 1462822"/>
                <a:gd name="connsiteY4" fmla="*/ 0 h 1014481"/>
                <a:gd name="connsiteX0" fmla="*/ 0 w 1462822"/>
                <a:gd name="connsiteY0" fmla="*/ 0 h 1014481"/>
                <a:gd name="connsiteX1" fmla="*/ 1462822 w 1462822"/>
                <a:gd name="connsiteY1" fmla="*/ 0 h 1014481"/>
                <a:gd name="connsiteX2" fmla="*/ 1462822 w 1462822"/>
                <a:gd name="connsiteY2" fmla="*/ 1014481 h 1014481"/>
                <a:gd name="connsiteX3" fmla="*/ 638269 w 1462822"/>
                <a:gd name="connsiteY3" fmla="*/ 407899 h 1014481"/>
                <a:gd name="connsiteX4" fmla="*/ 0 w 1462822"/>
                <a:gd name="connsiteY4" fmla="*/ 0 h 10144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2822" h="1014481">
                  <a:moveTo>
                    <a:pt x="0" y="0"/>
                  </a:moveTo>
                  <a:lnTo>
                    <a:pt x="1462822" y="0"/>
                  </a:lnTo>
                  <a:lnTo>
                    <a:pt x="1462822" y="1014481"/>
                  </a:lnTo>
                  <a:lnTo>
                    <a:pt x="638269" y="407899"/>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 name="Rectangle 9">
              <a:extLst>
                <a:ext uri="{FF2B5EF4-FFF2-40B4-BE49-F238E27FC236}">
                  <a16:creationId xmlns:a16="http://schemas.microsoft.com/office/drawing/2014/main" id="{7F00C420-B7FB-7EE5-E080-670618454FD7}"/>
                </a:ext>
              </a:extLst>
            </p:cNvPr>
            <p:cNvSpPr/>
            <p:nvPr/>
          </p:nvSpPr>
          <p:spPr>
            <a:xfrm>
              <a:off x="0" y="0"/>
              <a:ext cx="1472184" cy="1024128"/>
            </a:xfrm>
            <a:prstGeom prst="rect">
              <a:avLst/>
            </a:prstGeom>
            <a:blipFill>
              <a:blip r:embed="rId5"/>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pic>
        <p:nvPicPr>
          <p:cNvPr id="11" name="Picture 10">
            <a:extLst>
              <a:ext uri="{FF2B5EF4-FFF2-40B4-BE49-F238E27FC236}">
                <a16:creationId xmlns:a16="http://schemas.microsoft.com/office/drawing/2014/main" id="{64A237CE-0774-F2D2-1A12-2C95E35618E3}"/>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227012" y="192896"/>
            <a:ext cx="685801" cy="785495"/>
          </a:xfrm>
          <a:prstGeom prst="rect">
            <a:avLst/>
          </a:prstGeom>
          <a:noFill/>
          <a:ln>
            <a:noFill/>
          </a:ln>
        </p:spPr>
      </p:pic>
      <p:sp>
        <p:nvSpPr>
          <p:cNvPr id="12" name="Rectangle 11">
            <a:extLst>
              <a:ext uri="{FF2B5EF4-FFF2-40B4-BE49-F238E27FC236}">
                <a16:creationId xmlns:a16="http://schemas.microsoft.com/office/drawing/2014/main" id="{24A27DD6-2417-9D09-E6CA-A2E010E831DC}"/>
              </a:ext>
            </a:extLst>
          </p:cNvPr>
          <p:cNvSpPr/>
          <p:nvPr userDrawn="1"/>
        </p:nvSpPr>
        <p:spPr>
          <a:xfrm>
            <a:off x="97911" y="121444"/>
            <a:ext cx="11979889" cy="6615112"/>
          </a:xfrm>
          <a:prstGeom prst="rect">
            <a:avLst/>
          </a:prstGeom>
          <a:noFill/>
          <a:ln>
            <a:solidFill>
              <a:srgbClr val="4472C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4027905"/>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9"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Text Box 2">
            <a:extLst>
              <a:ext uri="{FF2B5EF4-FFF2-40B4-BE49-F238E27FC236}">
                <a16:creationId xmlns:a16="http://schemas.microsoft.com/office/drawing/2014/main" id="{BAE67A5E-824D-209C-84A3-3D6BA71E64D8}"/>
              </a:ext>
            </a:extLst>
          </p:cNvPr>
          <p:cNvSpPr txBox="1">
            <a:spLocks noChangeArrowheads="1"/>
          </p:cNvSpPr>
          <p:nvPr/>
        </p:nvSpPr>
        <p:spPr bwMode="auto">
          <a:xfrm>
            <a:off x="1291199" y="1478784"/>
            <a:ext cx="8792038" cy="3017016"/>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spcAft>
                <a:spcPts val="800"/>
              </a:spcAft>
            </a:pPr>
            <a:r>
              <a:rPr lang="en-US" sz="2400" dirty="0">
                <a:effectLst/>
                <a:latin typeface="Franklin Gothic Medium" panose="020B0603020102020204" pitchFamily="34" charset="0"/>
                <a:ea typeface="Calibri" panose="020F0502020204030204" pitchFamily="34" charset="0"/>
                <a:cs typeface="Arial" panose="020B0604020202020204" pitchFamily="34" charset="0"/>
              </a:rPr>
              <a:t>Al-</a:t>
            </a:r>
            <a:r>
              <a:rPr lang="en-US" sz="2400" dirty="0" err="1">
                <a:effectLst/>
                <a:latin typeface="Franklin Gothic Medium" panose="020B0603020102020204" pitchFamily="34" charset="0"/>
                <a:ea typeface="Calibri" panose="020F0502020204030204" pitchFamily="34" charset="0"/>
                <a:cs typeface="Arial" panose="020B0604020202020204" pitchFamily="34" charset="0"/>
              </a:rPr>
              <a:t>Mustaqbal</a:t>
            </a:r>
            <a:r>
              <a:rPr lang="en-US" sz="2400" dirty="0">
                <a:effectLst/>
                <a:latin typeface="Franklin Gothic Medium" panose="020B0603020102020204" pitchFamily="34" charset="0"/>
                <a:ea typeface="Calibri" panose="020F0502020204030204" pitchFamily="34" charset="0"/>
                <a:cs typeface="Arial" panose="020B0604020202020204" pitchFamily="34" charset="0"/>
              </a:rPr>
              <a:t> University</a:t>
            </a:r>
            <a:endParaRPr lang="en-US" sz="3200" dirty="0">
              <a:effectLst/>
              <a:latin typeface="Franklin Gothic Medium" panose="020B0603020102020204" pitchFamily="34" charset="0"/>
              <a:ea typeface="Calibri" panose="020F0502020204030204" pitchFamily="34" charset="0"/>
              <a:cs typeface="Arial" panose="020B0604020202020204" pitchFamily="34" charset="0"/>
            </a:endParaRPr>
          </a:p>
          <a:p>
            <a:pPr algn="ctr">
              <a:spcAft>
                <a:spcPts val="800"/>
              </a:spcAft>
            </a:pPr>
            <a:r>
              <a:rPr lang="en-US" sz="2400" dirty="0">
                <a:effectLst/>
                <a:latin typeface="Franklin Gothic Medium" panose="020B0603020102020204" pitchFamily="34" charset="0"/>
                <a:ea typeface="Calibri" panose="020F0502020204030204" pitchFamily="34" charset="0"/>
                <a:cs typeface="Arial" panose="020B0604020202020204" pitchFamily="34" charset="0"/>
              </a:rPr>
              <a:t>Biomedical Engineering Department</a:t>
            </a:r>
            <a:endParaRPr lang="en-US" sz="3200" dirty="0">
              <a:effectLst/>
              <a:latin typeface="Franklin Gothic Medium" panose="020B0603020102020204" pitchFamily="34" charset="0"/>
              <a:ea typeface="Calibri" panose="020F0502020204030204" pitchFamily="34" charset="0"/>
              <a:cs typeface="Arial" panose="020B0604020202020204" pitchFamily="34" charset="0"/>
            </a:endParaRPr>
          </a:p>
          <a:p>
            <a:pPr algn="ctr">
              <a:spcAft>
                <a:spcPts val="800"/>
              </a:spcAft>
            </a:pPr>
            <a:r>
              <a:rPr lang="en-US" sz="2400" dirty="0">
                <a:effectLst/>
                <a:latin typeface="Franklin Gothic Medium" panose="020B0603020102020204" pitchFamily="34" charset="0"/>
                <a:ea typeface="Calibri" panose="020F0502020204030204" pitchFamily="34" charset="0"/>
                <a:cs typeface="Arial" panose="020B0604020202020204" pitchFamily="34" charset="0"/>
              </a:rPr>
              <a:t>Class: 5th</a:t>
            </a:r>
            <a:endParaRPr lang="en-US" sz="3200" dirty="0">
              <a:effectLst/>
              <a:latin typeface="Franklin Gothic Medium" panose="020B0603020102020204" pitchFamily="34" charset="0"/>
              <a:ea typeface="Calibri" panose="020F0502020204030204" pitchFamily="34" charset="0"/>
              <a:cs typeface="Arial" panose="020B0604020202020204" pitchFamily="34" charset="0"/>
            </a:endParaRPr>
          </a:p>
          <a:p>
            <a:pPr algn="ctr">
              <a:spcAft>
                <a:spcPts val="800"/>
              </a:spcAft>
            </a:pPr>
            <a:r>
              <a:rPr lang="en-US" sz="2400" dirty="0">
                <a:effectLst/>
                <a:latin typeface="Franklin Gothic Medium" panose="020B0603020102020204" pitchFamily="34" charset="0"/>
                <a:ea typeface="Calibri" panose="020F0502020204030204" pitchFamily="34" charset="0"/>
                <a:cs typeface="Arial" panose="020B0604020202020204" pitchFamily="34" charset="0"/>
              </a:rPr>
              <a:t>Subject: </a:t>
            </a:r>
            <a:r>
              <a:rPr lang="en-US" sz="2400" dirty="0">
                <a:latin typeface="Franklin Gothic Medium" panose="020B0603020102020204" pitchFamily="34" charset="0"/>
                <a:ea typeface="Calibri" panose="020F0502020204030204" pitchFamily="34" charset="0"/>
                <a:cs typeface="Arial" panose="020B0604020202020204" pitchFamily="34" charset="0"/>
              </a:rPr>
              <a:t>Biomedical Instrumentation Lab</a:t>
            </a:r>
            <a:endParaRPr lang="ar-IQ" sz="2400" dirty="0">
              <a:effectLst/>
              <a:latin typeface="Franklin Gothic Medium" panose="020B0603020102020204" pitchFamily="34" charset="0"/>
              <a:ea typeface="Calibri" panose="020F0502020204030204" pitchFamily="34" charset="0"/>
              <a:cs typeface="Arial" panose="020B0604020202020204" pitchFamily="34" charset="0"/>
            </a:endParaRPr>
          </a:p>
          <a:p>
            <a:pPr algn="ctr">
              <a:spcAft>
                <a:spcPts val="800"/>
              </a:spcAft>
            </a:pPr>
            <a:r>
              <a:rPr lang="en-US" sz="2400" dirty="0">
                <a:effectLst/>
                <a:latin typeface="Franklin Gothic Medium" panose="020B0603020102020204" pitchFamily="34" charset="0"/>
                <a:ea typeface="Calibri" panose="020F0502020204030204" pitchFamily="34" charset="0"/>
                <a:cs typeface="Arial" panose="020B0604020202020204" pitchFamily="34" charset="0"/>
              </a:rPr>
              <a:t>Lecturer: </a:t>
            </a:r>
            <a:r>
              <a:rPr lang="sv-SE" sz="2400" dirty="0">
                <a:effectLst/>
                <a:latin typeface="Franklin Gothic Medium" panose="020B0603020102020204" pitchFamily="34" charset="0"/>
                <a:ea typeface="Calibri" panose="020F0502020204030204" pitchFamily="34" charset="0"/>
                <a:cs typeface="Arial" panose="020B0604020202020204" pitchFamily="34" charset="0"/>
              </a:rPr>
              <a:t>M.SC. ZAINAB  SATTAR JABBAR</a:t>
            </a:r>
            <a:endParaRPr lang="en-US" sz="3200" dirty="0">
              <a:effectLst/>
              <a:latin typeface="Franklin Gothic Medium" panose="020B0603020102020204" pitchFamily="34" charset="0"/>
              <a:ea typeface="Calibri" panose="020F0502020204030204" pitchFamily="34" charset="0"/>
              <a:cs typeface="Arial" panose="020B0604020202020204" pitchFamily="34" charset="0"/>
            </a:endParaRPr>
          </a:p>
          <a:p>
            <a:pPr algn="ctr">
              <a:spcAft>
                <a:spcPts val="800"/>
              </a:spcAft>
            </a:pPr>
            <a:r>
              <a:rPr lang="en-US" sz="2400" dirty="0">
                <a:effectLst/>
                <a:latin typeface="Franklin Gothic Medium" panose="020B0603020102020204" pitchFamily="34" charset="0"/>
                <a:ea typeface="Calibri" panose="020F0502020204030204" pitchFamily="34" charset="0"/>
                <a:cs typeface="Arial" panose="020B0604020202020204" pitchFamily="34" charset="0"/>
              </a:rPr>
              <a:t>1</a:t>
            </a:r>
            <a:r>
              <a:rPr lang="en-US" sz="2400" baseline="30000" dirty="0">
                <a:effectLst/>
                <a:latin typeface="Franklin Gothic Medium" panose="020B0603020102020204" pitchFamily="34" charset="0"/>
                <a:ea typeface="Calibri" panose="020F0502020204030204" pitchFamily="34" charset="0"/>
                <a:cs typeface="Arial" panose="020B0604020202020204" pitchFamily="34" charset="0"/>
              </a:rPr>
              <a:t>st</a:t>
            </a:r>
            <a:r>
              <a:rPr lang="en-US" sz="2400" dirty="0">
                <a:effectLst/>
                <a:latin typeface="Franklin Gothic Medium" panose="020B0603020102020204" pitchFamily="34" charset="0"/>
                <a:ea typeface="Calibri" panose="020F0502020204030204" pitchFamily="34" charset="0"/>
                <a:cs typeface="Arial" panose="020B0604020202020204" pitchFamily="34" charset="0"/>
              </a:rPr>
              <a:t> term – Lect. 10: </a:t>
            </a:r>
            <a:r>
              <a:rPr lang="en-US" sz="2400" dirty="0">
                <a:latin typeface="Franklin Gothic Medium" panose="020B0603020102020204" pitchFamily="34" charset="0"/>
                <a:ea typeface="Calibri" panose="020F0502020204030204" pitchFamily="34" charset="0"/>
                <a:cs typeface="Arial" panose="020B0604020202020204" pitchFamily="34" charset="0"/>
              </a:rPr>
              <a:t>Biomedical inst. lab 10</a:t>
            </a:r>
            <a:endParaRPr lang="en-US" sz="2400" dirty="0">
              <a:effectLst/>
              <a:latin typeface="Franklin Gothic Medium" panose="020B0603020102020204" pitchFamily="34" charset="0"/>
              <a:ea typeface="Calibri" panose="020F0502020204030204" pitchFamily="34" charset="0"/>
              <a:cs typeface="Arial" panose="020B0604020202020204" pitchFamily="34" charset="0"/>
            </a:endParaRPr>
          </a:p>
          <a:p>
            <a:pPr algn="ctr">
              <a:spcAft>
                <a:spcPts val="800"/>
              </a:spcAft>
            </a:pPr>
            <a:endParaRPr lang="en-US" sz="2400" dirty="0">
              <a:effectLst/>
              <a:latin typeface="Franklin Gothic Medium" panose="020B0603020102020204" pitchFamily="34" charset="0"/>
              <a:ea typeface="Calibri" panose="020F0502020204030204" pitchFamily="34" charset="0"/>
              <a:cs typeface="Arial" panose="020B0604020202020204" pitchFamily="34" charset="0"/>
            </a:endParaRPr>
          </a:p>
          <a:p>
            <a:pPr algn="ctr">
              <a:spcAft>
                <a:spcPts val="800"/>
              </a:spcAft>
            </a:pPr>
            <a:endParaRPr lang="en-US" sz="3200" dirty="0">
              <a:effectLst/>
              <a:latin typeface="Franklin Gothic Medium" panose="020B0603020102020204" pitchFamily="34" charset="0"/>
              <a:ea typeface="Calibri" panose="020F050202020403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D031B957-DFF5-3802-33C5-92A5576C8157}"/>
              </a:ext>
            </a:extLst>
          </p:cNvPr>
          <p:cNvSpPr txBox="1"/>
          <p:nvPr/>
        </p:nvSpPr>
        <p:spPr>
          <a:xfrm>
            <a:off x="455612" y="6172200"/>
            <a:ext cx="8632117" cy="369332"/>
          </a:xfrm>
          <a:prstGeom prst="rect">
            <a:avLst/>
          </a:prstGeom>
          <a:noFill/>
        </p:spPr>
        <p:txBody>
          <a:bodyPr wrap="square">
            <a:spAutoFit/>
          </a:bodyPr>
          <a:lstStyle/>
          <a:p>
            <a:r>
              <a:rPr lang="en-US" sz="1400" dirty="0">
                <a:effectLst/>
                <a:latin typeface="Calibri" panose="020F0502020204030204" pitchFamily="34" charset="0"/>
                <a:ea typeface="Calibri" panose="020F0502020204030204" pitchFamily="34" charset="0"/>
                <a:cs typeface="Arial" panose="020B0604020202020204" pitchFamily="34" charset="0"/>
              </a:rPr>
              <a:t> Email: </a:t>
            </a:r>
            <a:r>
              <a:rPr lang="en-US" sz="1800" dirty="0">
                <a:effectLst/>
                <a:latin typeface="Calibri" panose="020F0502020204030204" pitchFamily="34" charset="0"/>
                <a:ea typeface="Calibri" panose="020F0502020204030204" pitchFamily="34" charset="0"/>
                <a:cs typeface="Arial" panose="020B0604020202020204" pitchFamily="34" charset="0"/>
              </a:rPr>
              <a:t>zainab.sattar.jabbar@uomus.edu.iq</a:t>
            </a:r>
            <a:endParaRPr lang="en-US" dirty="0"/>
          </a:p>
        </p:txBody>
      </p:sp>
    </p:spTree>
    <p:extLst>
      <p:ext uri="{BB962C8B-B14F-4D97-AF65-F5344CB8AC3E}">
        <p14:creationId xmlns:p14="http://schemas.microsoft.com/office/powerpoint/2010/main" val="50676145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336371" y="1035596"/>
            <a:ext cx="8211696" cy="5569327"/>
          </a:xfrm>
          <a:prstGeom prst="rect">
            <a:avLst/>
          </a:prstGeom>
        </p:spPr>
      </p:pic>
      <p:sp>
        <p:nvSpPr>
          <p:cNvPr id="9" name="Titel 1"/>
          <p:cNvSpPr txBox="1">
            <a:spLocks/>
          </p:cNvSpPr>
          <p:nvPr/>
        </p:nvSpPr>
        <p:spPr>
          <a:xfrm>
            <a:off x="984574" y="261097"/>
            <a:ext cx="9843515" cy="774498"/>
          </a:xfrm>
          <a:prstGeom prst="rect">
            <a:avLst/>
          </a:prstGeom>
        </p:spPr>
        <p:txBody>
          <a:bodyPr vert="horz" lIns="91416" tIns="45708" rIns="91416" bIns="45708"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GB" sz="4399" b="1"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Autoclave: Construction</a:t>
            </a:r>
          </a:p>
        </p:txBody>
      </p:sp>
    </p:spTree>
    <p:extLst>
      <p:ext uri="{BB962C8B-B14F-4D97-AF65-F5344CB8AC3E}">
        <p14:creationId xmlns:p14="http://schemas.microsoft.com/office/powerpoint/2010/main" val="3493686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Rechte verbindingslijn 10"/>
          <p:cNvCxnSpPr/>
          <p:nvPr/>
        </p:nvCxnSpPr>
        <p:spPr>
          <a:xfrm flipV="1">
            <a:off x="467582" y="1266410"/>
            <a:ext cx="10931852" cy="18984"/>
          </a:xfrm>
          <a:prstGeom prst="line">
            <a:avLst/>
          </a:prstGeom>
        </p:spPr>
        <p:style>
          <a:lnRef idx="1">
            <a:schemeClr val="accent1"/>
          </a:lnRef>
          <a:fillRef idx="0">
            <a:schemeClr val="accent1"/>
          </a:fillRef>
          <a:effectRef idx="0">
            <a:schemeClr val="accent1"/>
          </a:effectRef>
          <a:fontRef idx="minor">
            <a:schemeClr val="tx1"/>
          </a:fontRef>
        </p:style>
      </p:cxnSp>
      <p:sp>
        <p:nvSpPr>
          <p:cNvPr id="12" name="Titel 1"/>
          <p:cNvSpPr txBox="1">
            <a:spLocks/>
          </p:cNvSpPr>
          <p:nvPr/>
        </p:nvSpPr>
        <p:spPr>
          <a:xfrm>
            <a:off x="476125" y="367635"/>
            <a:ext cx="11492624" cy="774498"/>
          </a:xfrm>
          <a:prstGeom prst="rect">
            <a:avLst/>
          </a:prstGeom>
        </p:spPr>
        <p:txBody>
          <a:bodyPr vert="horz" lIns="91416" tIns="45708" rIns="91416" bIns="45708"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GB" sz="4399" b="1"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Autoclave construction: thermostats</a:t>
            </a:r>
            <a:endParaRPr lang="en-GB" sz="4399"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Rechthoek 5"/>
          <p:cNvSpPr/>
          <p:nvPr/>
        </p:nvSpPr>
        <p:spPr>
          <a:xfrm>
            <a:off x="945684" y="1409670"/>
            <a:ext cx="5216443" cy="3721845"/>
          </a:xfrm>
          <a:prstGeom prst="rect">
            <a:avLst/>
          </a:prstGeom>
        </p:spPr>
        <p:txBody>
          <a:bodyPr wrap="square">
            <a:spAutoFit/>
          </a:bodyPr>
          <a:lstStyle/>
          <a:p>
            <a:r>
              <a:rPr lang="en-GB" sz="1999" dirty="0">
                <a:latin typeface="+mj-lt"/>
              </a:rPr>
              <a:t>There are often two thermostats. </a:t>
            </a:r>
          </a:p>
          <a:p>
            <a:endParaRPr lang="en-GB" sz="1100" dirty="0">
              <a:latin typeface="+mj-lt"/>
            </a:endParaRPr>
          </a:p>
          <a:p>
            <a:r>
              <a:rPr lang="en-GB" sz="1999" dirty="0">
                <a:latin typeface="+mj-lt"/>
              </a:rPr>
              <a:t>One is a </a:t>
            </a:r>
            <a:r>
              <a:rPr lang="en-GB" sz="1999" b="1" dirty="0">
                <a:solidFill>
                  <a:srgbClr val="7030A0"/>
                </a:solidFill>
                <a:latin typeface="+mj-lt"/>
              </a:rPr>
              <a:t>boil-dry safety thermostat </a:t>
            </a:r>
            <a:r>
              <a:rPr lang="en-GB" sz="1999" dirty="0">
                <a:latin typeface="+mj-lt"/>
              </a:rPr>
              <a:t>connected in series with one of the elements and set to open at 100 </a:t>
            </a:r>
            <a:r>
              <a:rPr lang="en-GB" sz="1999" baseline="30000" dirty="0">
                <a:latin typeface="+mj-lt"/>
              </a:rPr>
              <a:t>0</a:t>
            </a:r>
            <a:r>
              <a:rPr lang="en-GB" sz="1999" dirty="0">
                <a:latin typeface="+mj-lt"/>
              </a:rPr>
              <a:t>C. This will reduce the violence of boiling once </a:t>
            </a:r>
            <a:r>
              <a:rPr lang="en-GB" sz="1999" dirty="0">
                <a:solidFill>
                  <a:srgbClr val="000000"/>
                </a:solidFill>
                <a:latin typeface="Calibri Light" panose="020F0302020204030204"/>
              </a:rPr>
              <a:t>100 </a:t>
            </a:r>
            <a:r>
              <a:rPr lang="en-GB" sz="1999" baseline="30000" dirty="0">
                <a:solidFill>
                  <a:srgbClr val="000000"/>
                </a:solidFill>
                <a:latin typeface="Calibri Light" panose="020F0302020204030204"/>
              </a:rPr>
              <a:t>0</a:t>
            </a:r>
            <a:r>
              <a:rPr lang="en-GB" sz="1999" dirty="0">
                <a:solidFill>
                  <a:srgbClr val="000000"/>
                </a:solidFill>
                <a:latin typeface="Calibri Light" panose="020F0302020204030204"/>
              </a:rPr>
              <a:t>C </a:t>
            </a:r>
            <a:r>
              <a:rPr lang="en-GB" sz="1999" dirty="0">
                <a:latin typeface="+mj-lt"/>
              </a:rPr>
              <a:t>is reached. </a:t>
            </a:r>
          </a:p>
          <a:p>
            <a:endParaRPr lang="en-GB" sz="1100" dirty="0">
              <a:latin typeface="+mj-lt"/>
            </a:endParaRPr>
          </a:p>
          <a:p>
            <a:r>
              <a:rPr lang="en-GB" sz="1999" dirty="0">
                <a:latin typeface="+mj-lt"/>
              </a:rPr>
              <a:t>The second thermostat, often called the </a:t>
            </a:r>
            <a:r>
              <a:rPr lang="en-GB" sz="1999" b="1" dirty="0">
                <a:solidFill>
                  <a:srgbClr val="7030A0"/>
                </a:solidFill>
                <a:latin typeface="+mj-lt"/>
              </a:rPr>
              <a:t>overheat relay</a:t>
            </a:r>
            <a:r>
              <a:rPr lang="en-GB" sz="1999" b="1" dirty="0">
                <a:latin typeface="+mj-lt"/>
              </a:rPr>
              <a:t>, </a:t>
            </a:r>
            <a:r>
              <a:rPr lang="en-GB" sz="1999" dirty="0">
                <a:latin typeface="+mj-lt"/>
              </a:rPr>
              <a:t>is set to turn off the electricity going to the </a:t>
            </a:r>
            <a:r>
              <a:rPr lang="en-GB" sz="1999" dirty="0" err="1">
                <a:latin typeface="+mj-lt"/>
              </a:rPr>
              <a:t>nicrome</a:t>
            </a:r>
            <a:r>
              <a:rPr lang="en-GB" sz="1999" dirty="0">
                <a:latin typeface="+mj-lt"/>
              </a:rPr>
              <a:t> elements when the temperature is excessive, usually meaning that </a:t>
            </a:r>
            <a:r>
              <a:rPr lang="en-GB" sz="1999" b="1" dirty="0">
                <a:solidFill>
                  <a:srgbClr val="7030A0"/>
                </a:solidFill>
                <a:latin typeface="+mj-lt"/>
              </a:rPr>
              <a:t>the water has boiled away</a:t>
            </a:r>
            <a:r>
              <a:rPr lang="en-GB" sz="1999" dirty="0">
                <a:latin typeface="+mj-lt"/>
              </a:rPr>
              <a:t>. </a:t>
            </a:r>
          </a:p>
          <a:p>
            <a:endParaRPr lang="en-GB" sz="1400" dirty="0">
              <a:latin typeface="+mj-lt"/>
            </a:endParaRPr>
          </a:p>
        </p:txBody>
      </p:sp>
      <p:pic>
        <p:nvPicPr>
          <p:cNvPr id="7" name="Afbeelding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162128" y="2169117"/>
            <a:ext cx="4819870" cy="2623297"/>
          </a:xfrm>
          <a:prstGeom prst="rect">
            <a:avLst/>
          </a:prstGeom>
        </p:spPr>
      </p:pic>
    </p:spTree>
    <p:extLst>
      <p:ext uri="{BB962C8B-B14F-4D97-AF65-F5344CB8AC3E}">
        <p14:creationId xmlns:p14="http://schemas.microsoft.com/office/powerpoint/2010/main" val="1875773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
          <p:cNvSpPr txBox="1">
            <a:spLocks/>
          </p:cNvSpPr>
          <p:nvPr/>
        </p:nvSpPr>
        <p:spPr>
          <a:xfrm>
            <a:off x="476125" y="367635"/>
            <a:ext cx="11492624" cy="774498"/>
          </a:xfrm>
          <a:prstGeom prst="rect">
            <a:avLst/>
          </a:prstGeom>
        </p:spPr>
        <p:txBody>
          <a:bodyPr vert="horz" lIns="91416" tIns="45708" rIns="91416" bIns="45708"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GB" sz="4399" b="1"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Autoclave: </a:t>
            </a:r>
            <a:r>
              <a:rPr lang="en-GB" sz="3599" b="1"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Trouble shooting </a:t>
            </a:r>
            <a:endParaRPr lang="en-GB" sz="3199"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5" name="Rechthoek 4"/>
          <p:cNvSpPr/>
          <p:nvPr/>
        </p:nvSpPr>
        <p:spPr>
          <a:xfrm>
            <a:off x="1036933" y="1142133"/>
            <a:ext cx="9693268" cy="4890706"/>
          </a:xfrm>
          <a:prstGeom prst="rect">
            <a:avLst/>
          </a:prstGeom>
        </p:spPr>
        <p:txBody>
          <a:bodyPr wrap="square">
            <a:spAutoFit/>
          </a:bodyPr>
          <a:lstStyle/>
          <a:p>
            <a:pPr marL="342797" indent="-342797">
              <a:buFont typeface="Wingdings" pitchFamily="2" charset="2"/>
              <a:buChar char="Ø"/>
            </a:pPr>
            <a:r>
              <a:rPr lang="en-GB" sz="2399" dirty="0">
                <a:latin typeface="+mj-lt"/>
              </a:rPr>
              <a:t>If you hear a </a:t>
            </a:r>
            <a:r>
              <a:rPr lang="en-GB" sz="2399" b="1" dirty="0">
                <a:solidFill>
                  <a:srgbClr val="7030A0"/>
                </a:solidFill>
                <a:latin typeface="+mj-lt"/>
              </a:rPr>
              <a:t>hissing noise</a:t>
            </a:r>
            <a:r>
              <a:rPr lang="en-GB" sz="2399" dirty="0">
                <a:latin typeface="+mj-lt"/>
              </a:rPr>
              <a:t>, then there is a </a:t>
            </a:r>
            <a:r>
              <a:rPr lang="en-GB" sz="2399" b="1" dirty="0">
                <a:solidFill>
                  <a:srgbClr val="7030A0"/>
                </a:solidFill>
                <a:latin typeface="+mj-lt"/>
              </a:rPr>
              <a:t>leak in the pressure vessel or valve</a:t>
            </a:r>
            <a:r>
              <a:rPr lang="en-GB" sz="2399" dirty="0">
                <a:latin typeface="+mj-lt"/>
              </a:rPr>
              <a:t>. </a:t>
            </a:r>
          </a:p>
          <a:p>
            <a:endParaRPr lang="en-GB" sz="2399" dirty="0">
              <a:latin typeface="+mj-lt"/>
            </a:endParaRPr>
          </a:p>
          <a:p>
            <a:pPr marL="342797" indent="-342797">
              <a:buFont typeface="Wingdings" pitchFamily="2" charset="2"/>
              <a:buChar char="Ø"/>
            </a:pPr>
            <a:r>
              <a:rPr lang="en-GB" sz="2399" dirty="0">
                <a:latin typeface="+mj-lt"/>
              </a:rPr>
              <a:t>Try to isolate the problem by looking for </a:t>
            </a:r>
            <a:r>
              <a:rPr lang="en-GB" sz="2399" b="1" dirty="0">
                <a:solidFill>
                  <a:srgbClr val="7030A0"/>
                </a:solidFill>
                <a:latin typeface="+mj-lt"/>
              </a:rPr>
              <a:t>steam escaping </a:t>
            </a:r>
            <a:r>
              <a:rPr lang="en-GB" sz="2399" dirty="0">
                <a:latin typeface="+mj-lt"/>
              </a:rPr>
              <a:t>and by using your ear. If the problem is a valve, you probably need to replace the valve. If the problem is </a:t>
            </a:r>
            <a:r>
              <a:rPr lang="en-GB" sz="2399" b="1" dirty="0">
                <a:solidFill>
                  <a:srgbClr val="7030A0"/>
                </a:solidFill>
                <a:latin typeface="+mj-lt"/>
              </a:rPr>
              <a:t>the vessel</a:t>
            </a:r>
            <a:r>
              <a:rPr lang="en-GB" sz="2399" dirty="0">
                <a:latin typeface="+mj-lt"/>
              </a:rPr>
              <a:t>, it is impossible to fix and the autoclave should be discarded.</a:t>
            </a:r>
          </a:p>
          <a:p>
            <a:r>
              <a:rPr lang="en-GB" sz="2399" dirty="0">
                <a:latin typeface="+mj-lt"/>
              </a:rPr>
              <a:t> </a:t>
            </a:r>
          </a:p>
          <a:p>
            <a:pPr marL="342797" indent="-342797">
              <a:buFont typeface="Wingdings" pitchFamily="2" charset="2"/>
              <a:buChar char="Ø"/>
            </a:pPr>
            <a:r>
              <a:rPr lang="en-GB" sz="2399" dirty="0">
                <a:latin typeface="+mj-lt"/>
              </a:rPr>
              <a:t>The </a:t>
            </a:r>
            <a:r>
              <a:rPr lang="en-GB" sz="2399" b="1" dirty="0">
                <a:solidFill>
                  <a:srgbClr val="7030A0"/>
                </a:solidFill>
                <a:latin typeface="+mj-lt"/>
              </a:rPr>
              <a:t>seal  on the vessel  </a:t>
            </a:r>
            <a:r>
              <a:rPr lang="en-GB" sz="2399" dirty="0">
                <a:latin typeface="+mj-lt"/>
              </a:rPr>
              <a:t>is also a common source of leaks. Check to see that there are no obstructions (dirt, or scale build up) along the seal. Some machines use a </a:t>
            </a:r>
            <a:r>
              <a:rPr lang="en-GB" sz="2399" b="1" dirty="0">
                <a:solidFill>
                  <a:srgbClr val="7030A0"/>
                </a:solidFill>
                <a:latin typeface="+mj-lt"/>
              </a:rPr>
              <a:t>plastic or rubber seal</a:t>
            </a:r>
            <a:r>
              <a:rPr lang="en-GB" sz="2399" dirty="0">
                <a:latin typeface="+mj-lt"/>
              </a:rPr>
              <a:t>. For these machines, run your fingernail into the seal. It should be pliable</a:t>
            </a:r>
            <a:r>
              <a:rPr lang="en-GB" sz="2399" b="1" dirty="0">
                <a:solidFill>
                  <a:srgbClr val="7030A0"/>
                </a:solidFill>
                <a:latin typeface="+mj-lt"/>
              </a:rPr>
              <a:t>. If the seal is hard, or worse cracked, then it must be replaced.</a:t>
            </a:r>
            <a:r>
              <a:rPr lang="en-GB" sz="2399" dirty="0">
                <a:latin typeface="+mj-lt"/>
              </a:rPr>
              <a:t> </a:t>
            </a:r>
          </a:p>
        </p:txBody>
      </p:sp>
    </p:spTree>
    <p:extLst>
      <p:ext uri="{BB962C8B-B14F-4D97-AF65-F5344CB8AC3E}">
        <p14:creationId xmlns:p14="http://schemas.microsoft.com/office/powerpoint/2010/main" val="3176423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73753" y="1246044"/>
            <a:ext cx="4778333" cy="4602332"/>
          </a:xfrm>
          <a:prstGeom prst="rect">
            <a:avLst/>
          </a:prstGeom>
        </p:spPr>
      </p:pic>
      <p:sp>
        <p:nvSpPr>
          <p:cNvPr id="3" name="مستطيل 2"/>
          <p:cNvSpPr/>
          <p:nvPr/>
        </p:nvSpPr>
        <p:spPr>
          <a:xfrm>
            <a:off x="4324437" y="300973"/>
            <a:ext cx="3098631" cy="469750"/>
          </a:xfrm>
          <a:prstGeom prst="rect">
            <a:avLst/>
          </a:prstGeom>
        </p:spPr>
        <p:txBody>
          <a:bodyPr wrap="none">
            <a:spAutoFit/>
          </a:bodyPr>
          <a:lstStyle/>
          <a:p>
            <a:pPr algn="ctr">
              <a:lnSpc>
                <a:spcPct val="107000"/>
              </a:lnSpc>
            </a:pPr>
            <a:r>
              <a:rPr lang="en-GB" sz="2399" b="1"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Autoclave: </a:t>
            </a:r>
            <a:r>
              <a:rPr lang="en-GB" sz="1799" b="1"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Trouble shooting </a:t>
            </a:r>
            <a:endParaRPr lang="en-GB" sz="16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4" name="مستطيل 3"/>
          <p:cNvSpPr/>
          <p:nvPr/>
        </p:nvSpPr>
        <p:spPr>
          <a:xfrm>
            <a:off x="1071775" y="1133538"/>
            <a:ext cx="4665378" cy="3414277"/>
          </a:xfrm>
          <a:prstGeom prst="rect">
            <a:avLst/>
          </a:prstGeom>
        </p:spPr>
        <p:txBody>
          <a:bodyPr wrap="square">
            <a:spAutoFit/>
          </a:bodyPr>
          <a:lstStyle/>
          <a:p>
            <a:r>
              <a:rPr lang="en-US" sz="2399" dirty="0"/>
              <a:t>Several types of seals and gaskets are used in the construction of the autoclave, from door seals to generator gaskets. Made from quality grade silicone, these seals keep moisture from escaping the autoclave, as well as protecting the contents from the outside atmosphere.</a:t>
            </a:r>
            <a:endParaRPr lang="ar-IQ" sz="2399" dirty="0"/>
          </a:p>
        </p:txBody>
      </p:sp>
    </p:spTree>
    <p:extLst>
      <p:ext uri="{BB962C8B-B14F-4D97-AF65-F5344CB8AC3E}">
        <p14:creationId xmlns:p14="http://schemas.microsoft.com/office/powerpoint/2010/main" val="1621146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
          <p:cNvSpPr txBox="1">
            <a:spLocks/>
          </p:cNvSpPr>
          <p:nvPr/>
        </p:nvSpPr>
        <p:spPr>
          <a:xfrm>
            <a:off x="476125" y="367635"/>
            <a:ext cx="11492624" cy="774498"/>
          </a:xfrm>
          <a:prstGeom prst="rect">
            <a:avLst/>
          </a:prstGeom>
        </p:spPr>
        <p:txBody>
          <a:bodyPr vert="horz" lIns="91416" tIns="45708" rIns="91416" bIns="45708"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GB" sz="4399" b="1"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Autoclave: </a:t>
            </a:r>
            <a:r>
              <a:rPr lang="en-GB" sz="3599" b="1"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Trouble shooting </a:t>
            </a:r>
            <a:endParaRPr lang="en-GB" sz="3199"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2" name="Rechthoek 1"/>
          <p:cNvSpPr/>
          <p:nvPr/>
        </p:nvSpPr>
        <p:spPr>
          <a:xfrm>
            <a:off x="977207" y="1537733"/>
            <a:ext cx="9976973" cy="4152491"/>
          </a:xfrm>
          <a:prstGeom prst="rect">
            <a:avLst/>
          </a:prstGeom>
        </p:spPr>
        <p:txBody>
          <a:bodyPr wrap="square">
            <a:spAutoFit/>
          </a:bodyPr>
          <a:lstStyle/>
          <a:p>
            <a:pPr marL="342797" indent="-342797">
              <a:buFont typeface="Wingdings" pitchFamily="2" charset="2"/>
              <a:buChar char="Ø"/>
            </a:pPr>
            <a:r>
              <a:rPr lang="en-GB" sz="2399" dirty="0">
                <a:solidFill>
                  <a:srgbClr val="000000"/>
                </a:solidFill>
                <a:latin typeface="+mj-lt"/>
              </a:rPr>
              <a:t>If the </a:t>
            </a:r>
            <a:r>
              <a:rPr lang="en-GB" sz="2399" b="1" dirty="0">
                <a:solidFill>
                  <a:srgbClr val="7030A0"/>
                </a:solidFill>
                <a:latin typeface="+mj-lt"/>
              </a:rPr>
              <a:t>seals are working and there are no leaks or clogs</a:t>
            </a:r>
            <a:r>
              <a:rPr lang="en-GB" sz="2399" dirty="0">
                <a:solidFill>
                  <a:srgbClr val="000000"/>
                </a:solidFill>
                <a:latin typeface="+mj-lt"/>
              </a:rPr>
              <a:t>, the manual autoclave should work. </a:t>
            </a:r>
          </a:p>
          <a:p>
            <a:pPr marL="342797" indent="-342797">
              <a:buFont typeface="Wingdings" pitchFamily="2" charset="2"/>
              <a:buChar char="Ø"/>
            </a:pPr>
            <a:r>
              <a:rPr lang="en-GB" sz="2399" dirty="0">
                <a:solidFill>
                  <a:srgbClr val="000000"/>
                </a:solidFill>
                <a:latin typeface="+mj-lt"/>
              </a:rPr>
              <a:t>The automatic autoclave may still not reach the proper temperature. The cause may be the </a:t>
            </a:r>
            <a:r>
              <a:rPr lang="en-GB" sz="2399" b="1" dirty="0">
                <a:solidFill>
                  <a:srgbClr val="7030A0"/>
                </a:solidFill>
                <a:latin typeface="+mj-lt"/>
              </a:rPr>
              <a:t>thermostat or the heating element</a:t>
            </a:r>
            <a:r>
              <a:rPr lang="en-GB" sz="2399" dirty="0">
                <a:solidFill>
                  <a:srgbClr val="000000"/>
                </a:solidFill>
                <a:latin typeface="+mj-lt"/>
              </a:rPr>
              <a:t>. In the most sophisticated autoclaves, the </a:t>
            </a:r>
            <a:r>
              <a:rPr lang="en-GB" sz="2399" b="1" dirty="0">
                <a:solidFill>
                  <a:srgbClr val="7030A0"/>
                </a:solidFill>
                <a:latin typeface="+mj-lt"/>
              </a:rPr>
              <a:t>controller</a:t>
            </a:r>
            <a:r>
              <a:rPr lang="en-GB" sz="2399" dirty="0">
                <a:solidFill>
                  <a:srgbClr val="000000"/>
                </a:solidFill>
                <a:latin typeface="+mj-lt"/>
              </a:rPr>
              <a:t> can be suspected.</a:t>
            </a:r>
          </a:p>
          <a:p>
            <a:pPr marL="342797" indent="-342797">
              <a:buFont typeface="Wingdings" pitchFamily="2" charset="2"/>
              <a:buChar char="Ø"/>
            </a:pPr>
            <a:r>
              <a:rPr lang="en-GB" sz="2399" dirty="0">
                <a:solidFill>
                  <a:srgbClr val="000000"/>
                </a:solidFill>
                <a:latin typeface="+mj-lt"/>
              </a:rPr>
              <a:t>If there is no heat generated, it could be the </a:t>
            </a:r>
            <a:r>
              <a:rPr lang="en-GB" sz="2399" b="1" dirty="0">
                <a:solidFill>
                  <a:srgbClr val="7030A0"/>
                </a:solidFill>
                <a:latin typeface="+mj-lt"/>
              </a:rPr>
              <a:t>heating element or the thermostats</a:t>
            </a:r>
            <a:r>
              <a:rPr lang="en-GB" sz="2399" dirty="0">
                <a:solidFill>
                  <a:srgbClr val="000000"/>
                </a:solidFill>
                <a:latin typeface="+mj-lt"/>
              </a:rPr>
              <a:t>. The typical heating element consists of </a:t>
            </a:r>
            <a:r>
              <a:rPr lang="en-GB" sz="2399" b="1" dirty="0">
                <a:solidFill>
                  <a:srgbClr val="7030A0"/>
                </a:solidFill>
                <a:latin typeface="+mj-lt"/>
              </a:rPr>
              <a:t>two coils of nickel-chrome resistance wire</a:t>
            </a:r>
            <a:r>
              <a:rPr lang="en-GB" sz="2399" dirty="0">
                <a:solidFill>
                  <a:srgbClr val="000000"/>
                </a:solidFill>
                <a:latin typeface="+mj-lt"/>
              </a:rPr>
              <a:t>, each of which has approximately 14 ohms of resistance. If the resistance across a coil is significantly higher, it is probably </a:t>
            </a:r>
            <a:r>
              <a:rPr lang="en-GB" sz="2399" b="1" dirty="0">
                <a:solidFill>
                  <a:srgbClr val="7030A0"/>
                </a:solidFill>
                <a:latin typeface="+mj-lt"/>
              </a:rPr>
              <a:t>broken</a:t>
            </a:r>
            <a:r>
              <a:rPr lang="en-GB" sz="2399" dirty="0">
                <a:solidFill>
                  <a:srgbClr val="000000"/>
                </a:solidFill>
                <a:latin typeface="+mj-lt"/>
              </a:rPr>
              <a:t>. </a:t>
            </a:r>
          </a:p>
          <a:p>
            <a:pPr lvl="0"/>
            <a:endParaRPr lang="en-GB" sz="2399" dirty="0">
              <a:solidFill>
                <a:srgbClr val="000000"/>
              </a:solidFill>
              <a:latin typeface="+mj-lt"/>
            </a:endParaRPr>
          </a:p>
        </p:txBody>
      </p:sp>
      <p:pic>
        <p:nvPicPr>
          <p:cNvPr id="3" name="صورة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2298" y="5351545"/>
            <a:ext cx="2571080" cy="1418649"/>
          </a:xfrm>
          <a:prstGeom prst="rect">
            <a:avLst/>
          </a:prstGeom>
        </p:spPr>
      </p:pic>
    </p:spTree>
    <p:extLst>
      <p:ext uri="{BB962C8B-B14F-4D97-AF65-F5344CB8AC3E}">
        <p14:creationId xmlns:p14="http://schemas.microsoft.com/office/powerpoint/2010/main" val="1285243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
          <p:cNvSpPr txBox="1">
            <a:spLocks/>
          </p:cNvSpPr>
          <p:nvPr/>
        </p:nvSpPr>
        <p:spPr>
          <a:xfrm>
            <a:off x="476125" y="367635"/>
            <a:ext cx="11492624" cy="774498"/>
          </a:xfrm>
          <a:prstGeom prst="rect">
            <a:avLst/>
          </a:prstGeom>
        </p:spPr>
        <p:txBody>
          <a:bodyPr vert="horz" lIns="91416" tIns="45708" rIns="91416" bIns="45708"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GB" sz="4399" b="1"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Autoclave: </a:t>
            </a:r>
            <a:r>
              <a:rPr lang="en-GB" sz="3599" b="1"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Preventive maintenance</a:t>
            </a:r>
            <a:endParaRPr lang="en-GB" sz="3199"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4" name="Rechthoek 3"/>
          <p:cNvSpPr/>
          <p:nvPr/>
        </p:nvSpPr>
        <p:spPr>
          <a:xfrm>
            <a:off x="945684" y="1409671"/>
            <a:ext cx="10040021" cy="3783383"/>
          </a:xfrm>
          <a:prstGeom prst="rect">
            <a:avLst/>
          </a:prstGeom>
        </p:spPr>
        <p:txBody>
          <a:bodyPr wrap="square">
            <a:spAutoFit/>
          </a:bodyPr>
          <a:lstStyle/>
          <a:p>
            <a:pPr marL="457063" indent="-457063">
              <a:buAutoNum type="arabicPeriod"/>
            </a:pPr>
            <a:r>
              <a:rPr lang="en-GB" sz="2399" dirty="0">
                <a:latin typeface="+mj-lt"/>
              </a:rPr>
              <a:t>Clean the sterilization chamber </a:t>
            </a:r>
            <a:r>
              <a:rPr lang="en-GB" sz="2399" b="1" dirty="0">
                <a:solidFill>
                  <a:srgbClr val="7030A0"/>
                </a:solidFill>
                <a:latin typeface="+mj-lt"/>
              </a:rPr>
              <a:t>drainage filter</a:t>
            </a:r>
            <a:r>
              <a:rPr lang="en-GB" sz="2399" dirty="0">
                <a:latin typeface="+mj-lt"/>
              </a:rPr>
              <a:t>. </a:t>
            </a:r>
          </a:p>
          <a:p>
            <a:r>
              <a:rPr lang="en-GB" sz="2399" dirty="0">
                <a:latin typeface="+mj-lt"/>
              </a:rPr>
              <a:t>2. </a:t>
            </a:r>
            <a:r>
              <a:rPr lang="en-GB" sz="2399" b="1" dirty="0">
                <a:solidFill>
                  <a:srgbClr val="7030A0"/>
                </a:solidFill>
                <a:latin typeface="+mj-lt"/>
              </a:rPr>
              <a:t>Clean the inside of the sterilization chamber </a:t>
            </a:r>
            <a:r>
              <a:rPr lang="en-GB" sz="2399" dirty="0">
                <a:latin typeface="+mj-lt"/>
              </a:rPr>
              <a:t>using cleaning products. </a:t>
            </a:r>
          </a:p>
          <a:p>
            <a:r>
              <a:rPr lang="en-GB" sz="2399" dirty="0">
                <a:latin typeface="+mj-lt"/>
              </a:rPr>
              <a:t>3. Clean with an </a:t>
            </a:r>
            <a:r>
              <a:rPr lang="en-GB" sz="2399" b="1" dirty="0">
                <a:solidFill>
                  <a:srgbClr val="7030A0"/>
                </a:solidFill>
                <a:latin typeface="+mj-lt"/>
              </a:rPr>
              <a:t>acetified solution</a:t>
            </a:r>
            <a:r>
              <a:rPr lang="en-GB" sz="2399" dirty="0">
                <a:latin typeface="+mj-lt"/>
              </a:rPr>
              <a:t>, if solutions with chlorine are being sterilized. The chlorine causes corrosion even on stainless steel implants.</a:t>
            </a:r>
          </a:p>
          <a:p>
            <a:r>
              <a:rPr lang="en-GB" sz="2399" dirty="0">
                <a:latin typeface="+mj-lt"/>
              </a:rPr>
              <a:t>4. Clean the external </a:t>
            </a:r>
            <a:r>
              <a:rPr lang="en-GB" sz="2399" b="1" dirty="0">
                <a:solidFill>
                  <a:srgbClr val="7030A0"/>
                </a:solidFill>
                <a:latin typeface="+mj-lt"/>
              </a:rPr>
              <a:t>rust-proof</a:t>
            </a:r>
            <a:r>
              <a:rPr lang="en-GB" sz="2399" dirty="0">
                <a:latin typeface="+mj-lt"/>
              </a:rPr>
              <a:t> surfaces with a </a:t>
            </a:r>
            <a:r>
              <a:rPr lang="en-GB" sz="2399" b="1" dirty="0">
                <a:solidFill>
                  <a:srgbClr val="7030A0"/>
                </a:solidFill>
                <a:latin typeface="+mj-lt"/>
              </a:rPr>
              <a:t>mild detergent</a:t>
            </a:r>
            <a:r>
              <a:rPr lang="en-GB" sz="2399" dirty="0">
                <a:latin typeface="+mj-lt"/>
              </a:rPr>
              <a:t>.</a:t>
            </a:r>
          </a:p>
          <a:p>
            <a:r>
              <a:rPr lang="en-GB" sz="2399" dirty="0">
                <a:latin typeface="+mj-lt"/>
              </a:rPr>
              <a:t>5. In autoclaves with manually activated doors, </a:t>
            </a:r>
            <a:r>
              <a:rPr lang="en-GB" sz="2399" b="1" dirty="0">
                <a:solidFill>
                  <a:srgbClr val="7030A0"/>
                </a:solidFill>
                <a:latin typeface="+mj-lt"/>
              </a:rPr>
              <a:t>verify that these mechanisms are well adjusted </a:t>
            </a:r>
            <a:r>
              <a:rPr lang="en-GB" sz="2399" dirty="0">
                <a:latin typeface="+mj-lt"/>
              </a:rPr>
              <a:t>and that their operation is smooth.</a:t>
            </a:r>
          </a:p>
          <a:p>
            <a:r>
              <a:rPr lang="en-GB" sz="2399" dirty="0">
                <a:latin typeface="+mj-lt"/>
              </a:rPr>
              <a:t>6. </a:t>
            </a:r>
            <a:r>
              <a:rPr lang="en-GB" sz="2399" b="1" dirty="0">
                <a:solidFill>
                  <a:srgbClr val="7030A0"/>
                </a:solidFill>
                <a:latin typeface="+mj-lt"/>
              </a:rPr>
              <a:t>Drain the vapour generator </a:t>
            </a:r>
            <a:r>
              <a:rPr lang="en-GB" sz="2399" dirty="0">
                <a:latin typeface="+mj-lt"/>
              </a:rPr>
              <a:t>(if the equipment has one). To do this, open a valve located on the lower part of the generator which allows its contents to be drained. </a:t>
            </a:r>
          </a:p>
        </p:txBody>
      </p:sp>
    </p:spTree>
    <p:extLst>
      <p:ext uri="{BB962C8B-B14F-4D97-AF65-F5344CB8AC3E}">
        <p14:creationId xmlns:p14="http://schemas.microsoft.com/office/powerpoint/2010/main" val="2104894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
          <p:cNvSpPr txBox="1">
            <a:spLocks/>
          </p:cNvSpPr>
          <p:nvPr/>
        </p:nvSpPr>
        <p:spPr>
          <a:xfrm>
            <a:off x="476125" y="367635"/>
            <a:ext cx="11492624" cy="774498"/>
          </a:xfrm>
          <a:prstGeom prst="rect">
            <a:avLst/>
          </a:prstGeom>
        </p:spPr>
        <p:txBody>
          <a:bodyPr vert="horz" lIns="91416" tIns="45708" rIns="91416" bIns="45708"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GB" sz="4399" b="1"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Autoclave: Safety considerations</a:t>
            </a:r>
            <a:endParaRPr lang="en-GB" sz="3199"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3" name="Rechthoek 2"/>
          <p:cNvSpPr/>
          <p:nvPr/>
        </p:nvSpPr>
        <p:spPr>
          <a:xfrm>
            <a:off x="1040253" y="1296184"/>
            <a:ext cx="9709030" cy="707446"/>
          </a:xfrm>
          <a:prstGeom prst="rect">
            <a:avLst/>
          </a:prstGeom>
        </p:spPr>
        <p:txBody>
          <a:bodyPr wrap="square">
            <a:spAutoFit/>
          </a:bodyPr>
          <a:lstStyle/>
          <a:p>
            <a:pPr marL="342797" indent="-342797">
              <a:buFont typeface="Wingdings" pitchFamily="2" charset="2"/>
              <a:buChar char="q"/>
            </a:pPr>
            <a:r>
              <a:rPr lang="en-GB" sz="1999" dirty="0">
                <a:latin typeface="+mj-lt"/>
              </a:rPr>
              <a:t>Autoclaves can </a:t>
            </a:r>
            <a:r>
              <a:rPr lang="en-GB" sz="1999" b="1" dirty="0">
                <a:solidFill>
                  <a:srgbClr val="7030A0"/>
                </a:solidFill>
                <a:latin typeface="+mj-lt"/>
              </a:rPr>
              <a:t>injure the operator or leave the equipment undetectably contaminated</a:t>
            </a:r>
            <a:r>
              <a:rPr lang="en-GB" sz="1999" dirty="0">
                <a:latin typeface="+mj-lt"/>
              </a:rPr>
              <a:t>. </a:t>
            </a:r>
          </a:p>
          <a:p>
            <a:r>
              <a:rPr lang="en-GB" sz="1999" dirty="0">
                <a:latin typeface="+mj-lt"/>
              </a:rPr>
              <a:t>Therefore, testing should be done before releasing the device for use.</a:t>
            </a:r>
          </a:p>
        </p:txBody>
      </p:sp>
      <p:sp>
        <p:nvSpPr>
          <p:cNvPr id="5" name="Rechthoek 4"/>
          <p:cNvSpPr/>
          <p:nvPr/>
        </p:nvSpPr>
        <p:spPr>
          <a:xfrm>
            <a:off x="1005230" y="4027165"/>
            <a:ext cx="8980768" cy="399877"/>
          </a:xfrm>
          <a:prstGeom prst="rect">
            <a:avLst/>
          </a:prstGeom>
        </p:spPr>
        <p:txBody>
          <a:bodyPr wrap="square">
            <a:spAutoFit/>
          </a:bodyPr>
          <a:lstStyle/>
          <a:p>
            <a:pPr marL="342797" indent="-342797">
              <a:buFont typeface="Wingdings" pitchFamily="2" charset="2"/>
              <a:buChar char="q"/>
            </a:pPr>
            <a:r>
              <a:rPr lang="en-GB" sz="1999" b="1" dirty="0">
                <a:latin typeface="+mj-lt"/>
              </a:rPr>
              <a:t>Check the </a:t>
            </a:r>
            <a:r>
              <a:rPr lang="en-GB" sz="1999" b="1" dirty="0">
                <a:solidFill>
                  <a:srgbClr val="7030A0"/>
                </a:solidFill>
                <a:latin typeface="+mj-lt"/>
              </a:rPr>
              <a:t>safety valve  </a:t>
            </a:r>
            <a:r>
              <a:rPr lang="en-GB" sz="1999" b="1" dirty="0">
                <a:latin typeface="+mj-lt"/>
              </a:rPr>
              <a:t>on the vessel. If it is </a:t>
            </a:r>
            <a:r>
              <a:rPr lang="en-GB" sz="1999" b="1" dirty="0">
                <a:solidFill>
                  <a:srgbClr val="7030A0"/>
                </a:solidFill>
                <a:latin typeface="+mj-lt"/>
              </a:rPr>
              <a:t>dirty or corroded</a:t>
            </a:r>
            <a:r>
              <a:rPr lang="en-GB" sz="1999" b="1" dirty="0">
                <a:latin typeface="+mj-lt"/>
              </a:rPr>
              <a:t>, try to replace it</a:t>
            </a:r>
          </a:p>
        </p:txBody>
      </p:sp>
      <p:sp>
        <p:nvSpPr>
          <p:cNvPr id="2" name="Rechthoek 1"/>
          <p:cNvSpPr/>
          <p:nvPr/>
        </p:nvSpPr>
        <p:spPr>
          <a:xfrm>
            <a:off x="1040253" y="2469660"/>
            <a:ext cx="8448116" cy="1322581"/>
          </a:xfrm>
          <a:prstGeom prst="rect">
            <a:avLst/>
          </a:prstGeom>
        </p:spPr>
        <p:txBody>
          <a:bodyPr wrap="square">
            <a:spAutoFit/>
          </a:bodyPr>
          <a:lstStyle/>
          <a:p>
            <a:pPr marL="342797" indent="-342797">
              <a:buFont typeface="Wingdings" pitchFamily="2" charset="2"/>
              <a:buChar char="q"/>
            </a:pPr>
            <a:r>
              <a:rPr lang="en-GB" sz="1999" dirty="0">
                <a:solidFill>
                  <a:srgbClr val="000000"/>
                </a:solidFill>
                <a:latin typeface="+mj-lt"/>
              </a:rPr>
              <a:t>If possible, </a:t>
            </a:r>
            <a:r>
              <a:rPr lang="en-GB" sz="1999" b="1" dirty="0">
                <a:solidFill>
                  <a:srgbClr val="7030A0"/>
                </a:solidFill>
                <a:latin typeface="+mj-lt"/>
              </a:rPr>
              <a:t>check the temperature inside the vessel during sterilization</a:t>
            </a:r>
            <a:r>
              <a:rPr lang="en-GB" sz="1999" dirty="0">
                <a:solidFill>
                  <a:srgbClr val="000000"/>
                </a:solidFill>
                <a:latin typeface="+mj-lt"/>
              </a:rPr>
              <a:t>. Most US hospital users put </a:t>
            </a:r>
            <a:r>
              <a:rPr lang="en-GB" sz="1999" b="1" dirty="0">
                <a:solidFill>
                  <a:srgbClr val="7030A0"/>
                </a:solidFill>
                <a:latin typeface="+mj-lt"/>
              </a:rPr>
              <a:t>test strips </a:t>
            </a:r>
            <a:r>
              <a:rPr lang="en-GB" sz="1999" dirty="0">
                <a:solidFill>
                  <a:srgbClr val="000000"/>
                </a:solidFill>
                <a:latin typeface="+mj-lt"/>
              </a:rPr>
              <a:t>with each sterilization pack. These strips verify that the temperature reached the required level for the required time and that humidity was present. </a:t>
            </a:r>
          </a:p>
        </p:txBody>
      </p:sp>
      <p:pic>
        <p:nvPicPr>
          <p:cNvPr id="8" name="Afbeelding 7"/>
          <p:cNvPicPr>
            <a:picLocks noChangeAspect="1"/>
          </p:cNvPicPr>
          <p:nvPr/>
        </p:nvPicPr>
        <p:blipFill rotWithShape="1">
          <a:blip r:embed="rId2"/>
          <a:srcRect l="11423" t="4461" r="43777" b="9931"/>
          <a:stretch/>
        </p:blipFill>
        <p:spPr>
          <a:xfrm>
            <a:off x="4468651" y="4664313"/>
            <a:ext cx="1591318" cy="1976518"/>
          </a:xfrm>
          <a:prstGeom prst="rect">
            <a:avLst/>
          </a:prstGeom>
        </p:spPr>
      </p:pic>
    </p:spTree>
    <p:extLst>
      <p:ext uri="{BB962C8B-B14F-4D97-AF65-F5344CB8AC3E}">
        <p14:creationId xmlns:p14="http://schemas.microsoft.com/office/powerpoint/2010/main" val="241674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Rechte verbindingslijn 10"/>
          <p:cNvCxnSpPr/>
          <p:nvPr/>
        </p:nvCxnSpPr>
        <p:spPr>
          <a:xfrm flipV="1">
            <a:off x="467582" y="1266410"/>
            <a:ext cx="10931852" cy="18984"/>
          </a:xfrm>
          <a:prstGeom prst="line">
            <a:avLst/>
          </a:prstGeom>
        </p:spPr>
        <p:style>
          <a:lnRef idx="1">
            <a:schemeClr val="accent1"/>
          </a:lnRef>
          <a:fillRef idx="0">
            <a:schemeClr val="accent1"/>
          </a:fillRef>
          <a:effectRef idx="0">
            <a:schemeClr val="accent1"/>
          </a:effectRef>
          <a:fontRef idx="minor">
            <a:schemeClr val="tx1"/>
          </a:fontRef>
        </p:style>
      </p:cxnSp>
      <p:sp>
        <p:nvSpPr>
          <p:cNvPr id="12" name="Titel 1"/>
          <p:cNvSpPr txBox="1">
            <a:spLocks/>
          </p:cNvSpPr>
          <p:nvPr/>
        </p:nvSpPr>
        <p:spPr>
          <a:xfrm>
            <a:off x="476125" y="367635"/>
            <a:ext cx="11492624" cy="774498"/>
          </a:xfrm>
          <a:prstGeom prst="rect">
            <a:avLst/>
          </a:prstGeom>
        </p:spPr>
        <p:txBody>
          <a:bodyPr vert="horz" lIns="91416" tIns="45708" rIns="91416" bIns="45708"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GB" sz="4399" b="1"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Autoclave: Performance Monitoring</a:t>
            </a:r>
            <a:endParaRPr lang="en-GB" sz="3199"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2" name="Rectangle 2"/>
          <p:cNvSpPr>
            <a:spLocks noChangeArrowheads="1"/>
          </p:cNvSpPr>
          <p:nvPr/>
        </p:nvSpPr>
        <p:spPr bwMode="auto">
          <a:xfrm>
            <a:off x="945685" y="1327272"/>
            <a:ext cx="10734253" cy="2045669"/>
          </a:xfrm>
          <a:prstGeom prst="rect">
            <a:avLst/>
          </a:prstGeom>
          <a:noFill/>
          <a:ln>
            <a:noFill/>
          </a:ln>
          <a:effectLst/>
        </p:spPr>
        <p:txBody>
          <a:bodyPr vert="horz" wrap="square" lIns="0" tIns="158659" rIns="0" bIns="39665"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126"/>
            <a:r>
              <a:rPr lang="en-US" altLang="en-US" sz="1999" dirty="0">
                <a:solidFill>
                  <a:srgbClr val="252525"/>
                </a:solidFill>
                <a:latin typeface="+mj-lt"/>
                <a:cs typeface="Arial" panose="020B0604020202020204" pitchFamily="34" charset="0"/>
              </a:rPr>
              <a:t>Sterilization bags often have a "</a:t>
            </a:r>
            <a:r>
              <a:rPr lang="en-US" altLang="en-US" sz="1999" b="1" dirty="0">
                <a:solidFill>
                  <a:srgbClr val="7030A0"/>
                </a:solidFill>
                <a:latin typeface="+mj-lt"/>
                <a:cs typeface="Arial" panose="020B0604020202020204" pitchFamily="34" charset="0"/>
              </a:rPr>
              <a:t>sterilization indicator mark</a:t>
            </a:r>
            <a:r>
              <a:rPr lang="en-US" altLang="en-US" sz="1999" dirty="0">
                <a:solidFill>
                  <a:srgbClr val="252525"/>
                </a:solidFill>
                <a:latin typeface="+mj-lt"/>
                <a:cs typeface="Arial" panose="020B0604020202020204" pitchFamily="34" charset="0"/>
              </a:rPr>
              <a:t>" that typically darkens when the bag and its contents have been adequately processed. There are physical, chemical, and biological indicators that can be used to ensure that an autoclave reaches the correct temperature for the correct amount of time. </a:t>
            </a:r>
          </a:p>
          <a:p>
            <a:pPr marL="285664" indent="-285664" defTabSz="914126">
              <a:buFont typeface="Arial" panose="020B0604020202020204" pitchFamily="34" charset="0"/>
              <a:buChar char="•"/>
            </a:pPr>
            <a:r>
              <a:rPr lang="en-US" altLang="en-US" sz="1999" b="1" dirty="0">
                <a:solidFill>
                  <a:srgbClr val="0070C0"/>
                </a:solidFill>
                <a:latin typeface="+mj-lt"/>
                <a:cs typeface="Arial" panose="020B0604020202020204" pitchFamily="34" charset="0"/>
              </a:rPr>
              <a:t>Chemical indicators</a:t>
            </a:r>
            <a:r>
              <a:rPr lang="en-US" altLang="en-US" sz="1999" dirty="0">
                <a:solidFill>
                  <a:srgbClr val="252525"/>
                </a:solidFill>
                <a:latin typeface="+mj-lt"/>
                <a:cs typeface="Arial" panose="020B0604020202020204" pitchFamily="34" charset="0"/>
              </a:rPr>
              <a:t> on medical packaging and autoclave tape change color once the correct conditions have been met, indicating that the object inside the package, or under the tape, has been appropriately processed. </a:t>
            </a:r>
            <a:r>
              <a:rPr lang="en-US" altLang="en-US" sz="1999" b="1" dirty="0">
                <a:solidFill>
                  <a:srgbClr val="7030A0"/>
                </a:solidFill>
                <a:latin typeface="+mj-lt"/>
                <a:cs typeface="Arial" panose="020B0604020202020204" pitchFamily="34" charset="0"/>
              </a:rPr>
              <a:t>Autoclave tape </a:t>
            </a:r>
            <a:r>
              <a:rPr lang="en-US" altLang="en-US" sz="1999" dirty="0">
                <a:solidFill>
                  <a:srgbClr val="252525"/>
                </a:solidFill>
                <a:latin typeface="+mj-lt"/>
                <a:cs typeface="Arial" panose="020B0604020202020204" pitchFamily="34" charset="0"/>
              </a:rPr>
              <a:t>is only a marker that steam and heat have activated the dye. </a:t>
            </a:r>
          </a:p>
        </p:txBody>
      </p:sp>
      <p:grpSp>
        <p:nvGrpSpPr>
          <p:cNvPr id="6" name="Groep 5"/>
          <p:cNvGrpSpPr/>
          <p:nvPr/>
        </p:nvGrpSpPr>
        <p:grpSpPr>
          <a:xfrm>
            <a:off x="406293" y="3357365"/>
            <a:ext cx="11054588" cy="1838139"/>
            <a:chOff x="406399" y="3357346"/>
            <a:chExt cx="11057468" cy="1838618"/>
          </a:xfrm>
        </p:grpSpPr>
        <p:pic>
          <p:nvPicPr>
            <p:cNvPr id="3" name="Afbeelding 2"/>
            <p:cNvPicPr>
              <a:picLocks noChangeAspect="1"/>
            </p:cNvPicPr>
            <p:nvPr/>
          </p:nvPicPr>
          <p:blipFill rotWithShape="1">
            <a:blip r:embed="rId2" cstate="screen">
              <a:extLst>
                <a:ext uri="{28A0092B-C50C-407E-A947-70E740481C1C}">
                  <a14:useLocalDpi xmlns:a14="http://schemas.microsoft.com/office/drawing/2010/main"/>
                </a:ext>
              </a:extLst>
            </a:blip>
            <a:srcRect l="8044" t="17087" r="7766" b="15458"/>
            <a:stretch/>
          </p:blipFill>
          <p:spPr>
            <a:xfrm>
              <a:off x="8001000" y="3357346"/>
              <a:ext cx="3462867" cy="1838618"/>
            </a:xfrm>
            <a:prstGeom prst="rect">
              <a:avLst/>
            </a:prstGeom>
          </p:spPr>
        </p:pic>
        <p:sp>
          <p:nvSpPr>
            <p:cNvPr id="4" name="Rechthoek 3"/>
            <p:cNvSpPr/>
            <p:nvPr/>
          </p:nvSpPr>
          <p:spPr>
            <a:xfrm>
              <a:off x="406399" y="3560240"/>
              <a:ext cx="7196668" cy="1631216"/>
            </a:xfrm>
            <a:prstGeom prst="rect">
              <a:avLst/>
            </a:prstGeom>
          </p:spPr>
          <p:txBody>
            <a:bodyPr wrap="square">
              <a:spAutoFit/>
            </a:bodyPr>
            <a:lstStyle/>
            <a:p>
              <a:pPr marL="285664" indent="-285664" eaLnBrk="0" fontAlgn="base" hangingPunct="0">
                <a:spcBef>
                  <a:spcPct val="0"/>
                </a:spcBef>
                <a:spcAft>
                  <a:spcPct val="0"/>
                </a:spcAft>
                <a:buFont typeface="Arial" panose="020B0604020202020204" pitchFamily="34" charset="0"/>
                <a:buChar char="•"/>
              </a:pPr>
              <a:r>
                <a:rPr lang="en-US" altLang="en-US" sz="1999" dirty="0">
                  <a:solidFill>
                    <a:srgbClr val="252525"/>
                  </a:solidFill>
                  <a:latin typeface="Calibri Light" panose="020F0302020204030204"/>
                  <a:cs typeface="Arial" panose="020B0604020202020204" pitchFamily="34" charset="0"/>
                </a:rPr>
                <a:t>A  </a:t>
              </a:r>
              <a:r>
                <a:rPr lang="en-US" altLang="en-US" sz="1999" b="1" dirty="0">
                  <a:solidFill>
                    <a:srgbClr val="7030A0"/>
                  </a:solidFill>
                  <a:latin typeface="Calibri Light" panose="020F0302020204030204"/>
                  <a:cs typeface="Arial" panose="020B0604020202020204" pitchFamily="34" charset="0"/>
                </a:rPr>
                <a:t>Bowie-Dick device</a:t>
              </a:r>
              <a:r>
                <a:rPr lang="en-US" altLang="en-US" sz="1999" dirty="0">
                  <a:solidFill>
                    <a:srgbClr val="252525"/>
                  </a:solidFill>
                  <a:latin typeface="Calibri Light" panose="020F0302020204030204"/>
                  <a:cs typeface="Arial" panose="020B0604020202020204" pitchFamily="34" charset="0"/>
                </a:rPr>
                <a:t> is also used to verify a full cycle. This contains a full </a:t>
              </a:r>
              <a:r>
                <a:rPr lang="en-US" altLang="en-US" sz="1999" b="1" dirty="0">
                  <a:solidFill>
                    <a:srgbClr val="7030A0"/>
                  </a:solidFill>
                  <a:latin typeface="Calibri Light" panose="020F0302020204030204"/>
                  <a:cs typeface="Arial" panose="020B0604020202020204" pitchFamily="34" charset="0"/>
                </a:rPr>
                <a:t>sheet of chemical indicator </a:t>
              </a:r>
              <a:r>
                <a:rPr lang="en-US" altLang="en-US" sz="1999" dirty="0">
                  <a:solidFill>
                    <a:srgbClr val="252525"/>
                  </a:solidFill>
                  <a:latin typeface="Calibri Light" panose="020F0302020204030204"/>
                  <a:cs typeface="Arial" panose="020B0604020202020204" pitchFamily="34" charset="0"/>
                </a:rPr>
                <a:t>placed in the center of a stack of paper. It is designed specifically to prove that the process achieved </a:t>
              </a:r>
              <a:r>
                <a:rPr lang="en-US" altLang="en-US" sz="1999" b="1" dirty="0">
                  <a:solidFill>
                    <a:srgbClr val="7030A0"/>
                  </a:solidFill>
                  <a:latin typeface="Calibri Light" panose="020F0302020204030204"/>
                  <a:cs typeface="Arial" panose="020B0604020202020204" pitchFamily="34" charset="0"/>
                </a:rPr>
                <a:t>full temperature and time </a:t>
              </a:r>
              <a:r>
                <a:rPr lang="en-US" altLang="en-US" sz="1999" dirty="0">
                  <a:solidFill>
                    <a:srgbClr val="252525"/>
                  </a:solidFill>
                  <a:latin typeface="Calibri Light" panose="020F0302020204030204"/>
                  <a:cs typeface="Arial" panose="020B0604020202020204" pitchFamily="34" charset="0"/>
                </a:rPr>
                <a:t>required for a normal minimum cycle of 274 degrees F for 3.5-4 minutes.</a:t>
              </a:r>
            </a:p>
          </p:txBody>
        </p:sp>
      </p:grpSp>
      <p:sp>
        <p:nvSpPr>
          <p:cNvPr id="5" name="Rechthoek 4"/>
          <p:cNvSpPr/>
          <p:nvPr/>
        </p:nvSpPr>
        <p:spPr>
          <a:xfrm>
            <a:off x="945684" y="5576412"/>
            <a:ext cx="11108766" cy="1015014"/>
          </a:xfrm>
          <a:prstGeom prst="rect">
            <a:avLst/>
          </a:prstGeom>
        </p:spPr>
        <p:txBody>
          <a:bodyPr wrap="square">
            <a:spAutoFit/>
          </a:bodyPr>
          <a:lstStyle/>
          <a:p>
            <a:pPr marL="285664" indent="-285664" eaLnBrk="0" fontAlgn="base" hangingPunct="0">
              <a:spcBef>
                <a:spcPct val="0"/>
              </a:spcBef>
              <a:spcAft>
                <a:spcPct val="0"/>
              </a:spcAft>
              <a:buFont typeface="Arial" panose="020B0604020202020204" pitchFamily="34" charset="0"/>
              <a:buChar char="•"/>
            </a:pPr>
            <a:r>
              <a:rPr lang="en-US" altLang="en-US" sz="1999" dirty="0">
                <a:solidFill>
                  <a:srgbClr val="252525"/>
                </a:solidFill>
                <a:latin typeface="Calibri Light" panose="020F0302020204030204"/>
                <a:cs typeface="Arial" panose="020B0604020202020204" pitchFamily="34" charset="0"/>
              </a:rPr>
              <a:t>To prove sterility, </a:t>
            </a:r>
            <a:r>
              <a:rPr lang="en-US" altLang="en-US" sz="1999" b="1" dirty="0">
                <a:solidFill>
                  <a:srgbClr val="0070C0"/>
                </a:solidFill>
                <a:latin typeface="Calibri Light" panose="020F0302020204030204"/>
                <a:cs typeface="Arial" panose="020B0604020202020204" pitchFamily="34" charset="0"/>
              </a:rPr>
              <a:t>biological indicators </a:t>
            </a:r>
            <a:r>
              <a:rPr lang="en-US" altLang="en-US" sz="1999" dirty="0">
                <a:solidFill>
                  <a:srgbClr val="252525"/>
                </a:solidFill>
                <a:latin typeface="Calibri Light" panose="020F0302020204030204"/>
                <a:cs typeface="Arial" panose="020B0604020202020204" pitchFamily="34" charset="0"/>
              </a:rPr>
              <a:t>are used. Biological indicators contain spores of a heat-resistant bacterium. If the autoclave does not reach the right temperature, the spores will germinate when incubated and their metabolism will change the color of a pH-sensitive chemical. </a:t>
            </a:r>
          </a:p>
        </p:txBody>
      </p:sp>
    </p:spTree>
    <p:extLst>
      <p:ext uri="{BB962C8B-B14F-4D97-AF65-F5344CB8AC3E}">
        <p14:creationId xmlns:p14="http://schemas.microsoft.com/office/powerpoint/2010/main" val="2013579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B529BDC-E849-4890-0BAE-1133A4A54700}"/>
              </a:ext>
            </a:extLst>
          </p:cNvPr>
          <p:cNvPicPr>
            <a:picLocks noChangeAspect="1"/>
          </p:cNvPicPr>
          <p:nvPr/>
        </p:nvPicPr>
        <p:blipFill rotWithShape="1">
          <a:blip r:embed="rId2"/>
          <a:srcRect b="80000"/>
          <a:stretch/>
        </p:blipFill>
        <p:spPr>
          <a:xfrm>
            <a:off x="1379537" y="2743200"/>
            <a:ext cx="9429750" cy="1371600"/>
          </a:xfrm>
          <a:prstGeom prst="rect">
            <a:avLst/>
          </a:prstGeom>
        </p:spPr>
      </p:pic>
    </p:spTree>
    <p:extLst>
      <p:ext uri="{BB962C8B-B14F-4D97-AF65-F5344CB8AC3E}">
        <p14:creationId xmlns:p14="http://schemas.microsoft.com/office/powerpoint/2010/main" val="181122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593437" y="178648"/>
            <a:ext cx="9782801" cy="594554"/>
          </a:xfrm>
        </p:spPr>
        <p:txBody>
          <a:bodyPr>
            <a:normAutofit fontScale="90000"/>
          </a:bodyPr>
          <a:lstStyle/>
          <a:p>
            <a:pPr algn="ctr"/>
            <a:r>
              <a:rPr lang="en-GB"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Autoclave</a:t>
            </a:r>
            <a:endParaRPr lang="ar-IQ" dirty="0"/>
          </a:p>
        </p:txBody>
      </p:sp>
      <p:pic>
        <p:nvPicPr>
          <p:cNvPr id="4" name="Afbeelding 5"/>
          <p:cNvPicPr>
            <a:picLocks noGrp="1" noChangeAspect="1"/>
          </p:cNvPicPr>
          <p:nvPr>
            <p:ph idx="1"/>
          </p:nvPr>
        </p:nvPicPr>
        <p:blipFill>
          <a:blip r:embed="rId2"/>
          <a:stretch>
            <a:fillRect/>
          </a:stretch>
        </p:blipFill>
        <p:spPr>
          <a:xfrm>
            <a:off x="7518192" y="1372136"/>
            <a:ext cx="4350149" cy="4886037"/>
          </a:xfrm>
          <a:prstGeom prst="rect">
            <a:avLst/>
          </a:prstGeom>
        </p:spPr>
      </p:pic>
      <p:sp>
        <p:nvSpPr>
          <p:cNvPr id="5" name="Rechthoek 2"/>
          <p:cNvSpPr/>
          <p:nvPr/>
        </p:nvSpPr>
        <p:spPr>
          <a:xfrm>
            <a:off x="1229388" y="830153"/>
            <a:ext cx="6588272" cy="6018029"/>
          </a:xfrm>
          <a:prstGeom prst="rect">
            <a:avLst/>
          </a:prstGeom>
        </p:spPr>
        <p:txBody>
          <a:bodyPr wrap="square">
            <a:spAutoFit/>
          </a:bodyPr>
          <a:lstStyle/>
          <a:p>
            <a:pPr marL="742727" lvl="1" indent="-285664">
              <a:lnSpc>
                <a:spcPct val="107000"/>
              </a:lnSpc>
              <a:buFont typeface="Courier New" panose="02070309020205020404" pitchFamily="49" charset="0"/>
              <a:buChar char="o"/>
            </a:pPr>
            <a:r>
              <a:rPr lang="en-GB" sz="1799" dirty="0">
                <a:latin typeface="+mj-lt"/>
                <a:ea typeface="Calibri" panose="020F0502020204030204" pitchFamily="34" charset="0"/>
                <a:cs typeface="Times New Roman" panose="02020603050405020304" pitchFamily="18" charset="0"/>
              </a:rPr>
              <a:t>Principles of operation </a:t>
            </a:r>
          </a:p>
          <a:p>
            <a:pPr marL="1142657" lvl="2" indent="-228531">
              <a:lnSpc>
                <a:spcPct val="107000"/>
              </a:lnSpc>
              <a:buFont typeface="Wingdings" panose="05000000000000000000" pitchFamily="2" charset="2"/>
              <a:buChar char=""/>
            </a:pPr>
            <a:r>
              <a:rPr lang="en-GB" sz="1799" dirty="0">
                <a:latin typeface="+mj-lt"/>
                <a:ea typeface="Calibri" panose="020F0502020204030204" pitchFamily="34" charset="0"/>
                <a:cs typeface="Times New Roman" panose="02020603050405020304" pitchFamily="18" charset="0"/>
              </a:rPr>
              <a:t>function </a:t>
            </a:r>
          </a:p>
          <a:p>
            <a:pPr marL="1142657" lvl="2" indent="-228531">
              <a:lnSpc>
                <a:spcPct val="107000"/>
              </a:lnSpc>
              <a:buFont typeface="Wingdings" panose="05000000000000000000" pitchFamily="2" charset="2"/>
              <a:buChar char=""/>
            </a:pPr>
            <a:r>
              <a:rPr lang="en-GB" sz="1799" dirty="0">
                <a:latin typeface="+mj-lt"/>
                <a:ea typeface="Calibri" panose="020F0502020204030204" pitchFamily="34" charset="0"/>
                <a:cs typeface="Times New Roman" panose="02020603050405020304" pitchFamily="18" charset="0"/>
              </a:rPr>
              <a:t>use </a:t>
            </a:r>
          </a:p>
          <a:p>
            <a:pPr marL="1142657" lvl="2" indent="-228531">
              <a:lnSpc>
                <a:spcPct val="107000"/>
              </a:lnSpc>
              <a:buFont typeface="Wingdings" panose="05000000000000000000" pitchFamily="2" charset="2"/>
              <a:buChar char=""/>
            </a:pPr>
            <a:r>
              <a:rPr lang="en-GB" sz="1799" dirty="0">
                <a:latin typeface="+mj-lt"/>
                <a:ea typeface="Calibri" panose="020F0502020204030204" pitchFamily="34" charset="0"/>
                <a:cs typeface="Times New Roman" panose="02020603050405020304" pitchFamily="18" charset="0"/>
              </a:rPr>
              <a:t>scientific principles </a:t>
            </a:r>
          </a:p>
          <a:p>
            <a:pPr marL="742727" lvl="1" indent="-285664">
              <a:lnSpc>
                <a:spcPct val="107000"/>
              </a:lnSpc>
              <a:buFont typeface="Courier New" panose="02070309020205020404" pitchFamily="49" charset="0"/>
              <a:buChar char="o"/>
            </a:pPr>
            <a:r>
              <a:rPr lang="en-GB" sz="1799" dirty="0">
                <a:latin typeface="+mj-lt"/>
                <a:ea typeface="Calibri" panose="020F0502020204030204" pitchFamily="34" charset="0"/>
                <a:cs typeface="Times New Roman" panose="02020603050405020304" pitchFamily="18" charset="0"/>
              </a:rPr>
              <a:t>construction </a:t>
            </a:r>
          </a:p>
          <a:p>
            <a:pPr marL="1142657" lvl="2" indent="-228531">
              <a:lnSpc>
                <a:spcPct val="107000"/>
              </a:lnSpc>
              <a:buFont typeface="Wingdings" panose="05000000000000000000" pitchFamily="2" charset="2"/>
              <a:buChar char=""/>
            </a:pPr>
            <a:r>
              <a:rPr lang="en-GB" sz="1799" dirty="0">
                <a:latin typeface="+mj-lt"/>
                <a:ea typeface="Calibri" panose="020F0502020204030204" pitchFamily="34" charset="0"/>
                <a:cs typeface="Times New Roman" panose="02020603050405020304" pitchFamily="18" charset="0"/>
              </a:rPr>
              <a:t>components </a:t>
            </a:r>
          </a:p>
          <a:p>
            <a:pPr marL="1142657" lvl="2" indent="-228531">
              <a:lnSpc>
                <a:spcPct val="107000"/>
              </a:lnSpc>
              <a:buFont typeface="Wingdings" panose="05000000000000000000" pitchFamily="2" charset="2"/>
              <a:buChar char=""/>
            </a:pPr>
            <a:r>
              <a:rPr lang="en-GB" sz="1799" dirty="0">
                <a:latin typeface="+mj-lt"/>
                <a:ea typeface="Calibri" panose="020F0502020204030204" pitchFamily="34" charset="0"/>
                <a:cs typeface="Times New Roman" panose="02020603050405020304" pitchFamily="18" charset="0"/>
              </a:rPr>
              <a:t>system diagram </a:t>
            </a:r>
          </a:p>
          <a:p>
            <a:pPr marL="1142657" lvl="2" indent="-228531">
              <a:lnSpc>
                <a:spcPct val="107000"/>
              </a:lnSpc>
              <a:buFont typeface="Wingdings" panose="05000000000000000000" pitchFamily="2" charset="2"/>
              <a:buChar char=""/>
            </a:pPr>
            <a:r>
              <a:rPr lang="en-GB" sz="1799" dirty="0">
                <a:latin typeface="+mj-lt"/>
                <a:ea typeface="Calibri" panose="020F0502020204030204" pitchFamily="34" charset="0"/>
                <a:cs typeface="Times New Roman" panose="02020603050405020304" pitchFamily="18" charset="0"/>
              </a:rPr>
              <a:t>inputs/outputs </a:t>
            </a:r>
          </a:p>
          <a:p>
            <a:pPr marL="742727" lvl="1" indent="-285664">
              <a:lnSpc>
                <a:spcPct val="107000"/>
              </a:lnSpc>
              <a:buFont typeface="Courier New" panose="02070309020205020404" pitchFamily="49" charset="0"/>
              <a:buChar char="o"/>
            </a:pPr>
            <a:r>
              <a:rPr lang="en-GB" sz="1799" dirty="0">
                <a:latin typeface="+mj-lt"/>
                <a:ea typeface="Calibri" panose="020F0502020204030204" pitchFamily="34" charset="0"/>
                <a:cs typeface="Times New Roman" panose="02020603050405020304" pitchFamily="18" charset="0"/>
              </a:rPr>
              <a:t>troubleshooting  </a:t>
            </a:r>
          </a:p>
          <a:p>
            <a:pPr marL="1142657" lvl="2" indent="-228531">
              <a:lnSpc>
                <a:spcPct val="107000"/>
              </a:lnSpc>
              <a:buFont typeface="Wingdings" panose="05000000000000000000" pitchFamily="2" charset="2"/>
              <a:buChar char=""/>
            </a:pPr>
            <a:r>
              <a:rPr lang="en-GB" sz="1799" dirty="0">
                <a:latin typeface="+mj-lt"/>
                <a:ea typeface="Calibri" panose="020F0502020204030204" pitchFamily="34" charset="0"/>
                <a:cs typeface="Times New Roman" panose="02020603050405020304" pitchFamily="18" charset="0"/>
              </a:rPr>
              <a:t>identifying common faults </a:t>
            </a:r>
          </a:p>
          <a:p>
            <a:pPr marL="1142657" lvl="2" indent="-228531">
              <a:lnSpc>
                <a:spcPct val="107000"/>
              </a:lnSpc>
              <a:buFont typeface="Wingdings" panose="05000000000000000000" pitchFamily="2" charset="2"/>
              <a:buChar char=""/>
            </a:pPr>
            <a:r>
              <a:rPr lang="en-GB" sz="1799" dirty="0">
                <a:latin typeface="+mj-lt"/>
                <a:ea typeface="Calibri" panose="020F0502020204030204" pitchFamily="34" charset="0"/>
                <a:cs typeface="Times New Roman" panose="02020603050405020304" pitchFamily="18" charset="0"/>
              </a:rPr>
              <a:t>replacing components </a:t>
            </a:r>
          </a:p>
          <a:p>
            <a:pPr marL="1142657" lvl="2" indent="-228531">
              <a:lnSpc>
                <a:spcPct val="107000"/>
              </a:lnSpc>
              <a:buFont typeface="Wingdings" panose="05000000000000000000" pitchFamily="2" charset="2"/>
              <a:buChar char=""/>
            </a:pPr>
            <a:r>
              <a:rPr lang="en-GB" sz="1799" dirty="0">
                <a:latin typeface="+mj-lt"/>
                <a:ea typeface="Calibri" panose="020F0502020204030204" pitchFamily="34" charset="0"/>
                <a:cs typeface="Times New Roman" panose="02020603050405020304" pitchFamily="18" charset="0"/>
              </a:rPr>
              <a:t>rectifying faults </a:t>
            </a:r>
          </a:p>
          <a:p>
            <a:pPr marL="742727" lvl="1" indent="-285664">
              <a:lnSpc>
                <a:spcPct val="107000"/>
              </a:lnSpc>
              <a:buFont typeface="Courier New" panose="02070309020205020404" pitchFamily="49" charset="0"/>
              <a:buChar char="o"/>
            </a:pPr>
            <a:r>
              <a:rPr lang="en-GB" sz="1799" dirty="0">
                <a:latin typeface="+mj-lt"/>
                <a:ea typeface="Calibri" panose="020F0502020204030204" pitchFamily="34" charset="0"/>
                <a:cs typeface="Times New Roman" panose="02020603050405020304" pitchFamily="18" charset="0"/>
              </a:rPr>
              <a:t>preventive maintenance  </a:t>
            </a:r>
          </a:p>
          <a:p>
            <a:pPr marL="1142657" lvl="2" indent="-228531">
              <a:lnSpc>
                <a:spcPct val="107000"/>
              </a:lnSpc>
              <a:buFont typeface="Wingdings" panose="05000000000000000000" pitchFamily="2" charset="2"/>
              <a:buChar char=""/>
            </a:pPr>
            <a:r>
              <a:rPr lang="en-GB" sz="1799" dirty="0">
                <a:latin typeface="+mj-lt"/>
                <a:ea typeface="Calibri" panose="020F0502020204030204" pitchFamily="34" charset="0"/>
                <a:cs typeface="Times New Roman" panose="02020603050405020304" pitchFamily="18" charset="0"/>
              </a:rPr>
              <a:t>replacing components </a:t>
            </a:r>
          </a:p>
          <a:p>
            <a:pPr marL="1142657" lvl="2" indent="-228531">
              <a:lnSpc>
                <a:spcPct val="107000"/>
              </a:lnSpc>
              <a:buFont typeface="Wingdings" panose="05000000000000000000" pitchFamily="2" charset="2"/>
              <a:buChar char=""/>
            </a:pPr>
            <a:r>
              <a:rPr lang="en-GB" sz="1799" dirty="0">
                <a:latin typeface="+mj-lt"/>
                <a:ea typeface="Calibri" panose="020F0502020204030204" pitchFamily="34" charset="0"/>
                <a:cs typeface="Times New Roman" panose="02020603050405020304" pitchFamily="18" charset="0"/>
              </a:rPr>
              <a:t>calibrating  </a:t>
            </a:r>
          </a:p>
          <a:p>
            <a:pPr marL="742727" lvl="1" indent="-285664">
              <a:lnSpc>
                <a:spcPct val="107000"/>
              </a:lnSpc>
              <a:buFont typeface="Courier New" panose="02070309020205020404" pitchFamily="49" charset="0"/>
              <a:buChar char="o"/>
            </a:pPr>
            <a:r>
              <a:rPr lang="en-GB" sz="1799" dirty="0">
                <a:latin typeface="+mj-lt"/>
                <a:ea typeface="Calibri" panose="020F0502020204030204" pitchFamily="34" charset="0"/>
                <a:cs typeface="Times New Roman" panose="02020603050405020304" pitchFamily="18" charset="0"/>
              </a:rPr>
              <a:t>safety considerations </a:t>
            </a:r>
          </a:p>
          <a:p>
            <a:pPr marL="1142657" lvl="2" indent="-228531">
              <a:lnSpc>
                <a:spcPct val="107000"/>
              </a:lnSpc>
              <a:buFont typeface="Wingdings" panose="05000000000000000000" pitchFamily="2" charset="2"/>
              <a:buChar char=""/>
            </a:pPr>
            <a:r>
              <a:rPr lang="en-GB" sz="1799" dirty="0">
                <a:latin typeface="+mj-lt"/>
                <a:ea typeface="Calibri" panose="020F0502020204030204" pitchFamily="34" charset="0"/>
                <a:cs typeface="Times New Roman" panose="02020603050405020304" pitchFamily="18" charset="0"/>
              </a:rPr>
              <a:t>user safety   </a:t>
            </a:r>
          </a:p>
          <a:p>
            <a:pPr marL="1142657" lvl="2" indent="-228531">
              <a:lnSpc>
                <a:spcPct val="107000"/>
              </a:lnSpc>
              <a:buFont typeface="Wingdings" panose="05000000000000000000" pitchFamily="2" charset="2"/>
              <a:buChar char=""/>
            </a:pPr>
            <a:r>
              <a:rPr lang="en-GB" sz="1799" dirty="0">
                <a:latin typeface="+mj-lt"/>
                <a:ea typeface="Calibri" panose="020F0502020204030204" pitchFamily="34" charset="0"/>
                <a:cs typeface="Times New Roman" panose="02020603050405020304" pitchFamily="18" charset="0"/>
              </a:rPr>
              <a:t>electrical safety </a:t>
            </a:r>
          </a:p>
          <a:p>
            <a:pPr marL="742727" lvl="1" indent="-285664">
              <a:lnSpc>
                <a:spcPct val="107000"/>
              </a:lnSpc>
              <a:buFont typeface="Courier New" panose="02070309020205020404" pitchFamily="49" charset="0"/>
              <a:buChar char="o"/>
            </a:pPr>
            <a:r>
              <a:rPr lang="en-GB" sz="1799" dirty="0">
                <a:latin typeface="+mj-lt"/>
                <a:ea typeface="Calibri" panose="020F0502020204030204" pitchFamily="34" charset="0"/>
                <a:cs typeface="Times New Roman" panose="02020603050405020304" pitchFamily="18" charset="0"/>
              </a:rPr>
              <a:t>performance monitoring </a:t>
            </a:r>
          </a:p>
          <a:p>
            <a:pPr marL="1142657" lvl="2" indent="-228531">
              <a:lnSpc>
                <a:spcPct val="107000"/>
              </a:lnSpc>
              <a:spcAft>
                <a:spcPts val="800"/>
              </a:spcAft>
              <a:buFont typeface="Wingdings" panose="05000000000000000000" pitchFamily="2" charset="2"/>
              <a:buChar char=""/>
            </a:pPr>
            <a:r>
              <a:rPr lang="en-GB" sz="1799" dirty="0">
                <a:latin typeface="+mj-lt"/>
                <a:ea typeface="Calibri" panose="020F0502020204030204" pitchFamily="34" charset="0"/>
                <a:cs typeface="Times New Roman" panose="02020603050405020304" pitchFamily="18" charset="0"/>
              </a:rPr>
              <a:t>quality assurance and control </a:t>
            </a:r>
          </a:p>
        </p:txBody>
      </p:sp>
    </p:spTree>
    <p:extLst>
      <p:ext uri="{BB962C8B-B14F-4D97-AF65-F5344CB8AC3E}">
        <p14:creationId xmlns:p14="http://schemas.microsoft.com/office/powerpoint/2010/main" val="421556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
          <p:cNvSpPr txBox="1">
            <a:spLocks/>
          </p:cNvSpPr>
          <p:nvPr/>
        </p:nvSpPr>
        <p:spPr>
          <a:xfrm>
            <a:off x="970708" y="367635"/>
            <a:ext cx="10661214" cy="387249"/>
          </a:xfrm>
          <a:prstGeom prst="rect">
            <a:avLst/>
          </a:prstGeom>
        </p:spPr>
        <p:txBody>
          <a:bodyPr vert="horz" lIns="91416" tIns="45708" rIns="91416" bIns="45708"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GB" sz="3599" b="1"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Autoclave: function</a:t>
            </a:r>
            <a:endParaRPr lang="en-GB" sz="3599"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3" name="Rechthoek 2"/>
          <p:cNvSpPr/>
          <p:nvPr/>
        </p:nvSpPr>
        <p:spPr>
          <a:xfrm>
            <a:off x="4334388" y="1104474"/>
            <a:ext cx="6568941" cy="2306954"/>
          </a:xfrm>
          <a:prstGeom prst="rect">
            <a:avLst/>
          </a:prstGeom>
          <a:noFill/>
        </p:spPr>
        <p:txBody>
          <a:bodyPr wrap="square" rtlCol="0">
            <a:spAutoFit/>
          </a:bodyPr>
          <a:lstStyle/>
          <a:p>
            <a:r>
              <a:rPr lang="en-GB" sz="2399" dirty="0">
                <a:latin typeface="+mj-lt"/>
              </a:rPr>
              <a:t>The autoclave or </a:t>
            </a:r>
            <a:r>
              <a:rPr lang="en-GB" sz="2399" b="1" dirty="0">
                <a:solidFill>
                  <a:srgbClr val="7030A0"/>
                </a:solidFill>
                <a:latin typeface="+mj-lt"/>
              </a:rPr>
              <a:t>sterilizer</a:t>
            </a:r>
            <a:r>
              <a:rPr lang="en-GB" sz="2399" dirty="0">
                <a:latin typeface="+mj-lt"/>
              </a:rPr>
              <a:t> is a </a:t>
            </a:r>
            <a:r>
              <a:rPr lang="en-GB" sz="2399" b="1" dirty="0">
                <a:solidFill>
                  <a:srgbClr val="7030A0"/>
                </a:solidFill>
                <a:latin typeface="+mj-lt"/>
              </a:rPr>
              <a:t>pressure chamber </a:t>
            </a:r>
            <a:r>
              <a:rPr lang="en-GB" sz="2399" dirty="0">
                <a:latin typeface="+mj-lt"/>
              </a:rPr>
              <a:t>used to sterilize equipment and supplies by subjecting them to </a:t>
            </a:r>
            <a:r>
              <a:rPr lang="en-GB" sz="2399" b="1" dirty="0">
                <a:solidFill>
                  <a:srgbClr val="7030A0"/>
                </a:solidFill>
                <a:latin typeface="+mj-lt"/>
              </a:rPr>
              <a:t>high pressure, saturated steam</a:t>
            </a:r>
            <a:r>
              <a:rPr lang="en-GB" sz="2399" dirty="0">
                <a:latin typeface="+mj-lt"/>
              </a:rPr>
              <a:t>. Sterilizing means the </a:t>
            </a:r>
            <a:r>
              <a:rPr lang="en-GB" sz="2399" b="1" dirty="0">
                <a:solidFill>
                  <a:srgbClr val="7030A0"/>
                </a:solidFill>
                <a:latin typeface="+mj-lt"/>
              </a:rPr>
              <a:t>inactivation of all forms of life</a:t>
            </a:r>
            <a:r>
              <a:rPr lang="en-GB" sz="2399" dirty="0">
                <a:latin typeface="+mj-lt"/>
              </a:rPr>
              <a:t> (bacteria, viruses, fungi, spores) present in inanimate objects. </a:t>
            </a:r>
            <a:endParaRPr lang="en-GB" sz="2399" b="1" dirty="0">
              <a:latin typeface="+mj-lt"/>
            </a:endParaRPr>
          </a:p>
        </p:txBody>
      </p:sp>
      <p:sp>
        <p:nvSpPr>
          <p:cNvPr id="8" name="Tekstvak 7"/>
          <p:cNvSpPr txBox="1"/>
          <p:nvPr/>
        </p:nvSpPr>
        <p:spPr>
          <a:xfrm>
            <a:off x="844617" y="1123484"/>
            <a:ext cx="2910745" cy="461417"/>
          </a:xfrm>
          <a:prstGeom prst="rect">
            <a:avLst/>
          </a:prstGeom>
          <a:noFill/>
        </p:spPr>
        <p:txBody>
          <a:bodyPr wrap="none" rtlCol="0">
            <a:spAutoFit/>
          </a:bodyPr>
          <a:lstStyle/>
          <a:p>
            <a:r>
              <a:rPr lang="en-GB" sz="2399" b="1" dirty="0">
                <a:latin typeface="+mj-lt"/>
              </a:rPr>
              <a:t>What is an autoclave ?</a:t>
            </a:r>
          </a:p>
        </p:txBody>
      </p:sp>
      <p:sp>
        <p:nvSpPr>
          <p:cNvPr id="13" name="Tekstvak 12"/>
          <p:cNvSpPr txBox="1"/>
          <p:nvPr/>
        </p:nvSpPr>
        <p:spPr>
          <a:xfrm>
            <a:off x="844616" y="4256800"/>
            <a:ext cx="3551073" cy="461417"/>
          </a:xfrm>
          <a:prstGeom prst="rect">
            <a:avLst/>
          </a:prstGeom>
          <a:noFill/>
        </p:spPr>
        <p:txBody>
          <a:bodyPr wrap="none" rtlCol="0">
            <a:spAutoFit/>
          </a:bodyPr>
          <a:lstStyle/>
          <a:p>
            <a:r>
              <a:rPr lang="en-GB" sz="2399" b="1" dirty="0">
                <a:latin typeface="+mj-lt"/>
              </a:rPr>
              <a:t>Why is high pressure used ?</a:t>
            </a:r>
          </a:p>
        </p:txBody>
      </p:sp>
      <p:sp>
        <p:nvSpPr>
          <p:cNvPr id="16" name="Rechthoek 15"/>
          <p:cNvSpPr/>
          <p:nvPr/>
        </p:nvSpPr>
        <p:spPr>
          <a:xfrm>
            <a:off x="4917812" y="4222290"/>
            <a:ext cx="5985517" cy="1200016"/>
          </a:xfrm>
          <a:prstGeom prst="rect">
            <a:avLst/>
          </a:prstGeom>
          <a:noFill/>
        </p:spPr>
        <p:txBody>
          <a:bodyPr wrap="square" rtlCol="0">
            <a:spAutoFit/>
          </a:bodyPr>
          <a:lstStyle/>
          <a:p>
            <a:r>
              <a:rPr lang="en-GB" sz="2399" dirty="0">
                <a:latin typeface="+mj-lt"/>
              </a:rPr>
              <a:t>Because under pressure you can increase the temperature of water to </a:t>
            </a:r>
            <a:r>
              <a:rPr lang="en-GB" sz="2399" b="1" dirty="0">
                <a:solidFill>
                  <a:srgbClr val="7030A0"/>
                </a:solidFill>
                <a:latin typeface="+mj-lt"/>
              </a:rPr>
              <a:t>higher than 100</a:t>
            </a:r>
            <a:r>
              <a:rPr lang="en-GB" sz="2399" b="1" baseline="30000" dirty="0">
                <a:solidFill>
                  <a:srgbClr val="7030A0"/>
                </a:solidFill>
                <a:latin typeface="+mj-lt"/>
              </a:rPr>
              <a:t>o </a:t>
            </a:r>
            <a:r>
              <a:rPr lang="en-GB" sz="2399" b="1" dirty="0">
                <a:solidFill>
                  <a:srgbClr val="7030A0"/>
                </a:solidFill>
                <a:latin typeface="+mj-lt"/>
              </a:rPr>
              <a:t>C</a:t>
            </a:r>
            <a:r>
              <a:rPr lang="en-GB" sz="2399" dirty="0">
                <a:latin typeface="+mj-lt"/>
              </a:rPr>
              <a:t>, destroying life quickly. </a:t>
            </a:r>
          </a:p>
        </p:txBody>
      </p:sp>
    </p:spTree>
    <p:extLst>
      <p:ext uri="{BB962C8B-B14F-4D97-AF65-F5344CB8AC3E}">
        <p14:creationId xmlns:p14="http://schemas.microsoft.com/office/powerpoint/2010/main" val="1973508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
          <p:cNvSpPr txBox="1">
            <a:spLocks/>
          </p:cNvSpPr>
          <p:nvPr/>
        </p:nvSpPr>
        <p:spPr>
          <a:xfrm>
            <a:off x="614695" y="158508"/>
            <a:ext cx="10670476" cy="677740"/>
          </a:xfrm>
          <a:prstGeom prst="rect">
            <a:avLst/>
          </a:prstGeom>
        </p:spPr>
        <p:txBody>
          <a:bodyPr vert="horz" lIns="91416" tIns="45708" rIns="91416" bIns="45708"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GB" sz="4399" b="1"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Autoclave: </a:t>
            </a:r>
            <a:r>
              <a:rPr lang="en-GB" sz="3599" b="1"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used in hospitals, laboratories</a:t>
            </a:r>
            <a:endParaRPr lang="en-GB" sz="4399"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Rechthoek 5"/>
          <p:cNvSpPr/>
          <p:nvPr/>
        </p:nvSpPr>
        <p:spPr>
          <a:xfrm>
            <a:off x="992969" y="1551674"/>
            <a:ext cx="6903498" cy="1322581"/>
          </a:xfrm>
          <a:prstGeom prst="rect">
            <a:avLst/>
          </a:prstGeom>
          <a:noFill/>
        </p:spPr>
        <p:txBody>
          <a:bodyPr wrap="square" rtlCol="0">
            <a:spAutoFit/>
          </a:bodyPr>
          <a:lstStyle/>
          <a:p>
            <a:r>
              <a:rPr lang="en-GB" sz="1999" dirty="0">
                <a:latin typeface="+mj-lt"/>
              </a:rPr>
              <a:t>The autoclave or sterilizer is equipment designed with the aim of reliably eliminating microorganisms, which would otherwise be present on objects used in diagnostic or therapeutic activities in health institutions, including </a:t>
            </a:r>
            <a:r>
              <a:rPr lang="en-GB" sz="1999" b="1" dirty="0">
                <a:solidFill>
                  <a:srgbClr val="7030A0"/>
                </a:solidFill>
                <a:latin typeface="+mj-lt"/>
              </a:rPr>
              <a:t>surgery</a:t>
            </a:r>
            <a:r>
              <a:rPr lang="en-GB" sz="1999" dirty="0">
                <a:latin typeface="+mj-lt"/>
              </a:rPr>
              <a:t> and </a:t>
            </a:r>
            <a:r>
              <a:rPr lang="en-GB" sz="1999" b="1" dirty="0">
                <a:solidFill>
                  <a:srgbClr val="7030A0"/>
                </a:solidFill>
                <a:latin typeface="+mj-lt"/>
              </a:rPr>
              <a:t>dentistry</a:t>
            </a:r>
            <a:r>
              <a:rPr lang="en-GB" sz="1999" dirty="0">
                <a:latin typeface="+mj-lt"/>
              </a:rPr>
              <a:t>. </a:t>
            </a:r>
          </a:p>
        </p:txBody>
      </p:sp>
      <p:pic>
        <p:nvPicPr>
          <p:cNvPr id="3" name="Afbeelding 2"/>
          <p:cNvPicPr>
            <a:picLocks noChangeAspect="1"/>
          </p:cNvPicPr>
          <p:nvPr/>
        </p:nvPicPr>
        <p:blipFill>
          <a:blip r:embed="rId2"/>
          <a:stretch>
            <a:fillRect/>
          </a:stretch>
        </p:blipFill>
        <p:spPr>
          <a:xfrm>
            <a:off x="8278164" y="1291851"/>
            <a:ext cx="2746797" cy="2437976"/>
          </a:xfrm>
          <a:prstGeom prst="rect">
            <a:avLst/>
          </a:prstGeom>
        </p:spPr>
      </p:pic>
      <p:pic>
        <p:nvPicPr>
          <p:cNvPr id="2" name="Afbeelding 1"/>
          <p:cNvPicPr>
            <a:picLocks noChangeAspect="1"/>
          </p:cNvPicPr>
          <p:nvPr/>
        </p:nvPicPr>
        <p:blipFill>
          <a:blip r:embed="rId3"/>
          <a:stretch>
            <a:fillRect/>
          </a:stretch>
        </p:blipFill>
        <p:spPr>
          <a:xfrm>
            <a:off x="8511269" y="3926844"/>
            <a:ext cx="2331633" cy="2331633"/>
          </a:xfrm>
          <a:prstGeom prst="rect">
            <a:avLst/>
          </a:prstGeom>
        </p:spPr>
      </p:pic>
      <p:sp>
        <p:nvSpPr>
          <p:cNvPr id="5" name="Rechthoek 4"/>
          <p:cNvSpPr/>
          <p:nvPr/>
        </p:nvSpPr>
        <p:spPr>
          <a:xfrm>
            <a:off x="992966" y="3926845"/>
            <a:ext cx="7518303" cy="2246184"/>
          </a:xfrm>
          <a:prstGeom prst="rect">
            <a:avLst/>
          </a:prstGeom>
        </p:spPr>
        <p:txBody>
          <a:bodyPr wrap="square">
            <a:spAutoFit/>
          </a:bodyPr>
          <a:lstStyle/>
          <a:p>
            <a:pPr lvl="0"/>
            <a:r>
              <a:rPr lang="en-GB" sz="1999" dirty="0">
                <a:solidFill>
                  <a:srgbClr val="000000"/>
                </a:solidFill>
                <a:latin typeface="+mj-lt"/>
              </a:rPr>
              <a:t>In the </a:t>
            </a:r>
            <a:r>
              <a:rPr lang="en-GB" sz="1999" b="1" dirty="0">
                <a:solidFill>
                  <a:srgbClr val="7030A0"/>
                </a:solidFill>
                <a:latin typeface="+mj-lt"/>
              </a:rPr>
              <a:t>laboratory</a:t>
            </a:r>
            <a:r>
              <a:rPr lang="en-GB" sz="1999" dirty="0">
                <a:solidFill>
                  <a:srgbClr val="000000"/>
                </a:solidFill>
                <a:latin typeface="+mj-lt"/>
              </a:rPr>
              <a:t>, materials and objects are sterilized for the following purposes:</a:t>
            </a:r>
          </a:p>
          <a:p>
            <a:pPr marL="799860" lvl="1" indent="-342797">
              <a:buFont typeface="+mj-lt"/>
              <a:buAutoNum type="arabicPeriod"/>
            </a:pPr>
            <a:r>
              <a:rPr lang="en-GB" sz="1999" dirty="0">
                <a:solidFill>
                  <a:srgbClr val="000000"/>
                </a:solidFill>
                <a:latin typeface="+mj-lt"/>
              </a:rPr>
              <a:t>To prepare materials for bacteriological cell cultures  (</a:t>
            </a:r>
            <a:r>
              <a:rPr lang="en-GB" sz="1999" b="1" dirty="0">
                <a:solidFill>
                  <a:srgbClr val="7030A0"/>
                </a:solidFill>
                <a:latin typeface="+mj-lt"/>
              </a:rPr>
              <a:t>test tubes</a:t>
            </a:r>
            <a:r>
              <a:rPr lang="en-GB" sz="1999" dirty="0">
                <a:solidFill>
                  <a:srgbClr val="000000"/>
                </a:solidFill>
                <a:latin typeface="+mj-lt"/>
              </a:rPr>
              <a:t>) in order to avoid their contamination.</a:t>
            </a:r>
          </a:p>
          <a:p>
            <a:pPr marL="799860" lvl="1" indent="-342797">
              <a:buFont typeface="+mj-lt"/>
              <a:buAutoNum type="arabicPeriod"/>
            </a:pPr>
            <a:r>
              <a:rPr lang="en-GB" sz="1999" dirty="0">
                <a:solidFill>
                  <a:srgbClr val="000000"/>
                </a:solidFill>
                <a:latin typeface="+mj-lt"/>
              </a:rPr>
              <a:t>Prepare elements used for taking samples. (All must be in sterile conditions: </a:t>
            </a:r>
            <a:r>
              <a:rPr lang="en-GB" sz="1999" b="1" dirty="0">
                <a:solidFill>
                  <a:srgbClr val="7030A0"/>
                </a:solidFill>
                <a:latin typeface="+mj-lt"/>
              </a:rPr>
              <a:t>needles, tubes, containers</a:t>
            </a:r>
            <a:r>
              <a:rPr lang="en-GB" sz="1999" dirty="0">
                <a:solidFill>
                  <a:srgbClr val="000000"/>
                </a:solidFill>
                <a:latin typeface="+mj-lt"/>
              </a:rPr>
              <a:t>).</a:t>
            </a:r>
          </a:p>
          <a:p>
            <a:pPr marL="799860" lvl="1" indent="-342797">
              <a:buFont typeface="+mj-lt"/>
              <a:buAutoNum type="arabicPeriod"/>
            </a:pPr>
            <a:r>
              <a:rPr lang="en-GB" sz="1999" b="1" dirty="0">
                <a:solidFill>
                  <a:srgbClr val="7030A0"/>
                </a:solidFill>
                <a:latin typeface="+mj-lt"/>
              </a:rPr>
              <a:t>Sterilize contaminated material</a:t>
            </a:r>
            <a:r>
              <a:rPr lang="en-GB" sz="1999" dirty="0">
                <a:solidFill>
                  <a:srgbClr val="000000"/>
                </a:solidFill>
                <a:latin typeface="+mj-lt"/>
              </a:rPr>
              <a:t>.</a:t>
            </a:r>
          </a:p>
        </p:txBody>
      </p:sp>
    </p:spTree>
    <p:extLst>
      <p:ext uri="{BB962C8B-B14F-4D97-AF65-F5344CB8AC3E}">
        <p14:creationId xmlns:p14="http://schemas.microsoft.com/office/powerpoint/2010/main" val="4156927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
          <p:cNvSpPr txBox="1">
            <a:spLocks/>
          </p:cNvSpPr>
          <p:nvPr/>
        </p:nvSpPr>
        <p:spPr>
          <a:xfrm>
            <a:off x="476125" y="367635"/>
            <a:ext cx="11492624" cy="774498"/>
          </a:xfrm>
          <a:prstGeom prst="rect">
            <a:avLst/>
          </a:prstGeom>
        </p:spPr>
        <p:txBody>
          <a:bodyPr vert="horz" lIns="91416" tIns="45708" rIns="91416" bIns="45708"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GB" sz="4399" b="1"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Autoclave: </a:t>
            </a:r>
            <a:r>
              <a:rPr lang="en-GB" sz="3599" b="1"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scientific principles</a:t>
            </a:r>
            <a:endParaRPr lang="en-GB" sz="4399"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4" name="Rechthoek 3"/>
          <p:cNvSpPr/>
          <p:nvPr/>
        </p:nvSpPr>
        <p:spPr>
          <a:xfrm>
            <a:off x="945683" y="1409670"/>
            <a:ext cx="6378280" cy="2399135"/>
          </a:xfrm>
          <a:prstGeom prst="rect">
            <a:avLst/>
          </a:prstGeom>
        </p:spPr>
        <p:txBody>
          <a:bodyPr wrap="square">
            <a:spAutoFit/>
          </a:bodyPr>
          <a:lstStyle/>
          <a:p>
            <a:r>
              <a:rPr lang="en-GB" sz="1999" dirty="0">
                <a:solidFill>
                  <a:srgbClr val="292526"/>
                </a:solidFill>
                <a:latin typeface="+mj-lt"/>
              </a:rPr>
              <a:t>Autoclaves work by taking advantage of the </a:t>
            </a:r>
            <a:r>
              <a:rPr lang="en-GB" sz="1999" b="1" dirty="0">
                <a:solidFill>
                  <a:srgbClr val="0070C0"/>
                </a:solidFill>
                <a:latin typeface="+mj-lt"/>
              </a:rPr>
              <a:t>thermo-dynamic properties of water</a:t>
            </a:r>
            <a:r>
              <a:rPr lang="en-GB" sz="1999" b="1" dirty="0">
                <a:solidFill>
                  <a:srgbClr val="292526"/>
                </a:solidFill>
                <a:latin typeface="+mj-lt"/>
              </a:rPr>
              <a:t>.</a:t>
            </a:r>
            <a:r>
              <a:rPr lang="en-GB" sz="1999" dirty="0">
                <a:solidFill>
                  <a:srgbClr val="292526"/>
                </a:solidFill>
                <a:latin typeface="+mj-lt"/>
              </a:rPr>
              <a:t> In normal conditions (at sea level and pressure of 1 atmosphere) water (in liquid phase) boils and is converted into vapour (gaseous phase) at a 100 °C. </a:t>
            </a:r>
          </a:p>
          <a:p>
            <a:endParaRPr lang="en-GB" sz="1000" dirty="0">
              <a:solidFill>
                <a:srgbClr val="292526"/>
              </a:solidFill>
              <a:latin typeface="+mj-lt"/>
            </a:endParaRPr>
          </a:p>
          <a:p>
            <a:r>
              <a:rPr lang="en-GB" sz="1999" dirty="0">
                <a:solidFill>
                  <a:srgbClr val="292526"/>
                </a:solidFill>
                <a:latin typeface="+mj-lt"/>
              </a:rPr>
              <a:t>If the pressure is reduced, it boils at a lower temperature (98.6 </a:t>
            </a:r>
            <a:r>
              <a:rPr lang="en-GB" sz="1999" dirty="0">
                <a:solidFill>
                  <a:srgbClr val="292526"/>
                </a:solidFill>
              </a:rPr>
              <a:t>°</a:t>
            </a:r>
            <a:r>
              <a:rPr lang="en-GB" sz="1999" dirty="0">
                <a:solidFill>
                  <a:srgbClr val="292526"/>
                </a:solidFill>
                <a:latin typeface="+mj-lt"/>
              </a:rPr>
              <a:t>C at 1250 m. altitude</a:t>
            </a:r>
            <a:r>
              <a:rPr lang="en-GB" sz="1999" dirty="0">
                <a:solidFill>
                  <a:srgbClr val="292526"/>
                </a:solidFill>
              </a:rPr>
              <a:t>)</a:t>
            </a:r>
            <a:r>
              <a:rPr lang="en-GB" sz="1999" dirty="0">
                <a:solidFill>
                  <a:srgbClr val="292526"/>
                </a:solidFill>
                <a:latin typeface="+mj-lt"/>
              </a:rPr>
              <a:t>. </a:t>
            </a:r>
            <a:r>
              <a:rPr lang="en-GB" sz="1999" b="1" dirty="0">
                <a:solidFill>
                  <a:srgbClr val="7030A0"/>
                </a:solidFill>
                <a:latin typeface="+mj-lt"/>
              </a:rPr>
              <a:t>If the pressure rises, it boils at a higher temperature. </a:t>
            </a:r>
          </a:p>
        </p:txBody>
      </p:sp>
      <p:pic>
        <p:nvPicPr>
          <p:cNvPr id="14" name="Afbeelding 1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323964" y="1559580"/>
            <a:ext cx="3630216" cy="3284372"/>
          </a:xfrm>
          <a:prstGeom prst="rect">
            <a:avLst/>
          </a:prstGeom>
        </p:spPr>
      </p:pic>
      <p:sp>
        <p:nvSpPr>
          <p:cNvPr id="15" name="Rechthoek 14"/>
          <p:cNvSpPr/>
          <p:nvPr/>
        </p:nvSpPr>
        <p:spPr>
          <a:xfrm>
            <a:off x="7471922" y="5009682"/>
            <a:ext cx="3493786" cy="646163"/>
          </a:xfrm>
          <a:prstGeom prst="rect">
            <a:avLst/>
          </a:prstGeom>
        </p:spPr>
        <p:txBody>
          <a:bodyPr wrap="square">
            <a:spAutoFit/>
          </a:bodyPr>
          <a:lstStyle/>
          <a:p>
            <a:pPr algn="ctr"/>
            <a:r>
              <a:rPr lang="en-GB" sz="1799" dirty="0">
                <a:solidFill>
                  <a:srgbClr val="292526"/>
                </a:solidFill>
                <a:latin typeface="+mj-lt"/>
              </a:rPr>
              <a:t>Fixed relation between steam pressure and temperature</a:t>
            </a:r>
            <a:endParaRPr lang="en-GB" sz="1799" dirty="0">
              <a:latin typeface="+mj-lt"/>
            </a:endParaRPr>
          </a:p>
        </p:txBody>
      </p:sp>
      <p:sp>
        <p:nvSpPr>
          <p:cNvPr id="2" name="Rechthoek 1"/>
          <p:cNvSpPr/>
          <p:nvPr/>
        </p:nvSpPr>
        <p:spPr>
          <a:xfrm>
            <a:off x="945684" y="4671217"/>
            <a:ext cx="6526239" cy="1323094"/>
          </a:xfrm>
          <a:prstGeom prst="rect">
            <a:avLst/>
          </a:prstGeom>
        </p:spPr>
        <p:txBody>
          <a:bodyPr wrap="square">
            <a:spAutoFit/>
          </a:bodyPr>
          <a:lstStyle/>
          <a:p>
            <a:pPr lvl="0"/>
            <a:r>
              <a:rPr lang="en-GB" sz="1999" dirty="0">
                <a:solidFill>
                  <a:srgbClr val="292526"/>
                </a:solidFill>
                <a:latin typeface="Calibri Light" panose="020F0302020204030204"/>
              </a:rPr>
              <a:t>Through the control of water vapour pressure, the autoclave can, in its sealed chamber, reach temperatures higher than 100 °C; or inversely, by controlling the temperature, can achieve pressures greater than atmospheric pressure.</a:t>
            </a:r>
          </a:p>
        </p:txBody>
      </p:sp>
    </p:spTree>
    <p:extLst>
      <p:ext uri="{BB962C8B-B14F-4D97-AF65-F5344CB8AC3E}">
        <p14:creationId xmlns:p14="http://schemas.microsoft.com/office/powerpoint/2010/main" val="27114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
          <p:cNvSpPr txBox="1">
            <a:spLocks/>
          </p:cNvSpPr>
          <p:nvPr/>
        </p:nvSpPr>
        <p:spPr>
          <a:xfrm>
            <a:off x="476125" y="367635"/>
            <a:ext cx="11492624" cy="774498"/>
          </a:xfrm>
          <a:prstGeom prst="rect">
            <a:avLst/>
          </a:prstGeom>
        </p:spPr>
        <p:txBody>
          <a:bodyPr vert="horz" lIns="91416" tIns="45708" rIns="91416" bIns="45708"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GB" sz="3999" b="1"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Operation of the autoclave</a:t>
            </a:r>
            <a:endParaRPr lang="en-GB" sz="4799"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2" name="Rechthoek 1"/>
          <p:cNvSpPr/>
          <p:nvPr/>
        </p:nvSpPr>
        <p:spPr>
          <a:xfrm>
            <a:off x="914161" y="1362547"/>
            <a:ext cx="10749866" cy="3046195"/>
          </a:xfrm>
          <a:prstGeom prst="rect">
            <a:avLst/>
          </a:prstGeom>
        </p:spPr>
        <p:txBody>
          <a:bodyPr wrap="square">
            <a:spAutoFit/>
          </a:bodyPr>
          <a:lstStyle/>
          <a:p>
            <a:r>
              <a:rPr lang="en-GB" sz="2399" dirty="0">
                <a:latin typeface="+mj-lt"/>
              </a:rPr>
              <a:t>1. Turn the autoclave </a:t>
            </a:r>
            <a:r>
              <a:rPr lang="en-GB" sz="2399" b="1" dirty="0">
                <a:solidFill>
                  <a:srgbClr val="7030A0"/>
                </a:solidFill>
                <a:latin typeface="+mj-lt"/>
              </a:rPr>
              <a:t>ON</a:t>
            </a:r>
            <a:r>
              <a:rPr lang="en-GB" sz="2399" dirty="0">
                <a:latin typeface="+mj-lt"/>
              </a:rPr>
              <a:t>.</a:t>
            </a:r>
          </a:p>
          <a:p>
            <a:r>
              <a:rPr lang="en-GB" sz="2399" dirty="0">
                <a:latin typeface="+mj-lt"/>
              </a:rPr>
              <a:t>2. </a:t>
            </a:r>
            <a:r>
              <a:rPr lang="en-GB" sz="2399" b="1" dirty="0">
                <a:solidFill>
                  <a:srgbClr val="7030A0"/>
                </a:solidFill>
                <a:latin typeface="+mj-lt"/>
              </a:rPr>
              <a:t>Open  the door </a:t>
            </a:r>
            <a:r>
              <a:rPr lang="en-GB" sz="2399" dirty="0">
                <a:latin typeface="+mj-lt"/>
              </a:rPr>
              <a:t>of the autoclave. In large capacity autoclaves, this process is done electromechanically. </a:t>
            </a:r>
          </a:p>
          <a:p>
            <a:r>
              <a:rPr lang="en-GB" sz="2399" dirty="0">
                <a:latin typeface="+mj-lt"/>
              </a:rPr>
              <a:t>3. </a:t>
            </a:r>
            <a:r>
              <a:rPr lang="en-GB" sz="2399" b="1" dirty="0">
                <a:solidFill>
                  <a:srgbClr val="7030A0"/>
                </a:solidFill>
                <a:latin typeface="+mj-lt"/>
              </a:rPr>
              <a:t>Place</a:t>
            </a:r>
            <a:r>
              <a:rPr lang="en-GB" sz="2399" dirty="0">
                <a:latin typeface="+mj-lt"/>
              </a:rPr>
              <a:t> the sterilization containers with the prepared material (cleaned, washed, dried) into the sterilization chamber.</a:t>
            </a:r>
          </a:p>
          <a:p>
            <a:r>
              <a:rPr lang="en-GB" sz="2399" dirty="0">
                <a:latin typeface="+mj-lt"/>
              </a:rPr>
              <a:t>4. </a:t>
            </a:r>
            <a:r>
              <a:rPr lang="en-GB" sz="2399" b="1" dirty="0">
                <a:solidFill>
                  <a:srgbClr val="7030A0"/>
                </a:solidFill>
                <a:latin typeface="+mj-lt"/>
              </a:rPr>
              <a:t>Close the door </a:t>
            </a:r>
            <a:r>
              <a:rPr lang="en-GB" sz="2399" dirty="0">
                <a:latin typeface="+mj-lt"/>
              </a:rPr>
              <a:t>of the autoclave.</a:t>
            </a:r>
          </a:p>
          <a:p>
            <a:r>
              <a:rPr lang="en-GB" sz="2399" dirty="0">
                <a:latin typeface="+mj-lt"/>
              </a:rPr>
              <a:t>5. Select the required </a:t>
            </a:r>
            <a:r>
              <a:rPr lang="en-GB" sz="2399" b="1" dirty="0">
                <a:solidFill>
                  <a:srgbClr val="7030A0"/>
                </a:solidFill>
                <a:latin typeface="+mj-lt"/>
              </a:rPr>
              <a:t>sterilization cycle </a:t>
            </a:r>
            <a:r>
              <a:rPr lang="en-GB" sz="2399" dirty="0">
                <a:latin typeface="+mj-lt"/>
              </a:rPr>
              <a:t>depending on the type of objects or materials to be sterilized. </a:t>
            </a:r>
          </a:p>
        </p:txBody>
      </p:sp>
    </p:spTree>
    <p:extLst>
      <p:ext uri="{BB962C8B-B14F-4D97-AF65-F5344CB8AC3E}">
        <p14:creationId xmlns:p14="http://schemas.microsoft.com/office/powerpoint/2010/main" val="1119127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024491" y="1194188"/>
            <a:ext cx="9693268" cy="4398263"/>
          </a:xfrm>
          <a:prstGeom prst="rect">
            <a:avLst/>
          </a:prstGeom>
        </p:spPr>
        <p:txBody>
          <a:bodyPr wrap="square">
            <a:spAutoFit/>
          </a:bodyPr>
          <a:lstStyle/>
          <a:p>
            <a:r>
              <a:rPr lang="en-GB" sz="1999" dirty="0"/>
              <a:t>From this moment on, the process proceeds as indicated next:</a:t>
            </a:r>
          </a:p>
          <a:p>
            <a:pPr marL="914126" lvl="1" indent="-457063">
              <a:buAutoNum type="alphaLcParenR"/>
            </a:pPr>
            <a:r>
              <a:rPr lang="en-GB" sz="1999" dirty="0"/>
              <a:t>The </a:t>
            </a:r>
            <a:r>
              <a:rPr lang="en-GB" sz="1999" b="1" dirty="0">
                <a:solidFill>
                  <a:srgbClr val="0070C0"/>
                </a:solidFill>
              </a:rPr>
              <a:t>pre-treatment phase </a:t>
            </a:r>
            <a:r>
              <a:rPr lang="en-GB" sz="1999" dirty="0"/>
              <a:t>is initiated. In this phase, short alternate cycles of emptying and injecting of vapour into the sterilization chamber are performed so that </a:t>
            </a:r>
            <a:r>
              <a:rPr lang="en-GB" sz="1999" b="1" dirty="0">
                <a:solidFill>
                  <a:srgbClr val="7030A0"/>
                </a:solidFill>
              </a:rPr>
              <a:t>air is extracted</a:t>
            </a:r>
            <a:r>
              <a:rPr lang="en-GB" sz="1999" dirty="0"/>
              <a:t> from it and packets protecting the material are sterilized.</a:t>
            </a:r>
          </a:p>
          <a:p>
            <a:pPr lvl="1"/>
            <a:endParaRPr lang="en-GB" sz="1999" dirty="0"/>
          </a:p>
          <a:p>
            <a:pPr lvl="1"/>
            <a:r>
              <a:rPr lang="en-GB" sz="1999" dirty="0"/>
              <a:t>b) When the air has been removed, </a:t>
            </a:r>
            <a:r>
              <a:rPr lang="en-GB" sz="1999" b="1" dirty="0">
                <a:solidFill>
                  <a:srgbClr val="7030A0"/>
                </a:solidFill>
              </a:rPr>
              <a:t>filling  and  pressurization </a:t>
            </a:r>
            <a:r>
              <a:rPr lang="en-GB" sz="1999" dirty="0"/>
              <a:t>of the sterilization chamber is initiated. At this time, the vapour enters into contact with objects to be sterilized and a process of heat transference is initiated between high temperature vapour and articles to be sterilized. Upon transferring thermal energy, a portion of vapour is converted into liquid water (</a:t>
            </a:r>
            <a:r>
              <a:rPr lang="en-GB" sz="1999" b="1" dirty="0">
                <a:solidFill>
                  <a:srgbClr val="7030A0"/>
                </a:solidFill>
              </a:rPr>
              <a:t>condensed liquid</a:t>
            </a:r>
            <a:r>
              <a:rPr lang="en-GB" sz="1999" dirty="0"/>
              <a:t>)  in the exterior layers of the material used for packing, simultaneously decreasing its volume in a significant way. More vapour can then enter the sterilization chamber, which penetrates even further inside the packages to be sterilized. Vapour eventually completely surrounds these and the pressure and temperature are established.</a:t>
            </a:r>
          </a:p>
        </p:txBody>
      </p:sp>
      <p:sp>
        <p:nvSpPr>
          <p:cNvPr id="3" name="Titel 1"/>
          <p:cNvSpPr txBox="1">
            <a:spLocks/>
          </p:cNvSpPr>
          <p:nvPr/>
        </p:nvSpPr>
        <p:spPr>
          <a:xfrm>
            <a:off x="476125" y="367635"/>
            <a:ext cx="11492624" cy="774498"/>
          </a:xfrm>
          <a:prstGeom prst="rect">
            <a:avLst/>
          </a:prstGeom>
        </p:spPr>
        <p:txBody>
          <a:bodyPr vert="horz" lIns="91416" tIns="45708" rIns="91416" bIns="45708"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GB" sz="3999" b="1"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Operation of the autoclave</a:t>
            </a:r>
            <a:endParaRPr lang="en-GB" sz="4799"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56101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914161" y="944733"/>
            <a:ext cx="9976973" cy="4705832"/>
          </a:xfrm>
          <a:prstGeom prst="rect">
            <a:avLst/>
          </a:prstGeom>
        </p:spPr>
        <p:txBody>
          <a:bodyPr wrap="square">
            <a:spAutoFit/>
          </a:bodyPr>
          <a:lstStyle/>
          <a:p>
            <a:pPr lvl="1"/>
            <a:r>
              <a:rPr lang="en-US" sz="1999" dirty="0"/>
              <a:t>c) Once these conditions are attained, the countdown for completing the sterilization (depending on the type of objects or materials being processed) is initiated. The higher the temperature and pressure, the lesser the time required for sterilizing. </a:t>
            </a:r>
          </a:p>
          <a:p>
            <a:pPr lvl="1"/>
            <a:endParaRPr lang="en-US" sz="1999" dirty="0"/>
          </a:p>
          <a:p>
            <a:pPr lvl="1"/>
            <a:r>
              <a:rPr lang="en-US" sz="1999" dirty="0"/>
              <a:t>d) Once the programmed sterilization time has ended, post treatment process is initiated. This includes depressurization of the chamber . </a:t>
            </a:r>
          </a:p>
          <a:p>
            <a:pPr lvl="1"/>
            <a:endParaRPr lang="en-US" sz="1999" dirty="0"/>
          </a:p>
          <a:p>
            <a:pPr lvl="1"/>
            <a:r>
              <a:rPr lang="en-US" sz="1999" dirty="0"/>
              <a:t>e) Finally, controlled entry of air through valves with high efficiency filters will be allowed until the pressure in the sterilization chamber is equal to the atmospheric pressure. </a:t>
            </a:r>
          </a:p>
          <a:p>
            <a:pPr lvl="1"/>
            <a:endParaRPr lang="en-US" sz="1999" dirty="0"/>
          </a:p>
          <a:p>
            <a:pPr lvl="1"/>
            <a:r>
              <a:rPr lang="en-US" sz="1999" dirty="0"/>
              <a:t>7. Open the door of the autoclave.</a:t>
            </a:r>
          </a:p>
          <a:p>
            <a:pPr lvl="1"/>
            <a:r>
              <a:rPr lang="en-US" sz="1999" dirty="0"/>
              <a:t>8. Unload the sterilized material.</a:t>
            </a:r>
          </a:p>
          <a:p>
            <a:pPr lvl="1"/>
            <a:r>
              <a:rPr lang="en-US" sz="1999" dirty="0"/>
              <a:t>9. Close the door once the sterilized material is unloaded to conserve the heat </a:t>
            </a:r>
          </a:p>
          <a:p>
            <a:pPr lvl="1"/>
            <a:r>
              <a:rPr lang="en-US" sz="1999" dirty="0"/>
              <a:t>    in the sterilization chamber and facilitate the next sterilization cycle.</a:t>
            </a:r>
          </a:p>
          <a:p>
            <a:pPr lvl="1"/>
            <a:r>
              <a:rPr lang="en-US" sz="1999" dirty="0"/>
              <a:t>10. Store the sterilized material appropriately.</a:t>
            </a:r>
          </a:p>
        </p:txBody>
      </p:sp>
      <p:sp>
        <p:nvSpPr>
          <p:cNvPr id="3" name="Titel 1"/>
          <p:cNvSpPr txBox="1">
            <a:spLocks/>
          </p:cNvSpPr>
          <p:nvPr/>
        </p:nvSpPr>
        <p:spPr>
          <a:xfrm>
            <a:off x="476125" y="894"/>
            <a:ext cx="11492624" cy="725025"/>
          </a:xfrm>
          <a:prstGeom prst="rect">
            <a:avLst/>
          </a:prstGeom>
        </p:spPr>
        <p:txBody>
          <a:bodyPr vert="horz" lIns="91416" tIns="45708" rIns="91416" bIns="45708"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GB" sz="3999" b="1"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Operation of the autoclave</a:t>
            </a:r>
            <a:endParaRPr lang="en-GB" sz="4799"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38529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
          <p:cNvSpPr txBox="1">
            <a:spLocks/>
          </p:cNvSpPr>
          <p:nvPr/>
        </p:nvSpPr>
        <p:spPr>
          <a:xfrm>
            <a:off x="984574" y="261097"/>
            <a:ext cx="9843515" cy="774498"/>
          </a:xfrm>
          <a:prstGeom prst="rect">
            <a:avLst/>
          </a:prstGeom>
        </p:spPr>
        <p:txBody>
          <a:bodyPr vert="horz" lIns="91416" tIns="45708" rIns="91416" bIns="45708"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GB" sz="4399" b="1"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Autoclave: Construction</a:t>
            </a:r>
          </a:p>
        </p:txBody>
      </p:sp>
      <p:sp>
        <p:nvSpPr>
          <p:cNvPr id="2" name="Rechthoek 1"/>
          <p:cNvSpPr/>
          <p:nvPr/>
        </p:nvSpPr>
        <p:spPr>
          <a:xfrm>
            <a:off x="1108039" y="1516699"/>
            <a:ext cx="4263974" cy="3167991"/>
          </a:xfrm>
          <a:prstGeom prst="rect">
            <a:avLst/>
          </a:prstGeom>
        </p:spPr>
        <p:txBody>
          <a:bodyPr wrap="square">
            <a:spAutoFit/>
          </a:bodyPr>
          <a:lstStyle/>
          <a:p>
            <a:r>
              <a:rPr lang="en-GB" sz="1999" dirty="0">
                <a:solidFill>
                  <a:srgbClr val="292526"/>
                </a:solidFill>
                <a:latin typeface="+mj-lt"/>
              </a:rPr>
              <a:t>Autoclaves are available in many sizes. The smallest are the table-top type and the largest are complex equipment that require a great amount of pre-installation for their operation. The volume of the sterilization chamber is taken as a reference in litres [l] in order to measure the autoclave’s size. </a:t>
            </a:r>
          </a:p>
          <a:p>
            <a:endParaRPr lang="en-GB" sz="1999" dirty="0">
              <a:solidFill>
                <a:srgbClr val="292526"/>
              </a:solidFill>
              <a:latin typeface="+mj-lt"/>
            </a:endParaRPr>
          </a:p>
          <a:p>
            <a:r>
              <a:rPr lang="en-GB" sz="1999" dirty="0">
                <a:solidFill>
                  <a:srgbClr val="292526"/>
                </a:solidFill>
                <a:latin typeface="+mj-lt"/>
              </a:rPr>
              <a:t>.</a:t>
            </a:r>
            <a:endParaRPr lang="en-GB" sz="1999" dirty="0">
              <a:latin typeface="+mj-lt"/>
            </a:endParaRPr>
          </a:p>
        </p:txBody>
      </p:sp>
      <p:pic>
        <p:nvPicPr>
          <p:cNvPr id="3" name="صورة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2014" y="1172842"/>
            <a:ext cx="5456076" cy="4470453"/>
          </a:xfrm>
          <a:prstGeom prst="rect">
            <a:avLst/>
          </a:prstGeom>
        </p:spPr>
      </p:pic>
    </p:spTree>
    <p:extLst>
      <p:ext uri="{BB962C8B-B14F-4D97-AF65-F5344CB8AC3E}">
        <p14:creationId xmlns:p14="http://schemas.microsoft.com/office/powerpoint/2010/main" val="863548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3190</TotalTime>
  <Words>1695</Words>
  <Application>Microsoft Office PowerPoint</Application>
  <PresentationFormat>Custom</PresentationFormat>
  <Paragraphs>108</Paragraphs>
  <Slides>18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Calibri</vt:lpstr>
      <vt:lpstr>Calibri Light</vt:lpstr>
      <vt:lpstr>Courier New</vt:lpstr>
      <vt:lpstr>Euphemia</vt:lpstr>
      <vt:lpstr>Franklin Gothic Medium</vt:lpstr>
      <vt:lpstr>Wingdings</vt:lpstr>
      <vt:lpstr>Office Theme</vt:lpstr>
      <vt:lpstr>PowerPoint Presentation</vt:lpstr>
      <vt:lpstr>Autoclave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BMID_I</dc:title>
  <dc:subject>Lecture 2</dc:subject>
  <dc:creator>MAHİR RAHMAN AL-HAJAJ</dc:creator>
  <cp:keywords>Al-Mustaqbal University College</cp:keywords>
  <cp:lastModifiedBy>zainab</cp:lastModifiedBy>
  <cp:revision>171</cp:revision>
  <cp:lastPrinted>2022-10-07T10:41:38Z</cp:lastPrinted>
  <dcterms:created xsi:type="dcterms:W3CDTF">2022-10-06T20:58:31Z</dcterms:created>
  <dcterms:modified xsi:type="dcterms:W3CDTF">2024-11-29T16:33:53Z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