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handoutMasterIdLst>
    <p:handoutMasterId r:id="rId28"/>
  </p:handoutMasterIdLst>
  <p:sldIdLst>
    <p:sldId id="256" r:id="rId2"/>
    <p:sldId id="392" r:id="rId3"/>
    <p:sldId id="407" r:id="rId4"/>
    <p:sldId id="391" r:id="rId5"/>
    <p:sldId id="404" r:id="rId6"/>
    <p:sldId id="408" r:id="rId7"/>
    <p:sldId id="393" r:id="rId8"/>
    <p:sldId id="409" r:id="rId9"/>
    <p:sldId id="405" r:id="rId10"/>
    <p:sldId id="410" r:id="rId11"/>
    <p:sldId id="406" r:id="rId12"/>
    <p:sldId id="395" r:id="rId13"/>
    <p:sldId id="397" r:id="rId14"/>
    <p:sldId id="412" r:id="rId15"/>
    <p:sldId id="411" r:id="rId16"/>
    <p:sldId id="396" r:id="rId17"/>
    <p:sldId id="413" r:id="rId18"/>
    <p:sldId id="399" r:id="rId19"/>
    <p:sldId id="415" r:id="rId20"/>
    <p:sldId id="414" r:id="rId21"/>
    <p:sldId id="398" r:id="rId22"/>
    <p:sldId id="382" r:id="rId23"/>
    <p:sldId id="416" r:id="rId24"/>
    <p:sldId id="417" r:id="rId25"/>
    <p:sldId id="290" r:id="rId26"/>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howGuides="1">
      <p:cViewPr varScale="1">
        <p:scale>
          <a:sx n="72" d="100"/>
          <a:sy n="72" d="100"/>
        </p:scale>
        <p:origin x="618" y="7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11/29/2024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pPr/>
              <a:t>11/29/2024</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A60EEC-589F-8627-7A70-FE668FEBC69C}"/>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EAB409D9-CB05-C02D-27D4-B48EEFD1AFAF}"/>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9539E7B7-89AB-D701-8DB8-FF2AB33BA8E9}"/>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DA8FF8D8-4822-8FE3-A258-A5237BF0DE21}"/>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2B201BB6-CE50-76AD-F209-90A815548CEC}"/>
                </a:ext>
              </a:extLst>
            </p:cNvPr>
            <p:cNvSpPr/>
            <p:nvPr/>
          </p:nvSpPr>
          <p:spPr>
            <a:xfrm>
              <a:off x="0" y="0"/>
              <a:ext cx="1472184" cy="1024128"/>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Rectangle 11">
            <a:extLst>
              <a:ext uri="{FF2B5EF4-FFF2-40B4-BE49-F238E27FC236}">
                <a16:creationId xmlns:a16="http://schemas.microsoft.com/office/drawing/2014/main" id="{DA9B77F2-2391-AD2C-6C9D-D3D120569D90}"/>
              </a:ext>
            </a:extLst>
          </p:cNvPr>
          <p:cNvSpPr/>
          <p:nvPr userDrawn="1"/>
        </p:nvSpPr>
        <p:spPr>
          <a:xfrm>
            <a:off x="111025" y="136668"/>
            <a:ext cx="11966775" cy="6584664"/>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5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AFF2F-A8BD-568A-1D5C-D27CFE99ADF3}"/>
              </a:ext>
            </a:extLst>
          </p:cNvPr>
          <p:cNvSpPr>
            <a:spLocks noGrp="1"/>
          </p:cNvSpPr>
          <p:nvPr>
            <p:ph type="dt" sz="half" idx="10"/>
          </p:nvPr>
        </p:nvSpPr>
        <p:spPr/>
        <p:txBody>
          <a:bodyPr/>
          <a:lstStyle/>
          <a:p>
            <a:fld id="{FB74EC88-80EF-45B4-82D2-C5DF37C50BAD}" type="datetime1">
              <a:rPr lang="en-US" smtClean="0"/>
              <a:t>11/29/2024</a:t>
            </a:fld>
            <a:endParaRPr lang="en-US"/>
          </a:p>
        </p:txBody>
      </p:sp>
      <p:sp>
        <p:nvSpPr>
          <p:cNvPr id="3" name="Footer Placeholder 2">
            <a:extLst>
              <a:ext uri="{FF2B5EF4-FFF2-40B4-BE49-F238E27FC236}">
                <a16:creationId xmlns:a16="http://schemas.microsoft.com/office/drawing/2014/main" id="{B837642E-3277-7ACA-BE65-80D07438F70A}"/>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BEDA56E4-3C1C-4196-23B7-DB2345B93814}"/>
              </a:ext>
            </a:extLst>
          </p:cNvPr>
          <p:cNvSpPr>
            <a:spLocks noGrp="1"/>
          </p:cNvSpPr>
          <p:nvPr>
            <p:ph type="sldNum" sz="quarter" idx="12"/>
          </p:nvPr>
        </p:nvSpPr>
        <p:spPr>
          <a:xfrm>
            <a:off x="9142412" y="304800"/>
            <a:ext cx="2742486" cy="365125"/>
          </a:xfrm>
        </p:spPr>
        <p:txBody>
          <a:bodyPr/>
          <a:lstStyle>
            <a:lvl1pPr>
              <a:defRPr sz="1400">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40553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B16D7-FA58-423B-9C45-A58A45F4523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96A82-6D65-4B71-B700-DFC6EB8823B3}" type="slidenum">
              <a:rPr lang="en-US" smtClean="0"/>
              <a:t>‹#›</a:t>
            </a:fld>
            <a:endParaRPr lang="en-US"/>
          </a:p>
        </p:txBody>
      </p:sp>
    </p:spTree>
    <p:extLst>
      <p:ext uri="{BB962C8B-B14F-4D97-AF65-F5344CB8AC3E}">
        <p14:creationId xmlns:p14="http://schemas.microsoft.com/office/powerpoint/2010/main" val="1939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6E025-BC44-2E4A-046E-57D375D583D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3520F-7348-7FBE-757F-F0F230320A7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0BDE8-E2B2-B204-9207-0C64FF39E0C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4ABB-A2C5-4230-862B-81C5A29EA900}" type="datetime1">
              <a:rPr lang="en-US" smtClean="0"/>
              <a:t>11/29/2024</a:t>
            </a:fld>
            <a:endParaRPr lang="en-US" dirty="0"/>
          </a:p>
        </p:txBody>
      </p:sp>
      <p:sp>
        <p:nvSpPr>
          <p:cNvPr id="5" name="Footer Placeholder 4">
            <a:extLst>
              <a:ext uri="{FF2B5EF4-FFF2-40B4-BE49-F238E27FC236}">
                <a16:creationId xmlns:a16="http://schemas.microsoft.com/office/drawing/2014/main" id="{C7F2CF12-6D60-52BE-A35C-72B906B6724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77B9E6CB-41C5-737F-54BB-FC5D1AA91E6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pPr/>
              <a:t>‹#›</a:t>
            </a:fld>
            <a:endParaRPr lang="en-US"/>
          </a:p>
        </p:txBody>
      </p:sp>
      <p:grpSp>
        <p:nvGrpSpPr>
          <p:cNvPr id="7" name="Group 6">
            <a:extLst>
              <a:ext uri="{FF2B5EF4-FFF2-40B4-BE49-F238E27FC236}">
                <a16:creationId xmlns:a16="http://schemas.microsoft.com/office/drawing/2014/main" id="{37E62E8E-2DA7-4088-E27F-8DA6B360D31A}"/>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DDBEF75D-824A-3F4E-4B06-D69727D3D41B}"/>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00D79712-6196-F143-8273-02137656E096}"/>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7F00C420-B7FB-7EE5-E080-670618454FD7}"/>
                </a:ext>
              </a:extLst>
            </p:cNvPr>
            <p:cNvSpPr/>
            <p:nvPr/>
          </p:nvSpPr>
          <p:spPr>
            <a:xfrm>
              <a:off x="0" y="0"/>
              <a:ext cx="1472184" cy="1024128"/>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1" name="Picture 10">
            <a:extLst>
              <a:ext uri="{FF2B5EF4-FFF2-40B4-BE49-F238E27FC236}">
                <a16:creationId xmlns:a16="http://schemas.microsoft.com/office/drawing/2014/main" id="{64A237CE-0774-F2D2-1A12-2C95E35618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7012" y="192896"/>
            <a:ext cx="685801" cy="785495"/>
          </a:xfrm>
          <a:prstGeom prst="rect">
            <a:avLst/>
          </a:prstGeom>
          <a:noFill/>
          <a:ln>
            <a:noFill/>
          </a:ln>
        </p:spPr>
      </p:pic>
      <p:sp>
        <p:nvSpPr>
          <p:cNvPr id="12" name="Rectangle 11">
            <a:extLst>
              <a:ext uri="{FF2B5EF4-FFF2-40B4-BE49-F238E27FC236}">
                <a16:creationId xmlns:a16="http://schemas.microsoft.com/office/drawing/2014/main" id="{24A27DD6-2417-9D09-E6CA-A2E010E831DC}"/>
              </a:ext>
            </a:extLst>
          </p:cNvPr>
          <p:cNvSpPr/>
          <p:nvPr userDrawn="1"/>
        </p:nvSpPr>
        <p:spPr>
          <a:xfrm>
            <a:off x="97911" y="121444"/>
            <a:ext cx="11979889" cy="6615112"/>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02790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BAE67A5E-824D-209C-84A3-3D6BA71E64D8}"/>
              </a:ext>
            </a:extLst>
          </p:cNvPr>
          <p:cNvSpPr txBox="1">
            <a:spLocks noChangeArrowheads="1"/>
          </p:cNvSpPr>
          <p:nvPr/>
        </p:nvSpPr>
        <p:spPr bwMode="auto">
          <a:xfrm>
            <a:off x="1291199" y="1478784"/>
            <a:ext cx="8792038" cy="30170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Al-</a:t>
            </a:r>
            <a:r>
              <a:rPr lang="en-US" sz="2400" dirty="0" err="1">
                <a:effectLst/>
                <a:latin typeface="Franklin Gothic Medium" panose="020B0603020102020204" pitchFamily="34" charset="0"/>
                <a:ea typeface="Calibri" panose="020F0502020204030204" pitchFamily="34" charset="0"/>
                <a:cs typeface="Arial" panose="020B0604020202020204" pitchFamily="34" charset="0"/>
              </a:rPr>
              <a:t>Mustaqbal</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 University</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Biomedical Engineering Department</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Class: </a:t>
            </a:r>
            <a:r>
              <a:rPr lang="en-US" sz="2400" dirty="0">
                <a:latin typeface="Franklin Gothic Medium" panose="020B0603020102020204" pitchFamily="34" charset="0"/>
                <a:ea typeface="Calibri" panose="020F0502020204030204" pitchFamily="34" charset="0"/>
                <a:cs typeface="Arial" panose="020B0604020202020204" pitchFamily="34" charset="0"/>
              </a:rPr>
              <a:t>3</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th</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Subject: Biomedical Instrumentation Lab</a:t>
            </a:r>
            <a:endParaRPr lang="ar-IQ" sz="24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Lecturer: </a:t>
            </a:r>
            <a:r>
              <a:rPr lang="sv-SE" sz="2400" dirty="0">
                <a:effectLst/>
                <a:latin typeface="Franklin Gothic Medium" panose="020B0603020102020204" pitchFamily="34" charset="0"/>
                <a:ea typeface="Calibri" panose="020F0502020204030204" pitchFamily="34" charset="0"/>
                <a:cs typeface="Arial" panose="020B0604020202020204" pitchFamily="34" charset="0"/>
              </a:rPr>
              <a:t>M.SC. ZAINAB  SATTAR JABBAR</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1</a:t>
            </a:r>
            <a:r>
              <a:rPr lang="en-US" sz="2400" baseline="30000" dirty="0">
                <a:effectLst/>
                <a:latin typeface="Franklin Gothic Medium" panose="020B0603020102020204" pitchFamily="34" charset="0"/>
                <a:ea typeface="Calibri" panose="020F0502020204030204" pitchFamily="34" charset="0"/>
                <a:cs typeface="Arial" panose="020B0604020202020204" pitchFamily="34" charset="0"/>
              </a:rPr>
              <a:t>st</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 term – Lect. 6: The Digestive System</a:t>
            </a:r>
          </a:p>
          <a:p>
            <a:pPr algn="ctr">
              <a:spcAft>
                <a:spcPts val="800"/>
              </a:spcAft>
            </a:pP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031B957-DFF5-3802-33C5-92A5576C8157}"/>
              </a:ext>
            </a:extLst>
          </p:cNvPr>
          <p:cNvSpPr txBox="1"/>
          <p:nvPr/>
        </p:nvSpPr>
        <p:spPr>
          <a:xfrm>
            <a:off x="455612" y="6172200"/>
            <a:ext cx="8632117" cy="369332"/>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 Email: </a:t>
            </a:r>
            <a:r>
              <a:rPr lang="en-US" sz="1800" dirty="0">
                <a:effectLst/>
                <a:latin typeface="Calibri" panose="020F0502020204030204" pitchFamily="34" charset="0"/>
                <a:ea typeface="Calibri" panose="020F0502020204030204" pitchFamily="34" charset="0"/>
                <a:cs typeface="Arial" panose="020B0604020202020204" pitchFamily="34" charset="0"/>
              </a:rPr>
              <a:t>zainab.sattar.jabbar@uomus.edu.iq</a:t>
            </a:r>
            <a:endParaRPr lang="en-US" dirty="0"/>
          </a:p>
        </p:txBody>
      </p:sp>
    </p:spTree>
    <p:extLst>
      <p:ext uri="{BB962C8B-B14F-4D97-AF65-F5344CB8AC3E}">
        <p14:creationId xmlns:p14="http://schemas.microsoft.com/office/powerpoint/2010/main" val="506761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B5299-EEC0-D09F-409D-3027625E6561}"/>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9CA84B7-49C5-2CAC-CDD1-3A7F2A924EE0}"/>
              </a:ext>
            </a:extLst>
          </p:cNvPr>
          <p:cNvSpPr txBox="1">
            <a:spLocks/>
          </p:cNvSpPr>
          <p:nvPr/>
        </p:nvSpPr>
        <p:spPr>
          <a:xfrm>
            <a:off x="763805" y="564531"/>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Function of saliva</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A34DE383-61FE-9E1B-63C5-1F9C28802569}"/>
              </a:ext>
            </a:extLst>
          </p:cNvPr>
          <p:cNvSpPr/>
          <p:nvPr/>
        </p:nvSpPr>
        <p:spPr>
          <a:xfrm>
            <a:off x="984772" y="1666762"/>
            <a:ext cx="9844529" cy="3046195"/>
          </a:xfrm>
          <a:prstGeom prst="rect">
            <a:avLst/>
          </a:prstGeom>
          <a:noFill/>
        </p:spPr>
        <p:txBody>
          <a:bodyPr wrap="square" rtlCol="0">
            <a:spAutoFit/>
          </a:bodyPr>
          <a:lstStyle/>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Contain bactericidal agents to cleanses the mouth.</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Facilitate swallowing.</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Contains amylase enzymes that break down starch.</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Aid speech by facilitating the movement of the lips and tongue.</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saliva PH ranges between 6-7, which helps neutralize gastric acid and relieve heartburn when regurgitation from the stomach to the esophagus.</a:t>
            </a:r>
          </a:p>
          <a:p>
            <a:pPr algn="just"/>
            <a:endParaRPr lang="en-US" sz="2399" dirty="0">
              <a:solidFill>
                <a:schemeClr val="tx2"/>
              </a:solidFill>
              <a:latin typeface="Times New Roman" panose="02020603050405020304" pitchFamily="18" charset="0"/>
              <a:cs typeface="Times New Roman" panose="02020603050405020304" pitchFamily="18" charset="0"/>
            </a:endParaRPr>
          </a:p>
          <a:p>
            <a:pPr marL="457063" indent="-457063"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17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2F08D-67FC-3077-AF6B-312820E54945}"/>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41DE7BD6-F1BE-432E-F73D-3D2A64CBE29D}"/>
              </a:ext>
            </a:extLst>
          </p:cNvPr>
          <p:cNvSpPr txBox="1">
            <a:spLocks/>
          </p:cNvSpPr>
          <p:nvPr/>
        </p:nvSpPr>
        <p:spPr>
          <a:xfrm>
            <a:off x="970708" y="36763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Pharynx</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FE676464-C3D6-6A2A-60D1-2790D993897B}"/>
              </a:ext>
            </a:extLst>
          </p:cNvPr>
          <p:cNvSpPr/>
          <p:nvPr/>
        </p:nvSpPr>
        <p:spPr>
          <a:xfrm>
            <a:off x="970708" y="962164"/>
            <a:ext cx="6061306" cy="5630844"/>
          </a:xfrm>
          <a:prstGeom prst="rect">
            <a:avLst/>
          </a:prstGeom>
          <a:noFill/>
        </p:spPr>
        <p:txBody>
          <a:bodyPr wrap="square" rtlCol="0">
            <a:spAutoFit/>
          </a:bodyPr>
          <a:lstStyle/>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pharynx is the cavity at the rear of the throat. It acts as a common passageway for both the digestive system (by serving as the link between the mouth and esophagus, for food) and the respiratory system (by providing access between the nasal passages and trachea, for air).</a:t>
            </a:r>
          </a:p>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It can be divided into three main parts:</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nasopharynx.</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oropharynx.</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 The hypopharynx.</a:t>
            </a:r>
          </a:p>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pharynx has two skeletal muscle layers lined with stratified squamous epithelium and allows passage of food and fluids to the esophagus and air to the trachea.</a:t>
            </a:r>
          </a:p>
        </p:txBody>
      </p:sp>
      <p:pic>
        <p:nvPicPr>
          <p:cNvPr id="6146" name="Picture 2" descr="Pharynx: Function &amp; Anatomy">
            <a:extLst>
              <a:ext uri="{FF2B5EF4-FFF2-40B4-BE49-F238E27FC236}">
                <a16:creationId xmlns:a16="http://schemas.microsoft.com/office/drawing/2014/main" id="{0DF9C6C3-3C60-3890-87F5-E35430BC0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654" y="1238527"/>
            <a:ext cx="3741032" cy="534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6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BBFC1-4E95-0BC2-070D-EE29DDB67066}"/>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6D38F03A-CB2C-A2D7-1264-90A5199ADA3E}"/>
              </a:ext>
            </a:extLst>
          </p:cNvPr>
          <p:cNvSpPr txBox="1">
            <a:spLocks/>
          </p:cNvSpPr>
          <p:nvPr/>
        </p:nvSpPr>
        <p:spPr>
          <a:xfrm>
            <a:off x="872260" y="53356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Esophagus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9DE967AA-CB39-C3F3-B197-FFD7DC6A444D}"/>
              </a:ext>
            </a:extLst>
          </p:cNvPr>
          <p:cNvSpPr/>
          <p:nvPr/>
        </p:nvSpPr>
        <p:spPr>
          <a:xfrm>
            <a:off x="970708" y="1104474"/>
            <a:ext cx="9844529" cy="1938487"/>
          </a:xfrm>
          <a:prstGeom prst="rect">
            <a:avLst/>
          </a:prstGeom>
          <a:noFill/>
        </p:spPr>
        <p:txBody>
          <a:bodyPr wrap="square" rtlCol="0">
            <a:spAutoFit/>
          </a:bodyPr>
          <a:lstStyle/>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esophagus is a muscular tube going from the laryngopharynx to the stomach. Travels through the diaphragm, join the stomach at the cardiac orifice, guarded by the gastro-esophageal sphincter or the cardiac sphincter. It transports food to the stomach.</a:t>
            </a:r>
          </a:p>
          <a:p>
            <a:pPr marL="457063" indent="-457063" algn="just">
              <a:buFont typeface="Wingdings" panose="05000000000000000000" pitchFamily="2" charset="2"/>
              <a:buChar char="Ø"/>
            </a:pPr>
            <a:endParaRPr lang="en-GB" sz="2399" b="1" dirty="0">
              <a:solidFill>
                <a:schemeClr val="tx2"/>
              </a:solidFill>
              <a:latin typeface="Times New Roman" panose="02020603050405020304" pitchFamily="18" charset="0"/>
              <a:cs typeface="Times New Roman" panose="02020603050405020304" pitchFamily="18" charset="0"/>
            </a:endParaRPr>
          </a:p>
        </p:txBody>
      </p:sp>
      <p:pic>
        <p:nvPicPr>
          <p:cNvPr id="7170" name="Picture 2" descr="Esophagus Images – Browse 31,371 Stock Photos, Vectors, and Video | Adobe  Stock">
            <a:extLst>
              <a:ext uri="{FF2B5EF4-FFF2-40B4-BE49-F238E27FC236}">
                <a16:creationId xmlns:a16="http://schemas.microsoft.com/office/drawing/2014/main" id="{CFD0F030-94B4-8304-DFF0-B7EC04055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332" y="2896325"/>
            <a:ext cx="5142161" cy="342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67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40FD0-3579-FBCA-19A1-A85BB422F95C}"/>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6D76530C-C355-A767-2334-FD76F6B4932E}"/>
              </a:ext>
            </a:extLst>
          </p:cNvPr>
          <p:cNvSpPr txBox="1">
            <a:spLocks/>
          </p:cNvSpPr>
          <p:nvPr/>
        </p:nvSpPr>
        <p:spPr>
          <a:xfrm>
            <a:off x="970708" y="40179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stomach</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AECA041B-8139-4FAB-DD9E-72975B30D024}"/>
              </a:ext>
            </a:extLst>
          </p:cNvPr>
          <p:cNvSpPr/>
          <p:nvPr/>
        </p:nvSpPr>
        <p:spPr>
          <a:xfrm>
            <a:off x="970708" y="789039"/>
            <a:ext cx="9844529" cy="6000080"/>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stomach is a J-shaped saclike chamber lying between the esophagus and the small intestine.</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stomach lies below the diaphragm in the upper left region of the abdominal cavity.</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It is divided into four sections based on structural and functional distinctions:</a:t>
            </a:r>
          </a:p>
          <a:p>
            <a:pPr marL="457063" indent="-457063"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Cardia</a:t>
            </a:r>
            <a:r>
              <a:rPr lang="en-US" sz="2399" dirty="0">
                <a:solidFill>
                  <a:schemeClr val="tx2"/>
                </a:solidFill>
                <a:latin typeface="Times New Roman" panose="02020603050405020304" pitchFamily="18" charset="0"/>
                <a:cs typeface="Times New Roman" panose="02020603050405020304" pitchFamily="18" charset="0"/>
              </a:rPr>
              <a:t> is beginning portion of the stomach that is attached to the esophagus.</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a:t>
            </a:r>
            <a:r>
              <a:rPr lang="en-US" sz="2399" b="1" dirty="0">
                <a:solidFill>
                  <a:schemeClr val="tx2"/>
                </a:solidFill>
                <a:latin typeface="Times New Roman" panose="02020603050405020304" pitchFamily="18" charset="0"/>
                <a:cs typeface="Times New Roman" panose="02020603050405020304" pitchFamily="18" charset="0"/>
              </a:rPr>
              <a:t>fundus</a:t>
            </a:r>
            <a:r>
              <a:rPr lang="en-US" sz="2399" dirty="0">
                <a:solidFill>
                  <a:schemeClr val="tx2"/>
                </a:solidFill>
                <a:latin typeface="Times New Roman" panose="02020603050405020304" pitchFamily="18" charset="0"/>
                <a:cs typeface="Times New Roman" panose="02020603050405020304" pitchFamily="18" charset="0"/>
              </a:rPr>
              <a:t> is the part of the stomach that lies above the esophageal opening.</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middle or main part of the stomach is the </a:t>
            </a:r>
            <a:r>
              <a:rPr lang="en-US" sz="2399" b="1" dirty="0">
                <a:solidFill>
                  <a:schemeClr val="tx2"/>
                </a:solidFill>
                <a:latin typeface="Times New Roman" panose="02020603050405020304" pitchFamily="18" charset="0"/>
                <a:cs typeface="Times New Roman" panose="02020603050405020304" pitchFamily="18" charset="0"/>
              </a:rPr>
              <a:t>body</a:t>
            </a:r>
            <a:r>
              <a:rPr lang="en-US" sz="2399" dirty="0">
                <a:solidFill>
                  <a:schemeClr val="tx2"/>
                </a:solidFill>
                <a:latin typeface="Times New Roman" panose="02020603050405020304" pitchFamily="18" charset="0"/>
                <a:cs typeface="Times New Roman" panose="02020603050405020304" pitchFamily="18" charset="0"/>
              </a:rPr>
              <a:t>.</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narrow portion that is connected to the small intestine is called the </a:t>
            </a:r>
            <a:r>
              <a:rPr lang="en-US" sz="2399" b="1" dirty="0">
                <a:solidFill>
                  <a:schemeClr val="tx2"/>
                </a:solidFill>
                <a:latin typeface="Times New Roman" panose="02020603050405020304" pitchFamily="18" charset="0"/>
                <a:cs typeface="Times New Roman" panose="02020603050405020304" pitchFamily="18" charset="0"/>
              </a:rPr>
              <a:t>pyloric region </a:t>
            </a:r>
            <a:r>
              <a:rPr lang="en-US" sz="2399" dirty="0">
                <a:solidFill>
                  <a:schemeClr val="tx2"/>
                </a:solidFill>
                <a:latin typeface="Times New Roman" panose="02020603050405020304" pitchFamily="18" charset="0"/>
                <a:cs typeface="Times New Roman" panose="02020603050405020304" pitchFamily="18" charset="0"/>
              </a:rPr>
              <a:t>or pylorus</a:t>
            </a:r>
          </a:p>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A sphincter called the </a:t>
            </a:r>
            <a:r>
              <a:rPr lang="en-US" sz="2399" b="1" dirty="0">
                <a:solidFill>
                  <a:schemeClr val="tx2"/>
                </a:solidFill>
                <a:latin typeface="Times New Roman" panose="02020603050405020304" pitchFamily="18" charset="0"/>
                <a:cs typeface="Times New Roman" panose="02020603050405020304" pitchFamily="18" charset="0"/>
              </a:rPr>
              <a:t>pyloric sphincter </a:t>
            </a:r>
            <a:r>
              <a:rPr lang="en-US" sz="2399" dirty="0">
                <a:solidFill>
                  <a:schemeClr val="tx2"/>
                </a:solidFill>
                <a:latin typeface="Times New Roman" panose="02020603050405020304" pitchFamily="18" charset="0"/>
                <a:cs typeface="Times New Roman" panose="02020603050405020304" pitchFamily="18" charset="0"/>
              </a:rPr>
              <a:t>controls substances from the pyloric region of the stomach into the small intestine.</a:t>
            </a:r>
          </a:p>
          <a:p>
            <a:pPr algn="just"/>
            <a:endParaRPr lang="en-US"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33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B0BA9-5153-F619-E9D3-D5890F4B656C}"/>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D46B47A-8454-2D6D-8C08-968C64975FD6}"/>
              </a:ext>
            </a:extLst>
          </p:cNvPr>
          <p:cNvSpPr txBox="1">
            <a:spLocks/>
          </p:cNvSpPr>
          <p:nvPr/>
        </p:nvSpPr>
        <p:spPr>
          <a:xfrm>
            <a:off x="970708" y="54243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stomach</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53E4884-64C9-2D13-1FA8-8067E52C82DF}"/>
              </a:ext>
            </a:extLst>
          </p:cNvPr>
          <p:cNvPicPr>
            <a:picLocks noChangeAspect="1"/>
          </p:cNvPicPr>
          <p:nvPr/>
        </p:nvPicPr>
        <p:blipFill>
          <a:blip r:embed="rId2"/>
          <a:stretch>
            <a:fillRect/>
          </a:stretch>
        </p:blipFill>
        <p:spPr>
          <a:xfrm>
            <a:off x="1800195" y="1219775"/>
            <a:ext cx="8255585" cy="5095795"/>
          </a:xfrm>
          <a:prstGeom prst="rect">
            <a:avLst/>
          </a:prstGeom>
        </p:spPr>
      </p:pic>
    </p:spTree>
    <p:extLst>
      <p:ext uri="{BB962C8B-B14F-4D97-AF65-F5344CB8AC3E}">
        <p14:creationId xmlns:p14="http://schemas.microsoft.com/office/powerpoint/2010/main" val="305156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59F94-7BC6-E71E-0D60-E804756EC13A}"/>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2596A5B7-055C-EB79-E3AE-C6348DA620E7}"/>
              </a:ext>
            </a:extLst>
          </p:cNvPr>
          <p:cNvSpPr txBox="1">
            <a:spLocks/>
          </p:cNvSpPr>
          <p:nvPr/>
        </p:nvSpPr>
        <p:spPr>
          <a:xfrm>
            <a:off x="970708" y="54243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Functions of the stomach</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8E456571-4A1A-8E3F-85FB-17A701197B99}"/>
              </a:ext>
            </a:extLst>
          </p:cNvPr>
          <p:cNvSpPr/>
          <p:nvPr/>
        </p:nvSpPr>
        <p:spPr>
          <a:xfrm>
            <a:off x="970708" y="929679"/>
            <a:ext cx="9844529" cy="3046195"/>
          </a:xfrm>
          <a:prstGeom prst="rect">
            <a:avLst/>
          </a:prstGeom>
          <a:noFill/>
        </p:spPr>
        <p:txBody>
          <a:bodyPr wrap="square" rtlCol="0">
            <a:spAutoFit/>
          </a:bodyPr>
          <a:lstStyle/>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Receive food from the esophagus, mix food with gastric juice.</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stomach’s most important function is to store ingested food until it can be emptied into the small intestine at a rate appropriate for optimal digestion and absorption.</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stomach secretes hydrochloric acid (HCl) and enzymes that begin protein digestion.</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 Move food into the small intestine.</a:t>
            </a:r>
          </a:p>
          <a:p>
            <a:pPr marL="457063" indent="-457063" algn="just">
              <a:buFont typeface="+mj-lt"/>
              <a:buAutoNum type="arabicPeriod"/>
            </a:pPr>
            <a:endParaRPr lang="en-US" sz="2399" dirty="0">
              <a:solidFill>
                <a:schemeClr val="tx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E6BCF95-E1AD-A8A9-46C9-A1184093A445}"/>
              </a:ext>
            </a:extLst>
          </p:cNvPr>
          <p:cNvPicPr>
            <a:picLocks noChangeAspect="1"/>
          </p:cNvPicPr>
          <p:nvPr/>
        </p:nvPicPr>
        <p:blipFill>
          <a:blip r:embed="rId2"/>
          <a:stretch>
            <a:fillRect/>
          </a:stretch>
        </p:blipFill>
        <p:spPr>
          <a:xfrm>
            <a:off x="970707" y="3810912"/>
            <a:ext cx="9971108" cy="3046195"/>
          </a:xfrm>
          <a:prstGeom prst="rect">
            <a:avLst/>
          </a:prstGeom>
        </p:spPr>
      </p:pic>
    </p:spTree>
    <p:extLst>
      <p:ext uri="{BB962C8B-B14F-4D97-AF65-F5344CB8AC3E}">
        <p14:creationId xmlns:p14="http://schemas.microsoft.com/office/powerpoint/2010/main" val="5986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8B030-E11B-16C9-0918-60FA2D5666C6}"/>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002BCD6-1DFB-A530-D11A-DD50331DD187}"/>
              </a:ext>
            </a:extLst>
          </p:cNvPr>
          <p:cNvSpPr txBox="1">
            <a:spLocks/>
          </p:cNvSpPr>
          <p:nvPr/>
        </p:nvSpPr>
        <p:spPr>
          <a:xfrm>
            <a:off x="970708" y="36763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Small Intestine</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94A638E2-0456-E3CF-D13E-4C82F076F180}"/>
              </a:ext>
            </a:extLst>
          </p:cNvPr>
          <p:cNvSpPr/>
          <p:nvPr/>
        </p:nvSpPr>
        <p:spPr>
          <a:xfrm>
            <a:off x="970708" y="754884"/>
            <a:ext cx="9844529" cy="6369316"/>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small intestine is the site where most digestion and absorption takes place. </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small intestine lies coiled within the abdominal cavity, extending between the stomach and the large intestine. </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Receives bile and pancreatic juice through the pancreatic duct to aid in digestion</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It is divided into three segments—the </a:t>
            </a:r>
            <a:r>
              <a:rPr lang="en-US" sz="2399" b="1" dirty="0">
                <a:solidFill>
                  <a:schemeClr val="tx2"/>
                </a:solidFill>
                <a:latin typeface="Times New Roman" panose="02020603050405020304" pitchFamily="18" charset="0"/>
                <a:cs typeface="Times New Roman" panose="02020603050405020304" pitchFamily="18" charset="0"/>
              </a:rPr>
              <a:t>duodenum</a:t>
            </a:r>
            <a:r>
              <a:rPr lang="en-US" sz="2399" dirty="0">
                <a:solidFill>
                  <a:schemeClr val="tx2"/>
                </a:solidFill>
                <a:latin typeface="Times New Roman" panose="02020603050405020304" pitchFamily="18" charset="0"/>
                <a:cs typeface="Times New Roman" panose="02020603050405020304" pitchFamily="18" charset="0"/>
              </a:rPr>
              <a:t>, the </a:t>
            </a:r>
            <a:r>
              <a:rPr lang="en-US" sz="2399" b="1" dirty="0">
                <a:solidFill>
                  <a:schemeClr val="tx2"/>
                </a:solidFill>
                <a:latin typeface="Times New Roman" panose="02020603050405020304" pitchFamily="18" charset="0"/>
                <a:cs typeface="Times New Roman" panose="02020603050405020304" pitchFamily="18" charset="0"/>
              </a:rPr>
              <a:t>jejunum</a:t>
            </a:r>
            <a:r>
              <a:rPr lang="en-US" sz="2399" dirty="0">
                <a:solidFill>
                  <a:schemeClr val="tx2"/>
                </a:solidFill>
                <a:latin typeface="Times New Roman" panose="02020603050405020304" pitchFamily="18" charset="0"/>
                <a:cs typeface="Times New Roman" panose="02020603050405020304" pitchFamily="18" charset="0"/>
              </a:rPr>
              <a:t>, and the </a:t>
            </a:r>
            <a:r>
              <a:rPr lang="en-US" sz="2399" b="1" dirty="0">
                <a:solidFill>
                  <a:schemeClr val="tx2"/>
                </a:solidFill>
                <a:latin typeface="Times New Roman" panose="02020603050405020304" pitchFamily="18" charset="0"/>
                <a:cs typeface="Times New Roman" panose="02020603050405020304" pitchFamily="18" charset="0"/>
              </a:rPr>
              <a:t>ileum</a:t>
            </a:r>
            <a:r>
              <a:rPr lang="en-US" sz="2399" dirty="0">
                <a:solidFill>
                  <a:schemeClr val="tx2"/>
                </a:solidFill>
                <a:latin typeface="Times New Roman" panose="02020603050405020304" pitchFamily="18" charset="0"/>
                <a:cs typeface="Times New Roman" panose="02020603050405020304" pitchFamily="18" charset="0"/>
              </a:rPr>
              <a:t>.</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a:t>
            </a:r>
            <a:r>
              <a:rPr lang="en-US" sz="2399" b="1" dirty="0">
                <a:solidFill>
                  <a:schemeClr val="tx2"/>
                </a:solidFill>
                <a:latin typeface="Times New Roman" panose="02020603050405020304" pitchFamily="18" charset="0"/>
                <a:cs typeface="Times New Roman" panose="02020603050405020304" pitchFamily="18" charset="0"/>
              </a:rPr>
              <a:t>duodenum</a:t>
            </a:r>
            <a:r>
              <a:rPr lang="en-US" sz="2399" dirty="0">
                <a:solidFill>
                  <a:schemeClr val="tx2"/>
                </a:solidFill>
                <a:latin typeface="Times New Roman" panose="02020603050405020304" pitchFamily="18" charset="0"/>
                <a:cs typeface="Times New Roman" panose="02020603050405020304" pitchFamily="18" charset="0"/>
              </a:rPr>
              <a:t>, the shortest part, is where preparation for absorption through small finger-like lumps called villi.</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a:t>
            </a:r>
            <a:r>
              <a:rPr lang="en-US" sz="2399" b="1" dirty="0">
                <a:solidFill>
                  <a:schemeClr val="tx2"/>
                </a:solidFill>
                <a:latin typeface="Times New Roman" panose="02020603050405020304" pitchFamily="18" charset="0"/>
                <a:cs typeface="Times New Roman" panose="02020603050405020304" pitchFamily="18" charset="0"/>
              </a:rPr>
              <a:t>jejunum</a:t>
            </a:r>
            <a:r>
              <a:rPr lang="en-US" sz="2399" dirty="0">
                <a:solidFill>
                  <a:schemeClr val="tx2"/>
                </a:solidFill>
                <a:latin typeface="Times New Roman" panose="02020603050405020304" pitchFamily="18" charset="0"/>
                <a:cs typeface="Times New Roman" panose="02020603050405020304" pitchFamily="18" charset="0"/>
              </a:rPr>
              <a:t> is specialized for the absorption of small nutrient particles previously digested by enzymes in the duodenum through its lining by enterocytes.</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primary function of the </a:t>
            </a:r>
            <a:r>
              <a:rPr lang="en-US" sz="2399" b="1" dirty="0">
                <a:solidFill>
                  <a:schemeClr val="tx2"/>
                </a:solidFill>
                <a:latin typeface="Times New Roman" panose="02020603050405020304" pitchFamily="18" charset="0"/>
                <a:cs typeface="Times New Roman" panose="02020603050405020304" pitchFamily="18" charset="0"/>
              </a:rPr>
              <a:t>ileum</a:t>
            </a:r>
            <a:r>
              <a:rPr lang="en-US" sz="2399" dirty="0">
                <a:solidFill>
                  <a:schemeClr val="tx2"/>
                </a:solidFill>
                <a:latin typeface="Times New Roman" panose="02020603050405020304" pitchFamily="18" charset="0"/>
                <a:cs typeface="Times New Roman" panose="02020603050405020304" pitchFamily="18" charset="0"/>
              </a:rPr>
              <a:t> is to absorb vitamin B12, bile salts, and whatever products of digestion were not absorbed by the jejunum.</a:t>
            </a:r>
          </a:p>
          <a:p>
            <a:pPr algn="just"/>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2399"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19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88716-D9A3-5CB2-B350-774C27A1CE1D}"/>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AE6F9385-53BC-84FD-6233-E53E3ADB755F}"/>
              </a:ext>
            </a:extLst>
          </p:cNvPr>
          <p:cNvSpPr txBox="1">
            <a:spLocks/>
          </p:cNvSpPr>
          <p:nvPr/>
        </p:nvSpPr>
        <p:spPr>
          <a:xfrm>
            <a:off x="970708" y="36763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Small Intestine</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194" name="Picture 2" descr="Biology:Small intestine - HandWiki">
            <a:extLst>
              <a:ext uri="{FF2B5EF4-FFF2-40B4-BE49-F238E27FC236}">
                <a16:creationId xmlns:a16="http://schemas.microsoft.com/office/drawing/2014/main" id="{7EF65EFE-B4E7-D728-7E8F-63C901B4E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629" y="1083823"/>
            <a:ext cx="7313294" cy="577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81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94561-3FC3-4736-0800-DAABCF79026C}"/>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7D6542DB-D98F-8200-9ABB-55ECBBA8CFCC}"/>
              </a:ext>
            </a:extLst>
          </p:cNvPr>
          <p:cNvSpPr txBox="1">
            <a:spLocks/>
          </p:cNvSpPr>
          <p:nvPr/>
        </p:nvSpPr>
        <p:spPr>
          <a:xfrm>
            <a:off x="763805" y="52233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Large Intestine</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EF7700E4-7656-0DF2-DB59-C832F9C1AA5E}"/>
              </a:ext>
            </a:extLst>
          </p:cNvPr>
          <p:cNvSpPr/>
          <p:nvPr/>
        </p:nvSpPr>
        <p:spPr>
          <a:xfrm>
            <a:off x="970708" y="1050229"/>
            <a:ext cx="9844529" cy="4523137"/>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large intestine, also known as the large bowel, is the last part of the gastrointestinal tract and the digestive system in humans. Water is absorbed here, and the remaining waste material is stored as feces before being removed by defecation.</a:t>
            </a: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large intestine consists of the colon, cecum, appendix, and rectum.</a:t>
            </a: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colon is the largest portion of the large intestine. The colon composition of the ascending colon, transverse colon, and then descending to the rectum and its endpoint at the anal canal.</a:t>
            </a: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58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DC873-9796-36EB-A5DA-013C25EA973E}"/>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75FF259-083D-B594-A38F-C0BB1DC6C2CF}"/>
              </a:ext>
            </a:extLst>
          </p:cNvPr>
          <p:cNvSpPr txBox="1">
            <a:spLocks/>
          </p:cNvSpPr>
          <p:nvPr/>
        </p:nvSpPr>
        <p:spPr>
          <a:xfrm>
            <a:off x="464403" y="550467"/>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Large Intestine</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347CF8D-DB84-516A-A462-A7F1A810CEE2}"/>
              </a:ext>
            </a:extLst>
          </p:cNvPr>
          <p:cNvPicPr>
            <a:picLocks noChangeAspect="1"/>
          </p:cNvPicPr>
          <p:nvPr/>
        </p:nvPicPr>
        <p:blipFill>
          <a:blip r:embed="rId2"/>
          <a:stretch>
            <a:fillRect/>
          </a:stretch>
        </p:blipFill>
        <p:spPr>
          <a:xfrm>
            <a:off x="2433076" y="1171724"/>
            <a:ext cx="7032014" cy="5346770"/>
          </a:xfrm>
          <a:prstGeom prst="rect">
            <a:avLst/>
          </a:prstGeom>
        </p:spPr>
      </p:pic>
    </p:spTree>
    <p:extLst>
      <p:ext uri="{BB962C8B-B14F-4D97-AF65-F5344CB8AC3E}">
        <p14:creationId xmlns:p14="http://schemas.microsoft.com/office/powerpoint/2010/main" val="6901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2D0-FD6A-9285-5CCB-75350B23F028}"/>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15E44AB-3F88-4F4A-01DD-5F5CBE5CD42B}"/>
              </a:ext>
            </a:extLst>
          </p:cNvPr>
          <p:cNvSpPr txBox="1">
            <a:spLocks/>
          </p:cNvSpPr>
          <p:nvPr/>
        </p:nvSpPr>
        <p:spPr>
          <a:xfrm>
            <a:off x="763805" y="360077"/>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digestive system </a:t>
            </a:r>
          </a:p>
        </p:txBody>
      </p:sp>
      <p:sp>
        <p:nvSpPr>
          <p:cNvPr id="3" name="Rechthoek 2">
            <a:extLst>
              <a:ext uri="{FF2B5EF4-FFF2-40B4-BE49-F238E27FC236}">
                <a16:creationId xmlns:a16="http://schemas.microsoft.com/office/drawing/2014/main" id="{03E8A6FC-0487-911F-2D61-C1FA382B59AE}"/>
              </a:ext>
            </a:extLst>
          </p:cNvPr>
          <p:cNvSpPr/>
          <p:nvPr/>
        </p:nvSpPr>
        <p:spPr>
          <a:xfrm>
            <a:off x="970707" y="949771"/>
            <a:ext cx="5123704" cy="4892373"/>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digestive system contributes to homeostasis by transferring nutrients, water, and electrolytes from the external environment to the internal environment.</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Ingested food is essential as an energy source, or fuel, from which the cells can generate adenosine triphosphate (ATP) to carry out their particular energy-dependent activities, such as active transport, contraction, synthesis, and secretion.</a:t>
            </a: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pic>
        <p:nvPicPr>
          <p:cNvPr id="1026" name="Picture 2" descr="Organs and Function of the Digestive System">
            <a:extLst>
              <a:ext uri="{FF2B5EF4-FFF2-40B4-BE49-F238E27FC236}">
                <a16:creationId xmlns:a16="http://schemas.microsoft.com/office/drawing/2014/main" id="{6C0B2570-9733-B7D9-A7C0-757D38D9C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117" y="1245115"/>
            <a:ext cx="3985148" cy="514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20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30228-7203-E43C-0CAE-98F012CC062F}"/>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EF41C4C-C822-857B-F54C-BFACB19C7366}"/>
              </a:ext>
            </a:extLst>
          </p:cNvPr>
          <p:cNvSpPr txBox="1">
            <a:spLocks/>
          </p:cNvSpPr>
          <p:nvPr/>
        </p:nvSpPr>
        <p:spPr>
          <a:xfrm>
            <a:off x="970708" y="494212"/>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Functions of Large Intestine</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83CACFF9-7C0E-F0E8-043C-B8BAB9C3095E}"/>
              </a:ext>
            </a:extLst>
          </p:cNvPr>
          <p:cNvSpPr/>
          <p:nvPr/>
        </p:nvSpPr>
        <p:spPr>
          <a:xfrm>
            <a:off x="970708" y="1050229"/>
            <a:ext cx="9844529" cy="4523137"/>
          </a:xfrm>
          <a:prstGeom prst="rect">
            <a:avLst/>
          </a:prstGeom>
          <a:noFill/>
        </p:spPr>
        <p:txBody>
          <a:bodyPr wrap="square" rtlCol="0">
            <a:spAutoFit/>
          </a:bodyPr>
          <a:lstStyle/>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Absorptions of less than 10% of the nutrients in the large intestine.</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Large intestine prepares fecal material for ejection from the body.</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Reabsorption of water and other substances such as bile salts, vitamins, toxins of bacteria.</a:t>
            </a:r>
          </a:p>
          <a:p>
            <a:pPr marL="457063" indent="-457063" algn="just">
              <a:buFont typeface="+mj-lt"/>
              <a:buAutoNum type="arabicPeriod"/>
            </a:pPr>
            <a:endParaRPr lang="en-US" sz="2399" dirty="0">
              <a:solidFill>
                <a:schemeClr val="tx2"/>
              </a:solidFill>
              <a:latin typeface="Times New Roman" panose="02020603050405020304" pitchFamily="18" charset="0"/>
              <a:cs typeface="Times New Roman" panose="02020603050405020304" pitchFamily="18" charset="0"/>
            </a:endParaRPr>
          </a:p>
          <a:p>
            <a:pPr algn="just"/>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Bacteria in the colon produce three vitamins:</a:t>
            </a:r>
          </a:p>
          <a:p>
            <a:pPr marL="342797" indent="-342797" algn="just">
              <a:buFont typeface="Arial" panose="020B0604020202020204" pitchFamily="34" charset="0"/>
              <a:buChar char="•"/>
            </a:pPr>
            <a:r>
              <a:rPr lang="en-US" sz="2399" dirty="0">
                <a:solidFill>
                  <a:schemeClr val="tx2"/>
                </a:solidFill>
                <a:latin typeface="Times New Roman" panose="02020603050405020304" pitchFamily="18" charset="0"/>
                <a:cs typeface="Times New Roman" panose="02020603050405020304" pitchFamily="18" charset="0"/>
              </a:rPr>
              <a:t> Vitamin K.</a:t>
            </a:r>
          </a:p>
          <a:p>
            <a:pPr marL="342797" indent="-342797" algn="just">
              <a:buFont typeface="Arial" panose="020B0604020202020204" pitchFamily="34" charset="0"/>
              <a:buChar char="•"/>
            </a:pPr>
            <a:r>
              <a:rPr lang="en-US" sz="2399" dirty="0">
                <a:solidFill>
                  <a:schemeClr val="tx2"/>
                </a:solidFill>
                <a:latin typeface="Times New Roman" panose="02020603050405020304" pitchFamily="18" charset="0"/>
                <a:cs typeface="Times New Roman" panose="02020603050405020304" pitchFamily="18" charset="0"/>
              </a:rPr>
              <a:t> Biotin.</a:t>
            </a:r>
          </a:p>
          <a:p>
            <a:pPr marL="342797" indent="-342797" algn="just">
              <a:buFont typeface="Arial" panose="020B0604020202020204" pitchFamily="34" charset="0"/>
              <a:buChar char="•"/>
            </a:pPr>
            <a:r>
              <a:rPr lang="en-US" sz="2399" dirty="0">
                <a:solidFill>
                  <a:schemeClr val="tx2"/>
                </a:solidFill>
                <a:latin typeface="Times New Roman" panose="02020603050405020304" pitchFamily="18" charset="0"/>
                <a:cs typeface="Times New Roman" panose="02020603050405020304" pitchFamily="18" charset="0"/>
              </a:rPr>
              <a:t>Vitamin B5..</a:t>
            </a: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2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B3D06-71CC-3E4F-B543-D09C35A59407}"/>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DDDE1CC0-BC08-E45F-5D83-4B0F213C641F}"/>
              </a:ext>
            </a:extLst>
          </p:cNvPr>
          <p:cNvSpPr txBox="1">
            <a:spLocks/>
          </p:cNvSpPr>
          <p:nvPr/>
        </p:nvSpPr>
        <p:spPr>
          <a:xfrm>
            <a:off x="970708" y="36763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Liver</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19665CBE-4B13-BF65-F15B-A43CD4D201AB}"/>
              </a:ext>
            </a:extLst>
          </p:cNvPr>
          <p:cNvSpPr/>
          <p:nvPr/>
        </p:nvSpPr>
        <p:spPr>
          <a:xfrm>
            <a:off x="970708" y="1104474"/>
            <a:ext cx="9844529" cy="3784666"/>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biliary system includes the liver, the gallbladder, and associated ducts.</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Liver Functions The liver is the largest and most important metabolic organ in the body; it can be viewed as the body’s major biochemical factory. Its functions include the following:</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Formation and secreted of bile.</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Nutrients and vitamin metabolism.</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 Inactivated some substances (toxins, steroid, and other hormones).</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 Synthesis of plasma proteins.</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 Contributes with immunity.</a:t>
            </a: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pic>
        <p:nvPicPr>
          <p:cNvPr id="9218" name="Picture 2" descr="Liver | Functions, Diseases &amp; Treatments | Britannica">
            <a:extLst>
              <a:ext uri="{FF2B5EF4-FFF2-40B4-BE49-F238E27FC236}">
                <a16:creationId xmlns:a16="http://schemas.microsoft.com/office/drawing/2014/main" id="{628F0561-D333-B805-4E9B-017C086CA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315" y="3848442"/>
            <a:ext cx="3742350" cy="278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BD151-0DE2-5B42-D74C-8DBA204DB52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D17D67B-9448-5AB4-E903-05E9D654AAD9}"/>
              </a:ext>
            </a:extLst>
          </p:cNvPr>
          <p:cNvSpPr txBox="1">
            <a:spLocks/>
          </p:cNvSpPr>
          <p:nvPr/>
        </p:nvSpPr>
        <p:spPr>
          <a:xfrm>
            <a:off x="970708" y="64891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Gall bladder</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F8C7C02B-0E1C-130E-9244-996214E40A44}"/>
              </a:ext>
            </a:extLst>
          </p:cNvPr>
          <p:cNvSpPr/>
          <p:nvPr/>
        </p:nvSpPr>
        <p:spPr>
          <a:xfrm>
            <a:off x="970709" y="1352049"/>
            <a:ext cx="9830465" cy="3415430"/>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gall bladder is a small sac. </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function of gall bladder:</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 Storage of bile.</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Produces bile that leaves the liver through the common hepatic duct and enters the duodenum through the common bile duct.</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Bile is a yellow-to-green watery solution containing bile salts, bile pigments, cholesterol, phospholipids, and various electrolytes.</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Bile Functions: Bile secretion contain bile salts and phospholipids, which break the fat, in the process called "Emulsification."</a:t>
            </a:r>
            <a:endParaRPr lang="en-GB"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16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D93DD-E9BD-884E-0CA3-AD153E6D8586}"/>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48D0D50C-4539-E025-055D-B4B3216C9270}"/>
              </a:ext>
            </a:extLst>
          </p:cNvPr>
          <p:cNvSpPr txBox="1">
            <a:spLocks/>
          </p:cNvSpPr>
          <p:nvPr/>
        </p:nvSpPr>
        <p:spPr>
          <a:xfrm>
            <a:off x="970708" y="64891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Pancreas</a:t>
            </a:r>
          </a:p>
        </p:txBody>
      </p:sp>
      <p:sp>
        <p:nvSpPr>
          <p:cNvPr id="3" name="Rechthoek 2">
            <a:extLst>
              <a:ext uri="{FF2B5EF4-FFF2-40B4-BE49-F238E27FC236}">
                <a16:creationId xmlns:a16="http://schemas.microsoft.com/office/drawing/2014/main" id="{71A747FF-7E50-115C-F8BC-B968FDD48E96}"/>
              </a:ext>
            </a:extLst>
          </p:cNvPr>
          <p:cNvSpPr/>
          <p:nvPr/>
        </p:nvSpPr>
        <p:spPr>
          <a:xfrm>
            <a:off x="970707" y="1036165"/>
            <a:ext cx="9971107" cy="5261608"/>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pancreas is an organ of the digestive system and endocrine system. The pancreas has both an endocrine and an exocrine digestive function. It mainly regulates blood sugar levels as an endocrine gland, secreting the hormones insulin, glucagon, somatostatin, and pancreatic polypeptide.</a:t>
            </a:r>
          </a:p>
          <a:p>
            <a:pPr marL="342797" indent="-342797" algn="just">
              <a:buFont typeface="Wingdings" panose="05000000000000000000" pitchFamily="2" charset="2"/>
              <a:buChar char="Ø"/>
            </a:pPr>
            <a:r>
              <a:rPr lang="en-US" sz="2399" b="1" dirty="0">
                <a:solidFill>
                  <a:schemeClr val="tx2"/>
                </a:solidFill>
                <a:latin typeface="Times New Roman" panose="02020603050405020304" pitchFamily="18" charset="0"/>
                <a:cs typeface="Times New Roman" panose="02020603050405020304" pitchFamily="18" charset="0"/>
              </a:rPr>
              <a:t>Exocrine tissue </a:t>
            </a:r>
            <a:r>
              <a:rPr lang="en-US" sz="2399" dirty="0">
                <a:solidFill>
                  <a:schemeClr val="tx2"/>
                </a:solidFill>
                <a:latin typeface="Times New Roman" panose="02020603050405020304" pitchFamily="18" charset="0"/>
                <a:cs typeface="Times New Roman" panose="02020603050405020304" pitchFamily="18" charset="0"/>
              </a:rPr>
              <a:t>(pancreatic acini):</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Secrete pancreatic digestive enzymes.</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pancreatic enzymes secreted into the duodenum are alkaline fluid (pH 8), which neutralizes the acidic chyme coming from the stomach.</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acini glands of the exocrine pancreas produce 1-1.5 L of pancreatic juice daily.</a:t>
            </a:r>
          </a:p>
          <a:p>
            <a:pPr marL="342797" indent="-342797" algn="just">
              <a:buFont typeface="Wingdings" panose="05000000000000000000" pitchFamily="2" charset="2"/>
              <a:buChar char="Ø"/>
            </a:pPr>
            <a:r>
              <a:rPr lang="en-US" sz="2399" b="1" dirty="0">
                <a:solidFill>
                  <a:schemeClr val="tx2"/>
                </a:solidFill>
                <a:latin typeface="Times New Roman" panose="02020603050405020304" pitchFamily="18" charset="0"/>
                <a:cs typeface="Times New Roman" panose="02020603050405020304" pitchFamily="18" charset="0"/>
              </a:rPr>
              <a:t>Pancreatic juice consists of the following enzymes:</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Amylase: which digests carbohydrates.</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 Lipase: which digests of fat.</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Trypsin, chymotrypsin, digests protein</a:t>
            </a:r>
          </a:p>
        </p:txBody>
      </p:sp>
    </p:spTree>
    <p:extLst>
      <p:ext uri="{BB962C8B-B14F-4D97-AF65-F5344CB8AC3E}">
        <p14:creationId xmlns:p14="http://schemas.microsoft.com/office/powerpoint/2010/main" val="44014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E6435-C73E-E429-A5DC-B43C06399F3E}"/>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A8BAF06-C049-C8B5-FDAF-B0E7B83A167D}"/>
              </a:ext>
            </a:extLst>
          </p:cNvPr>
          <p:cNvSpPr txBox="1">
            <a:spLocks/>
          </p:cNvSpPr>
          <p:nvPr/>
        </p:nvSpPr>
        <p:spPr>
          <a:xfrm>
            <a:off x="970708" y="64891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Pancreas</a:t>
            </a:r>
          </a:p>
        </p:txBody>
      </p:sp>
      <p:pic>
        <p:nvPicPr>
          <p:cNvPr id="10242" name="Picture 2" descr="The Pancreas - Hirshberg Foundation for Pancreatic Cancer Research">
            <a:extLst>
              <a:ext uri="{FF2B5EF4-FFF2-40B4-BE49-F238E27FC236}">
                <a16:creationId xmlns:a16="http://schemas.microsoft.com/office/drawing/2014/main" id="{6BF5CCB9-936C-C8FE-AB5F-81A4CF6DD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994" y="1322912"/>
            <a:ext cx="9408836" cy="502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89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529BDC-E849-4890-0BAE-1133A4A54700}"/>
              </a:ext>
            </a:extLst>
          </p:cNvPr>
          <p:cNvPicPr>
            <a:picLocks noChangeAspect="1"/>
          </p:cNvPicPr>
          <p:nvPr/>
        </p:nvPicPr>
        <p:blipFill rotWithShape="1">
          <a:blip r:embed="rId2"/>
          <a:srcRect b="80000"/>
          <a:stretch/>
        </p:blipFill>
        <p:spPr>
          <a:xfrm>
            <a:off x="1379537" y="2743200"/>
            <a:ext cx="9429750" cy="1371600"/>
          </a:xfrm>
          <a:prstGeom prst="rect">
            <a:avLst/>
          </a:prstGeom>
        </p:spPr>
      </p:pic>
    </p:spTree>
    <p:extLst>
      <p:ext uri="{BB962C8B-B14F-4D97-AF65-F5344CB8AC3E}">
        <p14:creationId xmlns:p14="http://schemas.microsoft.com/office/powerpoint/2010/main" val="1811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2FEF-DBBC-8727-80F0-A12156E21A8E}"/>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50EAC0D2-3528-7D89-972F-3ADE79CCD180}"/>
              </a:ext>
            </a:extLst>
          </p:cNvPr>
          <p:cNvSpPr txBox="1">
            <a:spLocks/>
          </p:cNvSpPr>
          <p:nvPr/>
        </p:nvSpPr>
        <p:spPr>
          <a:xfrm>
            <a:off x="763805" y="176696"/>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Component of digestive system </a:t>
            </a:r>
          </a:p>
        </p:txBody>
      </p:sp>
      <p:sp>
        <p:nvSpPr>
          <p:cNvPr id="3" name="Rechthoek 2">
            <a:extLst>
              <a:ext uri="{FF2B5EF4-FFF2-40B4-BE49-F238E27FC236}">
                <a16:creationId xmlns:a16="http://schemas.microsoft.com/office/drawing/2014/main" id="{BE23FFFD-0107-C5EF-1A1D-4A733BF13DCA}"/>
              </a:ext>
            </a:extLst>
          </p:cNvPr>
          <p:cNvSpPr/>
          <p:nvPr/>
        </p:nvSpPr>
        <p:spPr>
          <a:xfrm>
            <a:off x="970708" y="565021"/>
            <a:ext cx="5123703" cy="7477022"/>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digestive system consists of the gastrointestinal tract (GIT) or (Alimentary canal) and accessory organ.</a:t>
            </a:r>
          </a:p>
          <a:p>
            <a:pPr marL="457063" indent="-457063" algn="just">
              <a:buAutoNum type="arabicPeriod"/>
            </a:pPr>
            <a:r>
              <a:rPr lang="en-US" sz="2399" b="1" dirty="0">
                <a:solidFill>
                  <a:schemeClr val="tx2"/>
                </a:solidFill>
                <a:latin typeface="Times New Roman" panose="02020603050405020304" pitchFamily="18" charset="0"/>
                <a:cs typeface="Times New Roman" panose="02020603050405020304" pitchFamily="18" charset="0"/>
              </a:rPr>
              <a:t>Alimentary canal: </a:t>
            </a:r>
            <a:r>
              <a:rPr lang="en-US" sz="2399" dirty="0">
                <a:solidFill>
                  <a:schemeClr val="tx2"/>
                </a:solidFill>
                <a:latin typeface="Times New Roman" panose="02020603050405020304" pitchFamily="18" charset="0"/>
                <a:cs typeface="Times New Roman" panose="02020603050405020304" pitchFamily="18" charset="0"/>
              </a:rPr>
              <a:t>include mouth, pharynx, esophagus, stomach, small intestine, and large intestine.</a:t>
            </a:r>
          </a:p>
          <a:p>
            <a:pPr marL="457063" indent="-457063"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Accessory digestive organs: </a:t>
            </a:r>
            <a:r>
              <a:rPr lang="en-US" sz="2399" dirty="0">
                <a:solidFill>
                  <a:schemeClr val="tx2"/>
                </a:solidFill>
                <a:latin typeface="Times New Roman" panose="02020603050405020304" pitchFamily="18" charset="0"/>
                <a:cs typeface="Times New Roman" panose="02020603050405020304" pitchFamily="18" charset="0"/>
              </a:rPr>
              <a:t>teeth, tongue, gallbladder, salivary glands, liver, and pancreas. </a:t>
            </a:r>
          </a:p>
          <a:p>
            <a:pPr marL="342797" indent="-342797" algn="just">
              <a:buFont typeface="Wingdings" panose="05000000000000000000" pitchFamily="2" charset="2"/>
              <a:buChar char="Ø"/>
            </a:pPr>
            <a:r>
              <a:rPr lang="en-US" sz="2399" b="1" dirty="0">
                <a:solidFill>
                  <a:schemeClr val="tx2"/>
                </a:solidFill>
                <a:latin typeface="Times New Roman" panose="02020603050405020304" pitchFamily="18" charset="0"/>
                <a:cs typeface="Times New Roman" panose="02020603050405020304" pitchFamily="18" charset="0"/>
              </a:rPr>
              <a:t>Digestion: </a:t>
            </a:r>
            <a:r>
              <a:rPr lang="en-US" sz="2399" dirty="0">
                <a:solidFill>
                  <a:schemeClr val="tx2"/>
                </a:solidFill>
                <a:latin typeface="Times New Roman" panose="02020603050405020304" pitchFamily="18" charset="0"/>
                <a:cs typeface="Times New Roman" panose="02020603050405020304" pitchFamily="18" charset="0"/>
              </a:rPr>
              <a:t>Refer to All those processes involved in breaking down large, complex, insoluble molecules into simple, soluble so that these substances can be absorbed quickly into the blood for transport to the cells that utilize them.</a:t>
            </a: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036798C-0E61-B3A1-D4D0-6A915C3BB2C1}"/>
              </a:ext>
            </a:extLst>
          </p:cNvPr>
          <p:cNvPicPr>
            <a:picLocks noChangeAspect="1"/>
          </p:cNvPicPr>
          <p:nvPr/>
        </p:nvPicPr>
        <p:blipFill>
          <a:blip r:embed="rId2"/>
          <a:stretch>
            <a:fillRect/>
          </a:stretch>
        </p:blipFill>
        <p:spPr>
          <a:xfrm>
            <a:off x="6220988" y="1064293"/>
            <a:ext cx="4753352" cy="5504501"/>
          </a:xfrm>
          <a:prstGeom prst="rect">
            <a:avLst/>
          </a:prstGeom>
        </p:spPr>
      </p:pic>
    </p:spTree>
    <p:extLst>
      <p:ext uri="{BB962C8B-B14F-4D97-AF65-F5344CB8AC3E}">
        <p14:creationId xmlns:p14="http://schemas.microsoft.com/office/powerpoint/2010/main" val="92049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D783E-9CBD-ADE5-4C8D-CA06E8E76A8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7EC1666F-DA97-9BA2-4F10-42F5F1E2BC96}"/>
              </a:ext>
            </a:extLst>
          </p:cNvPr>
          <p:cNvSpPr txBox="1">
            <a:spLocks/>
          </p:cNvSpPr>
          <p:nvPr/>
        </p:nvSpPr>
        <p:spPr>
          <a:xfrm>
            <a:off x="970709" y="522339"/>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Functions of Digestive System</a:t>
            </a:r>
          </a:p>
        </p:txBody>
      </p:sp>
      <p:sp>
        <p:nvSpPr>
          <p:cNvPr id="3" name="Rechthoek 2">
            <a:extLst>
              <a:ext uri="{FF2B5EF4-FFF2-40B4-BE49-F238E27FC236}">
                <a16:creationId xmlns:a16="http://schemas.microsoft.com/office/drawing/2014/main" id="{5FE77B75-29A7-0F9A-1303-45B8347191F5}"/>
              </a:ext>
            </a:extLst>
          </p:cNvPr>
          <p:cNvSpPr/>
          <p:nvPr/>
        </p:nvSpPr>
        <p:spPr>
          <a:xfrm>
            <a:off x="970709" y="909589"/>
            <a:ext cx="9914849" cy="5630844"/>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primary function of the digestive (gastrointestinal or GI) system (gastro means “stomach”) is to transfer nutrients, water, and electrolytes from the food we eat into the body’s internal environment.</a:t>
            </a:r>
            <a:endParaRPr lang="ar-IQ"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There are six basic digestive processes:</a:t>
            </a:r>
            <a:endParaRPr lang="en-US" sz="2399" b="1" dirty="0">
              <a:solidFill>
                <a:schemeClr val="tx2"/>
              </a:solidFill>
              <a:latin typeface="Times New Roman" panose="02020603050405020304" pitchFamily="18" charset="0"/>
              <a:cs typeface="Times New Roman" panose="02020603050405020304" pitchFamily="18" charset="0"/>
            </a:endParaRPr>
          </a:p>
          <a:p>
            <a:pPr marL="457063" indent="-457063"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Ingestion (Motility): </a:t>
            </a:r>
            <a:r>
              <a:rPr lang="en-US" sz="2399" dirty="0">
                <a:solidFill>
                  <a:schemeClr val="tx2"/>
                </a:solidFill>
                <a:latin typeface="Times New Roman" panose="02020603050405020304" pitchFamily="18" charset="0"/>
                <a:cs typeface="Times New Roman" panose="02020603050405020304" pitchFamily="18" charset="0"/>
              </a:rPr>
              <a:t>taking food into the digestive tract.</a:t>
            </a:r>
          </a:p>
          <a:p>
            <a:pPr marL="457063" indent="-457063"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Secretion: </a:t>
            </a:r>
            <a:r>
              <a:rPr lang="en-US" sz="2399" dirty="0">
                <a:solidFill>
                  <a:schemeClr val="tx2"/>
                </a:solidFill>
                <a:latin typeface="Times New Roman" panose="02020603050405020304" pitchFamily="18" charset="0"/>
                <a:cs typeface="Times New Roman" panose="02020603050405020304" pitchFamily="18" charset="0"/>
              </a:rPr>
              <a:t>The digestive system produces both exocrine and endocrine secretions.</a:t>
            </a:r>
          </a:p>
          <a:p>
            <a:pPr marL="457063" indent="-457063"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Propulsion : </a:t>
            </a:r>
            <a:r>
              <a:rPr lang="en-US" sz="2399" dirty="0">
                <a:solidFill>
                  <a:schemeClr val="tx2"/>
                </a:solidFill>
                <a:latin typeface="Times New Roman" panose="02020603050405020304" pitchFamily="18" charset="0"/>
                <a:cs typeface="Times New Roman" panose="02020603050405020304" pitchFamily="18" charset="0"/>
              </a:rPr>
              <a:t>swallowing  and peristalsis movement.</a:t>
            </a:r>
          </a:p>
          <a:p>
            <a:pPr marL="457063" indent="-457063"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Digestion: </a:t>
            </a:r>
            <a:r>
              <a:rPr lang="en-US" sz="2399" dirty="0">
                <a:solidFill>
                  <a:schemeClr val="tx2"/>
                </a:solidFill>
                <a:latin typeface="Times New Roman" panose="02020603050405020304" pitchFamily="18" charset="0"/>
                <a:cs typeface="Times New Roman" panose="02020603050405020304" pitchFamily="18" charset="0"/>
              </a:rPr>
              <a:t>Mechanical, chewing, mixing, and churning food. Chemical, catabolic breakdown of food.</a:t>
            </a:r>
          </a:p>
          <a:p>
            <a:pPr marL="457063" indent="-457063"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Absorption: </a:t>
            </a:r>
            <a:r>
              <a:rPr lang="en-US" sz="2399" dirty="0">
                <a:solidFill>
                  <a:schemeClr val="tx2"/>
                </a:solidFill>
                <a:latin typeface="Times New Roman" panose="02020603050405020304" pitchFamily="18" charset="0"/>
                <a:cs typeface="Times New Roman" panose="02020603050405020304" pitchFamily="18" charset="0"/>
              </a:rPr>
              <a:t>In the small intestine, digestion is completed and most absorption occurs.</a:t>
            </a:r>
          </a:p>
          <a:p>
            <a:pPr marL="457063" indent="-457063"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Defecation:</a:t>
            </a:r>
            <a:r>
              <a:rPr lang="en-US" sz="2399" dirty="0">
                <a:solidFill>
                  <a:schemeClr val="tx2"/>
                </a:solidFill>
                <a:latin typeface="Times New Roman" panose="02020603050405020304" pitchFamily="18" charset="0"/>
                <a:cs typeface="Times New Roman" panose="02020603050405020304" pitchFamily="18" charset="0"/>
              </a:rPr>
              <a:t>  elimination of indigestible solid wastes.</a:t>
            </a:r>
          </a:p>
          <a:p>
            <a:pPr marL="457063" indent="-457063" algn="just">
              <a:buFont typeface="+mj-lt"/>
              <a:buAutoNum type="arabicPeriod"/>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GB"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29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158C4-D0FC-2DD6-16BE-A2137276912F}"/>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E6354D18-BECF-FF00-8D69-59AEEB43CBA1}"/>
              </a:ext>
            </a:extLst>
          </p:cNvPr>
          <p:cNvSpPr txBox="1">
            <a:spLocks/>
          </p:cNvSpPr>
          <p:nvPr/>
        </p:nvSpPr>
        <p:spPr>
          <a:xfrm>
            <a:off x="763805" y="169661"/>
            <a:ext cx="10661214" cy="894632"/>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Histology of the Alimentary Canal</a:t>
            </a:r>
          </a:p>
        </p:txBody>
      </p:sp>
      <p:sp>
        <p:nvSpPr>
          <p:cNvPr id="3" name="Rechthoek 2">
            <a:extLst>
              <a:ext uri="{FF2B5EF4-FFF2-40B4-BE49-F238E27FC236}">
                <a16:creationId xmlns:a16="http://schemas.microsoft.com/office/drawing/2014/main" id="{C27E0949-5144-E6AF-A148-A258ECC33DFD}"/>
              </a:ext>
            </a:extLst>
          </p:cNvPr>
          <p:cNvSpPr/>
          <p:nvPr/>
        </p:nvSpPr>
        <p:spPr>
          <a:xfrm>
            <a:off x="970707" y="1064294"/>
            <a:ext cx="9886721" cy="5261608"/>
          </a:xfrm>
          <a:prstGeom prst="rect">
            <a:avLst/>
          </a:prstGeom>
          <a:noFill/>
        </p:spPr>
        <p:txBody>
          <a:bodyPr wrap="square" rtlCol="0">
            <a:spAutoFit/>
          </a:bodyPr>
          <a:lstStyle/>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From the esophagus to the anal canal, the walls of the GI tract have the same four compositions:</a:t>
            </a:r>
          </a:p>
          <a:p>
            <a:pPr algn="just"/>
            <a:endParaRPr lang="en-US" sz="2399" dirty="0">
              <a:solidFill>
                <a:schemeClr val="tx2"/>
              </a:solidFill>
              <a:latin typeface="Times New Roman" panose="02020603050405020304" pitchFamily="18" charset="0"/>
              <a:cs typeface="Times New Roman" panose="02020603050405020304" pitchFamily="18" charset="0"/>
            </a:endParaRPr>
          </a:p>
          <a:p>
            <a:pPr marL="457063" indent="-457063"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Mucosa:</a:t>
            </a:r>
            <a:r>
              <a:rPr lang="en-US" sz="2399" dirty="0">
                <a:solidFill>
                  <a:schemeClr val="tx2"/>
                </a:solidFill>
                <a:latin typeface="Times New Roman" panose="02020603050405020304" pitchFamily="18" charset="0"/>
                <a:cs typeface="Times New Roman" panose="02020603050405020304" pitchFamily="18" charset="0"/>
              </a:rPr>
              <a:t> which secretes gastric juices, absorbs nutrients, and protects the tissue through mucus production. It consists of a single layer of epithelial tissue attached to the lamina propria (a layer of connective tissue).it consist from three layers (mucous membrane, lamina propria , muscularis mucosa).</a:t>
            </a:r>
          </a:p>
          <a:p>
            <a:pPr marL="457063" indent="-457063"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Submucosa:</a:t>
            </a:r>
            <a:r>
              <a:rPr lang="en-US" sz="2399" dirty="0">
                <a:solidFill>
                  <a:schemeClr val="tx2"/>
                </a:solidFill>
                <a:latin typeface="Times New Roman" panose="02020603050405020304" pitchFamily="18" charset="0"/>
                <a:cs typeface="Times New Roman" panose="02020603050405020304" pitchFamily="18" charset="0"/>
              </a:rPr>
              <a:t> holds blood, lymphatic, and nervous tissues that serve to nourish, protect, and communicate.</a:t>
            </a:r>
          </a:p>
          <a:p>
            <a:pPr marL="457063" indent="-457063"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Muscularis layer: </a:t>
            </a:r>
            <a:r>
              <a:rPr lang="en-US" sz="2399" dirty="0">
                <a:solidFill>
                  <a:schemeClr val="tx2"/>
                </a:solidFill>
                <a:latin typeface="Times New Roman" panose="02020603050405020304" pitchFamily="18" charset="0"/>
                <a:cs typeface="Times New Roman" panose="02020603050405020304" pitchFamily="18" charset="0"/>
              </a:rPr>
              <a:t>consists of circular and longitudinal muscle that contract and relax and make a wavelike movement termed peristalsis.</a:t>
            </a:r>
          </a:p>
          <a:p>
            <a:pPr marL="457063" indent="-457063" algn="just">
              <a:buFont typeface="+mj-lt"/>
              <a:buAutoNum type="arabicPeriod"/>
            </a:pPr>
            <a:r>
              <a:rPr lang="en-US" sz="2399" b="1" dirty="0">
                <a:solidFill>
                  <a:schemeClr val="tx2"/>
                </a:solidFill>
                <a:latin typeface="Times New Roman" panose="02020603050405020304" pitchFamily="18" charset="0"/>
                <a:cs typeface="Times New Roman" panose="02020603050405020304" pitchFamily="18" charset="0"/>
              </a:rPr>
              <a:t>Serosa:</a:t>
            </a:r>
            <a:r>
              <a:rPr lang="en-US" sz="2399" dirty="0">
                <a:solidFill>
                  <a:schemeClr val="tx2"/>
                </a:solidFill>
                <a:latin typeface="Times New Roman" panose="02020603050405020304" pitchFamily="18" charset="0"/>
                <a:cs typeface="Times New Roman" panose="02020603050405020304" pitchFamily="18" charset="0"/>
              </a:rPr>
              <a:t> is the outermost layer, which consists of connective tissue covered by squamous epithelium.</a:t>
            </a:r>
          </a:p>
          <a:p>
            <a:pPr marL="457063" indent="-457063"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4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910B2-7119-BB82-1CE3-9945C1133F2B}"/>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4D6FAA6-24C9-5753-DE5C-FE5108C74074}"/>
              </a:ext>
            </a:extLst>
          </p:cNvPr>
          <p:cNvSpPr txBox="1">
            <a:spLocks/>
          </p:cNvSpPr>
          <p:nvPr/>
        </p:nvSpPr>
        <p:spPr>
          <a:xfrm>
            <a:off x="763805" y="893"/>
            <a:ext cx="10661214" cy="894632"/>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Histology of the Alimentary Canal</a:t>
            </a:r>
          </a:p>
        </p:txBody>
      </p:sp>
      <p:pic>
        <p:nvPicPr>
          <p:cNvPr id="6" name="Picture 5">
            <a:extLst>
              <a:ext uri="{FF2B5EF4-FFF2-40B4-BE49-F238E27FC236}">
                <a16:creationId xmlns:a16="http://schemas.microsoft.com/office/drawing/2014/main" id="{8C70D8DE-94D6-6DB4-A59A-3579948F318C}"/>
              </a:ext>
            </a:extLst>
          </p:cNvPr>
          <p:cNvPicPr>
            <a:picLocks noChangeAspect="1"/>
          </p:cNvPicPr>
          <p:nvPr/>
        </p:nvPicPr>
        <p:blipFill>
          <a:blip r:embed="rId2"/>
          <a:stretch>
            <a:fillRect/>
          </a:stretch>
        </p:blipFill>
        <p:spPr>
          <a:xfrm>
            <a:off x="998546" y="895526"/>
            <a:ext cx="9872948" cy="5785781"/>
          </a:xfrm>
          <a:prstGeom prst="rect">
            <a:avLst/>
          </a:prstGeom>
        </p:spPr>
      </p:pic>
    </p:spTree>
    <p:extLst>
      <p:ext uri="{BB962C8B-B14F-4D97-AF65-F5344CB8AC3E}">
        <p14:creationId xmlns:p14="http://schemas.microsoft.com/office/powerpoint/2010/main" val="249593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44B7B-CC94-38C9-9C44-1B5A325CC560}"/>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AC708BBB-6539-F426-D17C-9150658698DB}"/>
              </a:ext>
            </a:extLst>
          </p:cNvPr>
          <p:cNvSpPr txBox="1">
            <a:spLocks/>
          </p:cNvSpPr>
          <p:nvPr/>
        </p:nvSpPr>
        <p:spPr>
          <a:xfrm>
            <a:off x="763805" y="226994"/>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Mouth</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FC3C549B-67BC-887B-E505-8EB48D28D906}"/>
              </a:ext>
            </a:extLst>
          </p:cNvPr>
          <p:cNvSpPr/>
          <p:nvPr/>
        </p:nvSpPr>
        <p:spPr>
          <a:xfrm>
            <a:off x="928516" y="420619"/>
            <a:ext cx="9999234" cy="7477022"/>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Digestion in the mouth is minimal; no absorption of nutrients occurs.</a:t>
            </a:r>
          </a:p>
          <a:p>
            <a:pPr algn="just"/>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a:t>
            </a:r>
            <a:r>
              <a:rPr lang="en-US" sz="2399" b="1" dirty="0">
                <a:solidFill>
                  <a:schemeClr val="tx2"/>
                </a:solidFill>
                <a:latin typeface="Times New Roman" panose="02020603050405020304" pitchFamily="18" charset="0"/>
                <a:cs typeface="Times New Roman" panose="02020603050405020304" pitchFamily="18" charset="0"/>
              </a:rPr>
              <a:t>oral cavity </a:t>
            </a:r>
            <a:r>
              <a:rPr lang="en-US" sz="2399" dirty="0">
                <a:solidFill>
                  <a:schemeClr val="tx2"/>
                </a:solidFill>
                <a:latin typeface="Times New Roman" panose="02020603050405020304" pitchFamily="18" charset="0"/>
                <a:cs typeface="Times New Roman" panose="02020603050405020304" pitchFamily="18" charset="0"/>
              </a:rPr>
              <a:t>is the entrance to the digestive tract.</a:t>
            </a: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opening is formed by the </a:t>
            </a:r>
            <a:r>
              <a:rPr lang="en-US" sz="2399" b="1" dirty="0">
                <a:solidFill>
                  <a:schemeClr val="tx2"/>
                </a:solidFill>
                <a:latin typeface="Times New Roman" panose="02020603050405020304" pitchFamily="18" charset="0"/>
                <a:cs typeface="Times New Roman" panose="02020603050405020304" pitchFamily="18" charset="0"/>
              </a:rPr>
              <a:t>muscular lips</a:t>
            </a:r>
            <a:r>
              <a:rPr lang="en-US" sz="2399" dirty="0">
                <a:solidFill>
                  <a:schemeClr val="tx2"/>
                </a:solidFill>
                <a:latin typeface="Times New Roman" panose="02020603050405020304" pitchFamily="18" charset="0"/>
                <a:cs typeface="Times New Roman" panose="02020603050405020304" pitchFamily="18" charset="0"/>
              </a:rPr>
              <a:t>, which help in guide and contain the food in the mouth.</a:t>
            </a: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first step in the digestive process is chewing, the mouth motility that involves the slicing, tearing and mixing of ingested food by the </a:t>
            </a:r>
            <a:r>
              <a:rPr lang="en-US" sz="2399" b="1" dirty="0">
                <a:solidFill>
                  <a:schemeClr val="tx2"/>
                </a:solidFill>
                <a:latin typeface="Times New Roman" panose="02020603050405020304" pitchFamily="18" charset="0"/>
                <a:cs typeface="Times New Roman" panose="02020603050405020304" pitchFamily="18" charset="0"/>
              </a:rPr>
              <a:t>teeth</a:t>
            </a:r>
            <a:r>
              <a:rPr lang="en-US" sz="2399" dirty="0">
                <a:solidFill>
                  <a:schemeClr val="tx2"/>
                </a:solidFill>
                <a:latin typeface="Times New Roman" panose="02020603050405020304" pitchFamily="18" charset="0"/>
                <a:cs typeface="Times New Roman" panose="02020603050405020304" pitchFamily="18" charset="0"/>
              </a:rPr>
              <a:t>.</a:t>
            </a: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a:t>
            </a:r>
            <a:r>
              <a:rPr lang="en-US" sz="2399" b="1" dirty="0">
                <a:solidFill>
                  <a:schemeClr val="tx2"/>
                </a:solidFill>
                <a:latin typeface="Times New Roman" panose="02020603050405020304" pitchFamily="18" charset="0"/>
                <a:cs typeface="Times New Roman" panose="02020603050405020304" pitchFamily="18" charset="0"/>
              </a:rPr>
              <a:t>tongue</a:t>
            </a:r>
            <a:r>
              <a:rPr lang="en-US" sz="2399" dirty="0">
                <a:solidFill>
                  <a:schemeClr val="tx2"/>
                </a:solidFill>
                <a:latin typeface="Times New Roman" panose="02020603050405020304" pitchFamily="18" charset="0"/>
                <a:cs typeface="Times New Roman" panose="02020603050405020304" pitchFamily="18" charset="0"/>
              </a:rPr>
              <a:t>, which forms the floor of the oral cavity, is composed of voluntarily controlled skeletal muscle. The tongue guides food within the mouth during chewing and swallowing and also plays an important role in speech.</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a:t>
            </a:r>
            <a:r>
              <a:rPr lang="en-US" sz="2399" b="1" dirty="0">
                <a:solidFill>
                  <a:schemeClr val="tx2"/>
                </a:solidFill>
                <a:latin typeface="Times New Roman" panose="02020603050405020304" pitchFamily="18" charset="0"/>
                <a:cs typeface="Times New Roman" panose="02020603050405020304" pitchFamily="18" charset="0"/>
              </a:rPr>
              <a:t>saliva</a:t>
            </a:r>
            <a:r>
              <a:rPr lang="en-US" sz="2399" dirty="0">
                <a:solidFill>
                  <a:schemeClr val="tx2"/>
                </a:solidFill>
                <a:latin typeface="Times New Roman" panose="02020603050405020304" pitchFamily="18" charset="0"/>
                <a:cs typeface="Times New Roman" panose="02020603050405020304" pitchFamily="18" charset="0"/>
              </a:rPr>
              <a:t>, the secretion associated with the mouth, is produced largely by three major pairs of salivary glands that lie outside the oral cavity and discharge saliva through short ducts into the mouth.</a:t>
            </a: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55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83753-C33E-0497-37C1-10318654110D}"/>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F6A9330-B7C3-6CAA-CF03-CF7900CB8BC0}"/>
              </a:ext>
            </a:extLst>
          </p:cNvPr>
          <p:cNvSpPr txBox="1">
            <a:spLocks/>
          </p:cNvSpPr>
          <p:nvPr/>
        </p:nvSpPr>
        <p:spPr>
          <a:xfrm>
            <a:off x="970708" y="36763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Mouth</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098" name="Picture 2" descr="Parts of the Digestive System | Biology for Majors II">
            <a:extLst>
              <a:ext uri="{FF2B5EF4-FFF2-40B4-BE49-F238E27FC236}">
                <a16:creationId xmlns:a16="http://schemas.microsoft.com/office/drawing/2014/main" id="{2BF35DE4-6619-9F5A-A4F0-5D9A8F1A7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48" y="1258012"/>
            <a:ext cx="9751060" cy="493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05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6F5A8-0D9C-0D81-FE1E-7B82F2EF04DD}"/>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1F40415-433B-85CB-2986-CBE4975FBB0F}"/>
              </a:ext>
            </a:extLst>
          </p:cNvPr>
          <p:cNvSpPr txBox="1">
            <a:spLocks/>
          </p:cNvSpPr>
          <p:nvPr/>
        </p:nvSpPr>
        <p:spPr>
          <a:xfrm>
            <a:off x="970708" y="36763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Salivary glands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5250358E-117B-09BF-A9F7-03EB7E39150D}"/>
              </a:ext>
            </a:extLst>
          </p:cNvPr>
          <p:cNvSpPr/>
          <p:nvPr/>
        </p:nvSpPr>
        <p:spPr>
          <a:xfrm>
            <a:off x="970708" y="982814"/>
            <a:ext cx="6806700" cy="6369316"/>
          </a:xfrm>
          <a:prstGeom prst="rect">
            <a:avLst/>
          </a:prstGeom>
          <a:noFill/>
        </p:spPr>
        <p:txBody>
          <a:bodyPr wrap="square" rtlCol="0">
            <a:spAutoFit/>
          </a:bodyPr>
          <a:lstStyle/>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Three pairs of salivary glands empty their secretions into the mouth:</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parotid glands (large glands lies anterior to the ear).</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The submandibular gland.</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Small sublingual gland.</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function of salivary glands is to secrete saliva into the floor of the mouth. 1.0 - 1.5 liters of saliva secreted per day:</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 25% by parotid glands,</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5% by sublingual glands, and</a:t>
            </a:r>
          </a:p>
          <a:p>
            <a:pPr marL="457063" indent="-457063" algn="just">
              <a:buFont typeface="+mj-lt"/>
              <a:buAutoNum type="arabicPeriod"/>
            </a:pPr>
            <a:r>
              <a:rPr lang="en-US" sz="2399" dirty="0">
                <a:solidFill>
                  <a:schemeClr val="tx2"/>
                </a:solidFill>
                <a:latin typeface="Times New Roman" panose="02020603050405020304" pitchFamily="18" charset="0"/>
                <a:cs typeface="Times New Roman" panose="02020603050405020304" pitchFamily="18" charset="0"/>
              </a:rPr>
              <a:t>70% by submandibular glands.</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salivary glands are controlled by the two divisions of the autonomic nervous system, the sympathetic and the parasympathetic.</a:t>
            </a:r>
          </a:p>
          <a:p>
            <a:pPr algn="just"/>
            <a:endParaRPr lang="en-US" sz="2399" dirty="0">
              <a:solidFill>
                <a:schemeClr val="tx2"/>
              </a:solidFill>
              <a:latin typeface="Times New Roman" panose="02020603050405020304" pitchFamily="18" charset="0"/>
              <a:cs typeface="Times New Roman" panose="02020603050405020304" pitchFamily="18" charset="0"/>
            </a:endParaRPr>
          </a:p>
          <a:p>
            <a:pPr marL="457063" indent="-457063"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8E3FBC5-7562-D48C-F954-1417EAB96662}"/>
              </a:ext>
            </a:extLst>
          </p:cNvPr>
          <p:cNvPicPr>
            <a:picLocks noChangeAspect="1"/>
          </p:cNvPicPr>
          <p:nvPr/>
        </p:nvPicPr>
        <p:blipFill>
          <a:blip r:embed="rId2"/>
          <a:stretch>
            <a:fillRect/>
          </a:stretch>
        </p:blipFill>
        <p:spPr>
          <a:xfrm>
            <a:off x="7968517" y="1266655"/>
            <a:ext cx="2973298" cy="3228867"/>
          </a:xfrm>
          <a:prstGeom prst="rect">
            <a:avLst/>
          </a:prstGeom>
        </p:spPr>
      </p:pic>
    </p:spTree>
    <p:extLst>
      <p:ext uri="{BB962C8B-B14F-4D97-AF65-F5344CB8AC3E}">
        <p14:creationId xmlns:p14="http://schemas.microsoft.com/office/powerpoint/2010/main" val="270593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3181</TotalTime>
  <Words>1734</Words>
  <Application>Microsoft Office PowerPoint</Application>
  <PresentationFormat>Custom</PresentationFormat>
  <Paragraphs>138</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Euphemia</vt:lpstr>
      <vt:lpstr>Franklin Gothic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dc:title>
  <dc:subject>Lecture 2</dc:subject>
  <dc:creator>MAHİR RAHMAN AL-HAJAJ</dc:creator>
  <cp:keywords>Al-Mustaqbal University College</cp:keywords>
  <cp:lastModifiedBy>zainab</cp:lastModifiedBy>
  <cp:revision>155</cp:revision>
  <cp:lastPrinted>2022-10-07T10:41:38Z</cp:lastPrinted>
  <dcterms:created xsi:type="dcterms:W3CDTF">2022-10-06T20:58:31Z</dcterms:created>
  <dcterms:modified xsi:type="dcterms:W3CDTF">2024-11-29T15:40:11Z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