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21"/>
  </p:notesMasterIdLst>
  <p:handoutMasterIdLst>
    <p:handoutMasterId r:id="rId22"/>
  </p:handoutMasterIdLst>
  <p:sldIdLst>
    <p:sldId id="256" r:id="rId2"/>
    <p:sldId id="269" r:id="rId3"/>
    <p:sldId id="291" r:id="rId4"/>
    <p:sldId id="292" r:id="rId5"/>
    <p:sldId id="293" r:id="rId6"/>
    <p:sldId id="294" r:id="rId7"/>
    <p:sldId id="295" r:id="rId8"/>
    <p:sldId id="296" r:id="rId9"/>
    <p:sldId id="297" r:id="rId10"/>
    <p:sldId id="298" r:id="rId11"/>
    <p:sldId id="299" r:id="rId12"/>
    <p:sldId id="300" r:id="rId13"/>
    <p:sldId id="301" r:id="rId14"/>
    <p:sldId id="302" r:id="rId15"/>
    <p:sldId id="303" r:id="rId16"/>
    <p:sldId id="304" r:id="rId17"/>
    <p:sldId id="305" r:id="rId18"/>
    <p:sldId id="306" r:id="rId19"/>
    <p:sldId id="290" r:id="rId20"/>
  </p:sldIdLst>
  <p:sldSz cx="12188825"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5" pos="3839">
          <p15:clr>
            <a:srgbClr val="A4A3A4"/>
          </p15:clr>
        </p15:guide>
        <p15:guide id="6" pos="1007">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howGuides="1">
      <p:cViewPr varScale="1">
        <p:scale>
          <a:sx n="68" d="100"/>
          <a:sy n="68" d="100"/>
        </p:scale>
        <p:origin x="696" y="60"/>
      </p:cViewPr>
      <p:guideLst>
        <p:guide orient="horz" pos="2160"/>
        <p:guide pos="3839"/>
        <p:guide pos="1007"/>
      </p:guideLst>
    </p:cSldViewPr>
  </p:slideViewPr>
  <p:notesTextViewPr>
    <p:cViewPr>
      <p:scale>
        <a:sx n="1" d="1"/>
        <a:sy n="1" d="1"/>
      </p:scale>
      <p:origin x="0" y="0"/>
    </p:cViewPr>
  </p:notesTextViewPr>
  <p:notesViewPr>
    <p:cSldViewPr showGuides="1">
      <p:cViewPr varScale="1">
        <p:scale>
          <a:sx n="63" d="100"/>
          <a:sy n="63" d="100"/>
        </p:scale>
        <p:origin x="2838" y="108"/>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BDB7646E-8811-423A-9C42-2CBFADA00A96}" type="datetimeFigureOut">
              <a:rPr lang="en-US" smtClean="0"/>
              <a:t>11/29/2024</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04360E59-1627-4404-ACC5-51C744AB0F27}" type="slidenum">
              <a:rPr lang="en-US" smtClean="0"/>
              <a:t>‹#›</a:t>
            </a:fld>
            <a:endParaRPr lang="en-US"/>
          </a:p>
        </p:txBody>
      </p:sp>
    </p:spTree>
    <p:extLst>
      <p:ext uri="{BB962C8B-B14F-4D97-AF65-F5344CB8AC3E}">
        <p14:creationId xmlns:p14="http://schemas.microsoft.com/office/powerpoint/2010/main" val="516225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solidFill>
                  <a:schemeClr val="tx1"/>
                </a:solidFill>
              </a:defRPr>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solidFill>
                  <a:schemeClr val="tx1"/>
                </a:solidFill>
              </a:defRPr>
            </a:lvl1pPr>
          </a:lstStyle>
          <a:p>
            <a:fld id="{D677E230-58DD-43ED-96A1-552DDAB53532}" type="datetimeFigureOut">
              <a:rPr lang="en-US" smtClean="0"/>
              <a:pPr/>
              <a:t>11/29/2024</a:t>
            </a:fld>
            <a:endParaRPr lang="en-US"/>
          </a:p>
        </p:txBody>
      </p:sp>
      <p:sp>
        <p:nvSpPr>
          <p:cNvPr id="4" name="Slide Image Placeholder 3"/>
          <p:cNvSpPr>
            <a:spLocks noGrp="1" noRot="1" noChangeAspect="1"/>
          </p:cNvSpPr>
          <p:nvPr>
            <p:ph type="sldImg" idx="2"/>
          </p:nvPr>
        </p:nvSpPr>
        <p:spPr>
          <a:xfrm>
            <a:off x="458788" y="720725"/>
            <a:ext cx="6397625"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solidFill>
                  <a:schemeClr val="tx1"/>
                </a:solidFill>
              </a:defRPr>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solidFill>
                  <a:schemeClr val="tx1"/>
                </a:solidFill>
              </a:defRPr>
            </a:lvl1pPr>
          </a:lstStyle>
          <a:p>
            <a:fld id="{841221E5-7225-48EB-A4EE-420E7BFCF705}" type="slidenum">
              <a:rPr lang="en-US" smtClean="0"/>
              <a:pPr/>
              <a:t>‹#›</a:t>
            </a:fld>
            <a:endParaRPr lang="en-US"/>
          </a:p>
        </p:txBody>
      </p:sp>
    </p:spTree>
    <p:extLst>
      <p:ext uri="{BB962C8B-B14F-4D97-AF65-F5344CB8AC3E}">
        <p14:creationId xmlns:p14="http://schemas.microsoft.com/office/powerpoint/2010/main" val="1556669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200" kern="1200">
        <a:solidFill>
          <a:schemeClr val="tx2"/>
        </a:solidFill>
        <a:latin typeface="+mn-lt"/>
        <a:ea typeface="+mn-ea"/>
        <a:cs typeface="+mn-cs"/>
      </a:defRPr>
    </a:lvl2pPr>
    <a:lvl3pPr marL="914400" algn="l" defTabSz="914400" rtl="0" eaLnBrk="1" latinLnBrk="0" hangingPunct="1">
      <a:defRPr sz="1200" kern="1200">
        <a:solidFill>
          <a:schemeClr val="tx2"/>
        </a:solidFill>
        <a:latin typeface="+mn-lt"/>
        <a:ea typeface="+mn-ea"/>
        <a:cs typeface="+mn-cs"/>
      </a:defRPr>
    </a:lvl3pPr>
    <a:lvl4pPr marL="1371600" algn="l" defTabSz="914400" rtl="0" eaLnBrk="1" latinLnBrk="0" hangingPunct="1">
      <a:defRPr sz="1200" kern="1200">
        <a:solidFill>
          <a:schemeClr val="tx2"/>
        </a:solidFill>
        <a:latin typeface="+mn-lt"/>
        <a:ea typeface="+mn-ea"/>
        <a:cs typeface="+mn-cs"/>
      </a:defRPr>
    </a:lvl4pPr>
    <a:lvl5pPr marL="1828800" algn="l" defTabSz="914400" rtl="0" eaLnBrk="1" latinLnBrk="0" hangingPunct="1">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0A60EEC-589F-8627-7A70-FE668FEBC69C}"/>
              </a:ext>
            </a:extLst>
          </p:cNvPr>
          <p:cNvSpPr>
            <a:spLocks noGrp="1"/>
          </p:cNvSpPr>
          <p:nvPr>
            <p:ph type="subTitle" idx="1"/>
          </p:nvPr>
        </p:nvSpPr>
        <p:spPr>
          <a:xfrm>
            <a:off x="1523603" y="3602038"/>
            <a:ext cx="9141619" cy="1655762"/>
          </a:xfrm>
        </p:spPr>
        <p:txBody>
          <a:bodyPr/>
          <a:lstStyle>
            <a:lvl1pPr marL="0" indent="0" algn="ctr">
              <a:buNone/>
              <a:defRPr sz="2399"/>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en-US"/>
              <a:t>Click to edit Master subtitle style</a:t>
            </a:r>
          </a:p>
        </p:txBody>
      </p:sp>
      <p:grpSp>
        <p:nvGrpSpPr>
          <p:cNvPr id="7" name="Group 6">
            <a:extLst>
              <a:ext uri="{FF2B5EF4-FFF2-40B4-BE49-F238E27FC236}">
                <a16:creationId xmlns:a16="http://schemas.microsoft.com/office/drawing/2014/main" id="{EAB409D9-CB05-C02D-27D4-B48EEFD1AFAF}"/>
              </a:ext>
            </a:extLst>
          </p:cNvPr>
          <p:cNvGrpSpPr/>
          <p:nvPr userDrawn="1"/>
        </p:nvGrpSpPr>
        <p:grpSpPr>
          <a:xfrm>
            <a:off x="9979600" y="121444"/>
            <a:ext cx="2439158" cy="1371600"/>
            <a:chOff x="0" y="0"/>
            <a:chExt cx="1700784" cy="1024128"/>
          </a:xfrm>
        </p:grpSpPr>
        <p:sp>
          <p:nvSpPr>
            <p:cNvPr id="8" name="Rectangle 7">
              <a:extLst>
                <a:ext uri="{FF2B5EF4-FFF2-40B4-BE49-F238E27FC236}">
                  <a16:creationId xmlns:a16="http://schemas.microsoft.com/office/drawing/2014/main" id="{9539E7B7-89AB-D701-8DB8-FF2AB33BA8E9}"/>
                </a:ext>
              </a:extLst>
            </p:cNvPr>
            <p:cNvSpPr/>
            <p:nvPr/>
          </p:nvSpPr>
          <p:spPr>
            <a:xfrm>
              <a:off x="0" y="0"/>
              <a:ext cx="1700784" cy="1024128"/>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 name="Rectangle 12">
              <a:extLst>
                <a:ext uri="{FF2B5EF4-FFF2-40B4-BE49-F238E27FC236}">
                  <a16:creationId xmlns:a16="http://schemas.microsoft.com/office/drawing/2014/main" id="{DA8FF8D8-4822-8FE3-A258-A5237BF0DE21}"/>
                </a:ext>
              </a:extLst>
            </p:cNvPr>
            <p:cNvSpPr/>
            <p:nvPr/>
          </p:nvSpPr>
          <p:spPr>
            <a:xfrm>
              <a:off x="0" y="0"/>
              <a:ext cx="1463040" cy="1014984"/>
            </a:xfrm>
            <a:custGeom>
              <a:avLst/>
              <a:gdLst>
                <a:gd name="connsiteX0" fmla="*/ 0 w 1462822"/>
                <a:gd name="connsiteY0" fmla="*/ 0 h 1014481"/>
                <a:gd name="connsiteX1" fmla="*/ 1462822 w 1462822"/>
                <a:gd name="connsiteY1" fmla="*/ 0 h 1014481"/>
                <a:gd name="connsiteX2" fmla="*/ 1462822 w 1462822"/>
                <a:gd name="connsiteY2" fmla="*/ 1014481 h 1014481"/>
                <a:gd name="connsiteX3" fmla="*/ 0 w 1462822"/>
                <a:gd name="connsiteY3" fmla="*/ 1014481 h 1014481"/>
                <a:gd name="connsiteX4" fmla="*/ 0 w 1462822"/>
                <a:gd name="connsiteY4" fmla="*/ 0 h 1014481"/>
                <a:gd name="connsiteX0" fmla="*/ 0 w 1462822"/>
                <a:gd name="connsiteY0" fmla="*/ 0 h 1014481"/>
                <a:gd name="connsiteX1" fmla="*/ 1462822 w 1462822"/>
                <a:gd name="connsiteY1" fmla="*/ 0 h 1014481"/>
                <a:gd name="connsiteX2" fmla="*/ 1462822 w 1462822"/>
                <a:gd name="connsiteY2" fmla="*/ 1014481 h 1014481"/>
                <a:gd name="connsiteX3" fmla="*/ 638269 w 1462822"/>
                <a:gd name="connsiteY3" fmla="*/ 407899 h 1014481"/>
                <a:gd name="connsiteX4" fmla="*/ 0 w 1462822"/>
                <a:gd name="connsiteY4" fmla="*/ 0 h 10144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2822" h="1014481">
                  <a:moveTo>
                    <a:pt x="0" y="0"/>
                  </a:moveTo>
                  <a:lnTo>
                    <a:pt x="1462822" y="0"/>
                  </a:lnTo>
                  <a:lnTo>
                    <a:pt x="1462822" y="1014481"/>
                  </a:lnTo>
                  <a:lnTo>
                    <a:pt x="638269" y="407899"/>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0" name="Rectangle 9">
              <a:extLst>
                <a:ext uri="{FF2B5EF4-FFF2-40B4-BE49-F238E27FC236}">
                  <a16:creationId xmlns:a16="http://schemas.microsoft.com/office/drawing/2014/main" id="{2B201BB6-CE50-76AD-F209-90A815548CEC}"/>
                </a:ext>
              </a:extLst>
            </p:cNvPr>
            <p:cNvSpPr/>
            <p:nvPr/>
          </p:nvSpPr>
          <p:spPr>
            <a:xfrm>
              <a:off x="0" y="0"/>
              <a:ext cx="1472184" cy="1024128"/>
            </a:xfrm>
            <a:prstGeom prst="rect">
              <a:avLst/>
            </a:prstGeom>
            <a:blipFill>
              <a:blip r:embed="rId2"/>
              <a:stretch>
                <a:fillRect/>
              </a:stretch>
            </a:bli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12" name="Rectangle 11">
            <a:extLst>
              <a:ext uri="{FF2B5EF4-FFF2-40B4-BE49-F238E27FC236}">
                <a16:creationId xmlns:a16="http://schemas.microsoft.com/office/drawing/2014/main" id="{DA9B77F2-2391-AD2C-6C9D-D3D120569D90}"/>
              </a:ext>
            </a:extLst>
          </p:cNvPr>
          <p:cNvSpPr/>
          <p:nvPr userDrawn="1"/>
        </p:nvSpPr>
        <p:spPr>
          <a:xfrm>
            <a:off x="111025" y="136668"/>
            <a:ext cx="11966775" cy="6584664"/>
          </a:xfrm>
          <a:prstGeom prst="rect">
            <a:avLst/>
          </a:prstGeom>
          <a:noFill/>
          <a:ln>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80518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0AFF2F-A8BD-568A-1D5C-D27CFE99ADF3}"/>
              </a:ext>
            </a:extLst>
          </p:cNvPr>
          <p:cNvSpPr>
            <a:spLocks noGrp="1"/>
          </p:cNvSpPr>
          <p:nvPr>
            <p:ph type="dt" sz="half" idx="10"/>
          </p:nvPr>
        </p:nvSpPr>
        <p:spPr/>
        <p:txBody>
          <a:bodyPr/>
          <a:lstStyle/>
          <a:p>
            <a:fld id="{FB74EC88-80EF-45B4-82D2-C5DF37C50BAD}" type="datetime1">
              <a:rPr lang="en-US" smtClean="0"/>
              <a:t>11/29/2024</a:t>
            </a:fld>
            <a:endParaRPr lang="en-US"/>
          </a:p>
        </p:txBody>
      </p:sp>
      <p:sp>
        <p:nvSpPr>
          <p:cNvPr id="3" name="Footer Placeholder 2">
            <a:extLst>
              <a:ext uri="{FF2B5EF4-FFF2-40B4-BE49-F238E27FC236}">
                <a16:creationId xmlns:a16="http://schemas.microsoft.com/office/drawing/2014/main" id="{B837642E-3277-7ACA-BE65-80D07438F70A}"/>
              </a:ext>
            </a:extLst>
          </p:cNvPr>
          <p:cNvSpPr>
            <a:spLocks noGrp="1"/>
          </p:cNvSpPr>
          <p:nvPr>
            <p:ph type="ftr" sz="quarter" idx="11"/>
          </p:nvPr>
        </p:nvSpPr>
        <p:spPr/>
        <p:txBody>
          <a:bodyPr/>
          <a:lstStyle/>
          <a:p>
            <a:r>
              <a:rPr lang="en-US"/>
              <a:t>Add a footer</a:t>
            </a:r>
            <a:endParaRPr lang="en-US" dirty="0"/>
          </a:p>
        </p:txBody>
      </p:sp>
      <p:sp>
        <p:nvSpPr>
          <p:cNvPr id="4" name="Slide Number Placeholder 3">
            <a:extLst>
              <a:ext uri="{FF2B5EF4-FFF2-40B4-BE49-F238E27FC236}">
                <a16:creationId xmlns:a16="http://schemas.microsoft.com/office/drawing/2014/main" id="{BEDA56E4-3C1C-4196-23B7-DB2345B93814}"/>
              </a:ext>
            </a:extLst>
          </p:cNvPr>
          <p:cNvSpPr>
            <a:spLocks noGrp="1"/>
          </p:cNvSpPr>
          <p:nvPr>
            <p:ph type="sldNum" sz="quarter" idx="12"/>
          </p:nvPr>
        </p:nvSpPr>
        <p:spPr>
          <a:xfrm>
            <a:off x="9142412" y="304800"/>
            <a:ext cx="2742486" cy="365125"/>
          </a:xfrm>
        </p:spPr>
        <p:txBody>
          <a:bodyPr/>
          <a:lstStyle>
            <a:lvl1pPr>
              <a:defRPr sz="1400">
                <a:solidFill>
                  <a:schemeClr val="bg1"/>
                </a:solidFill>
              </a:defRPr>
            </a:lvl1pPr>
          </a:lstStyle>
          <a:p>
            <a:fld id="{7DC1BBB0-96F0-4077-A278-0F3FB5C104D3}" type="slidenum">
              <a:rPr lang="en-US" smtClean="0"/>
              <a:pPr/>
              <a:t>‹#›</a:t>
            </a:fld>
            <a:endParaRPr lang="en-US"/>
          </a:p>
        </p:txBody>
      </p:sp>
    </p:spTree>
    <p:extLst>
      <p:ext uri="{BB962C8B-B14F-4D97-AF65-F5344CB8AC3E}">
        <p14:creationId xmlns:p14="http://schemas.microsoft.com/office/powerpoint/2010/main" val="4055318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835B16D7-FA58-423B-9C45-A58A45F45239}" type="datetimeFigureOut">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496A82-6D65-4B71-B700-DFC6EB8823B3}" type="slidenum">
              <a:rPr lang="en-US" smtClean="0"/>
              <a:t>‹#›</a:t>
            </a:fld>
            <a:endParaRPr lang="en-US"/>
          </a:p>
        </p:txBody>
      </p:sp>
    </p:spTree>
    <p:extLst>
      <p:ext uri="{BB962C8B-B14F-4D97-AF65-F5344CB8AC3E}">
        <p14:creationId xmlns:p14="http://schemas.microsoft.com/office/powerpoint/2010/main" val="193957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06E025-BC44-2E4A-046E-57D375D583DB}"/>
              </a:ext>
            </a:extLst>
          </p:cNvPr>
          <p:cNvSpPr>
            <a:spLocks noGrp="1"/>
          </p:cNvSpPr>
          <p:nvPr>
            <p:ph type="title"/>
          </p:nvPr>
        </p:nvSpPr>
        <p:spPr>
          <a:xfrm>
            <a:off x="837982" y="365126"/>
            <a:ext cx="10512862"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0C3520F-7348-7FBE-757F-F0F230320A72}"/>
              </a:ext>
            </a:extLst>
          </p:cNvPr>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40BDE8-E2B2-B204-9207-0C64FF39E0C9}"/>
              </a:ext>
            </a:extLst>
          </p:cNvPr>
          <p:cNvSpPr>
            <a:spLocks noGrp="1"/>
          </p:cNvSpPr>
          <p:nvPr>
            <p:ph type="dt" sz="half" idx="2"/>
          </p:nvPr>
        </p:nvSpPr>
        <p:spPr>
          <a:xfrm>
            <a:off x="837982" y="6356351"/>
            <a:ext cx="27424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874ABB-A2C5-4230-862B-81C5A29EA900}" type="datetime1">
              <a:rPr lang="en-US" smtClean="0"/>
              <a:t>11/29/2024</a:t>
            </a:fld>
            <a:endParaRPr lang="en-US" dirty="0"/>
          </a:p>
        </p:txBody>
      </p:sp>
      <p:sp>
        <p:nvSpPr>
          <p:cNvPr id="5" name="Footer Placeholder 4">
            <a:extLst>
              <a:ext uri="{FF2B5EF4-FFF2-40B4-BE49-F238E27FC236}">
                <a16:creationId xmlns:a16="http://schemas.microsoft.com/office/drawing/2014/main" id="{C7F2CF12-6D60-52BE-A35C-72B906B67244}"/>
              </a:ext>
            </a:extLst>
          </p:cNvPr>
          <p:cNvSpPr>
            <a:spLocks noGrp="1"/>
          </p:cNvSpPr>
          <p:nvPr>
            <p:ph type="ftr" sz="quarter" idx="3"/>
          </p:nvPr>
        </p:nvSpPr>
        <p:spPr>
          <a:xfrm>
            <a:off x="4037549" y="6356351"/>
            <a:ext cx="411372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Add a footer</a:t>
            </a:r>
            <a:endParaRPr lang="en-US" dirty="0"/>
          </a:p>
        </p:txBody>
      </p:sp>
      <p:sp>
        <p:nvSpPr>
          <p:cNvPr id="6" name="Slide Number Placeholder 5">
            <a:extLst>
              <a:ext uri="{FF2B5EF4-FFF2-40B4-BE49-F238E27FC236}">
                <a16:creationId xmlns:a16="http://schemas.microsoft.com/office/drawing/2014/main" id="{77B9E6CB-41C5-737F-54BB-FC5D1AA91E64}"/>
              </a:ext>
            </a:extLst>
          </p:cNvPr>
          <p:cNvSpPr>
            <a:spLocks noGrp="1"/>
          </p:cNvSpPr>
          <p:nvPr>
            <p:ph type="sldNum" sz="quarter" idx="4"/>
          </p:nvPr>
        </p:nvSpPr>
        <p:spPr>
          <a:xfrm>
            <a:off x="8608357" y="6356351"/>
            <a:ext cx="274248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C1BBB0-96F0-4077-A278-0F3FB5C104D3}" type="slidenum">
              <a:rPr lang="en-US" smtClean="0"/>
              <a:pPr/>
              <a:t>‹#›</a:t>
            </a:fld>
            <a:endParaRPr lang="en-US"/>
          </a:p>
        </p:txBody>
      </p:sp>
      <p:grpSp>
        <p:nvGrpSpPr>
          <p:cNvPr id="7" name="Group 6">
            <a:extLst>
              <a:ext uri="{FF2B5EF4-FFF2-40B4-BE49-F238E27FC236}">
                <a16:creationId xmlns:a16="http://schemas.microsoft.com/office/drawing/2014/main" id="{37E62E8E-2DA7-4088-E27F-8DA6B360D31A}"/>
              </a:ext>
            </a:extLst>
          </p:cNvPr>
          <p:cNvGrpSpPr/>
          <p:nvPr userDrawn="1"/>
        </p:nvGrpSpPr>
        <p:grpSpPr>
          <a:xfrm>
            <a:off x="9979600" y="121444"/>
            <a:ext cx="2439158" cy="1371600"/>
            <a:chOff x="0" y="0"/>
            <a:chExt cx="1700784" cy="1024128"/>
          </a:xfrm>
        </p:grpSpPr>
        <p:sp>
          <p:nvSpPr>
            <p:cNvPr id="8" name="Rectangle 7">
              <a:extLst>
                <a:ext uri="{FF2B5EF4-FFF2-40B4-BE49-F238E27FC236}">
                  <a16:creationId xmlns:a16="http://schemas.microsoft.com/office/drawing/2014/main" id="{DDBEF75D-824A-3F4E-4B06-D69727D3D41B}"/>
                </a:ext>
              </a:extLst>
            </p:cNvPr>
            <p:cNvSpPr/>
            <p:nvPr/>
          </p:nvSpPr>
          <p:spPr>
            <a:xfrm>
              <a:off x="0" y="0"/>
              <a:ext cx="1700784" cy="1024128"/>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 name="Rectangle 12">
              <a:extLst>
                <a:ext uri="{FF2B5EF4-FFF2-40B4-BE49-F238E27FC236}">
                  <a16:creationId xmlns:a16="http://schemas.microsoft.com/office/drawing/2014/main" id="{00D79712-6196-F143-8273-02137656E096}"/>
                </a:ext>
              </a:extLst>
            </p:cNvPr>
            <p:cNvSpPr/>
            <p:nvPr/>
          </p:nvSpPr>
          <p:spPr>
            <a:xfrm>
              <a:off x="0" y="0"/>
              <a:ext cx="1463040" cy="1014984"/>
            </a:xfrm>
            <a:custGeom>
              <a:avLst/>
              <a:gdLst>
                <a:gd name="connsiteX0" fmla="*/ 0 w 1462822"/>
                <a:gd name="connsiteY0" fmla="*/ 0 h 1014481"/>
                <a:gd name="connsiteX1" fmla="*/ 1462822 w 1462822"/>
                <a:gd name="connsiteY1" fmla="*/ 0 h 1014481"/>
                <a:gd name="connsiteX2" fmla="*/ 1462822 w 1462822"/>
                <a:gd name="connsiteY2" fmla="*/ 1014481 h 1014481"/>
                <a:gd name="connsiteX3" fmla="*/ 0 w 1462822"/>
                <a:gd name="connsiteY3" fmla="*/ 1014481 h 1014481"/>
                <a:gd name="connsiteX4" fmla="*/ 0 w 1462822"/>
                <a:gd name="connsiteY4" fmla="*/ 0 h 1014481"/>
                <a:gd name="connsiteX0" fmla="*/ 0 w 1462822"/>
                <a:gd name="connsiteY0" fmla="*/ 0 h 1014481"/>
                <a:gd name="connsiteX1" fmla="*/ 1462822 w 1462822"/>
                <a:gd name="connsiteY1" fmla="*/ 0 h 1014481"/>
                <a:gd name="connsiteX2" fmla="*/ 1462822 w 1462822"/>
                <a:gd name="connsiteY2" fmla="*/ 1014481 h 1014481"/>
                <a:gd name="connsiteX3" fmla="*/ 638269 w 1462822"/>
                <a:gd name="connsiteY3" fmla="*/ 407899 h 1014481"/>
                <a:gd name="connsiteX4" fmla="*/ 0 w 1462822"/>
                <a:gd name="connsiteY4" fmla="*/ 0 h 10144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2822" h="1014481">
                  <a:moveTo>
                    <a:pt x="0" y="0"/>
                  </a:moveTo>
                  <a:lnTo>
                    <a:pt x="1462822" y="0"/>
                  </a:lnTo>
                  <a:lnTo>
                    <a:pt x="1462822" y="1014481"/>
                  </a:lnTo>
                  <a:lnTo>
                    <a:pt x="638269" y="407899"/>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0" name="Rectangle 9">
              <a:extLst>
                <a:ext uri="{FF2B5EF4-FFF2-40B4-BE49-F238E27FC236}">
                  <a16:creationId xmlns:a16="http://schemas.microsoft.com/office/drawing/2014/main" id="{7F00C420-B7FB-7EE5-E080-670618454FD7}"/>
                </a:ext>
              </a:extLst>
            </p:cNvPr>
            <p:cNvSpPr/>
            <p:nvPr/>
          </p:nvSpPr>
          <p:spPr>
            <a:xfrm>
              <a:off x="0" y="0"/>
              <a:ext cx="1472184" cy="1024128"/>
            </a:xfrm>
            <a:prstGeom prst="rect">
              <a:avLst/>
            </a:prstGeom>
            <a:blipFill>
              <a:blip r:embed="rId5"/>
              <a:stretch>
                <a:fillRect/>
              </a:stretch>
            </a:bli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pic>
        <p:nvPicPr>
          <p:cNvPr id="11" name="Picture 10">
            <a:extLst>
              <a:ext uri="{FF2B5EF4-FFF2-40B4-BE49-F238E27FC236}">
                <a16:creationId xmlns:a16="http://schemas.microsoft.com/office/drawing/2014/main" id="{64A237CE-0774-F2D2-1A12-2C95E35618E3}"/>
              </a:ext>
            </a:extLst>
          </p:cNvPr>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227012" y="192896"/>
            <a:ext cx="685801" cy="785495"/>
          </a:xfrm>
          <a:prstGeom prst="rect">
            <a:avLst/>
          </a:prstGeom>
          <a:noFill/>
          <a:ln>
            <a:noFill/>
          </a:ln>
        </p:spPr>
      </p:pic>
      <p:sp>
        <p:nvSpPr>
          <p:cNvPr id="12" name="Rectangle 11">
            <a:extLst>
              <a:ext uri="{FF2B5EF4-FFF2-40B4-BE49-F238E27FC236}">
                <a16:creationId xmlns:a16="http://schemas.microsoft.com/office/drawing/2014/main" id="{24A27DD6-2417-9D09-E6CA-A2E010E831DC}"/>
              </a:ext>
            </a:extLst>
          </p:cNvPr>
          <p:cNvSpPr/>
          <p:nvPr userDrawn="1"/>
        </p:nvSpPr>
        <p:spPr>
          <a:xfrm>
            <a:off x="97911" y="121444"/>
            <a:ext cx="11979889" cy="6615112"/>
          </a:xfrm>
          <a:prstGeom prst="rect">
            <a:avLst/>
          </a:prstGeom>
          <a:noFill/>
          <a:ln>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34027905"/>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69" r:id="rId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126" rtl="0" eaLnBrk="1" latinLnBrk="0" hangingPunct="1">
        <a:lnSpc>
          <a:spcPct val="90000"/>
        </a:lnSpc>
        <a:spcBef>
          <a:spcPct val="0"/>
        </a:spcBef>
        <a:buNone/>
        <a:defRPr sz="4399" kern="1200">
          <a:solidFill>
            <a:schemeClr val="tx1"/>
          </a:solidFill>
          <a:latin typeface="+mj-lt"/>
          <a:ea typeface="+mj-ea"/>
          <a:cs typeface="+mj-cs"/>
        </a:defRPr>
      </a:lvl1pPr>
    </p:titleStyle>
    <p:bodyStyle>
      <a:lvl1pPr marL="228531" indent="-228531" algn="l" defTabSz="914126" rtl="0" eaLnBrk="1" latinLnBrk="0" hangingPunct="1">
        <a:lnSpc>
          <a:spcPct val="90000"/>
        </a:lnSpc>
        <a:spcBef>
          <a:spcPts val="1000"/>
        </a:spcBef>
        <a:buFont typeface="Arial" panose="020B0604020202020204" pitchFamily="34" charset="0"/>
        <a:buChar char="•"/>
        <a:defRPr sz="2799" kern="1200">
          <a:solidFill>
            <a:schemeClr val="tx1"/>
          </a:solidFill>
          <a:latin typeface="+mn-lt"/>
          <a:ea typeface="+mn-ea"/>
          <a:cs typeface="+mn-cs"/>
        </a:defRPr>
      </a:lvl1pPr>
      <a:lvl2pPr marL="685594" indent="-228531" algn="l" defTabSz="914126"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2657" indent="-228531" algn="l" defTabSz="914126" rtl="0" eaLnBrk="1" latinLnBrk="0" hangingPunct="1">
        <a:lnSpc>
          <a:spcPct val="90000"/>
        </a:lnSpc>
        <a:spcBef>
          <a:spcPts val="500"/>
        </a:spcBef>
        <a:buFont typeface="Arial" panose="020B0604020202020204" pitchFamily="34" charset="0"/>
        <a:buChar char="•"/>
        <a:defRPr sz="1999"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Text Box 2">
            <a:extLst>
              <a:ext uri="{FF2B5EF4-FFF2-40B4-BE49-F238E27FC236}">
                <a16:creationId xmlns:a16="http://schemas.microsoft.com/office/drawing/2014/main" id="{BAE67A5E-824D-209C-84A3-3D6BA71E64D8}"/>
              </a:ext>
            </a:extLst>
          </p:cNvPr>
          <p:cNvSpPr txBox="1">
            <a:spLocks noChangeArrowheads="1"/>
          </p:cNvSpPr>
          <p:nvPr/>
        </p:nvSpPr>
        <p:spPr bwMode="auto">
          <a:xfrm>
            <a:off x="1291199" y="1478784"/>
            <a:ext cx="8792038" cy="3017016"/>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spcAft>
                <a:spcPts val="800"/>
              </a:spcAft>
            </a:pPr>
            <a:r>
              <a:rPr lang="en-US" sz="2400" dirty="0">
                <a:effectLst/>
                <a:latin typeface="Franklin Gothic Medium" panose="020B0603020102020204" pitchFamily="34" charset="0"/>
                <a:ea typeface="Calibri" panose="020F0502020204030204" pitchFamily="34" charset="0"/>
                <a:cs typeface="Arial" panose="020B0604020202020204" pitchFamily="34" charset="0"/>
              </a:rPr>
              <a:t>Al-</a:t>
            </a:r>
            <a:r>
              <a:rPr lang="en-US" sz="2400" dirty="0" err="1">
                <a:effectLst/>
                <a:latin typeface="Franklin Gothic Medium" panose="020B0603020102020204" pitchFamily="34" charset="0"/>
                <a:ea typeface="Calibri" panose="020F0502020204030204" pitchFamily="34" charset="0"/>
                <a:cs typeface="Arial" panose="020B0604020202020204" pitchFamily="34" charset="0"/>
              </a:rPr>
              <a:t>Mustaqbal</a:t>
            </a:r>
            <a:r>
              <a:rPr lang="en-US" sz="2400" dirty="0">
                <a:effectLst/>
                <a:latin typeface="Franklin Gothic Medium" panose="020B0603020102020204" pitchFamily="34" charset="0"/>
                <a:ea typeface="Calibri" panose="020F0502020204030204" pitchFamily="34" charset="0"/>
                <a:cs typeface="Arial" panose="020B0604020202020204" pitchFamily="34" charset="0"/>
              </a:rPr>
              <a:t> University</a:t>
            </a:r>
            <a:endParaRPr lang="en-US" sz="3200" dirty="0">
              <a:effectLst/>
              <a:latin typeface="Franklin Gothic Medium" panose="020B0603020102020204" pitchFamily="34" charset="0"/>
              <a:ea typeface="Calibri" panose="020F0502020204030204" pitchFamily="34" charset="0"/>
              <a:cs typeface="Arial" panose="020B0604020202020204" pitchFamily="34" charset="0"/>
            </a:endParaRPr>
          </a:p>
          <a:p>
            <a:pPr algn="ctr">
              <a:spcAft>
                <a:spcPts val="800"/>
              </a:spcAft>
            </a:pPr>
            <a:r>
              <a:rPr lang="en-US" sz="2400" dirty="0">
                <a:effectLst/>
                <a:latin typeface="Franklin Gothic Medium" panose="020B0603020102020204" pitchFamily="34" charset="0"/>
                <a:ea typeface="Calibri" panose="020F0502020204030204" pitchFamily="34" charset="0"/>
                <a:cs typeface="Arial" panose="020B0604020202020204" pitchFamily="34" charset="0"/>
              </a:rPr>
              <a:t>Biomedical Engineering Department</a:t>
            </a:r>
            <a:endParaRPr lang="en-US" sz="3200" dirty="0">
              <a:effectLst/>
              <a:latin typeface="Franklin Gothic Medium" panose="020B0603020102020204" pitchFamily="34" charset="0"/>
              <a:ea typeface="Calibri" panose="020F0502020204030204" pitchFamily="34" charset="0"/>
              <a:cs typeface="Arial" panose="020B0604020202020204" pitchFamily="34" charset="0"/>
            </a:endParaRPr>
          </a:p>
          <a:p>
            <a:pPr algn="ctr">
              <a:spcAft>
                <a:spcPts val="800"/>
              </a:spcAft>
            </a:pPr>
            <a:r>
              <a:rPr lang="en-US" sz="2400" dirty="0">
                <a:effectLst/>
                <a:latin typeface="Franklin Gothic Medium" panose="020B0603020102020204" pitchFamily="34" charset="0"/>
                <a:ea typeface="Calibri" panose="020F0502020204030204" pitchFamily="34" charset="0"/>
                <a:cs typeface="Arial" panose="020B0604020202020204" pitchFamily="34" charset="0"/>
              </a:rPr>
              <a:t>Class: 4th</a:t>
            </a:r>
            <a:endParaRPr lang="en-US" sz="3200" dirty="0">
              <a:effectLst/>
              <a:latin typeface="Franklin Gothic Medium" panose="020B0603020102020204" pitchFamily="34" charset="0"/>
              <a:ea typeface="Calibri" panose="020F0502020204030204" pitchFamily="34" charset="0"/>
              <a:cs typeface="Arial" panose="020B0604020202020204" pitchFamily="34" charset="0"/>
            </a:endParaRPr>
          </a:p>
          <a:p>
            <a:pPr algn="ctr">
              <a:spcAft>
                <a:spcPts val="800"/>
              </a:spcAft>
            </a:pPr>
            <a:r>
              <a:rPr lang="en-US" sz="2400" dirty="0">
                <a:effectLst/>
                <a:latin typeface="Franklin Gothic Medium" panose="020B0603020102020204" pitchFamily="34" charset="0"/>
                <a:ea typeface="Calibri" panose="020F0502020204030204" pitchFamily="34" charset="0"/>
                <a:cs typeface="Arial" panose="020B0604020202020204" pitchFamily="34" charset="0"/>
              </a:rPr>
              <a:t>Subject: Biomedical Instrumentation Design I</a:t>
            </a:r>
            <a:endParaRPr lang="en-US" sz="3200" dirty="0">
              <a:effectLst/>
              <a:latin typeface="Franklin Gothic Medium" panose="020B0603020102020204" pitchFamily="34" charset="0"/>
              <a:ea typeface="Calibri" panose="020F0502020204030204" pitchFamily="34" charset="0"/>
              <a:cs typeface="Arial" panose="020B0604020202020204" pitchFamily="34" charset="0"/>
            </a:endParaRPr>
          </a:p>
          <a:p>
            <a:pPr algn="ctr">
              <a:spcAft>
                <a:spcPts val="800"/>
              </a:spcAft>
            </a:pPr>
            <a:r>
              <a:rPr lang="en-US" sz="2400" dirty="0">
                <a:effectLst/>
                <a:latin typeface="Franklin Gothic Medium" panose="020B0603020102020204" pitchFamily="34" charset="0"/>
                <a:ea typeface="Calibri" panose="020F0502020204030204" pitchFamily="34" charset="0"/>
                <a:cs typeface="Arial" panose="020B0604020202020204" pitchFamily="34" charset="0"/>
              </a:rPr>
              <a:t>Lecturer: Mr. Mahir Rahman </a:t>
            </a:r>
            <a:r>
              <a:rPr lang="en-US" sz="2400" dirty="0" err="1">
                <a:effectLst/>
                <a:latin typeface="Franklin Gothic Medium" panose="020B0603020102020204" pitchFamily="34" charset="0"/>
                <a:ea typeface="Calibri" panose="020F0502020204030204" pitchFamily="34" charset="0"/>
                <a:cs typeface="Arial" panose="020B0604020202020204" pitchFamily="34" charset="0"/>
              </a:rPr>
              <a:t>Al-Hajaj</a:t>
            </a:r>
            <a:endParaRPr lang="en-US" sz="3200" dirty="0">
              <a:effectLst/>
              <a:latin typeface="Franklin Gothic Medium" panose="020B0603020102020204" pitchFamily="34" charset="0"/>
              <a:ea typeface="Calibri" panose="020F0502020204030204" pitchFamily="34" charset="0"/>
              <a:cs typeface="Arial" panose="020B0604020202020204" pitchFamily="34" charset="0"/>
            </a:endParaRPr>
          </a:p>
          <a:p>
            <a:pPr algn="ctr">
              <a:spcAft>
                <a:spcPts val="800"/>
              </a:spcAft>
            </a:pPr>
            <a:r>
              <a:rPr lang="en-US" sz="2400" dirty="0">
                <a:effectLst/>
                <a:latin typeface="Franklin Gothic Medium" panose="020B0603020102020204" pitchFamily="34" charset="0"/>
                <a:ea typeface="Calibri" panose="020F0502020204030204" pitchFamily="34" charset="0"/>
                <a:cs typeface="Arial" panose="020B0604020202020204" pitchFamily="34" charset="0"/>
              </a:rPr>
              <a:t>1</a:t>
            </a:r>
            <a:r>
              <a:rPr lang="en-US" sz="2400" baseline="30000" dirty="0">
                <a:effectLst/>
                <a:latin typeface="Franklin Gothic Medium" panose="020B0603020102020204" pitchFamily="34" charset="0"/>
                <a:ea typeface="Calibri" panose="020F0502020204030204" pitchFamily="34" charset="0"/>
                <a:cs typeface="Arial" panose="020B0604020202020204" pitchFamily="34" charset="0"/>
              </a:rPr>
              <a:t>st</a:t>
            </a:r>
            <a:r>
              <a:rPr lang="en-US" sz="2400" dirty="0">
                <a:effectLst/>
                <a:latin typeface="Franklin Gothic Medium" panose="020B0603020102020204" pitchFamily="34" charset="0"/>
                <a:ea typeface="Calibri" panose="020F0502020204030204" pitchFamily="34" charset="0"/>
                <a:cs typeface="Arial" panose="020B0604020202020204" pitchFamily="34" charset="0"/>
              </a:rPr>
              <a:t> term – Extra Lecture: Lab </a:t>
            </a:r>
            <a:r>
              <a:rPr lang="en-US" sz="2400" dirty="0" err="1">
                <a:effectLst/>
                <a:latin typeface="Franklin Gothic Medium" panose="020B0603020102020204" pitchFamily="34" charset="0"/>
                <a:ea typeface="Calibri" panose="020F0502020204030204" pitchFamily="34" charset="0"/>
                <a:cs typeface="Arial" panose="020B0604020202020204" pitchFamily="34" charset="0"/>
              </a:rPr>
              <a:t>Equipments</a:t>
            </a:r>
            <a:r>
              <a:rPr lang="en-US" sz="2400" dirty="0">
                <a:effectLst/>
                <a:latin typeface="Franklin Gothic Medium" panose="020B0603020102020204" pitchFamily="34" charset="0"/>
                <a:ea typeface="Calibri" panose="020F0502020204030204" pitchFamily="34" charset="0"/>
                <a:cs typeface="Arial" panose="020B0604020202020204" pitchFamily="34" charset="0"/>
              </a:rPr>
              <a:t>.</a:t>
            </a:r>
            <a:endParaRPr lang="en-US" sz="3200" dirty="0">
              <a:effectLst/>
              <a:latin typeface="Franklin Gothic Medium" panose="020B0603020102020204" pitchFamily="34" charset="0"/>
              <a:ea typeface="Calibri" panose="020F050202020403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D031B957-DFF5-3802-33C5-92A5576C8157}"/>
              </a:ext>
            </a:extLst>
          </p:cNvPr>
          <p:cNvSpPr txBox="1"/>
          <p:nvPr/>
        </p:nvSpPr>
        <p:spPr>
          <a:xfrm>
            <a:off x="455612" y="6172200"/>
            <a:ext cx="8632117" cy="369332"/>
          </a:xfrm>
          <a:prstGeom prst="rect">
            <a:avLst/>
          </a:prstGeom>
          <a:noFill/>
        </p:spPr>
        <p:txBody>
          <a:bodyPr wrap="square">
            <a:spAutoFit/>
          </a:bodyPr>
          <a:lstStyle/>
          <a:p>
            <a:r>
              <a:rPr lang="en-US" sz="1400" dirty="0">
                <a:effectLst/>
                <a:latin typeface="Calibri" panose="020F0502020204030204" pitchFamily="34" charset="0"/>
                <a:ea typeface="Calibri" panose="020F0502020204030204" pitchFamily="34" charset="0"/>
                <a:cs typeface="Arial" panose="020B0604020202020204" pitchFamily="34" charset="0"/>
              </a:rPr>
              <a:t> Email: </a:t>
            </a:r>
            <a:r>
              <a:rPr lang="en-US" sz="1800" dirty="0">
                <a:effectLst/>
                <a:latin typeface="Calibri" panose="020F0502020204030204" pitchFamily="34" charset="0"/>
                <a:ea typeface="Calibri" panose="020F0502020204030204" pitchFamily="34" charset="0"/>
                <a:cs typeface="Arial" panose="020B0604020202020204" pitchFamily="34" charset="0"/>
              </a:rPr>
              <a:t>mahir.rahman@uomus.edu.iq</a:t>
            </a:r>
            <a:endParaRPr lang="en-US" dirty="0"/>
          </a:p>
        </p:txBody>
      </p:sp>
    </p:spTree>
    <p:extLst>
      <p:ext uri="{BB962C8B-B14F-4D97-AF65-F5344CB8AC3E}">
        <p14:creationId xmlns:p14="http://schemas.microsoft.com/office/powerpoint/2010/main" val="50676145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419528-E7C5-41CA-8DD8-A3ADD45BC5BF}"/>
              </a:ext>
            </a:extLst>
          </p:cNvPr>
          <p:cNvSpPr>
            <a:spLocks noGrp="1"/>
          </p:cNvSpPr>
          <p:nvPr>
            <p:ph idx="1"/>
          </p:nvPr>
        </p:nvSpPr>
        <p:spPr>
          <a:xfrm>
            <a:off x="455612" y="1601391"/>
            <a:ext cx="11429999" cy="4570809"/>
          </a:xfrm>
        </p:spPr>
        <p:txBody>
          <a:bodyPr>
            <a:normAutofit fontScale="92500" lnSpcReduction="20000"/>
          </a:bodyPr>
          <a:lstStyle/>
          <a:p>
            <a:pPr marL="0" indent="0" algn="just">
              <a:lnSpc>
                <a:spcPct val="150000"/>
              </a:lnSpc>
              <a:buNone/>
            </a:pPr>
            <a:r>
              <a:rPr lang="en-US" sz="2000" b="1" dirty="0">
                <a:solidFill>
                  <a:srgbClr val="FF0000"/>
                </a:solidFill>
                <a:latin typeface="Times New Roman" panose="02020603050405020304" pitchFamily="18" charset="0"/>
                <a:cs typeface="Times New Roman" panose="02020603050405020304" pitchFamily="18" charset="0"/>
              </a:rPr>
              <a:t>Lab Departments</a:t>
            </a:r>
          </a:p>
          <a:p>
            <a:pPr marL="0" indent="0" algn="just">
              <a:lnSpc>
                <a:spcPct val="150000"/>
              </a:lnSpc>
              <a:buNone/>
            </a:pPr>
            <a:endParaRPr lang="en-US" sz="2000" dirty="0">
              <a:latin typeface="Times New Roman" panose="02020603050405020304" pitchFamily="18" charset="0"/>
              <a:cs typeface="Times New Roman" panose="02020603050405020304" pitchFamily="18" charset="0"/>
            </a:endParaRPr>
          </a:p>
          <a:p>
            <a:pPr marL="0" indent="0" algn="just">
              <a:lnSpc>
                <a:spcPct val="150000"/>
              </a:lnSpc>
              <a:buNone/>
            </a:pPr>
            <a:r>
              <a:rPr lang="en-US" sz="2000" dirty="0">
                <a:latin typeface="Times New Roman" panose="02020603050405020304" pitchFamily="18" charset="0"/>
                <a:cs typeface="Times New Roman" panose="02020603050405020304" pitchFamily="18" charset="0"/>
              </a:rPr>
              <a:t>There are mainly four types of Medical Laboratories based on the types of</a:t>
            </a:r>
          </a:p>
          <a:p>
            <a:pPr marL="0" indent="0" algn="just">
              <a:lnSpc>
                <a:spcPct val="150000"/>
              </a:lnSpc>
              <a:buNone/>
            </a:pPr>
            <a:r>
              <a:rPr lang="en-US" sz="2000" dirty="0">
                <a:latin typeface="Times New Roman" panose="02020603050405020304" pitchFamily="18" charset="0"/>
                <a:cs typeface="Times New Roman" panose="02020603050405020304" pitchFamily="18" charset="0"/>
              </a:rPr>
              <a:t>investigations.</a:t>
            </a:r>
          </a:p>
          <a:p>
            <a:pPr marL="0" indent="0" algn="just">
              <a:lnSpc>
                <a:spcPct val="150000"/>
              </a:lnSpc>
              <a:buNone/>
            </a:pPr>
            <a:r>
              <a:rPr lang="en-US" sz="2000" dirty="0">
                <a:latin typeface="Times New Roman" panose="02020603050405020304" pitchFamily="18" charset="0"/>
                <a:cs typeface="Times New Roman" panose="02020603050405020304" pitchFamily="18" charset="0"/>
              </a:rPr>
              <a:t>1. Clinical Pathology: </a:t>
            </a:r>
            <a:r>
              <a:rPr lang="en-US" sz="2000" dirty="0" err="1">
                <a:latin typeface="Times New Roman" panose="02020603050405020304" pitchFamily="18" charset="0"/>
                <a:cs typeface="Times New Roman" panose="02020603050405020304" pitchFamily="18" charset="0"/>
              </a:rPr>
              <a:t>Haematology</a:t>
            </a:r>
            <a:r>
              <a:rPr lang="en-US" sz="2000" dirty="0">
                <a:latin typeface="Times New Roman" panose="02020603050405020304" pitchFamily="18" charset="0"/>
                <a:cs typeface="Times New Roman" panose="02020603050405020304" pitchFamily="18" charset="0"/>
              </a:rPr>
              <a:t>, Histopathology, Cytology, Routine Pathology</a:t>
            </a:r>
          </a:p>
          <a:p>
            <a:pPr marL="0" indent="0" algn="just">
              <a:lnSpc>
                <a:spcPct val="150000"/>
              </a:lnSpc>
              <a:buNone/>
            </a:pPr>
            <a:r>
              <a:rPr lang="en-US" sz="2000" dirty="0">
                <a:latin typeface="Times New Roman" panose="02020603050405020304" pitchFamily="18" charset="0"/>
                <a:cs typeface="Times New Roman" panose="02020603050405020304" pitchFamily="18" charset="0"/>
              </a:rPr>
              <a:t>2. Clinical Microbiology: Bacteriology, Virology, Mycology, Parasitology, Immunology, Serology.</a:t>
            </a:r>
          </a:p>
          <a:p>
            <a:pPr marL="0" indent="0" algn="just">
              <a:lnSpc>
                <a:spcPct val="150000"/>
              </a:lnSpc>
              <a:buNone/>
            </a:pPr>
            <a:r>
              <a:rPr lang="en-US" sz="2000" dirty="0">
                <a:latin typeface="Times New Roman" panose="02020603050405020304" pitchFamily="18" charset="0"/>
                <a:cs typeface="Times New Roman" panose="02020603050405020304" pitchFamily="18" charset="0"/>
              </a:rPr>
              <a:t>3. Clinical Biochemistry: Biochemical analysis, Hormonal assays etc.</a:t>
            </a:r>
          </a:p>
          <a:p>
            <a:pPr marL="228600" indent="-228600" algn="just">
              <a:lnSpc>
                <a:spcPct val="150000"/>
              </a:lnSpc>
              <a:buAutoNum type="arabicPeriod" startAt="4"/>
            </a:pPr>
            <a:r>
              <a:rPr lang="en-US" sz="2000" dirty="0">
                <a:latin typeface="Times New Roman" panose="02020603050405020304" pitchFamily="18" charset="0"/>
                <a:cs typeface="Times New Roman" panose="02020603050405020304" pitchFamily="18" charset="0"/>
              </a:rPr>
              <a:t>Molecular diagnostic (or Cytogenetics and Molecular biology) lab</a:t>
            </a:r>
          </a:p>
          <a:p>
            <a:pPr marL="228600" indent="-228600" algn="just">
              <a:lnSpc>
                <a:spcPct val="150000"/>
              </a:lnSpc>
              <a:buAutoNum type="arabicPeriod" startAt="4"/>
            </a:pPr>
            <a:r>
              <a:rPr lang="en-US" sz="2000" dirty="0">
                <a:latin typeface="Times New Roman" panose="02020603050405020304" pitchFamily="18" charset="0"/>
                <a:cs typeface="Times New Roman" panose="02020603050405020304" pitchFamily="18" charset="0"/>
              </a:rPr>
              <a:t>is the latest addition to the medical laboratories.</a:t>
            </a:r>
          </a:p>
        </p:txBody>
      </p:sp>
    </p:spTree>
    <p:extLst>
      <p:ext uri="{BB962C8B-B14F-4D97-AF65-F5344CB8AC3E}">
        <p14:creationId xmlns:p14="http://schemas.microsoft.com/office/powerpoint/2010/main" val="77118130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419528-E7C5-41CA-8DD8-A3ADD45BC5BF}"/>
              </a:ext>
            </a:extLst>
          </p:cNvPr>
          <p:cNvSpPr>
            <a:spLocks noGrp="1"/>
          </p:cNvSpPr>
          <p:nvPr>
            <p:ph idx="1"/>
          </p:nvPr>
        </p:nvSpPr>
        <p:spPr>
          <a:xfrm>
            <a:off x="455612" y="1601391"/>
            <a:ext cx="11429999" cy="4570809"/>
          </a:xfrm>
        </p:spPr>
        <p:txBody>
          <a:bodyPr>
            <a:normAutofit fontScale="92500" lnSpcReduction="20000"/>
          </a:bodyPr>
          <a:lstStyle/>
          <a:p>
            <a:pPr marL="0" indent="0" algn="just">
              <a:lnSpc>
                <a:spcPct val="150000"/>
              </a:lnSpc>
              <a:buNone/>
            </a:pPr>
            <a:r>
              <a:rPr lang="en-US" sz="1400" dirty="0">
                <a:solidFill>
                  <a:srgbClr val="FF0000"/>
                </a:solidFill>
                <a:latin typeface="Times New Roman" panose="02020603050405020304" pitchFamily="18" charset="0"/>
                <a:cs typeface="Times New Roman" panose="02020603050405020304" pitchFamily="18" charset="0"/>
              </a:rPr>
              <a:t>Listed below is a partial list of types of individual clinical laboratories</a:t>
            </a:r>
          </a:p>
          <a:p>
            <a:pPr marL="0" indent="0" algn="just">
              <a:lnSpc>
                <a:spcPct val="150000"/>
              </a:lnSpc>
              <a:buNone/>
            </a:pPr>
            <a:r>
              <a:rPr lang="en-US" sz="1400" dirty="0">
                <a:latin typeface="Times New Roman" panose="02020603050405020304" pitchFamily="18" charset="0"/>
                <a:cs typeface="Times New Roman" panose="02020603050405020304" pitchFamily="18" charset="0"/>
              </a:rPr>
              <a:t>	Blood Bank/Apheresis</a:t>
            </a:r>
          </a:p>
          <a:p>
            <a:pPr marL="0" indent="0" algn="just">
              <a:lnSpc>
                <a:spcPct val="150000"/>
              </a:lnSpc>
              <a:buNone/>
            </a:pPr>
            <a:r>
              <a:rPr lang="en-US" sz="1400" dirty="0">
                <a:latin typeface="Times New Roman" panose="02020603050405020304" pitchFamily="18" charset="0"/>
                <a:cs typeface="Times New Roman" panose="02020603050405020304" pitchFamily="18" charset="0"/>
              </a:rPr>
              <a:t>	Chemistry/Immunoassay</a:t>
            </a:r>
          </a:p>
          <a:p>
            <a:pPr marL="0" indent="0" algn="just">
              <a:lnSpc>
                <a:spcPct val="150000"/>
              </a:lnSpc>
              <a:buNone/>
            </a:pPr>
            <a:r>
              <a:rPr lang="en-US" sz="1400" dirty="0">
                <a:latin typeface="Times New Roman" panose="02020603050405020304" pitchFamily="18" charset="0"/>
                <a:cs typeface="Times New Roman" panose="02020603050405020304" pitchFamily="18" charset="0"/>
              </a:rPr>
              <a:t>	Hematology and Coagulation</a:t>
            </a:r>
          </a:p>
          <a:p>
            <a:pPr marL="0" indent="0" algn="just">
              <a:lnSpc>
                <a:spcPct val="150000"/>
              </a:lnSpc>
              <a:buNone/>
            </a:pPr>
            <a:r>
              <a:rPr lang="en-US" sz="1400" dirty="0">
                <a:latin typeface="Times New Roman" panose="02020603050405020304" pitchFamily="18" charset="0"/>
                <a:cs typeface="Times New Roman" panose="02020603050405020304" pitchFamily="18" charset="0"/>
              </a:rPr>
              <a:t>	Urinalysis, Fluid Analysis and Medical Microscopy</a:t>
            </a:r>
          </a:p>
          <a:p>
            <a:pPr marL="0" indent="0" algn="just">
              <a:lnSpc>
                <a:spcPct val="150000"/>
              </a:lnSpc>
              <a:buNone/>
            </a:pPr>
            <a:r>
              <a:rPr lang="en-US" sz="1400" dirty="0">
                <a:latin typeface="Times New Roman" panose="02020603050405020304" pitchFamily="18" charset="0"/>
                <a:cs typeface="Times New Roman" panose="02020603050405020304" pitchFamily="18" charset="0"/>
              </a:rPr>
              <a:t>	Cytogenetic</a:t>
            </a:r>
          </a:p>
          <a:p>
            <a:pPr marL="0" indent="0" algn="just">
              <a:lnSpc>
                <a:spcPct val="150000"/>
              </a:lnSpc>
              <a:buNone/>
            </a:pPr>
            <a:r>
              <a:rPr lang="en-US" sz="1400" dirty="0">
                <a:latin typeface="Times New Roman" panose="02020603050405020304" pitchFamily="18" charset="0"/>
                <a:cs typeface="Times New Roman" panose="02020603050405020304" pitchFamily="18" charset="0"/>
              </a:rPr>
              <a:t>	Endocrinology</a:t>
            </a:r>
          </a:p>
          <a:p>
            <a:pPr marL="0" indent="0" algn="just">
              <a:lnSpc>
                <a:spcPct val="150000"/>
              </a:lnSpc>
              <a:buNone/>
            </a:pP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Immunoserology</a:t>
            </a:r>
            <a:endParaRPr lang="en-US" sz="1400" dirty="0">
              <a:latin typeface="Times New Roman" panose="02020603050405020304" pitchFamily="18" charset="0"/>
              <a:cs typeface="Times New Roman" panose="02020603050405020304" pitchFamily="18" charset="0"/>
            </a:endParaRPr>
          </a:p>
          <a:p>
            <a:pPr marL="0" indent="0" algn="just">
              <a:lnSpc>
                <a:spcPct val="150000"/>
              </a:lnSpc>
              <a:buNone/>
            </a:pPr>
            <a:r>
              <a:rPr lang="en-US" sz="1400" dirty="0">
                <a:latin typeface="Times New Roman" panose="02020603050405020304" pitchFamily="18" charset="0"/>
                <a:cs typeface="Times New Roman" panose="02020603050405020304" pitchFamily="18" charset="0"/>
              </a:rPr>
              <a:t>	Microbiology (including Bacteriology, Virology, Parasitology, etc.)</a:t>
            </a:r>
          </a:p>
          <a:p>
            <a:pPr marL="0" indent="0" algn="just">
              <a:lnSpc>
                <a:spcPct val="150000"/>
              </a:lnSpc>
              <a:buNone/>
            </a:pPr>
            <a:r>
              <a:rPr lang="en-US" sz="1400" dirty="0">
                <a:latin typeface="Times New Roman" panose="02020603050405020304" pitchFamily="18" charset="0"/>
                <a:cs typeface="Times New Roman" panose="02020603050405020304" pitchFamily="18" charset="0"/>
              </a:rPr>
              <a:t>	Molecular Pathology</a:t>
            </a:r>
          </a:p>
          <a:p>
            <a:pPr marL="0" indent="0" algn="just">
              <a:lnSpc>
                <a:spcPct val="150000"/>
              </a:lnSpc>
              <a:buNone/>
            </a:pPr>
            <a:r>
              <a:rPr lang="en-US" sz="1400" dirty="0">
                <a:latin typeface="Times New Roman" panose="02020603050405020304" pitchFamily="18" charset="0"/>
                <a:cs typeface="Times New Roman" panose="02020603050405020304" pitchFamily="18" charset="0"/>
              </a:rPr>
              <a:t>	Tissue Typing/HLA</a:t>
            </a:r>
          </a:p>
          <a:p>
            <a:pPr marL="0" indent="0" algn="just">
              <a:lnSpc>
                <a:spcPct val="150000"/>
              </a:lnSpc>
              <a:buNone/>
            </a:pPr>
            <a:r>
              <a:rPr lang="en-US" sz="1400" dirty="0">
                <a:latin typeface="Times New Roman" panose="02020603050405020304" pitchFamily="18" charset="0"/>
                <a:cs typeface="Times New Roman" panose="02020603050405020304" pitchFamily="18" charset="0"/>
              </a:rPr>
              <a:t>	Toxicology</a:t>
            </a:r>
          </a:p>
        </p:txBody>
      </p:sp>
    </p:spTree>
    <p:extLst>
      <p:ext uri="{BB962C8B-B14F-4D97-AF65-F5344CB8AC3E}">
        <p14:creationId xmlns:p14="http://schemas.microsoft.com/office/powerpoint/2010/main" val="385373593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419528-E7C5-41CA-8DD8-A3ADD45BC5BF}"/>
              </a:ext>
            </a:extLst>
          </p:cNvPr>
          <p:cNvSpPr>
            <a:spLocks noGrp="1"/>
          </p:cNvSpPr>
          <p:nvPr>
            <p:ph idx="1"/>
          </p:nvPr>
        </p:nvSpPr>
        <p:spPr>
          <a:xfrm>
            <a:off x="455613" y="1601391"/>
            <a:ext cx="5715000" cy="5028009"/>
          </a:xfrm>
        </p:spPr>
        <p:txBody>
          <a:bodyPr>
            <a:normAutofit fontScale="92500" lnSpcReduction="10000"/>
          </a:bodyPr>
          <a:lstStyle/>
          <a:p>
            <a:pPr marL="0" indent="0" algn="just">
              <a:lnSpc>
                <a:spcPct val="150000"/>
              </a:lnSpc>
              <a:buNone/>
            </a:pPr>
            <a:r>
              <a:rPr lang="en-US" sz="1400" b="1" dirty="0">
                <a:solidFill>
                  <a:srgbClr val="FF0000"/>
                </a:solidFill>
                <a:latin typeface="Times New Roman" panose="02020603050405020304" pitchFamily="18" charset="0"/>
                <a:cs typeface="Times New Roman" panose="02020603050405020304" pitchFamily="18" charset="0"/>
              </a:rPr>
              <a:t> What are lab tests?</a:t>
            </a:r>
          </a:p>
          <a:p>
            <a:pPr marL="0" indent="0" algn="just">
              <a:lnSpc>
                <a:spcPct val="150000"/>
              </a:lnSpc>
              <a:buNone/>
            </a:pPr>
            <a:r>
              <a:rPr lang="en-US" sz="1400" dirty="0">
                <a:latin typeface="Times New Roman" panose="02020603050405020304" pitchFamily="18" charset="0"/>
                <a:cs typeface="Times New Roman" panose="02020603050405020304" pitchFamily="18" charset="0"/>
              </a:rPr>
              <a:t> Laboratory Tests</a:t>
            </a:r>
          </a:p>
          <a:p>
            <a:pPr marL="0" indent="0" algn="just">
              <a:lnSpc>
                <a:spcPct val="150000"/>
              </a:lnSpc>
              <a:buNone/>
            </a:pPr>
            <a:r>
              <a:rPr lang="en-US" sz="1400" dirty="0">
                <a:latin typeface="Times New Roman" panose="02020603050405020304" pitchFamily="18" charset="0"/>
                <a:cs typeface="Times New Roman" panose="02020603050405020304" pitchFamily="18" charset="0"/>
              </a:rPr>
              <a:t> Laboratory tests are medical procedures that involve testing different samples such as blood, urine, or other tissues or substances in the body. The importance of laboratory tests:</a:t>
            </a:r>
          </a:p>
          <a:p>
            <a:pPr marL="0" indent="0" algn="just">
              <a:lnSpc>
                <a:spcPct val="150000"/>
              </a:lnSpc>
              <a:buNone/>
            </a:pPr>
            <a:r>
              <a:rPr lang="en-US" sz="1400" dirty="0">
                <a:latin typeface="Times New Roman" panose="02020603050405020304" pitchFamily="18" charset="0"/>
                <a:cs typeface="Times New Roman" panose="02020603050405020304" pitchFamily="18" charset="0"/>
              </a:rPr>
              <a:t>1.	Diagnosing of diseases</a:t>
            </a:r>
          </a:p>
          <a:p>
            <a:pPr marL="0" indent="0" algn="just">
              <a:lnSpc>
                <a:spcPct val="150000"/>
              </a:lnSpc>
              <a:buNone/>
            </a:pPr>
            <a:r>
              <a:rPr lang="en-US" sz="1400" dirty="0">
                <a:latin typeface="Times New Roman" panose="02020603050405020304" pitchFamily="18" charset="0"/>
                <a:cs typeface="Times New Roman" panose="02020603050405020304" pitchFamily="18" charset="0"/>
              </a:rPr>
              <a:t>	Errors occur when diagnosis of diseases depend on clinical symptoms alone</a:t>
            </a:r>
          </a:p>
          <a:p>
            <a:pPr marL="0" indent="0" algn="just">
              <a:lnSpc>
                <a:spcPct val="150000"/>
              </a:lnSpc>
              <a:buNone/>
            </a:pPr>
            <a:r>
              <a:rPr lang="en-US" sz="1400" dirty="0">
                <a:latin typeface="Times New Roman" panose="02020603050405020304" pitchFamily="18" charset="0"/>
                <a:cs typeface="Times New Roman" panose="02020603050405020304" pitchFamily="18" charset="0"/>
              </a:rPr>
              <a:t>2.	Treating of diseases</a:t>
            </a:r>
          </a:p>
          <a:p>
            <a:pPr marL="0" indent="0" algn="just">
              <a:lnSpc>
                <a:spcPct val="150000"/>
              </a:lnSpc>
              <a:buNone/>
            </a:pPr>
            <a:r>
              <a:rPr lang="en-US" sz="1400" dirty="0">
                <a:latin typeface="Times New Roman" panose="02020603050405020304" pitchFamily="18" charset="0"/>
                <a:cs typeface="Times New Roman" panose="02020603050405020304" pitchFamily="18" charset="0"/>
              </a:rPr>
              <a:t>	Antibiotic sensitivity testing</a:t>
            </a:r>
          </a:p>
          <a:p>
            <a:pPr marL="0" indent="0" algn="just">
              <a:lnSpc>
                <a:spcPct val="150000"/>
              </a:lnSpc>
              <a:buNone/>
            </a:pPr>
            <a:r>
              <a:rPr lang="en-US" sz="1400" dirty="0">
                <a:latin typeface="Times New Roman" panose="02020603050405020304" pitchFamily="18" charset="0"/>
                <a:cs typeface="Times New Roman" panose="02020603050405020304" pitchFamily="18" charset="0"/>
              </a:rPr>
              <a:t>	Monitoring of patients response to treatment</a:t>
            </a:r>
          </a:p>
          <a:p>
            <a:pPr marL="0" indent="0" algn="just">
              <a:lnSpc>
                <a:spcPct val="150000"/>
              </a:lnSpc>
              <a:buNone/>
            </a:pPr>
            <a:r>
              <a:rPr lang="en-US" sz="1400" dirty="0">
                <a:latin typeface="Times New Roman" panose="02020603050405020304" pitchFamily="18" charset="0"/>
                <a:cs typeface="Times New Roman" panose="02020603050405020304" pitchFamily="18" charset="0"/>
              </a:rPr>
              <a:t>3.	Screening of diseases</a:t>
            </a:r>
          </a:p>
          <a:p>
            <a:pPr marL="0" indent="0" algn="just">
              <a:lnSpc>
                <a:spcPct val="150000"/>
              </a:lnSpc>
              <a:buNone/>
            </a:pPr>
            <a:r>
              <a:rPr lang="en-US" sz="1400" dirty="0">
                <a:latin typeface="Times New Roman" panose="02020603050405020304" pitchFamily="18" charset="0"/>
                <a:cs typeface="Times New Roman" panose="02020603050405020304" pitchFamily="18" charset="0"/>
              </a:rPr>
              <a:t>	Detection of in apparent infections</a:t>
            </a:r>
          </a:p>
        </p:txBody>
      </p:sp>
      <p:sp>
        <p:nvSpPr>
          <p:cNvPr id="12" name="TextBox 11">
            <a:extLst>
              <a:ext uri="{FF2B5EF4-FFF2-40B4-BE49-F238E27FC236}">
                <a16:creationId xmlns:a16="http://schemas.microsoft.com/office/drawing/2014/main" id="{8BB45A2E-4B17-1869-481B-CA13C0E09D51}"/>
              </a:ext>
            </a:extLst>
          </p:cNvPr>
          <p:cNvSpPr txBox="1"/>
          <p:nvPr/>
        </p:nvSpPr>
        <p:spPr>
          <a:xfrm>
            <a:off x="6551612" y="1601391"/>
            <a:ext cx="4953000" cy="5115311"/>
          </a:xfrm>
          <a:prstGeom prst="rect">
            <a:avLst/>
          </a:prstGeom>
          <a:noFill/>
        </p:spPr>
        <p:txBody>
          <a:bodyPr wrap="square" rtlCol="0">
            <a:spAutoFit/>
          </a:bodyPr>
          <a:lstStyle/>
          <a:p>
            <a:pPr marL="0" indent="0" algn="just">
              <a:lnSpc>
                <a:spcPct val="150000"/>
              </a:lnSpc>
              <a:buNone/>
            </a:pPr>
            <a:r>
              <a:rPr lang="en-US" sz="2000" dirty="0">
                <a:latin typeface="Times New Roman" panose="02020603050405020304" pitchFamily="18" charset="0"/>
                <a:cs typeface="Times New Roman" panose="02020603050405020304" pitchFamily="18" charset="0"/>
              </a:rPr>
              <a:t>4. Control of epidemics</a:t>
            </a:r>
          </a:p>
          <a:p>
            <a:pPr marL="0" indent="0" algn="just">
              <a:lnSpc>
                <a:spcPct val="150000"/>
              </a:lnSpc>
              <a:buNone/>
            </a:pPr>
            <a:r>
              <a:rPr lang="en-US" sz="2000" dirty="0">
                <a:latin typeface="Times New Roman" panose="02020603050405020304" pitchFamily="18" charset="0"/>
                <a:cs typeface="Times New Roman" panose="02020603050405020304" pitchFamily="18" charset="0"/>
              </a:rPr>
              <a:t>	Early detection of pathogens</a:t>
            </a:r>
          </a:p>
          <a:p>
            <a:pPr marL="0" indent="0" algn="just">
              <a:lnSpc>
                <a:spcPct val="150000"/>
              </a:lnSpc>
              <a:buNone/>
            </a:pPr>
            <a:r>
              <a:rPr lang="en-US" sz="2000" dirty="0">
                <a:latin typeface="Times New Roman" panose="02020603050405020304" pitchFamily="18" charset="0"/>
                <a:cs typeface="Times New Roman" panose="02020603050405020304" pitchFamily="18" charset="0"/>
              </a:rPr>
              <a:t>5.	Surveillance &amp; provision of health information</a:t>
            </a:r>
          </a:p>
          <a:p>
            <a:pPr marL="0" indent="0" algn="just">
              <a:lnSpc>
                <a:spcPct val="150000"/>
              </a:lnSpc>
              <a:buNone/>
            </a:pPr>
            <a:r>
              <a:rPr lang="en-US" sz="2000" dirty="0">
                <a:latin typeface="Times New Roman" panose="02020603050405020304" pitchFamily="18" charset="0"/>
                <a:cs typeface="Times New Roman" panose="02020603050405020304" pitchFamily="18" charset="0"/>
              </a:rPr>
              <a:t>	Source identification</a:t>
            </a:r>
          </a:p>
          <a:p>
            <a:pPr marL="0" indent="0" algn="just">
              <a:lnSpc>
                <a:spcPct val="150000"/>
              </a:lnSpc>
              <a:buNone/>
            </a:pPr>
            <a:r>
              <a:rPr lang="en-US" sz="2000" dirty="0">
                <a:latin typeface="Times New Roman" panose="02020603050405020304" pitchFamily="18" charset="0"/>
                <a:cs typeface="Times New Roman" panose="02020603050405020304" pitchFamily="18" charset="0"/>
              </a:rPr>
              <a:t>	Water supply testing</a:t>
            </a:r>
          </a:p>
          <a:p>
            <a:pPr marL="0" indent="0" algn="just">
              <a:lnSpc>
                <a:spcPct val="150000"/>
              </a:lnSpc>
              <a:buNone/>
            </a:pPr>
            <a:r>
              <a:rPr lang="en-US" sz="2000" dirty="0">
                <a:latin typeface="Times New Roman" panose="02020603050405020304" pitchFamily="18" charset="0"/>
                <a:cs typeface="Times New Roman" panose="02020603050405020304" pitchFamily="18" charset="0"/>
              </a:rPr>
              <a:t>	Carrier identification</a:t>
            </a:r>
          </a:p>
          <a:p>
            <a:pPr marL="0" indent="0" algn="just">
              <a:lnSpc>
                <a:spcPct val="150000"/>
              </a:lnSpc>
              <a:buNone/>
            </a:pPr>
            <a:r>
              <a:rPr lang="en-US" sz="2000" dirty="0">
                <a:latin typeface="Times New Roman" panose="02020603050405020304" pitchFamily="18" charset="0"/>
                <a:cs typeface="Times New Roman" panose="02020603050405020304" pitchFamily="18" charset="0"/>
              </a:rPr>
              <a:t>	Risk factor assessment</a:t>
            </a:r>
          </a:p>
          <a:p>
            <a:pPr marL="0" indent="0" algn="just">
              <a:lnSpc>
                <a:spcPct val="150000"/>
              </a:lnSpc>
              <a:buNone/>
            </a:pPr>
            <a:r>
              <a:rPr lang="en-US" sz="2000" dirty="0">
                <a:latin typeface="Times New Roman" panose="02020603050405020304" pitchFamily="18" charset="0"/>
                <a:cs typeface="Times New Roman" panose="02020603050405020304" pitchFamily="18" charset="0"/>
              </a:rPr>
              <a:t>6.	Controlling field trials	</a:t>
            </a:r>
          </a:p>
          <a:p>
            <a:pPr marL="0" indent="0" algn="just">
              <a:lnSpc>
                <a:spcPct val="150000"/>
              </a:lnSpc>
              <a:buNone/>
            </a:pPr>
            <a:r>
              <a:rPr lang="en-US" sz="2000" dirty="0">
                <a:latin typeface="Times New Roman" panose="02020603050405020304" pitchFamily="18" charset="0"/>
                <a:cs typeface="Times New Roman" panose="02020603050405020304" pitchFamily="18" charset="0"/>
              </a:rPr>
              <a:t>•	New drug/vaccine testing</a:t>
            </a:r>
          </a:p>
          <a:p>
            <a:pPr marL="0" indent="0" algn="just">
              <a:lnSpc>
                <a:spcPct val="150000"/>
              </a:lnSpc>
              <a:buNone/>
            </a:pPr>
            <a:r>
              <a:rPr lang="en-US" sz="2000" dirty="0">
                <a:latin typeface="Times New Roman" panose="02020603050405020304" pitchFamily="18" charset="0"/>
                <a:cs typeface="Times New Roman" panose="02020603050405020304" pitchFamily="18" charset="0"/>
              </a:rPr>
              <a:t>•	Vaccine potency test</a:t>
            </a:r>
          </a:p>
        </p:txBody>
      </p:sp>
    </p:spTree>
    <p:extLst>
      <p:ext uri="{BB962C8B-B14F-4D97-AF65-F5344CB8AC3E}">
        <p14:creationId xmlns:p14="http://schemas.microsoft.com/office/powerpoint/2010/main" val="407029822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419528-E7C5-41CA-8DD8-A3ADD45BC5BF}"/>
              </a:ext>
            </a:extLst>
          </p:cNvPr>
          <p:cNvSpPr>
            <a:spLocks noGrp="1"/>
          </p:cNvSpPr>
          <p:nvPr>
            <p:ph idx="1"/>
          </p:nvPr>
        </p:nvSpPr>
        <p:spPr>
          <a:xfrm>
            <a:off x="455612" y="1601391"/>
            <a:ext cx="11429999" cy="4570809"/>
          </a:xfrm>
        </p:spPr>
        <p:txBody>
          <a:bodyPr>
            <a:normAutofit lnSpcReduction="10000"/>
          </a:bodyPr>
          <a:lstStyle/>
          <a:p>
            <a:pPr marL="868749" marR="1083945" indent="0">
              <a:spcAft>
                <a:spcPts val="0"/>
              </a:spcAft>
              <a:buNone/>
            </a:pPr>
            <a:r>
              <a:rPr lang="en-US" sz="2400" b="1" dirty="0">
                <a:solidFill>
                  <a:srgbClr val="FF0000"/>
                </a:solidFill>
                <a:effectLst/>
                <a:latin typeface="Calibri" panose="020F0502020204030204" pitchFamily="34" charset="0"/>
                <a:ea typeface="Calibri" panose="020F0502020204030204" pitchFamily="34" charset="0"/>
              </a:rPr>
              <a:t>Role</a:t>
            </a:r>
            <a:r>
              <a:rPr lang="en-US" sz="2400" b="1" spc="-45" dirty="0">
                <a:solidFill>
                  <a:srgbClr val="FF0000"/>
                </a:solidFill>
                <a:effectLst/>
                <a:latin typeface="Calibri" panose="020F0502020204030204" pitchFamily="34" charset="0"/>
                <a:ea typeface="Calibri" panose="020F0502020204030204" pitchFamily="34" charset="0"/>
              </a:rPr>
              <a:t> </a:t>
            </a:r>
            <a:r>
              <a:rPr lang="en-US" sz="2400" b="1" dirty="0">
                <a:solidFill>
                  <a:srgbClr val="FF0000"/>
                </a:solidFill>
                <a:effectLst/>
                <a:latin typeface="Calibri" panose="020F0502020204030204" pitchFamily="34" charset="0"/>
                <a:ea typeface="Calibri" panose="020F0502020204030204" pitchFamily="34" charset="0"/>
              </a:rPr>
              <a:t>of</a:t>
            </a:r>
            <a:r>
              <a:rPr lang="en-US" sz="2400" b="1" spc="-60" dirty="0">
                <a:solidFill>
                  <a:srgbClr val="FF0000"/>
                </a:solidFill>
                <a:effectLst/>
                <a:latin typeface="Calibri" panose="020F0502020204030204" pitchFamily="34" charset="0"/>
                <a:ea typeface="Calibri" panose="020F0502020204030204" pitchFamily="34" charset="0"/>
              </a:rPr>
              <a:t> </a:t>
            </a:r>
            <a:r>
              <a:rPr lang="en-US" sz="2400" b="1" dirty="0">
                <a:solidFill>
                  <a:srgbClr val="FF0000"/>
                </a:solidFill>
                <a:effectLst/>
                <a:latin typeface="Calibri" panose="020F0502020204030204" pitchFamily="34" charset="0"/>
                <a:ea typeface="Calibri" panose="020F0502020204030204" pitchFamily="34" charset="0"/>
              </a:rPr>
              <a:t>medical</a:t>
            </a:r>
            <a:r>
              <a:rPr lang="en-US" sz="2400" b="1" spc="-30" dirty="0">
                <a:solidFill>
                  <a:srgbClr val="FF0000"/>
                </a:solidFill>
                <a:effectLst/>
                <a:latin typeface="Calibri" panose="020F0502020204030204" pitchFamily="34" charset="0"/>
                <a:ea typeface="Calibri" panose="020F0502020204030204" pitchFamily="34" charset="0"/>
              </a:rPr>
              <a:t> </a:t>
            </a:r>
            <a:r>
              <a:rPr lang="en-US" sz="2400" b="1" dirty="0">
                <a:solidFill>
                  <a:srgbClr val="FF0000"/>
                </a:solidFill>
                <a:effectLst/>
                <a:latin typeface="Calibri" panose="020F0502020204030204" pitchFamily="34" charset="0"/>
                <a:ea typeface="Calibri" panose="020F0502020204030204" pitchFamily="34" charset="0"/>
              </a:rPr>
              <a:t>Laboratory</a:t>
            </a:r>
            <a:r>
              <a:rPr lang="en-US" sz="2400" b="1" spc="-55" dirty="0">
                <a:solidFill>
                  <a:srgbClr val="FF0000"/>
                </a:solidFill>
                <a:effectLst/>
                <a:latin typeface="Calibri" panose="020F0502020204030204" pitchFamily="34" charset="0"/>
                <a:ea typeface="Calibri" panose="020F0502020204030204" pitchFamily="34" charset="0"/>
              </a:rPr>
              <a:t> </a:t>
            </a:r>
            <a:r>
              <a:rPr lang="en-US" sz="2400" b="1" spc="-10" dirty="0">
                <a:solidFill>
                  <a:srgbClr val="FF0000"/>
                </a:solidFill>
                <a:effectLst/>
                <a:latin typeface="Calibri" panose="020F0502020204030204" pitchFamily="34" charset="0"/>
                <a:ea typeface="Calibri" panose="020F0502020204030204" pitchFamily="34" charset="0"/>
              </a:rPr>
              <a:t>technologist</a:t>
            </a:r>
            <a:endParaRPr lang="en-US" sz="2400" dirty="0">
              <a:effectLst/>
              <a:latin typeface="Calibri" panose="020F0502020204030204" pitchFamily="34" charset="0"/>
              <a:ea typeface="Calibri" panose="020F0502020204030204" pitchFamily="34" charset="0"/>
            </a:endParaRPr>
          </a:p>
          <a:p>
            <a:pPr>
              <a:lnSpc>
                <a:spcPct val="200000"/>
              </a:lnSpc>
              <a:spcBef>
                <a:spcPts val="1780"/>
              </a:spcBef>
            </a:pPr>
            <a:r>
              <a:rPr lang="en-US" sz="2400" b="1" dirty="0">
                <a:effectLst/>
                <a:latin typeface="Calibri" panose="020F0502020204030204" pitchFamily="34" charset="0"/>
                <a:ea typeface="Calibri" panose="020F0502020204030204" pitchFamily="34" charset="0"/>
              </a:rPr>
              <a:t> Some</a:t>
            </a:r>
            <a:r>
              <a:rPr lang="en-US" sz="2400" b="1" spc="-65" dirty="0">
                <a:effectLst/>
                <a:latin typeface="Calibri" panose="020F0502020204030204" pitchFamily="34" charset="0"/>
                <a:ea typeface="Calibri" panose="020F0502020204030204" pitchFamily="34" charset="0"/>
              </a:rPr>
              <a:t> </a:t>
            </a:r>
            <a:r>
              <a:rPr lang="en-US" sz="2400" b="1" dirty="0">
                <a:effectLst/>
                <a:latin typeface="Calibri" panose="020F0502020204030204" pitchFamily="34" charset="0"/>
                <a:ea typeface="Calibri" panose="020F0502020204030204" pitchFamily="34" charset="0"/>
              </a:rPr>
              <a:t>of</a:t>
            </a:r>
            <a:r>
              <a:rPr lang="en-US" sz="2400" b="1" spc="-65" dirty="0">
                <a:effectLst/>
                <a:latin typeface="Calibri" panose="020F0502020204030204" pitchFamily="34" charset="0"/>
                <a:ea typeface="Calibri" panose="020F0502020204030204" pitchFamily="34" charset="0"/>
              </a:rPr>
              <a:t> </a:t>
            </a:r>
            <a:r>
              <a:rPr lang="en-US" sz="2400" b="1" dirty="0">
                <a:effectLst/>
                <a:latin typeface="Calibri" panose="020F0502020204030204" pitchFamily="34" charset="0"/>
                <a:ea typeface="Calibri" panose="020F0502020204030204" pitchFamily="34" charset="0"/>
              </a:rPr>
              <a:t>the</a:t>
            </a:r>
            <a:r>
              <a:rPr lang="en-US" sz="2400" b="1" spc="-60" dirty="0">
                <a:effectLst/>
                <a:latin typeface="Calibri" panose="020F0502020204030204" pitchFamily="34" charset="0"/>
                <a:ea typeface="Calibri" panose="020F0502020204030204" pitchFamily="34" charset="0"/>
              </a:rPr>
              <a:t> </a:t>
            </a:r>
            <a:r>
              <a:rPr lang="en-US" sz="2400" b="1" dirty="0">
                <a:effectLst/>
                <a:latin typeface="Calibri" panose="020F0502020204030204" pitchFamily="34" charset="0"/>
                <a:ea typeface="Calibri" panose="020F0502020204030204" pitchFamily="34" charset="0"/>
              </a:rPr>
              <a:t>major</a:t>
            </a:r>
            <a:r>
              <a:rPr lang="en-US" sz="2400" b="1" spc="-65" dirty="0">
                <a:effectLst/>
                <a:latin typeface="Calibri" panose="020F0502020204030204" pitchFamily="34" charset="0"/>
                <a:ea typeface="Calibri" panose="020F0502020204030204" pitchFamily="34" charset="0"/>
              </a:rPr>
              <a:t> </a:t>
            </a:r>
            <a:r>
              <a:rPr lang="en-US" sz="2400" b="1" dirty="0">
                <a:effectLst/>
                <a:latin typeface="Calibri" panose="020F0502020204030204" pitchFamily="34" charset="0"/>
                <a:ea typeface="Calibri" panose="020F0502020204030204" pitchFamily="34" charset="0"/>
              </a:rPr>
              <a:t>roles</a:t>
            </a:r>
            <a:r>
              <a:rPr lang="en-US" sz="2400" b="1" spc="-65" dirty="0">
                <a:effectLst/>
                <a:latin typeface="Calibri" panose="020F0502020204030204" pitchFamily="34" charset="0"/>
                <a:ea typeface="Calibri" panose="020F0502020204030204" pitchFamily="34" charset="0"/>
              </a:rPr>
              <a:t> </a:t>
            </a:r>
            <a:r>
              <a:rPr lang="en-US" sz="2400" b="1" dirty="0">
                <a:effectLst/>
                <a:latin typeface="Calibri" panose="020F0502020204030204" pitchFamily="34" charset="0"/>
                <a:ea typeface="Calibri" panose="020F0502020204030204" pitchFamily="34" charset="0"/>
              </a:rPr>
              <a:t>of</a:t>
            </a:r>
            <a:r>
              <a:rPr lang="en-US" sz="2400" b="1" spc="-65" dirty="0">
                <a:effectLst/>
                <a:latin typeface="Calibri" panose="020F0502020204030204" pitchFamily="34" charset="0"/>
                <a:ea typeface="Calibri" panose="020F0502020204030204" pitchFamily="34" charset="0"/>
              </a:rPr>
              <a:t> </a:t>
            </a:r>
            <a:r>
              <a:rPr lang="en-US" sz="2400" b="1" dirty="0">
                <a:effectLst/>
                <a:latin typeface="Calibri" panose="020F0502020204030204" pitchFamily="34" charset="0"/>
                <a:ea typeface="Calibri" panose="020F0502020204030204" pitchFamily="34" charset="0"/>
              </a:rPr>
              <a:t>medical</a:t>
            </a:r>
            <a:r>
              <a:rPr lang="en-US" sz="2400" b="1" spc="-75" dirty="0">
                <a:effectLst/>
                <a:latin typeface="Calibri" panose="020F0502020204030204" pitchFamily="34" charset="0"/>
                <a:ea typeface="Calibri" panose="020F0502020204030204" pitchFamily="34" charset="0"/>
              </a:rPr>
              <a:t> </a:t>
            </a:r>
            <a:r>
              <a:rPr lang="en-US" sz="2400" b="1" dirty="0">
                <a:effectLst/>
                <a:latin typeface="Calibri" panose="020F0502020204030204" pitchFamily="34" charset="0"/>
                <a:ea typeface="Calibri" panose="020F0502020204030204" pitchFamily="34" charset="0"/>
              </a:rPr>
              <a:t>laboratory</a:t>
            </a:r>
            <a:r>
              <a:rPr lang="en-US" sz="2400" b="1" spc="-70" dirty="0">
                <a:effectLst/>
                <a:latin typeface="Calibri" panose="020F0502020204030204" pitchFamily="34" charset="0"/>
                <a:ea typeface="Calibri" panose="020F0502020204030204" pitchFamily="34" charset="0"/>
              </a:rPr>
              <a:t> </a:t>
            </a:r>
            <a:r>
              <a:rPr lang="en-US" sz="2400" b="1" dirty="0">
                <a:effectLst/>
                <a:latin typeface="Calibri" panose="020F0502020204030204" pitchFamily="34" charset="0"/>
                <a:ea typeface="Calibri" panose="020F0502020204030204" pitchFamily="34" charset="0"/>
              </a:rPr>
              <a:t>technologist</a:t>
            </a:r>
            <a:r>
              <a:rPr lang="en-US" sz="2400" b="1" spc="-55" dirty="0">
                <a:effectLst/>
                <a:latin typeface="Calibri" panose="020F0502020204030204" pitchFamily="34" charset="0"/>
                <a:ea typeface="Calibri" panose="020F0502020204030204" pitchFamily="34" charset="0"/>
              </a:rPr>
              <a:t> </a:t>
            </a:r>
            <a:r>
              <a:rPr lang="en-US" sz="2400" b="1" dirty="0">
                <a:effectLst/>
                <a:latin typeface="Calibri" panose="020F0502020204030204" pitchFamily="34" charset="0"/>
                <a:ea typeface="Calibri" panose="020F0502020204030204" pitchFamily="34" charset="0"/>
              </a:rPr>
              <a:t>are</a:t>
            </a:r>
            <a:r>
              <a:rPr lang="en-US" sz="2400" b="1" spc="-65" dirty="0">
                <a:effectLst/>
                <a:latin typeface="Calibri" panose="020F0502020204030204" pitchFamily="34" charset="0"/>
                <a:ea typeface="Calibri" panose="020F0502020204030204" pitchFamily="34" charset="0"/>
              </a:rPr>
              <a:t> </a:t>
            </a:r>
            <a:r>
              <a:rPr lang="en-US" sz="2400" b="1" spc="-25" dirty="0">
                <a:effectLst/>
                <a:latin typeface="Calibri" panose="020F0502020204030204" pitchFamily="34" charset="0"/>
                <a:ea typeface="Calibri" panose="020F0502020204030204" pitchFamily="34" charset="0"/>
              </a:rPr>
              <a:t>to:</a:t>
            </a:r>
            <a:endParaRPr lang="en-US" sz="2400" dirty="0">
              <a:effectLst/>
              <a:latin typeface="Calibri" panose="020F0502020204030204" pitchFamily="34" charset="0"/>
              <a:ea typeface="Calibri" panose="020F0502020204030204" pitchFamily="34" charset="0"/>
            </a:endParaRPr>
          </a:p>
          <a:p>
            <a:pPr>
              <a:lnSpc>
                <a:spcPct val="200000"/>
              </a:lnSpc>
              <a:spcBef>
                <a:spcPts val="1165"/>
              </a:spcBef>
            </a:pPr>
            <a:r>
              <a:rPr lang="en-US" sz="2400" b="1" dirty="0">
                <a:effectLst/>
                <a:latin typeface="Calibri" panose="020F0502020204030204" pitchFamily="34" charset="0"/>
                <a:ea typeface="Calibri" panose="020F0502020204030204" pitchFamily="34" charset="0"/>
              </a:rPr>
              <a:t> </a:t>
            </a:r>
            <a:r>
              <a:rPr lang="en-US" sz="2400" b="1" spc="-15" dirty="0">
                <a:effectLst/>
                <a:latin typeface="Calibri" panose="020F0502020204030204" pitchFamily="34" charset="0"/>
                <a:ea typeface="Calibri" panose="020F0502020204030204" pitchFamily="34" charset="0"/>
              </a:rPr>
              <a:t>Perform</a:t>
            </a:r>
            <a:r>
              <a:rPr lang="en-US" sz="2400" b="1" spc="-90" dirty="0">
                <a:effectLst/>
                <a:latin typeface="Calibri" panose="020F0502020204030204" pitchFamily="34" charset="0"/>
                <a:ea typeface="Calibri" panose="020F0502020204030204" pitchFamily="34" charset="0"/>
              </a:rPr>
              <a:t> </a:t>
            </a:r>
            <a:r>
              <a:rPr lang="en-US" sz="2400" b="1" spc="-15" dirty="0">
                <a:effectLst/>
                <a:latin typeface="Calibri" panose="020F0502020204030204" pitchFamily="34" charset="0"/>
                <a:ea typeface="Calibri" panose="020F0502020204030204" pitchFamily="34" charset="0"/>
              </a:rPr>
              <a:t>routine</a:t>
            </a:r>
            <a:r>
              <a:rPr lang="en-US" sz="2400" b="1" spc="-110" dirty="0">
                <a:effectLst/>
                <a:latin typeface="Calibri" panose="020F0502020204030204" pitchFamily="34" charset="0"/>
                <a:ea typeface="Calibri" panose="020F0502020204030204" pitchFamily="34" charset="0"/>
              </a:rPr>
              <a:t> </a:t>
            </a:r>
            <a:r>
              <a:rPr lang="en-US" sz="2400" b="1" spc="-15" dirty="0">
                <a:effectLst/>
                <a:latin typeface="Calibri" panose="020F0502020204030204" pitchFamily="34" charset="0"/>
                <a:ea typeface="Calibri" panose="020F0502020204030204" pitchFamily="34" charset="0"/>
              </a:rPr>
              <a:t>and</a:t>
            </a:r>
            <a:r>
              <a:rPr lang="en-US" sz="2400" b="1" spc="-75" dirty="0">
                <a:effectLst/>
                <a:latin typeface="Calibri" panose="020F0502020204030204" pitchFamily="34" charset="0"/>
                <a:ea typeface="Calibri" panose="020F0502020204030204" pitchFamily="34" charset="0"/>
              </a:rPr>
              <a:t> </a:t>
            </a:r>
            <a:r>
              <a:rPr lang="en-US" sz="2400" b="1" spc="-15" dirty="0">
                <a:effectLst/>
                <a:latin typeface="Calibri" panose="020F0502020204030204" pitchFamily="34" charset="0"/>
                <a:ea typeface="Calibri" panose="020F0502020204030204" pitchFamily="34" charset="0"/>
              </a:rPr>
              <a:t>advanced</a:t>
            </a:r>
            <a:r>
              <a:rPr lang="en-US" sz="2400" b="1" spc="-75" dirty="0">
                <a:effectLst/>
                <a:latin typeface="Calibri" panose="020F0502020204030204" pitchFamily="34" charset="0"/>
                <a:ea typeface="Calibri" panose="020F0502020204030204" pitchFamily="34" charset="0"/>
              </a:rPr>
              <a:t> </a:t>
            </a:r>
            <a:r>
              <a:rPr lang="en-US" sz="2400" b="1" spc="-15" dirty="0">
                <a:effectLst/>
                <a:latin typeface="Calibri" panose="020F0502020204030204" pitchFamily="34" charset="0"/>
                <a:ea typeface="Calibri" panose="020F0502020204030204" pitchFamily="34" charset="0"/>
              </a:rPr>
              <a:t>laboratory</a:t>
            </a:r>
            <a:r>
              <a:rPr lang="en-US" sz="2400" b="1" spc="-90" dirty="0">
                <a:effectLst/>
                <a:latin typeface="Calibri" panose="020F0502020204030204" pitchFamily="34" charset="0"/>
                <a:ea typeface="Calibri" panose="020F0502020204030204" pitchFamily="34" charset="0"/>
              </a:rPr>
              <a:t> </a:t>
            </a:r>
            <a:r>
              <a:rPr lang="en-US" sz="2400" b="1" spc="-15" dirty="0">
                <a:effectLst/>
                <a:latin typeface="Calibri" panose="020F0502020204030204" pitchFamily="34" charset="0"/>
                <a:ea typeface="Calibri" panose="020F0502020204030204" pitchFamily="34" charset="0"/>
              </a:rPr>
              <a:t>tests</a:t>
            </a:r>
            <a:r>
              <a:rPr lang="en-US" sz="2400" b="1" spc="-75" dirty="0">
                <a:effectLst/>
                <a:latin typeface="Calibri" panose="020F0502020204030204" pitchFamily="34" charset="0"/>
                <a:ea typeface="Calibri" panose="020F0502020204030204" pitchFamily="34" charset="0"/>
              </a:rPr>
              <a:t> </a:t>
            </a:r>
            <a:r>
              <a:rPr lang="en-US" sz="2400" b="1" spc="-15" dirty="0">
                <a:effectLst/>
                <a:latin typeface="Calibri" panose="020F0502020204030204" pitchFamily="34" charset="0"/>
                <a:ea typeface="Calibri" panose="020F0502020204030204" pitchFamily="34" charset="0"/>
              </a:rPr>
              <a:t>using</a:t>
            </a:r>
            <a:r>
              <a:rPr lang="en-US" sz="2400" b="1" spc="-90" dirty="0">
                <a:effectLst/>
                <a:latin typeface="Calibri" panose="020F0502020204030204" pitchFamily="34" charset="0"/>
                <a:ea typeface="Calibri" panose="020F0502020204030204" pitchFamily="34" charset="0"/>
              </a:rPr>
              <a:t> </a:t>
            </a:r>
            <a:r>
              <a:rPr lang="en-US" sz="2400" b="1" spc="-15" dirty="0">
                <a:effectLst/>
                <a:latin typeface="Calibri" panose="020F0502020204030204" pitchFamily="34" charset="0"/>
                <a:ea typeface="Calibri" panose="020F0502020204030204" pitchFamily="34" charset="0"/>
              </a:rPr>
              <a:t>standard laboratory methods</a:t>
            </a:r>
            <a:endParaRPr lang="en-US" sz="2400" spc="-15" dirty="0">
              <a:effectLst/>
              <a:latin typeface="Calibri" panose="020F0502020204030204" pitchFamily="34" charset="0"/>
              <a:ea typeface="Calibri" panose="020F0502020204030204" pitchFamily="34" charset="0"/>
            </a:endParaRPr>
          </a:p>
          <a:p>
            <a:pPr>
              <a:lnSpc>
                <a:spcPct val="200000"/>
              </a:lnSpc>
              <a:spcBef>
                <a:spcPts val="1170"/>
              </a:spcBef>
            </a:pPr>
            <a:r>
              <a:rPr lang="en-US" sz="2400" b="1" dirty="0">
                <a:effectLst/>
                <a:latin typeface="Calibri" panose="020F0502020204030204" pitchFamily="34" charset="0"/>
                <a:ea typeface="Calibri" panose="020F0502020204030204" pitchFamily="34" charset="0"/>
              </a:rPr>
              <a:t> </a:t>
            </a:r>
            <a:r>
              <a:rPr lang="en-US" sz="2400" b="1" spc="-15" dirty="0">
                <a:effectLst/>
                <a:latin typeface="Calibri" panose="020F0502020204030204" pitchFamily="34" charset="0"/>
                <a:ea typeface="Calibri" panose="020F0502020204030204" pitchFamily="34" charset="0"/>
              </a:rPr>
              <a:t>Apply</a:t>
            </a:r>
            <a:r>
              <a:rPr lang="en-US" sz="2400" b="1" spc="-110" dirty="0">
                <a:effectLst/>
                <a:latin typeface="Calibri" panose="020F0502020204030204" pitchFamily="34" charset="0"/>
                <a:ea typeface="Calibri" panose="020F0502020204030204" pitchFamily="34" charset="0"/>
              </a:rPr>
              <a:t> </a:t>
            </a:r>
            <a:r>
              <a:rPr lang="en-US" sz="2400" b="1" spc="-15" dirty="0">
                <a:effectLst/>
                <a:latin typeface="Calibri" panose="020F0502020204030204" pitchFamily="34" charset="0"/>
                <a:ea typeface="Calibri" panose="020F0502020204030204" pitchFamily="34" charset="0"/>
              </a:rPr>
              <a:t>problem-solving</a:t>
            </a:r>
            <a:r>
              <a:rPr lang="en-US" sz="2400" b="1" spc="-130" dirty="0">
                <a:effectLst/>
                <a:latin typeface="Calibri" panose="020F0502020204030204" pitchFamily="34" charset="0"/>
                <a:ea typeface="Calibri" panose="020F0502020204030204" pitchFamily="34" charset="0"/>
              </a:rPr>
              <a:t> </a:t>
            </a:r>
            <a:r>
              <a:rPr lang="en-US" sz="2400" b="1" spc="-15" dirty="0">
                <a:effectLst/>
                <a:latin typeface="Calibri" panose="020F0502020204030204" pitchFamily="34" charset="0"/>
                <a:ea typeface="Calibri" panose="020F0502020204030204" pitchFamily="34" charset="0"/>
              </a:rPr>
              <a:t>strategies</a:t>
            </a:r>
            <a:r>
              <a:rPr lang="en-US" sz="2400" b="1" spc="-80" dirty="0">
                <a:effectLst/>
                <a:latin typeface="Calibri" panose="020F0502020204030204" pitchFamily="34" charset="0"/>
                <a:ea typeface="Calibri" panose="020F0502020204030204" pitchFamily="34" charset="0"/>
              </a:rPr>
              <a:t> </a:t>
            </a:r>
            <a:r>
              <a:rPr lang="en-US" sz="2400" b="1" spc="-15" dirty="0">
                <a:effectLst/>
                <a:latin typeface="Calibri" panose="020F0502020204030204" pitchFamily="34" charset="0"/>
                <a:ea typeface="Calibri" panose="020F0502020204030204" pitchFamily="34" charset="0"/>
              </a:rPr>
              <a:t>to</a:t>
            </a:r>
            <a:r>
              <a:rPr lang="en-US" sz="2400" b="1" spc="-75" dirty="0">
                <a:effectLst/>
                <a:latin typeface="Calibri" panose="020F0502020204030204" pitchFamily="34" charset="0"/>
                <a:ea typeface="Calibri" panose="020F0502020204030204" pitchFamily="34" charset="0"/>
              </a:rPr>
              <a:t> </a:t>
            </a:r>
            <a:r>
              <a:rPr lang="en-US" sz="2400" b="1" spc="-15" dirty="0">
                <a:effectLst/>
                <a:latin typeface="Calibri" panose="020F0502020204030204" pitchFamily="34" charset="0"/>
                <a:ea typeface="Calibri" panose="020F0502020204030204" pitchFamily="34" charset="0"/>
              </a:rPr>
              <a:t>administrative,</a:t>
            </a:r>
            <a:r>
              <a:rPr lang="en-US" sz="2400" b="1" spc="-75" dirty="0">
                <a:effectLst/>
                <a:latin typeface="Calibri" panose="020F0502020204030204" pitchFamily="34" charset="0"/>
                <a:ea typeface="Calibri" panose="020F0502020204030204" pitchFamily="34" charset="0"/>
              </a:rPr>
              <a:t> </a:t>
            </a:r>
            <a:r>
              <a:rPr lang="en-US" sz="2400" b="1" spc="-15" dirty="0">
                <a:effectLst/>
                <a:latin typeface="Calibri" panose="020F0502020204030204" pitchFamily="34" charset="0"/>
                <a:ea typeface="Calibri" panose="020F0502020204030204" pitchFamily="34" charset="0"/>
              </a:rPr>
              <a:t>technical</a:t>
            </a:r>
            <a:r>
              <a:rPr lang="en-US" sz="2400" b="1" spc="-95" dirty="0">
                <a:effectLst/>
                <a:latin typeface="Calibri" panose="020F0502020204030204" pitchFamily="34" charset="0"/>
                <a:ea typeface="Calibri" panose="020F0502020204030204" pitchFamily="34" charset="0"/>
              </a:rPr>
              <a:t> </a:t>
            </a:r>
            <a:r>
              <a:rPr lang="en-US" sz="2400" b="1" spc="-15" dirty="0">
                <a:effectLst/>
                <a:latin typeface="Calibri" panose="020F0502020204030204" pitchFamily="34" charset="0"/>
                <a:ea typeface="Calibri" panose="020F0502020204030204" pitchFamily="34" charset="0"/>
              </a:rPr>
              <a:t>and research problems</a:t>
            </a:r>
            <a:endParaRPr lang="en-US" sz="2400" spc="-15" dirty="0">
              <a:effectLst/>
              <a:latin typeface="Calibri" panose="020F0502020204030204" pitchFamily="34" charset="0"/>
              <a:ea typeface="Calibri" panose="020F0502020204030204" pitchFamily="34" charset="0"/>
            </a:endParaRPr>
          </a:p>
          <a:p>
            <a:pPr>
              <a:lnSpc>
                <a:spcPct val="200000"/>
              </a:lnSpc>
              <a:spcBef>
                <a:spcPts val="1170"/>
              </a:spcBef>
            </a:pPr>
            <a:r>
              <a:rPr lang="en-US" sz="2400" b="1" dirty="0">
                <a:effectLst/>
                <a:latin typeface="Calibri" panose="020F0502020204030204" pitchFamily="34" charset="0"/>
                <a:ea typeface="Calibri" panose="020F0502020204030204" pitchFamily="34" charset="0"/>
              </a:rPr>
              <a:t> </a:t>
            </a:r>
            <a:r>
              <a:rPr lang="en-US" sz="2400" b="1" spc="-15" dirty="0">
                <a:effectLst/>
                <a:latin typeface="Calibri" panose="020F0502020204030204" pitchFamily="34" charset="0"/>
                <a:ea typeface="Calibri" panose="020F0502020204030204" pitchFamily="34" charset="0"/>
              </a:rPr>
              <a:t>Provide professional consultancy on matters related to the establishment,</a:t>
            </a:r>
            <a:r>
              <a:rPr lang="en-US" sz="2400" b="1" spc="-95" dirty="0">
                <a:effectLst/>
                <a:latin typeface="Calibri" panose="020F0502020204030204" pitchFamily="34" charset="0"/>
                <a:ea typeface="Calibri" panose="020F0502020204030204" pitchFamily="34" charset="0"/>
              </a:rPr>
              <a:t> </a:t>
            </a:r>
            <a:r>
              <a:rPr lang="en-US" sz="2400" b="1" spc="-15" dirty="0">
                <a:effectLst/>
                <a:latin typeface="Calibri" panose="020F0502020204030204" pitchFamily="34" charset="0"/>
                <a:ea typeface="Calibri" panose="020F0502020204030204" pitchFamily="34" charset="0"/>
              </a:rPr>
              <a:t>renovation,</a:t>
            </a:r>
            <a:r>
              <a:rPr lang="en-US" sz="2400" b="1" spc="-135" dirty="0">
                <a:effectLst/>
                <a:latin typeface="Calibri" panose="020F0502020204030204" pitchFamily="34" charset="0"/>
                <a:ea typeface="Calibri" panose="020F0502020204030204" pitchFamily="34" charset="0"/>
              </a:rPr>
              <a:t> </a:t>
            </a:r>
            <a:r>
              <a:rPr lang="en-US" sz="2400" b="1" spc="-15" dirty="0">
                <a:effectLst/>
                <a:latin typeface="Calibri" panose="020F0502020204030204" pitchFamily="34" charset="0"/>
                <a:ea typeface="Calibri" panose="020F0502020204030204" pitchFamily="34" charset="0"/>
              </a:rPr>
              <a:t>upgrading</a:t>
            </a:r>
            <a:r>
              <a:rPr lang="en-US" sz="2400" b="1" spc="-125" dirty="0">
                <a:effectLst/>
                <a:latin typeface="Calibri" panose="020F0502020204030204" pitchFamily="34" charset="0"/>
                <a:ea typeface="Calibri" panose="020F0502020204030204" pitchFamily="34" charset="0"/>
              </a:rPr>
              <a:t> </a:t>
            </a:r>
            <a:r>
              <a:rPr lang="en-US" sz="2400" b="1" spc="-15" dirty="0">
                <a:effectLst/>
                <a:latin typeface="Calibri" panose="020F0502020204030204" pitchFamily="34" charset="0"/>
                <a:ea typeface="Calibri" panose="020F0502020204030204" pitchFamily="34" charset="0"/>
              </a:rPr>
              <a:t>and</a:t>
            </a:r>
            <a:r>
              <a:rPr lang="en-US" sz="2400" b="1" spc="-75" dirty="0">
                <a:effectLst/>
                <a:latin typeface="Calibri" panose="020F0502020204030204" pitchFamily="34" charset="0"/>
                <a:ea typeface="Calibri" panose="020F0502020204030204" pitchFamily="34" charset="0"/>
              </a:rPr>
              <a:t> </a:t>
            </a:r>
            <a:r>
              <a:rPr lang="en-US" sz="2400" b="1" spc="-15" dirty="0">
                <a:effectLst/>
                <a:latin typeface="Calibri" panose="020F0502020204030204" pitchFamily="34" charset="0"/>
                <a:ea typeface="Calibri" panose="020F0502020204030204" pitchFamily="34" charset="0"/>
              </a:rPr>
              <a:t>reorganization</a:t>
            </a:r>
            <a:r>
              <a:rPr lang="en-US" sz="2400" b="1" spc="-130" dirty="0">
                <a:effectLst/>
                <a:latin typeface="Calibri" panose="020F0502020204030204" pitchFamily="34" charset="0"/>
                <a:ea typeface="Calibri" panose="020F0502020204030204" pitchFamily="34" charset="0"/>
              </a:rPr>
              <a:t> </a:t>
            </a:r>
            <a:r>
              <a:rPr lang="en-US" sz="2400" b="1" spc="-15" dirty="0">
                <a:effectLst/>
                <a:latin typeface="Calibri" panose="020F0502020204030204" pitchFamily="34" charset="0"/>
                <a:ea typeface="Calibri" panose="020F0502020204030204" pitchFamily="34" charset="0"/>
              </a:rPr>
              <a:t>of medical laboratories of intermediate levels</a:t>
            </a:r>
            <a:endParaRPr lang="en-US" sz="2400" spc="-15"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61032409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419528-E7C5-41CA-8DD8-A3ADD45BC5BF}"/>
              </a:ext>
            </a:extLst>
          </p:cNvPr>
          <p:cNvSpPr>
            <a:spLocks noGrp="1"/>
          </p:cNvSpPr>
          <p:nvPr>
            <p:ph idx="1"/>
          </p:nvPr>
        </p:nvSpPr>
        <p:spPr>
          <a:xfrm>
            <a:off x="455612" y="1601391"/>
            <a:ext cx="11429999" cy="4570809"/>
          </a:xfrm>
        </p:spPr>
        <p:txBody>
          <a:bodyPr>
            <a:normAutofit lnSpcReduction="10000"/>
          </a:bodyPr>
          <a:lstStyle/>
          <a:p>
            <a:pPr marL="732155"/>
            <a:r>
              <a:rPr lang="en-US" sz="2800" b="1" dirty="0">
                <a:solidFill>
                  <a:srgbClr val="FF0000"/>
                </a:solidFill>
                <a:effectLst/>
                <a:latin typeface="Calibri" panose="020F0502020204030204" pitchFamily="34" charset="0"/>
                <a:ea typeface="Calibri" panose="020F0502020204030204" pitchFamily="34" charset="0"/>
              </a:rPr>
              <a:t>Structure</a:t>
            </a:r>
            <a:r>
              <a:rPr lang="en-US" sz="2800" b="1" spc="-100" dirty="0">
                <a:solidFill>
                  <a:srgbClr val="FF0000"/>
                </a:solidFill>
                <a:effectLst/>
                <a:latin typeface="Calibri" panose="020F0502020204030204" pitchFamily="34" charset="0"/>
                <a:ea typeface="Calibri" panose="020F0502020204030204" pitchFamily="34" charset="0"/>
              </a:rPr>
              <a:t> </a:t>
            </a:r>
            <a:r>
              <a:rPr lang="en-US" sz="2800" b="1" dirty="0">
                <a:solidFill>
                  <a:srgbClr val="FF0000"/>
                </a:solidFill>
                <a:effectLst/>
                <a:latin typeface="Calibri" panose="020F0502020204030204" pitchFamily="34" charset="0"/>
                <a:ea typeface="Calibri" panose="020F0502020204030204" pitchFamily="34" charset="0"/>
              </a:rPr>
              <a:t>of</a:t>
            </a:r>
            <a:r>
              <a:rPr lang="en-US" sz="2800" b="1" spc="-55" dirty="0">
                <a:solidFill>
                  <a:srgbClr val="FF0000"/>
                </a:solidFill>
                <a:effectLst/>
                <a:latin typeface="Calibri" panose="020F0502020204030204" pitchFamily="34" charset="0"/>
                <a:ea typeface="Calibri" panose="020F0502020204030204" pitchFamily="34" charset="0"/>
              </a:rPr>
              <a:t> </a:t>
            </a:r>
            <a:r>
              <a:rPr lang="en-US" sz="2800" b="1" dirty="0">
                <a:solidFill>
                  <a:srgbClr val="FF0000"/>
                </a:solidFill>
                <a:effectLst/>
                <a:latin typeface="Calibri" panose="020F0502020204030204" pitchFamily="34" charset="0"/>
                <a:ea typeface="Calibri" panose="020F0502020204030204" pitchFamily="34" charset="0"/>
              </a:rPr>
              <a:t>medical</a:t>
            </a:r>
            <a:r>
              <a:rPr lang="en-US" sz="2800" b="1" spc="-65" dirty="0">
                <a:solidFill>
                  <a:srgbClr val="FF0000"/>
                </a:solidFill>
                <a:effectLst/>
                <a:latin typeface="Calibri" panose="020F0502020204030204" pitchFamily="34" charset="0"/>
                <a:ea typeface="Calibri" panose="020F0502020204030204" pitchFamily="34" charset="0"/>
              </a:rPr>
              <a:t> </a:t>
            </a:r>
            <a:r>
              <a:rPr lang="en-US" sz="2800" b="1" dirty="0">
                <a:solidFill>
                  <a:srgbClr val="FF0000"/>
                </a:solidFill>
                <a:effectLst/>
                <a:latin typeface="Calibri" panose="020F0502020204030204" pitchFamily="34" charset="0"/>
                <a:ea typeface="Calibri" panose="020F0502020204030204" pitchFamily="34" charset="0"/>
              </a:rPr>
              <a:t>laboratory</a:t>
            </a:r>
            <a:r>
              <a:rPr lang="en-US" sz="2800" b="1" spc="-105" dirty="0">
                <a:solidFill>
                  <a:srgbClr val="FF0000"/>
                </a:solidFill>
                <a:effectLst/>
                <a:latin typeface="Calibri" panose="020F0502020204030204" pitchFamily="34" charset="0"/>
                <a:ea typeface="Calibri" panose="020F0502020204030204" pitchFamily="34" charset="0"/>
              </a:rPr>
              <a:t> </a:t>
            </a:r>
            <a:r>
              <a:rPr lang="en-US" sz="2800" b="1" spc="-10" dirty="0">
                <a:solidFill>
                  <a:srgbClr val="FF0000"/>
                </a:solidFill>
                <a:effectLst/>
                <a:latin typeface="Calibri" panose="020F0502020204030204" pitchFamily="34" charset="0"/>
                <a:ea typeface="Calibri" panose="020F0502020204030204" pitchFamily="34" charset="0"/>
              </a:rPr>
              <a:t>service</a:t>
            </a:r>
            <a:endParaRPr lang="en-US" sz="2800" b="1" dirty="0">
              <a:effectLst/>
              <a:latin typeface="Calibri" panose="020F0502020204030204" pitchFamily="34" charset="0"/>
              <a:ea typeface="Calibri" panose="020F0502020204030204" pitchFamily="34" charset="0"/>
            </a:endParaRPr>
          </a:p>
          <a:p>
            <a:pPr marL="193040">
              <a:spcBef>
                <a:spcPts val="2005"/>
              </a:spcBef>
              <a:spcAft>
                <a:spcPts val="0"/>
              </a:spcAft>
            </a:pPr>
            <a:r>
              <a:rPr lang="en-US" sz="2400" dirty="0">
                <a:effectLst/>
                <a:latin typeface="Calibri" panose="020F0502020204030204" pitchFamily="34" charset="0"/>
                <a:ea typeface="Calibri" panose="020F0502020204030204" pitchFamily="34" charset="0"/>
              </a:rPr>
              <a:t>A</a:t>
            </a:r>
            <a:r>
              <a:rPr lang="en-US" sz="2400" spc="-6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laboratory</a:t>
            </a:r>
            <a:r>
              <a:rPr lang="en-US" sz="2400" spc="-8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service</a:t>
            </a:r>
            <a:r>
              <a:rPr lang="en-US" sz="2400" spc="-3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network</a:t>
            </a:r>
            <a:r>
              <a:rPr lang="en-US" sz="2400" spc="-6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consists</a:t>
            </a:r>
            <a:r>
              <a:rPr lang="en-US" sz="2400" spc="-80" dirty="0">
                <a:effectLst/>
                <a:latin typeface="Calibri" panose="020F0502020204030204" pitchFamily="34" charset="0"/>
                <a:ea typeface="Calibri" panose="020F0502020204030204" pitchFamily="34" charset="0"/>
              </a:rPr>
              <a:t> </a:t>
            </a:r>
            <a:r>
              <a:rPr lang="en-US" sz="2400" spc="-25" dirty="0">
                <a:effectLst/>
                <a:latin typeface="Calibri" panose="020F0502020204030204" pitchFamily="34" charset="0"/>
                <a:ea typeface="Calibri" panose="020F0502020204030204" pitchFamily="34" charset="0"/>
              </a:rPr>
              <a:t>of:</a:t>
            </a:r>
            <a:endParaRPr lang="en-US" sz="2400" dirty="0">
              <a:effectLst/>
              <a:latin typeface="Calibri" panose="020F0502020204030204" pitchFamily="34" charset="0"/>
              <a:ea typeface="Calibri" panose="020F0502020204030204" pitchFamily="34" charset="0"/>
            </a:endParaRPr>
          </a:p>
          <a:p>
            <a:pPr>
              <a:spcBef>
                <a:spcPts val="1080"/>
              </a:spcBef>
            </a:pPr>
            <a:r>
              <a:rPr lang="en-US" sz="2400" dirty="0">
                <a:effectLst/>
                <a:latin typeface="Calibri" panose="020F0502020204030204" pitchFamily="34" charset="0"/>
                <a:ea typeface="Calibri" panose="020F0502020204030204" pitchFamily="34" charset="0"/>
              </a:rPr>
              <a:t> </a:t>
            </a:r>
          </a:p>
          <a:p>
            <a:pPr marL="742950" lvl="1" indent="-285750">
              <a:spcBef>
                <a:spcPts val="5"/>
              </a:spcBef>
              <a:spcAft>
                <a:spcPts val="0"/>
              </a:spcAft>
              <a:buClr>
                <a:srgbClr val="FD8537"/>
              </a:buClr>
              <a:buSzPts val="1900"/>
              <a:buFont typeface="Segoe UI Symbol" panose="020B0502040204020203" pitchFamily="34" charset="0"/>
              <a:buChar char="⚫"/>
              <a:tabLst>
                <a:tab pos="833120" algn="l"/>
              </a:tabLst>
            </a:pPr>
            <a:r>
              <a:rPr lang="en-US" sz="2400" b="1" spc="0" dirty="0">
                <a:effectLst/>
                <a:latin typeface="Calibri" panose="020F0502020204030204" pitchFamily="34" charset="0"/>
                <a:ea typeface="Segoe UI Symbol" panose="020B0502040204020203" pitchFamily="34" charset="0"/>
                <a:cs typeface="Segoe UI Symbol" panose="020B0502040204020203" pitchFamily="34" charset="0"/>
              </a:rPr>
              <a:t>Primary</a:t>
            </a:r>
            <a:r>
              <a:rPr lang="en-US" sz="2400" b="1" spc="-70" dirty="0">
                <a:effectLst/>
                <a:latin typeface="Calibri" panose="020F0502020204030204" pitchFamily="34" charset="0"/>
                <a:ea typeface="Segoe UI Symbol" panose="020B0502040204020203" pitchFamily="34" charset="0"/>
                <a:cs typeface="Segoe UI Symbol" panose="020B0502040204020203" pitchFamily="34" charset="0"/>
              </a:rPr>
              <a:t> </a:t>
            </a:r>
            <a:r>
              <a:rPr lang="en-US" sz="2400" b="1" spc="0" dirty="0">
                <a:effectLst/>
                <a:latin typeface="Calibri" panose="020F0502020204030204" pitchFamily="34" charset="0"/>
                <a:ea typeface="Segoe UI Symbol" panose="020B0502040204020203" pitchFamily="34" charset="0"/>
                <a:cs typeface="Segoe UI Symbol" panose="020B0502040204020203" pitchFamily="34" charset="0"/>
              </a:rPr>
              <a:t>health</a:t>
            </a:r>
            <a:r>
              <a:rPr lang="en-US" sz="2400" b="1" spc="-45" dirty="0">
                <a:effectLst/>
                <a:latin typeface="Calibri" panose="020F0502020204030204" pitchFamily="34" charset="0"/>
                <a:ea typeface="Segoe UI Symbol" panose="020B0502040204020203" pitchFamily="34" charset="0"/>
                <a:cs typeface="Segoe UI Symbol" panose="020B0502040204020203" pitchFamily="34" charset="0"/>
              </a:rPr>
              <a:t> </a:t>
            </a:r>
            <a:r>
              <a:rPr lang="en-US" sz="2400" b="1" spc="0" dirty="0">
                <a:effectLst/>
                <a:latin typeface="Calibri" panose="020F0502020204030204" pitchFamily="34" charset="0"/>
                <a:ea typeface="Segoe UI Symbol" panose="020B0502040204020203" pitchFamily="34" charset="0"/>
                <a:cs typeface="Segoe UI Symbol" panose="020B0502040204020203" pitchFamily="34" charset="0"/>
              </a:rPr>
              <a:t>care</a:t>
            </a:r>
            <a:r>
              <a:rPr lang="en-US" sz="2400" b="1" spc="-40" dirty="0">
                <a:effectLst/>
                <a:latin typeface="Calibri" panose="020F0502020204030204" pitchFamily="34" charset="0"/>
                <a:ea typeface="Segoe UI Symbol" panose="020B0502040204020203" pitchFamily="34" charset="0"/>
                <a:cs typeface="Segoe UI Symbol" panose="020B0502040204020203" pitchFamily="34" charset="0"/>
              </a:rPr>
              <a:t> </a:t>
            </a:r>
            <a:r>
              <a:rPr lang="en-US" sz="2400" b="1" spc="0" dirty="0">
                <a:effectLst/>
                <a:latin typeface="Calibri" panose="020F0502020204030204" pitchFamily="34" charset="0"/>
                <a:ea typeface="Segoe UI Symbol" panose="020B0502040204020203" pitchFamily="34" charset="0"/>
                <a:cs typeface="Segoe UI Symbol" panose="020B0502040204020203" pitchFamily="34" charset="0"/>
              </a:rPr>
              <a:t>laboratory</a:t>
            </a:r>
            <a:r>
              <a:rPr lang="en-US" sz="2400" b="1" spc="-45" dirty="0">
                <a:effectLst/>
                <a:latin typeface="Calibri" panose="020F0502020204030204" pitchFamily="34" charset="0"/>
                <a:ea typeface="Segoe UI Symbol" panose="020B0502040204020203" pitchFamily="34" charset="0"/>
                <a:cs typeface="Segoe UI Symbol" panose="020B0502040204020203" pitchFamily="34" charset="0"/>
              </a:rPr>
              <a:t> </a:t>
            </a:r>
            <a:r>
              <a:rPr lang="en-US" sz="2400" spc="0" dirty="0">
                <a:effectLst/>
                <a:latin typeface="Calibri" panose="020F0502020204030204" pitchFamily="34" charset="0"/>
                <a:ea typeface="Segoe UI Symbol" panose="020B0502040204020203" pitchFamily="34" charset="0"/>
                <a:cs typeface="Segoe UI Symbol" panose="020B0502040204020203" pitchFamily="34" charset="0"/>
              </a:rPr>
              <a:t>(</a:t>
            </a:r>
            <a:r>
              <a:rPr lang="en-US" sz="2400" b="1" spc="0" dirty="0">
                <a:effectLst/>
                <a:latin typeface="Calibri" panose="020F0502020204030204" pitchFamily="34" charset="0"/>
                <a:ea typeface="Segoe UI Symbol" panose="020B0502040204020203" pitchFamily="34" charset="0"/>
                <a:cs typeface="Segoe UI Symbol" panose="020B0502040204020203" pitchFamily="34" charset="0"/>
              </a:rPr>
              <a:t>community</a:t>
            </a:r>
            <a:r>
              <a:rPr lang="en-US" sz="2400" b="1" spc="-75" dirty="0">
                <a:effectLst/>
                <a:latin typeface="Calibri" panose="020F0502020204030204" pitchFamily="34" charset="0"/>
                <a:ea typeface="Segoe UI Symbol" panose="020B0502040204020203" pitchFamily="34" charset="0"/>
                <a:cs typeface="Segoe UI Symbol" panose="020B0502040204020203" pitchFamily="34" charset="0"/>
              </a:rPr>
              <a:t> </a:t>
            </a:r>
            <a:r>
              <a:rPr lang="en-US" sz="2400" b="1" spc="-10" dirty="0">
                <a:effectLst/>
                <a:latin typeface="Calibri" panose="020F0502020204030204" pitchFamily="34" charset="0"/>
                <a:ea typeface="Segoe UI Symbol" panose="020B0502040204020203" pitchFamily="34" charset="0"/>
                <a:cs typeface="Segoe UI Symbol" panose="020B0502040204020203" pitchFamily="34" charset="0"/>
              </a:rPr>
              <a:t>based</a:t>
            </a:r>
            <a:r>
              <a:rPr lang="en-US" sz="2400" spc="-10" dirty="0">
                <a:effectLst/>
                <a:latin typeface="Calibri" panose="020F0502020204030204" pitchFamily="34" charset="0"/>
                <a:ea typeface="Segoe UI Symbol" panose="020B0502040204020203" pitchFamily="34" charset="0"/>
                <a:cs typeface="Segoe UI Symbol" panose="020B0502040204020203" pitchFamily="34" charset="0"/>
              </a:rPr>
              <a:t>)</a:t>
            </a:r>
            <a:endParaRPr lang="en-US" sz="1100" spc="0" dirty="0">
              <a:effectLst/>
              <a:latin typeface="Calibri" panose="020F0502020204030204" pitchFamily="34" charset="0"/>
              <a:ea typeface="Segoe UI Symbol" panose="020B0502040204020203" pitchFamily="34" charset="0"/>
              <a:cs typeface="Segoe UI Symbol" panose="020B0502040204020203" pitchFamily="34" charset="0"/>
            </a:endParaRPr>
          </a:p>
          <a:p>
            <a:pPr>
              <a:spcBef>
                <a:spcPts val="1050"/>
              </a:spcBef>
            </a:pPr>
            <a:r>
              <a:rPr lang="en-US" sz="2400" dirty="0">
                <a:effectLst/>
                <a:latin typeface="Calibri" panose="020F0502020204030204" pitchFamily="34" charset="0"/>
                <a:ea typeface="Calibri" panose="020F0502020204030204" pitchFamily="34" charset="0"/>
              </a:rPr>
              <a:t> </a:t>
            </a:r>
          </a:p>
          <a:p>
            <a:pPr marL="742950" lvl="1" indent="-285750">
              <a:spcBef>
                <a:spcPts val="5"/>
              </a:spcBef>
              <a:spcAft>
                <a:spcPts val="0"/>
              </a:spcAft>
              <a:buClr>
                <a:srgbClr val="FD8537"/>
              </a:buClr>
              <a:buSzPts val="1900"/>
              <a:buFont typeface="Segoe UI Symbol" panose="020B0502040204020203" pitchFamily="34" charset="0"/>
              <a:buChar char="⚫"/>
              <a:tabLst>
                <a:tab pos="833120" algn="l"/>
              </a:tabLst>
            </a:pPr>
            <a:r>
              <a:rPr lang="en-US" sz="2400" b="1" spc="0" dirty="0">
                <a:effectLst/>
                <a:latin typeface="Calibri" panose="020F0502020204030204" pitchFamily="34" charset="0"/>
                <a:ea typeface="Segoe UI Symbol" panose="020B0502040204020203" pitchFamily="34" charset="0"/>
                <a:cs typeface="Segoe UI Symbol" panose="020B0502040204020203" pitchFamily="34" charset="0"/>
              </a:rPr>
              <a:t>District</a:t>
            </a:r>
            <a:r>
              <a:rPr lang="en-US" sz="2400" b="1" spc="-65" dirty="0">
                <a:effectLst/>
                <a:latin typeface="Calibri" panose="020F0502020204030204" pitchFamily="34" charset="0"/>
                <a:ea typeface="Segoe UI Symbol" panose="020B0502040204020203" pitchFamily="34" charset="0"/>
                <a:cs typeface="Segoe UI Symbol" panose="020B0502040204020203" pitchFamily="34" charset="0"/>
              </a:rPr>
              <a:t> </a:t>
            </a:r>
            <a:r>
              <a:rPr lang="en-US" sz="2400" b="1" spc="0" dirty="0">
                <a:effectLst/>
                <a:latin typeface="Calibri" panose="020F0502020204030204" pitchFamily="34" charset="0"/>
                <a:ea typeface="Segoe UI Symbol" panose="020B0502040204020203" pitchFamily="34" charset="0"/>
                <a:cs typeface="Segoe UI Symbol" panose="020B0502040204020203" pitchFamily="34" charset="0"/>
              </a:rPr>
              <a:t>hospital</a:t>
            </a:r>
            <a:r>
              <a:rPr lang="en-US" sz="2400" b="1" spc="-40" dirty="0">
                <a:effectLst/>
                <a:latin typeface="Calibri" panose="020F0502020204030204" pitchFamily="34" charset="0"/>
                <a:ea typeface="Segoe UI Symbol" panose="020B0502040204020203" pitchFamily="34" charset="0"/>
                <a:cs typeface="Segoe UI Symbol" panose="020B0502040204020203" pitchFamily="34" charset="0"/>
              </a:rPr>
              <a:t> </a:t>
            </a:r>
            <a:r>
              <a:rPr lang="en-US" sz="2400" b="1" spc="-10" dirty="0">
                <a:effectLst/>
                <a:latin typeface="Calibri" panose="020F0502020204030204" pitchFamily="34" charset="0"/>
                <a:ea typeface="Segoe UI Symbol" panose="020B0502040204020203" pitchFamily="34" charset="0"/>
                <a:cs typeface="Segoe UI Symbol" panose="020B0502040204020203" pitchFamily="34" charset="0"/>
              </a:rPr>
              <a:t>laboratory</a:t>
            </a:r>
            <a:endParaRPr lang="en-US" sz="1100" spc="0" dirty="0">
              <a:effectLst/>
              <a:latin typeface="Calibri" panose="020F0502020204030204" pitchFamily="34" charset="0"/>
              <a:ea typeface="Segoe UI Symbol" panose="020B0502040204020203" pitchFamily="34" charset="0"/>
              <a:cs typeface="Segoe UI Symbol" panose="020B0502040204020203" pitchFamily="34" charset="0"/>
            </a:endParaRPr>
          </a:p>
          <a:p>
            <a:pPr>
              <a:spcBef>
                <a:spcPts val="1050"/>
              </a:spcBef>
            </a:pPr>
            <a:r>
              <a:rPr lang="en-US" sz="2400" b="1" dirty="0">
                <a:effectLst/>
                <a:latin typeface="Calibri" panose="020F0502020204030204" pitchFamily="34" charset="0"/>
                <a:ea typeface="Calibri" panose="020F0502020204030204" pitchFamily="34" charset="0"/>
              </a:rPr>
              <a:t> </a:t>
            </a:r>
            <a:endParaRPr lang="en-US" sz="2400" dirty="0">
              <a:effectLst/>
              <a:latin typeface="Calibri" panose="020F0502020204030204" pitchFamily="34" charset="0"/>
              <a:ea typeface="Calibri" panose="020F0502020204030204" pitchFamily="34" charset="0"/>
            </a:endParaRPr>
          </a:p>
          <a:p>
            <a:pPr marL="742950" lvl="1" indent="-285750">
              <a:spcBef>
                <a:spcPts val="5"/>
              </a:spcBef>
              <a:spcAft>
                <a:spcPts val="0"/>
              </a:spcAft>
              <a:buClr>
                <a:srgbClr val="FD8537"/>
              </a:buClr>
              <a:buSzPts val="1900"/>
              <a:buFont typeface="Segoe UI Symbol" panose="020B0502040204020203" pitchFamily="34" charset="0"/>
              <a:buChar char="⚫"/>
              <a:tabLst>
                <a:tab pos="832485" algn="l"/>
              </a:tabLst>
            </a:pPr>
            <a:r>
              <a:rPr lang="en-US" sz="2400" b="1" spc="0" dirty="0">
                <a:effectLst/>
                <a:latin typeface="Calibri" panose="020F0502020204030204" pitchFamily="34" charset="0"/>
                <a:ea typeface="Segoe UI Symbol" panose="020B0502040204020203" pitchFamily="34" charset="0"/>
                <a:cs typeface="Segoe UI Symbol" panose="020B0502040204020203" pitchFamily="34" charset="0"/>
              </a:rPr>
              <a:t>Regional</a:t>
            </a:r>
            <a:r>
              <a:rPr lang="en-US" sz="2400" b="1" spc="-60" dirty="0">
                <a:effectLst/>
                <a:latin typeface="Calibri" panose="020F0502020204030204" pitchFamily="34" charset="0"/>
                <a:ea typeface="Segoe UI Symbol" panose="020B0502040204020203" pitchFamily="34" charset="0"/>
                <a:cs typeface="Segoe UI Symbol" panose="020B0502040204020203" pitchFamily="34" charset="0"/>
              </a:rPr>
              <a:t> </a:t>
            </a:r>
            <a:r>
              <a:rPr lang="en-US" sz="2400" b="1" spc="0" dirty="0">
                <a:effectLst/>
                <a:latin typeface="Calibri" panose="020F0502020204030204" pitchFamily="34" charset="0"/>
                <a:ea typeface="Segoe UI Symbol" panose="020B0502040204020203" pitchFamily="34" charset="0"/>
                <a:cs typeface="Segoe UI Symbol" panose="020B0502040204020203" pitchFamily="34" charset="0"/>
              </a:rPr>
              <a:t>hospital</a:t>
            </a:r>
            <a:r>
              <a:rPr lang="en-US" sz="2400" b="1" spc="-60" dirty="0">
                <a:effectLst/>
                <a:latin typeface="Calibri" panose="020F0502020204030204" pitchFamily="34" charset="0"/>
                <a:ea typeface="Segoe UI Symbol" panose="020B0502040204020203" pitchFamily="34" charset="0"/>
                <a:cs typeface="Segoe UI Symbol" panose="020B0502040204020203" pitchFamily="34" charset="0"/>
              </a:rPr>
              <a:t> </a:t>
            </a:r>
            <a:r>
              <a:rPr lang="en-US" sz="2400" b="1" spc="-10" dirty="0">
                <a:effectLst/>
                <a:latin typeface="Calibri" panose="020F0502020204030204" pitchFamily="34" charset="0"/>
                <a:ea typeface="Segoe UI Symbol" panose="020B0502040204020203" pitchFamily="34" charset="0"/>
                <a:cs typeface="Segoe UI Symbol" panose="020B0502040204020203" pitchFamily="34" charset="0"/>
              </a:rPr>
              <a:t>laboratory</a:t>
            </a:r>
            <a:endParaRPr lang="en-US" sz="1100" spc="0" dirty="0">
              <a:effectLst/>
              <a:latin typeface="Calibri" panose="020F0502020204030204" pitchFamily="34" charset="0"/>
              <a:ea typeface="Segoe UI Symbol" panose="020B0502040204020203" pitchFamily="34" charset="0"/>
              <a:cs typeface="Segoe UI Symbol" panose="020B0502040204020203" pitchFamily="34" charset="0"/>
            </a:endParaRPr>
          </a:p>
          <a:p>
            <a:pPr>
              <a:spcBef>
                <a:spcPts val="1055"/>
              </a:spcBef>
            </a:pPr>
            <a:r>
              <a:rPr lang="en-US" sz="2400" b="1" dirty="0">
                <a:effectLst/>
                <a:latin typeface="Calibri" panose="020F0502020204030204" pitchFamily="34" charset="0"/>
                <a:ea typeface="Calibri" panose="020F0502020204030204" pitchFamily="34" charset="0"/>
              </a:rPr>
              <a:t> </a:t>
            </a:r>
            <a:endParaRPr lang="en-US" sz="2400" dirty="0">
              <a:effectLst/>
              <a:latin typeface="Calibri" panose="020F0502020204030204" pitchFamily="34" charset="0"/>
              <a:ea typeface="Calibri" panose="020F0502020204030204" pitchFamily="34" charset="0"/>
            </a:endParaRPr>
          </a:p>
          <a:p>
            <a:pPr marL="742950" lvl="1" indent="-285750">
              <a:buClr>
                <a:srgbClr val="FD8537"/>
              </a:buClr>
              <a:buSzPts val="1900"/>
              <a:buFont typeface="Segoe UI Symbol" panose="020B0502040204020203" pitchFamily="34" charset="0"/>
              <a:buChar char="⚫"/>
              <a:tabLst>
                <a:tab pos="833120" algn="l"/>
              </a:tabLst>
            </a:pPr>
            <a:r>
              <a:rPr lang="en-US" sz="2400" b="1" spc="0" dirty="0">
                <a:effectLst/>
                <a:latin typeface="Calibri" panose="020F0502020204030204" pitchFamily="34" charset="0"/>
                <a:ea typeface="Segoe UI Symbol" panose="020B0502040204020203" pitchFamily="34" charset="0"/>
                <a:cs typeface="Segoe UI Symbol" panose="020B0502040204020203" pitchFamily="34" charset="0"/>
              </a:rPr>
              <a:t>Central</a:t>
            </a:r>
            <a:r>
              <a:rPr lang="en-US" sz="2400" b="1" spc="-40" dirty="0">
                <a:effectLst/>
                <a:latin typeface="Calibri" panose="020F0502020204030204" pitchFamily="34" charset="0"/>
                <a:ea typeface="Segoe UI Symbol" panose="020B0502040204020203" pitchFamily="34" charset="0"/>
                <a:cs typeface="Segoe UI Symbol" panose="020B0502040204020203" pitchFamily="34" charset="0"/>
              </a:rPr>
              <a:t> </a:t>
            </a:r>
            <a:r>
              <a:rPr lang="en-US" sz="2400" b="1" spc="0" dirty="0">
                <a:effectLst/>
                <a:latin typeface="Calibri" panose="020F0502020204030204" pitchFamily="34" charset="0"/>
                <a:ea typeface="Segoe UI Symbol" panose="020B0502040204020203" pitchFamily="34" charset="0"/>
                <a:cs typeface="Segoe UI Symbol" panose="020B0502040204020203" pitchFamily="34" charset="0"/>
              </a:rPr>
              <a:t>and</a:t>
            </a:r>
            <a:r>
              <a:rPr lang="en-US" sz="2400" b="1" spc="-25" dirty="0">
                <a:effectLst/>
                <a:latin typeface="Calibri" panose="020F0502020204030204" pitchFamily="34" charset="0"/>
                <a:ea typeface="Segoe UI Symbol" panose="020B0502040204020203" pitchFamily="34" charset="0"/>
                <a:cs typeface="Segoe UI Symbol" panose="020B0502040204020203" pitchFamily="34" charset="0"/>
              </a:rPr>
              <a:t> </a:t>
            </a:r>
            <a:r>
              <a:rPr lang="en-US" sz="2400" b="1" spc="0" dirty="0">
                <a:effectLst/>
                <a:latin typeface="Calibri" panose="020F0502020204030204" pitchFamily="34" charset="0"/>
                <a:ea typeface="Segoe UI Symbol" panose="020B0502040204020203" pitchFamily="34" charset="0"/>
                <a:cs typeface="Segoe UI Symbol" panose="020B0502040204020203" pitchFamily="34" charset="0"/>
              </a:rPr>
              <a:t>public</a:t>
            </a:r>
            <a:r>
              <a:rPr lang="en-US" sz="2400" b="1" spc="-70" dirty="0">
                <a:effectLst/>
                <a:latin typeface="Calibri" panose="020F0502020204030204" pitchFamily="34" charset="0"/>
                <a:ea typeface="Segoe UI Symbol" panose="020B0502040204020203" pitchFamily="34" charset="0"/>
                <a:cs typeface="Segoe UI Symbol" panose="020B0502040204020203" pitchFamily="34" charset="0"/>
              </a:rPr>
              <a:t> </a:t>
            </a:r>
            <a:r>
              <a:rPr lang="en-US" sz="2400" b="1" spc="0" dirty="0">
                <a:effectLst/>
                <a:latin typeface="Calibri" panose="020F0502020204030204" pitchFamily="34" charset="0"/>
                <a:ea typeface="Segoe UI Symbol" panose="020B0502040204020203" pitchFamily="34" charset="0"/>
                <a:cs typeface="Segoe UI Symbol" panose="020B0502040204020203" pitchFamily="34" charset="0"/>
              </a:rPr>
              <a:t>health</a:t>
            </a:r>
            <a:r>
              <a:rPr lang="en-US" sz="2400" b="1" spc="-20" dirty="0">
                <a:effectLst/>
                <a:latin typeface="Calibri" panose="020F0502020204030204" pitchFamily="34" charset="0"/>
                <a:ea typeface="Segoe UI Symbol" panose="020B0502040204020203" pitchFamily="34" charset="0"/>
                <a:cs typeface="Segoe UI Symbol" panose="020B0502040204020203" pitchFamily="34" charset="0"/>
              </a:rPr>
              <a:t> </a:t>
            </a:r>
            <a:r>
              <a:rPr lang="en-US" sz="2400" b="1" spc="-10" dirty="0">
                <a:effectLst/>
                <a:latin typeface="Calibri" panose="020F0502020204030204" pitchFamily="34" charset="0"/>
                <a:ea typeface="Segoe UI Symbol" panose="020B0502040204020203" pitchFamily="34" charset="0"/>
                <a:cs typeface="Segoe UI Symbol" panose="020B0502040204020203" pitchFamily="34" charset="0"/>
              </a:rPr>
              <a:t>laboratory</a:t>
            </a:r>
            <a:endParaRPr lang="en-US" sz="1100" spc="0" dirty="0">
              <a:effectLst/>
              <a:latin typeface="Calibri" panose="020F0502020204030204" pitchFamily="34" charset="0"/>
              <a:ea typeface="Segoe UI Symbol" panose="020B0502040204020203" pitchFamily="34" charset="0"/>
              <a:cs typeface="Segoe UI Symbol" panose="020B0502040204020203" pitchFamily="34" charset="0"/>
            </a:endParaRPr>
          </a:p>
          <a:p>
            <a:pPr marL="0" indent="0" algn="just">
              <a:lnSpc>
                <a:spcPct val="150000"/>
              </a:lnSpc>
              <a:buNone/>
            </a:pPr>
            <a:r>
              <a:rPr lang="en-US" sz="2399"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77510403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419528-E7C5-41CA-8DD8-A3ADD45BC5BF}"/>
              </a:ext>
            </a:extLst>
          </p:cNvPr>
          <p:cNvSpPr>
            <a:spLocks noGrp="1"/>
          </p:cNvSpPr>
          <p:nvPr>
            <p:ph idx="1"/>
          </p:nvPr>
        </p:nvSpPr>
        <p:spPr>
          <a:xfrm>
            <a:off x="455612" y="1601391"/>
            <a:ext cx="11429999" cy="4570809"/>
          </a:xfrm>
        </p:spPr>
        <p:txBody>
          <a:bodyPr>
            <a:normAutofit lnSpcReduction="10000"/>
          </a:bodyPr>
          <a:lstStyle/>
          <a:p>
            <a:pPr marL="0" indent="0" algn="just">
              <a:lnSpc>
                <a:spcPct val="150000"/>
              </a:lnSpc>
              <a:buNone/>
            </a:pPr>
            <a:r>
              <a:rPr lang="en-US" sz="2399" dirty="0">
                <a:solidFill>
                  <a:srgbClr val="FF0000"/>
                </a:solidFill>
                <a:latin typeface="Times New Roman" panose="02020603050405020304" pitchFamily="18" charset="0"/>
                <a:cs typeface="Times New Roman" panose="02020603050405020304" pitchFamily="18" charset="0"/>
              </a:rPr>
              <a:t>Keeping of laboratory records</a:t>
            </a:r>
          </a:p>
          <a:p>
            <a:pPr marL="0" indent="0" algn="just">
              <a:lnSpc>
                <a:spcPct val="150000"/>
              </a:lnSpc>
              <a:buNone/>
            </a:pPr>
            <a:r>
              <a:rPr lang="en-US" sz="2399" dirty="0">
                <a:latin typeface="Times New Roman" panose="02020603050405020304" pitchFamily="18" charset="0"/>
                <a:cs typeface="Times New Roman" panose="02020603050405020304" pitchFamily="18" charset="0"/>
              </a:rPr>
              <a:t>The laboratory must keep a record of all results and it should</a:t>
            </a:r>
          </a:p>
          <a:p>
            <a:pPr marL="0" indent="0" algn="just">
              <a:lnSpc>
                <a:spcPct val="150000"/>
              </a:lnSpc>
              <a:buNone/>
            </a:pPr>
            <a:r>
              <a:rPr lang="en-US" sz="2399" dirty="0">
                <a:latin typeface="Times New Roman" panose="02020603050405020304" pitchFamily="18" charset="0"/>
                <a:cs typeface="Times New Roman" panose="02020603050405020304" pitchFamily="18" charset="0"/>
              </a:rPr>
              <a:t>contain:</a:t>
            </a:r>
          </a:p>
          <a:p>
            <a:pPr marL="0" indent="0" algn="just">
              <a:lnSpc>
                <a:spcPct val="150000"/>
              </a:lnSpc>
              <a:buNone/>
            </a:pPr>
            <a:r>
              <a:rPr lang="en-US" sz="2399" dirty="0">
                <a:latin typeface="Times New Roman" panose="02020603050405020304" pitchFamily="18" charset="0"/>
                <a:cs typeface="Times New Roman" panose="02020603050405020304" pitchFamily="18" charset="0"/>
              </a:rPr>
              <a:t>•	Patient’s identification (name, age, sex, full address),</a:t>
            </a:r>
          </a:p>
          <a:p>
            <a:pPr marL="0" indent="0" algn="just">
              <a:lnSpc>
                <a:spcPct val="150000"/>
              </a:lnSpc>
              <a:buNone/>
            </a:pPr>
            <a:r>
              <a:rPr lang="en-US" sz="2399" dirty="0">
                <a:latin typeface="Times New Roman" panose="02020603050405020304" pitchFamily="18" charset="0"/>
                <a:cs typeface="Times New Roman" panose="02020603050405020304" pitchFamily="18" charset="0"/>
              </a:rPr>
              <a:t>•	Type of the specimen (s),</a:t>
            </a:r>
          </a:p>
          <a:p>
            <a:pPr marL="0" indent="0" algn="just">
              <a:lnSpc>
                <a:spcPct val="150000"/>
              </a:lnSpc>
              <a:buNone/>
            </a:pPr>
            <a:r>
              <a:rPr lang="en-US" sz="2399" dirty="0">
                <a:latin typeface="Times New Roman" panose="02020603050405020304" pitchFamily="18" charset="0"/>
                <a:cs typeface="Times New Roman" panose="02020603050405020304" pitchFamily="18" charset="0"/>
              </a:rPr>
              <a:t>•	Type of test(s) done,</a:t>
            </a:r>
          </a:p>
          <a:p>
            <a:pPr marL="0" indent="0" algn="just">
              <a:lnSpc>
                <a:spcPct val="150000"/>
              </a:lnSpc>
              <a:buNone/>
            </a:pPr>
            <a:r>
              <a:rPr lang="en-US" sz="2399" dirty="0">
                <a:latin typeface="Times New Roman" panose="02020603050405020304" pitchFamily="18" charset="0"/>
                <a:cs typeface="Times New Roman" panose="02020603050405020304" pitchFamily="18" charset="0"/>
              </a:rPr>
              <a:t>•	Date and result(s) of the test (s).</a:t>
            </a:r>
          </a:p>
          <a:p>
            <a:pPr marL="0" indent="0" algn="just">
              <a:lnSpc>
                <a:spcPct val="150000"/>
              </a:lnSpc>
              <a:buNone/>
            </a:pPr>
            <a:endParaRPr lang="en-US" sz="2399"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578195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419528-E7C5-41CA-8DD8-A3ADD45BC5BF}"/>
              </a:ext>
            </a:extLst>
          </p:cNvPr>
          <p:cNvSpPr>
            <a:spLocks noGrp="1"/>
          </p:cNvSpPr>
          <p:nvPr>
            <p:ph idx="1"/>
          </p:nvPr>
        </p:nvSpPr>
        <p:spPr>
          <a:xfrm>
            <a:off x="455612" y="1601391"/>
            <a:ext cx="11429999" cy="4570809"/>
          </a:xfrm>
        </p:spPr>
        <p:txBody>
          <a:bodyPr>
            <a:normAutofit/>
          </a:bodyPr>
          <a:lstStyle/>
          <a:p>
            <a:pPr algn="just">
              <a:lnSpc>
                <a:spcPct val="150000"/>
              </a:lnSpc>
            </a:pPr>
            <a:r>
              <a:rPr lang="en-US" sz="2399" dirty="0">
                <a:solidFill>
                  <a:srgbClr val="FF0000"/>
                </a:solidFill>
                <a:latin typeface="Times New Roman" panose="02020603050405020304" pitchFamily="18" charset="0"/>
                <a:cs typeface="Times New Roman" panose="02020603050405020304" pitchFamily="18" charset="0"/>
              </a:rPr>
              <a:t>Laboratory organization</a:t>
            </a:r>
          </a:p>
          <a:p>
            <a:pPr algn="just">
              <a:lnSpc>
                <a:spcPct val="150000"/>
              </a:lnSpc>
            </a:pPr>
            <a:r>
              <a:rPr lang="en-US" sz="2399" dirty="0">
                <a:latin typeface="Times New Roman" panose="02020603050405020304" pitchFamily="18" charset="0"/>
                <a:cs typeface="Times New Roman" panose="02020603050405020304" pitchFamily="18" charset="0"/>
              </a:rPr>
              <a:t>Organization: - is a system, an orderly structure, putting things together into a working order, and making arrangements for undertakings that involve cooperation. The emphasis is on arrangements that enable peoples working together and accomplishing common objectives in an efficient, planned and economic manner. In a single medical laboratory at least there are two interlocking components of organizations. These are laboratory head and other staff having their own duties and responsibilities.</a:t>
            </a:r>
          </a:p>
          <a:p>
            <a:pPr algn="just">
              <a:lnSpc>
                <a:spcPct val="150000"/>
              </a:lnSpc>
            </a:pPr>
            <a:endParaRPr lang="en-US" sz="2399"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31871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419528-E7C5-41CA-8DD8-A3ADD45BC5BF}"/>
              </a:ext>
            </a:extLst>
          </p:cNvPr>
          <p:cNvSpPr>
            <a:spLocks noGrp="1"/>
          </p:cNvSpPr>
          <p:nvPr>
            <p:ph idx="1"/>
          </p:nvPr>
        </p:nvSpPr>
        <p:spPr>
          <a:xfrm>
            <a:off x="455612" y="1601391"/>
            <a:ext cx="11429999" cy="4570809"/>
          </a:xfrm>
        </p:spPr>
        <p:txBody>
          <a:bodyPr>
            <a:normAutofit fontScale="85000" lnSpcReduction="10000"/>
          </a:bodyPr>
          <a:lstStyle/>
          <a:p>
            <a:pPr marL="0" indent="0" algn="just">
              <a:lnSpc>
                <a:spcPct val="150000"/>
              </a:lnSpc>
              <a:buNone/>
            </a:pPr>
            <a:r>
              <a:rPr lang="en-US" sz="2399" dirty="0">
                <a:solidFill>
                  <a:srgbClr val="FF0000"/>
                </a:solidFill>
                <a:latin typeface="Times New Roman" panose="02020603050405020304" pitchFamily="18" charset="0"/>
                <a:cs typeface="Times New Roman" panose="02020603050405020304" pitchFamily="18" charset="0"/>
              </a:rPr>
              <a:t>Requirements of clinical &amp; medical laboratories</a:t>
            </a:r>
          </a:p>
          <a:p>
            <a:pPr algn="just">
              <a:lnSpc>
                <a:spcPct val="150000"/>
              </a:lnSpc>
            </a:pPr>
            <a:r>
              <a:rPr lang="en-US" sz="2399" dirty="0">
                <a:latin typeface="Times New Roman" panose="02020603050405020304" pitchFamily="18" charset="0"/>
                <a:cs typeface="Times New Roman" panose="02020603050405020304" pitchFamily="18" charset="0"/>
              </a:rPr>
              <a:t>	The accuracy and precision of these results are of great importance.</a:t>
            </a:r>
          </a:p>
          <a:p>
            <a:pPr algn="just">
              <a:lnSpc>
                <a:spcPct val="150000"/>
              </a:lnSpc>
            </a:pPr>
            <a:r>
              <a:rPr lang="en-US" sz="2399" dirty="0">
                <a:latin typeface="Times New Roman" panose="02020603050405020304" pitchFamily="18" charset="0"/>
                <a:cs typeface="Times New Roman" panose="02020603050405020304" pitchFamily="18" charset="0"/>
              </a:rPr>
              <a:t>	Excellent equipment design and effective quality control programs are essential.</a:t>
            </a:r>
          </a:p>
          <a:p>
            <a:pPr algn="just">
              <a:lnSpc>
                <a:spcPct val="150000"/>
              </a:lnSpc>
            </a:pPr>
            <a:r>
              <a:rPr lang="en-US" sz="2399" dirty="0">
                <a:latin typeface="Times New Roman" panose="02020603050405020304" pitchFamily="18" charset="0"/>
                <a:cs typeface="Times New Roman" panose="02020603050405020304" pitchFamily="18" charset="0"/>
              </a:rPr>
              <a:t>Laboratory instrumentation:</a:t>
            </a:r>
          </a:p>
          <a:p>
            <a:pPr algn="just">
              <a:lnSpc>
                <a:spcPct val="150000"/>
              </a:lnSpc>
            </a:pPr>
            <a:r>
              <a:rPr lang="en-US" sz="2399" dirty="0">
                <a:latin typeface="Times New Roman" panose="02020603050405020304" pitchFamily="18" charset="0"/>
                <a:cs typeface="Times New Roman" panose="02020603050405020304" pitchFamily="18" charset="0"/>
              </a:rPr>
              <a:t>is the use or application of instruments for observation, measurement, or control.</a:t>
            </a:r>
          </a:p>
          <a:p>
            <a:pPr algn="just">
              <a:lnSpc>
                <a:spcPct val="150000"/>
              </a:lnSpc>
            </a:pPr>
            <a:r>
              <a:rPr lang="en-US" sz="2399" dirty="0">
                <a:latin typeface="Times New Roman" panose="02020603050405020304" pitchFamily="18" charset="0"/>
                <a:cs typeface="Times New Roman" panose="02020603050405020304" pitchFamily="18" charset="0"/>
              </a:rPr>
              <a:t>Laboratory instrumentation is a collection of laboratory test equipment. Such a collection of equipment might be used to automate testing procedure.</a:t>
            </a:r>
          </a:p>
          <a:p>
            <a:pPr algn="just">
              <a:lnSpc>
                <a:spcPct val="150000"/>
              </a:lnSpc>
            </a:pPr>
            <a:r>
              <a:rPr lang="en-US" sz="2399" dirty="0">
                <a:latin typeface="Times New Roman" panose="02020603050405020304" pitchFamily="18" charset="0"/>
                <a:cs typeface="Times New Roman" panose="02020603050405020304" pitchFamily="18" charset="0"/>
              </a:rPr>
              <a:t>It could also include: "The design, construction, and provision of instruments for measurement, control, etc.</a:t>
            </a:r>
          </a:p>
        </p:txBody>
      </p:sp>
    </p:spTree>
    <p:extLst>
      <p:ext uri="{BB962C8B-B14F-4D97-AF65-F5344CB8AC3E}">
        <p14:creationId xmlns:p14="http://schemas.microsoft.com/office/powerpoint/2010/main" val="250847422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419528-E7C5-41CA-8DD8-A3ADD45BC5BF}"/>
              </a:ext>
            </a:extLst>
          </p:cNvPr>
          <p:cNvSpPr>
            <a:spLocks noGrp="1"/>
          </p:cNvSpPr>
          <p:nvPr>
            <p:ph idx="1"/>
          </p:nvPr>
        </p:nvSpPr>
        <p:spPr>
          <a:xfrm>
            <a:off x="455612" y="1601391"/>
            <a:ext cx="11429999" cy="4570809"/>
          </a:xfrm>
        </p:spPr>
        <p:txBody>
          <a:bodyPr>
            <a:normAutofit fontScale="85000" lnSpcReduction="10000"/>
          </a:bodyPr>
          <a:lstStyle/>
          <a:p>
            <a:pPr marL="0" indent="0" algn="just">
              <a:lnSpc>
                <a:spcPct val="150000"/>
              </a:lnSpc>
              <a:buNone/>
            </a:pPr>
            <a:r>
              <a:rPr lang="en-US" sz="2399" dirty="0">
                <a:solidFill>
                  <a:srgbClr val="FF0000"/>
                </a:solidFill>
                <a:latin typeface="Times New Roman" panose="02020603050405020304" pitchFamily="18" charset="0"/>
                <a:cs typeface="Times New Roman" panose="02020603050405020304" pitchFamily="18" charset="0"/>
              </a:rPr>
              <a:t>Laboratory Instruments</a:t>
            </a:r>
          </a:p>
          <a:p>
            <a:pPr algn="just">
              <a:lnSpc>
                <a:spcPct val="150000"/>
              </a:lnSpc>
            </a:pPr>
            <a:r>
              <a:rPr lang="en-US" sz="2399" dirty="0">
                <a:latin typeface="Times New Roman" panose="02020603050405020304" pitchFamily="18" charset="0"/>
                <a:cs typeface="Times New Roman" panose="02020603050405020304" pitchFamily="18" charset="0"/>
              </a:rPr>
              <a:t>Laboratory instrument: is a general term for all kinds of instruments, vessels, and other tools needed for operations in various laboratories, synthesis and analysis. Laboratory Instruments are exposed to some extreme chemical and physical influences and must simultaneously provide accurate measurement results, must have a long life and provide safety for the user. Therefore, laboratory instruments must have a high quality and be durable in order to meet the high standards in laboratory technology.</a:t>
            </a:r>
          </a:p>
          <a:p>
            <a:pPr algn="just">
              <a:lnSpc>
                <a:spcPct val="150000"/>
              </a:lnSpc>
            </a:pPr>
            <a:r>
              <a:rPr lang="en-US" sz="2399" dirty="0">
                <a:latin typeface="Times New Roman" panose="02020603050405020304" pitchFamily="18" charset="0"/>
                <a:cs typeface="Times New Roman" panose="02020603050405020304" pitchFamily="18" charset="0"/>
              </a:rPr>
              <a:t>There are two general types of laboratory instruments :</a:t>
            </a:r>
          </a:p>
          <a:p>
            <a:pPr algn="just">
              <a:lnSpc>
                <a:spcPct val="150000"/>
              </a:lnSpc>
            </a:pPr>
            <a:r>
              <a:rPr lang="en-US" sz="2399" dirty="0">
                <a:latin typeface="Times New Roman" panose="02020603050405020304" pitchFamily="18" charset="0"/>
                <a:cs typeface="Times New Roman" panose="02020603050405020304" pitchFamily="18" charset="0"/>
              </a:rPr>
              <a:t>1-	Bench based instruments</a:t>
            </a:r>
          </a:p>
          <a:p>
            <a:pPr algn="just">
              <a:lnSpc>
                <a:spcPct val="150000"/>
              </a:lnSpc>
            </a:pPr>
            <a:r>
              <a:rPr lang="en-US" sz="2399" dirty="0">
                <a:latin typeface="Times New Roman" panose="02020603050405020304" pitchFamily="18" charset="0"/>
                <a:cs typeface="Times New Roman" panose="02020603050405020304" pitchFamily="18" charset="0"/>
              </a:rPr>
              <a:t>2-	Portable or hand-held instruments.</a:t>
            </a:r>
          </a:p>
        </p:txBody>
      </p:sp>
    </p:spTree>
    <p:extLst>
      <p:ext uri="{BB962C8B-B14F-4D97-AF65-F5344CB8AC3E}">
        <p14:creationId xmlns:p14="http://schemas.microsoft.com/office/powerpoint/2010/main" val="311481400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B529BDC-E849-4890-0BAE-1133A4A54700}"/>
              </a:ext>
            </a:extLst>
          </p:cNvPr>
          <p:cNvPicPr>
            <a:picLocks noChangeAspect="1"/>
          </p:cNvPicPr>
          <p:nvPr/>
        </p:nvPicPr>
        <p:blipFill rotWithShape="1">
          <a:blip r:embed="rId2"/>
          <a:srcRect b="80000"/>
          <a:stretch/>
        </p:blipFill>
        <p:spPr>
          <a:xfrm>
            <a:off x="1379537" y="2743200"/>
            <a:ext cx="9429750" cy="1371600"/>
          </a:xfrm>
          <a:prstGeom prst="rect">
            <a:avLst/>
          </a:prstGeom>
        </p:spPr>
      </p:pic>
    </p:spTree>
    <p:extLst>
      <p:ext uri="{BB962C8B-B14F-4D97-AF65-F5344CB8AC3E}">
        <p14:creationId xmlns:p14="http://schemas.microsoft.com/office/powerpoint/2010/main" val="181122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419528-E7C5-41CA-8DD8-A3ADD45BC5BF}"/>
              </a:ext>
            </a:extLst>
          </p:cNvPr>
          <p:cNvSpPr>
            <a:spLocks noGrp="1"/>
          </p:cNvSpPr>
          <p:nvPr>
            <p:ph idx="1"/>
          </p:nvPr>
        </p:nvSpPr>
        <p:spPr>
          <a:xfrm>
            <a:off x="455612" y="1601391"/>
            <a:ext cx="11429999" cy="4570809"/>
          </a:xfrm>
        </p:spPr>
        <p:txBody>
          <a:bodyPr>
            <a:normAutofit/>
          </a:bodyPr>
          <a:lstStyle/>
          <a:p>
            <a:pPr marL="497840"/>
            <a:r>
              <a:rPr lang="en-US" sz="1800" b="1" spc="-10" dirty="0">
                <a:solidFill>
                  <a:srgbClr val="FF0000"/>
                </a:solidFill>
                <a:effectLst/>
                <a:latin typeface="Calibri" panose="020F0502020204030204" pitchFamily="34" charset="0"/>
                <a:ea typeface="Calibri" panose="020F0502020204030204" pitchFamily="34" charset="0"/>
              </a:rPr>
              <a:t>Outlines</a:t>
            </a:r>
            <a:endParaRPr lang="en-US" sz="1800" dirty="0">
              <a:effectLst/>
              <a:latin typeface="Calibri" panose="020F0502020204030204" pitchFamily="34" charset="0"/>
              <a:ea typeface="Calibri" panose="020F0502020204030204" pitchFamily="34" charset="0"/>
            </a:endParaRPr>
          </a:p>
          <a:p>
            <a:pPr marL="342900" lvl="0" indent="-342900">
              <a:spcBef>
                <a:spcPts val="2740"/>
              </a:spcBef>
              <a:spcAft>
                <a:spcPts val="0"/>
              </a:spcAft>
              <a:buSzPts val="2300"/>
              <a:buFont typeface="Wingdings" panose="05000000000000000000" pitchFamily="2" charset="2"/>
              <a:buChar char=""/>
              <a:tabLst>
                <a:tab pos="1225550" algn="l"/>
              </a:tabLst>
            </a:pPr>
            <a:r>
              <a:rPr lang="en-US" sz="1800" b="1" spc="-5" dirty="0">
                <a:effectLst/>
                <a:latin typeface="Calibri" panose="020F0502020204030204" pitchFamily="34" charset="0"/>
                <a:ea typeface="Wingdings" panose="05000000000000000000" pitchFamily="2" charset="2"/>
                <a:cs typeface="Wingdings" panose="05000000000000000000" pitchFamily="2" charset="2"/>
              </a:rPr>
              <a:t>Overview</a:t>
            </a:r>
            <a:r>
              <a:rPr lang="en-US" sz="1800" b="1" spc="-10" dirty="0">
                <a:effectLst/>
                <a:latin typeface="Calibri" panose="020F0502020204030204" pitchFamily="34" charset="0"/>
                <a:ea typeface="Wingdings" panose="05000000000000000000" pitchFamily="2" charset="2"/>
                <a:cs typeface="Wingdings" panose="05000000000000000000" pitchFamily="2" charset="2"/>
              </a:rPr>
              <a:t> </a:t>
            </a:r>
            <a:r>
              <a:rPr lang="en-US" sz="1800" b="1" spc="-5" dirty="0">
                <a:effectLst/>
                <a:latin typeface="Calibri" panose="020F0502020204030204" pitchFamily="34" charset="0"/>
                <a:ea typeface="Wingdings" panose="05000000000000000000" pitchFamily="2" charset="2"/>
                <a:cs typeface="Wingdings" panose="05000000000000000000" pitchFamily="2" charset="2"/>
              </a:rPr>
              <a:t>of </a:t>
            </a:r>
            <a:r>
              <a:rPr lang="en-US" sz="1800" b="1" spc="-10" dirty="0">
                <a:effectLst/>
                <a:latin typeface="Calibri" panose="020F0502020204030204" pitchFamily="34" charset="0"/>
                <a:ea typeface="Wingdings" panose="05000000000000000000" pitchFamily="2" charset="2"/>
                <a:cs typeface="Wingdings" panose="05000000000000000000" pitchFamily="2" charset="2"/>
              </a:rPr>
              <a:t>laboratories</a:t>
            </a:r>
            <a:endParaRPr lang="en-US" sz="1800" spc="-5" dirty="0">
              <a:effectLst/>
              <a:latin typeface="Calibri" panose="020F0502020204030204" pitchFamily="34" charset="0"/>
              <a:ea typeface="Wingdings" panose="05000000000000000000" pitchFamily="2" charset="2"/>
              <a:cs typeface="Wingdings" panose="05000000000000000000" pitchFamily="2" charset="2"/>
            </a:endParaRPr>
          </a:p>
          <a:p>
            <a:pPr marL="342900" lvl="0" indent="-342900">
              <a:spcBef>
                <a:spcPts val="2830"/>
              </a:spcBef>
              <a:spcAft>
                <a:spcPts val="0"/>
              </a:spcAft>
              <a:buSzPts val="2300"/>
              <a:buFont typeface="Wingdings" panose="05000000000000000000" pitchFamily="2" charset="2"/>
              <a:buChar char=""/>
              <a:tabLst>
                <a:tab pos="1225550" algn="l"/>
              </a:tabLst>
            </a:pPr>
            <a:r>
              <a:rPr lang="en-US" sz="1800" b="1" spc="-5" dirty="0">
                <a:effectLst/>
                <a:latin typeface="Calibri" panose="020F0502020204030204" pitchFamily="34" charset="0"/>
                <a:ea typeface="Wingdings" panose="05000000000000000000" pitchFamily="2" charset="2"/>
                <a:cs typeface="Wingdings" panose="05000000000000000000" pitchFamily="2" charset="2"/>
              </a:rPr>
              <a:t>Classification</a:t>
            </a:r>
            <a:r>
              <a:rPr lang="en-US" sz="1800" b="1" spc="-35" dirty="0">
                <a:effectLst/>
                <a:latin typeface="Calibri" panose="020F0502020204030204" pitchFamily="34" charset="0"/>
                <a:ea typeface="Wingdings" panose="05000000000000000000" pitchFamily="2" charset="2"/>
                <a:cs typeface="Wingdings" panose="05000000000000000000" pitchFamily="2" charset="2"/>
              </a:rPr>
              <a:t> </a:t>
            </a:r>
            <a:r>
              <a:rPr lang="en-US" sz="1800" b="1" spc="-5" dirty="0">
                <a:effectLst/>
                <a:latin typeface="Calibri" panose="020F0502020204030204" pitchFamily="34" charset="0"/>
                <a:ea typeface="Wingdings" panose="05000000000000000000" pitchFamily="2" charset="2"/>
                <a:cs typeface="Wingdings" panose="05000000000000000000" pitchFamily="2" charset="2"/>
              </a:rPr>
              <a:t>of </a:t>
            </a:r>
            <a:r>
              <a:rPr lang="en-US" sz="1800" b="1" spc="-10" dirty="0">
                <a:effectLst/>
                <a:latin typeface="Calibri" panose="020F0502020204030204" pitchFamily="34" charset="0"/>
                <a:ea typeface="Wingdings" panose="05000000000000000000" pitchFamily="2" charset="2"/>
                <a:cs typeface="Wingdings" panose="05000000000000000000" pitchFamily="2" charset="2"/>
              </a:rPr>
              <a:t>laboratories</a:t>
            </a:r>
            <a:endParaRPr lang="en-US" sz="1800" spc="-5" dirty="0">
              <a:effectLst/>
              <a:latin typeface="Calibri" panose="020F0502020204030204" pitchFamily="34" charset="0"/>
              <a:ea typeface="Wingdings" panose="05000000000000000000" pitchFamily="2" charset="2"/>
              <a:cs typeface="Wingdings" panose="05000000000000000000" pitchFamily="2" charset="2"/>
            </a:endParaRPr>
          </a:p>
          <a:p>
            <a:pPr marL="342900" lvl="0" indent="-342900">
              <a:spcAft>
                <a:spcPts val="0"/>
              </a:spcAft>
              <a:buSzPts val="2300"/>
              <a:buFont typeface="Wingdings" panose="05000000000000000000" pitchFamily="2" charset="2"/>
              <a:buChar char=""/>
              <a:tabLst>
                <a:tab pos="1225550" algn="l"/>
              </a:tabLst>
            </a:pPr>
            <a:r>
              <a:rPr lang="en-US" sz="1800" b="1" spc="-5" dirty="0">
                <a:effectLst/>
                <a:latin typeface="Calibri" panose="020F0502020204030204" pitchFamily="34" charset="0"/>
                <a:ea typeface="Wingdings" panose="05000000000000000000" pitchFamily="2" charset="2"/>
                <a:cs typeface="Wingdings" panose="05000000000000000000" pitchFamily="2" charset="2"/>
              </a:rPr>
              <a:t>Lab </a:t>
            </a:r>
            <a:r>
              <a:rPr lang="en-US" sz="1800" b="1" spc="-10" dirty="0">
                <a:effectLst/>
                <a:latin typeface="Calibri" panose="020F0502020204030204" pitchFamily="34" charset="0"/>
                <a:ea typeface="Wingdings" panose="05000000000000000000" pitchFamily="2" charset="2"/>
                <a:cs typeface="Wingdings" panose="05000000000000000000" pitchFamily="2" charset="2"/>
              </a:rPr>
              <a:t>departments</a:t>
            </a:r>
            <a:endParaRPr lang="en-US" sz="1800" spc="-5" dirty="0">
              <a:effectLst/>
              <a:latin typeface="Calibri" panose="020F0502020204030204" pitchFamily="34" charset="0"/>
              <a:ea typeface="Wingdings" panose="05000000000000000000" pitchFamily="2" charset="2"/>
              <a:cs typeface="Wingdings" panose="05000000000000000000" pitchFamily="2" charset="2"/>
            </a:endParaRPr>
          </a:p>
          <a:p>
            <a:pPr marL="342900" lvl="0" indent="-342900">
              <a:spcBef>
                <a:spcPts val="2830"/>
              </a:spcBef>
              <a:spcAft>
                <a:spcPts val="0"/>
              </a:spcAft>
              <a:buSzPts val="2300"/>
              <a:buFont typeface="Wingdings" panose="05000000000000000000" pitchFamily="2" charset="2"/>
              <a:buChar char=""/>
              <a:tabLst>
                <a:tab pos="1225550" algn="l"/>
              </a:tabLst>
            </a:pPr>
            <a:r>
              <a:rPr lang="en-US" sz="1800" b="1" spc="-5" dirty="0">
                <a:effectLst/>
                <a:latin typeface="Calibri" panose="020F0502020204030204" pitchFamily="34" charset="0"/>
                <a:ea typeface="Wingdings" panose="05000000000000000000" pitchFamily="2" charset="2"/>
                <a:cs typeface="Wingdings" panose="05000000000000000000" pitchFamily="2" charset="2"/>
              </a:rPr>
              <a:t>Lab</a:t>
            </a:r>
            <a:r>
              <a:rPr lang="en-US" sz="1800" b="1" spc="-10" dirty="0">
                <a:effectLst/>
                <a:latin typeface="Calibri" panose="020F0502020204030204" pitchFamily="34" charset="0"/>
                <a:ea typeface="Wingdings" panose="05000000000000000000" pitchFamily="2" charset="2"/>
                <a:cs typeface="Wingdings" panose="05000000000000000000" pitchFamily="2" charset="2"/>
              </a:rPr>
              <a:t> </a:t>
            </a:r>
            <a:r>
              <a:rPr lang="en-US" sz="1800" b="1" spc="-20" dirty="0">
                <a:effectLst/>
                <a:latin typeface="Calibri" panose="020F0502020204030204" pitchFamily="34" charset="0"/>
                <a:ea typeface="Wingdings" panose="05000000000000000000" pitchFamily="2" charset="2"/>
                <a:cs typeface="Wingdings" panose="05000000000000000000" pitchFamily="2" charset="2"/>
              </a:rPr>
              <a:t>tests</a:t>
            </a:r>
            <a:endParaRPr lang="en-US" sz="1800" spc="-5" dirty="0">
              <a:effectLst/>
              <a:latin typeface="Calibri" panose="020F0502020204030204" pitchFamily="34" charset="0"/>
              <a:ea typeface="Wingdings" panose="05000000000000000000" pitchFamily="2" charset="2"/>
              <a:cs typeface="Wingdings" panose="05000000000000000000" pitchFamily="2" charset="2"/>
            </a:endParaRPr>
          </a:p>
          <a:p>
            <a:pPr marL="342900" lvl="0" indent="-342900">
              <a:spcAft>
                <a:spcPts val="0"/>
              </a:spcAft>
              <a:buSzPts val="2300"/>
              <a:buFont typeface="Wingdings" panose="05000000000000000000" pitchFamily="2" charset="2"/>
              <a:buChar char=""/>
              <a:tabLst>
                <a:tab pos="1225550" algn="l"/>
              </a:tabLst>
            </a:pPr>
            <a:r>
              <a:rPr lang="en-US" sz="1800" b="1" spc="-5" dirty="0">
                <a:effectLst/>
                <a:latin typeface="Calibri" panose="020F0502020204030204" pitchFamily="34" charset="0"/>
                <a:ea typeface="Wingdings" panose="05000000000000000000" pitchFamily="2" charset="2"/>
                <a:cs typeface="Wingdings" panose="05000000000000000000" pitchFamily="2" charset="2"/>
              </a:rPr>
              <a:t>Laboratory</a:t>
            </a:r>
            <a:r>
              <a:rPr lang="en-US" sz="1800" b="1" spc="-105" dirty="0">
                <a:effectLst/>
                <a:latin typeface="Calibri" panose="020F0502020204030204" pitchFamily="34" charset="0"/>
                <a:ea typeface="Wingdings" panose="05000000000000000000" pitchFamily="2" charset="2"/>
                <a:cs typeface="Wingdings" panose="05000000000000000000" pitchFamily="2" charset="2"/>
              </a:rPr>
              <a:t> </a:t>
            </a:r>
            <a:r>
              <a:rPr lang="en-US" sz="1800" b="1" spc="-10" dirty="0">
                <a:effectLst/>
                <a:latin typeface="Calibri" panose="020F0502020204030204" pitchFamily="34" charset="0"/>
                <a:ea typeface="Wingdings" panose="05000000000000000000" pitchFamily="2" charset="2"/>
                <a:cs typeface="Wingdings" panose="05000000000000000000" pitchFamily="2" charset="2"/>
              </a:rPr>
              <a:t>organization</a:t>
            </a:r>
            <a:endParaRPr lang="en-US" sz="1800" spc="-5" dirty="0">
              <a:effectLst/>
              <a:latin typeface="Calibri" panose="020F0502020204030204" pitchFamily="34" charset="0"/>
              <a:ea typeface="Wingdings" panose="05000000000000000000" pitchFamily="2" charset="2"/>
              <a:cs typeface="Wingdings" panose="05000000000000000000" pitchFamily="2" charset="2"/>
            </a:endParaRPr>
          </a:p>
          <a:p>
            <a:pPr marL="342900" lvl="0" indent="-342900">
              <a:spcAft>
                <a:spcPts val="0"/>
              </a:spcAft>
              <a:buSzPts val="2300"/>
              <a:buFont typeface="Wingdings" panose="05000000000000000000" pitchFamily="2" charset="2"/>
              <a:buChar char=""/>
              <a:tabLst>
                <a:tab pos="1225550" algn="l"/>
              </a:tabLst>
            </a:pPr>
            <a:r>
              <a:rPr lang="en-US" sz="1800" b="1" spc="-5" dirty="0">
                <a:effectLst/>
                <a:latin typeface="Calibri" panose="020F0502020204030204" pitchFamily="34" charset="0"/>
                <a:ea typeface="Wingdings" panose="05000000000000000000" pitchFamily="2" charset="2"/>
                <a:cs typeface="Wingdings" panose="05000000000000000000" pitchFamily="2" charset="2"/>
              </a:rPr>
              <a:t>Structure</a:t>
            </a:r>
            <a:r>
              <a:rPr lang="en-US" sz="1800" b="1" spc="-65" dirty="0">
                <a:effectLst/>
                <a:latin typeface="Calibri" panose="020F0502020204030204" pitchFamily="34" charset="0"/>
                <a:ea typeface="Wingdings" panose="05000000000000000000" pitchFamily="2" charset="2"/>
                <a:cs typeface="Wingdings" panose="05000000000000000000" pitchFamily="2" charset="2"/>
              </a:rPr>
              <a:t> </a:t>
            </a:r>
            <a:r>
              <a:rPr lang="en-US" sz="1800" b="1" spc="-5" dirty="0">
                <a:effectLst/>
                <a:latin typeface="Calibri" panose="020F0502020204030204" pitchFamily="34" charset="0"/>
                <a:ea typeface="Wingdings" panose="05000000000000000000" pitchFamily="2" charset="2"/>
                <a:cs typeface="Wingdings" panose="05000000000000000000" pitchFamily="2" charset="2"/>
              </a:rPr>
              <a:t>of</a:t>
            </a:r>
            <a:r>
              <a:rPr lang="en-US" sz="1800" b="1" spc="-20" dirty="0">
                <a:effectLst/>
                <a:latin typeface="Calibri" panose="020F0502020204030204" pitchFamily="34" charset="0"/>
                <a:ea typeface="Wingdings" panose="05000000000000000000" pitchFamily="2" charset="2"/>
                <a:cs typeface="Wingdings" panose="05000000000000000000" pitchFamily="2" charset="2"/>
              </a:rPr>
              <a:t> </a:t>
            </a:r>
            <a:r>
              <a:rPr lang="en-US" sz="1800" b="1" spc="-5" dirty="0">
                <a:effectLst/>
                <a:latin typeface="Calibri" panose="020F0502020204030204" pitchFamily="34" charset="0"/>
                <a:ea typeface="Wingdings" panose="05000000000000000000" pitchFamily="2" charset="2"/>
                <a:cs typeface="Wingdings" panose="05000000000000000000" pitchFamily="2" charset="2"/>
              </a:rPr>
              <a:t>medical</a:t>
            </a:r>
            <a:r>
              <a:rPr lang="en-US" sz="1800" b="1" spc="-15" dirty="0">
                <a:effectLst/>
                <a:latin typeface="Calibri" panose="020F0502020204030204" pitchFamily="34" charset="0"/>
                <a:ea typeface="Wingdings" panose="05000000000000000000" pitchFamily="2" charset="2"/>
                <a:cs typeface="Wingdings" panose="05000000000000000000" pitchFamily="2" charset="2"/>
              </a:rPr>
              <a:t> </a:t>
            </a:r>
            <a:r>
              <a:rPr lang="en-US" sz="1800" b="1" spc="-5" dirty="0">
                <a:effectLst/>
                <a:latin typeface="Calibri" panose="020F0502020204030204" pitchFamily="34" charset="0"/>
                <a:ea typeface="Wingdings" panose="05000000000000000000" pitchFamily="2" charset="2"/>
                <a:cs typeface="Wingdings" panose="05000000000000000000" pitchFamily="2" charset="2"/>
              </a:rPr>
              <a:t>laboratory</a:t>
            </a:r>
            <a:r>
              <a:rPr lang="en-US" sz="1800" b="1" spc="-60" dirty="0">
                <a:effectLst/>
                <a:latin typeface="Calibri" panose="020F0502020204030204" pitchFamily="34" charset="0"/>
                <a:ea typeface="Wingdings" panose="05000000000000000000" pitchFamily="2" charset="2"/>
                <a:cs typeface="Wingdings" panose="05000000000000000000" pitchFamily="2" charset="2"/>
              </a:rPr>
              <a:t> </a:t>
            </a:r>
            <a:r>
              <a:rPr lang="en-US" sz="1800" b="1" spc="-10" dirty="0">
                <a:effectLst/>
                <a:latin typeface="Calibri" panose="020F0502020204030204" pitchFamily="34" charset="0"/>
                <a:ea typeface="Wingdings" panose="05000000000000000000" pitchFamily="2" charset="2"/>
                <a:cs typeface="Wingdings" panose="05000000000000000000" pitchFamily="2" charset="2"/>
              </a:rPr>
              <a:t>services</a:t>
            </a:r>
            <a:endParaRPr lang="en-US" sz="1800" spc="-5" dirty="0">
              <a:effectLst/>
              <a:latin typeface="Calibri" panose="020F0502020204030204" pitchFamily="34" charset="0"/>
              <a:ea typeface="Wingdings" panose="05000000000000000000" pitchFamily="2" charset="2"/>
              <a:cs typeface="Wingdings" panose="05000000000000000000" pitchFamily="2" charset="2"/>
            </a:endParaRPr>
          </a:p>
          <a:p>
            <a:pPr marR="566420" algn="r">
              <a:lnSpc>
                <a:spcPts val="1475"/>
              </a:lnSpc>
              <a:spcBef>
                <a:spcPts val="1490"/>
              </a:spcBef>
              <a:spcAft>
                <a:spcPts val="0"/>
              </a:spcAft>
            </a:pPr>
            <a:r>
              <a:rPr lang="en-US" sz="1800" b="1" spc="-50" dirty="0">
                <a:solidFill>
                  <a:srgbClr val="FFFFFF"/>
                </a:solidFill>
                <a:effectLst/>
                <a:latin typeface="Arial" panose="020B0604020202020204" pitchFamily="34" charset="0"/>
                <a:ea typeface="Calibri" panose="020F0502020204030204" pitchFamily="34" charset="0"/>
                <a:cs typeface="Calibri" panose="020F0502020204030204" pitchFamily="34" charset="0"/>
              </a:rPr>
              <a:t>2</a:t>
            </a:r>
            <a:endParaRPr lang="en-US" sz="1800" dirty="0">
              <a:effectLst/>
              <a:latin typeface="Calibri" panose="020F0502020204030204" pitchFamily="34" charset="0"/>
              <a:ea typeface="Calibri" panose="020F0502020204030204" pitchFamily="34" charset="0"/>
            </a:endParaRPr>
          </a:p>
          <a:p>
            <a:pPr marL="342900" lvl="0" indent="-342900">
              <a:lnSpc>
                <a:spcPts val="2795"/>
              </a:lnSpc>
              <a:buSzPts val="2300"/>
              <a:buFont typeface="Wingdings" panose="05000000000000000000" pitchFamily="2" charset="2"/>
              <a:buChar char=""/>
              <a:tabLst>
                <a:tab pos="1225550" algn="l"/>
              </a:tabLst>
            </a:pPr>
            <a:r>
              <a:rPr lang="en-US" sz="1800" b="1" spc="-5" dirty="0">
                <a:effectLst/>
                <a:latin typeface="Calibri" panose="020F0502020204030204" pitchFamily="34" charset="0"/>
                <a:ea typeface="Wingdings" panose="05000000000000000000" pitchFamily="2" charset="2"/>
                <a:cs typeface="Wingdings" panose="05000000000000000000" pitchFamily="2" charset="2"/>
              </a:rPr>
              <a:t>Requirements</a:t>
            </a:r>
            <a:r>
              <a:rPr lang="en-US" sz="1800" b="1" spc="-25" dirty="0">
                <a:effectLst/>
                <a:latin typeface="Calibri" panose="020F0502020204030204" pitchFamily="34" charset="0"/>
                <a:ea typeface="Wingdings" panose="05000000000000000000" pitchFamily="2" charset="2"/>
                <a:cs typeface="Wingdings" panose="05000000000000000000" pitchFamily="2" charset="2"/>
              </a:rPr>
              <a:t> </a:t>
            </a:r>
            <a:r>
              <a:rPr lang="en-US" sz="1800" b="1" spc="-5" dirty="0">
                <a:effectLst/>
                <a:latin typeface="Calibri" panose="020F0502020204030204" pitchFamily="34" charset="0"/>
                <a:ea typeface="Wingdings" panose="05000000000000000000" pitchFamily="2" charset="2"/>
                <a:cs typeface="Wingdings" panose="05000000000000000000" pitchFamily="2" charset="2"/>
              </a:rPr>
              <a:t>of</a:t>
            </a:r>
            <a:r>
              <a:rPr lang="en-US" sz="1800" b="1" spc="-15" dirty="0">
                <a:effectLst/>
                <a:latin typeface="Calibri" panose="020F0502020204030204" pitchFamily="34" charset="0"/>
                <a:ea typeface="Wingdings" panose="05000000000000000000" pitchFamily="2" charset="2"/>
                <a:cs typeface="Wingdings" panose="05000000000000000000" pitchFamily="2" charset="2"/>
              </a:rPr>
              <a:t> </a:t>
            </a:r>
            <a:r>
              <a:rPr lang="en-US" sz="1800" b="1" spc="-5" dirty="0">
                <a:effectLst/>
                <a:latin typeface="Calibri" panose="020F0502020204030204" pitchFamily="34" charset="0"/>
                <a:ea typeface="Wingdings" panose="05000000000000000000" pitchFamily="2" charset="2"/>
                <a:cs typeface="Wingdings" panose="05000000000000000000" pitchFamily="2" charset="2"/>
              </a:rPr>
              <a:t>clinical</a:t>
            </a:r>
            <a:r>
              <a:rPr lang="en-US" sz="1800" b="1" spc="-70" dirty="0">
                <a:effectLst/>
                <a:latin typeface="Calibri" panose="020F0502020204030204" pitchFamily="34" charset="0"/>
                <a:ea typeface="Wingdings" panose="05000000000000000000" pitchFamily="2" charset="2"/>
                <a:cs typeface="Wingdings" panose="05000000000000000000" pitchFamily="2" charset="2"/>
              </a:rPr>
              <a:t> </a:t>
            </a:r>
            <a:r>
              <a:rPr lang="en-US" sz="1800" b="1" spc="-5" dirty="0">
                <a:effectLst/>
                <a:latin typeface="Calibri" panose="020F0502020204030204" pitchFamily="34" charset="0"/>
                <a:ea typeface="Wingdings" panose="05000000000000000000" pitchFamily="2" charset="2"/>
                <a:cs typeface="Wingdings" panose="05000000000000000000" pitchFamily="2" charset="2"/>
              </a:rPr>
              <a:t>&amp;</a:t>
            </a:r>
            <a:r>
              <a:rPr lang="en-US" sz="1800" b="1" spc="-35" dirty="0">
                <a:effectLst/>
                <a:latin typeface="Calibri" panose="020F0502020204030204" pitchFamily="34" charset="0"/>
                <a:ea typeface="Wingdings" panose="05000000000000000000" pitchFamily="2" charset="2"/>
                <a:cs typeface="Wingdings" panose="05000000000000000000" pitchFamily="2" charset="2"/>
              </a:rPr>
              <a:t> </a:t>
            </a:r>
            <a:r>
              <a:rPr lang="en-US" sz="1800" b="1" spc="-5" dirty="0">
                <a:effectLst/>
                <a:latin typeface="Calibri" panose="020F0502020204030204" pitchFamily="34" charset="0"/>
                <a:ea typeface="Wingdings" panose="05000000000000000000" pitchFamily="2" charset="2"/>
                <a:cs typeface="Wingdings" panose="05000000000000000000" pitchFamily="2" charset="2"/>
              </a:rPr>
              <a:t>medical</a:t>
            </a:r>
            <a:r>
              <a:rPr lang="en-US" sz="1800" b="1" spc="5" dirty="0">
                <a:effectLst/>
                <a:latin typeface="Calibri" panose="020F0502020204030204" pitchFamily="34" charset="0"/>
                <a:ea typeface="Wingdings" panose="05000000000000000000" pitchFamily="2" charset="2"/>
                <a:cs typeface="Wingdings" panose="05000000000000000000" pitchFamily="2" charset="2"/>
              </a:rPr>
              <a:t> </a:t>
            </a:r>
            <a:r>
              <a:rPr lang="en-US" sz="1800" b="1" spc="-10" dirty="0">
                <a:effectLst/>
                <a:latin typeface="Calibri" panose="020F0502020204030204" pitchFamily="34" charset="0"/>
                <a:ea typeface="Wingdings" panose="05000000000000000000" pitchFamily="2" charset="2"/>
                <a:cs typeface="Wingdings" panose="05000000000000000000" pitchFamily="2" charset="2"/>
              </a:rPr>
              <a:t>laboratories</a:t>
            </a:r>
            <a:endParaRPr lang="en-US" sz="1800" spc="-5" dirty="0">
              <a:effectLst/>
              <a:latin typeface="Calibri" panose="020F0502020204030204" pitchFamily="34" charset="0"/>
              <a:ea typeface="Wingdings" panose="05000000000000000000" pitchFamily="2" charset="2"/>
              <a:cs typeface="Wingdings" panose="05000000000000000000" pitchFamily="2" charset="2"/>
            </a:endParaRPr>
          </a:p>
        </p:txBody>
      </p:sp>
    </p:spTree>
    <p:extLst>
      <p:ext uri="{BB962C8B-B14F-4D97-AF65-F5344CB8AC3E}">
        <p14:creationId xmlns:p14="http://schemas.microsoft.com/office/powerpoint/2010/main" val="368702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419528-E7C5-41CA-8DD8-A3ADD45BC5BF}"/>
              </a:ext>
            </a:extLst>
          </p:cNvPr>
          <p:cNvSpPr>
            <a:spLocks noGrp="1"/>
          </p:cNvSpPr>
          <p:nvPr>
            <p:ph idx="1"/>
          </p:nvPr>
        </p:nvSpPr>
        <p:spPr>
          <a:xfrm>
            <a:off x="379412" y="1143595"/>
            <a:ext cx="11429999" cy="5409605"/>
          </a:xfrm>
        </p:spPr>
        <p:txBody>
          <a:bodyPr>
            <a:normAutofit/>
          </a:bodyPr>
          <a:lstStyle/>
          <a:p>
            <a:pPr marL="260985" marR="387350">
              <a:lnSpc>
                <a:spcPct val="142000"/>
              </a:lnSpc>
              <a:spcBef>
                <a:spcPts val="5"/>
              </a:spcBef>
              <a:spcAft>
                <a:spcPts val="0"/>
              </a:spcAft>
              <a:tabLst>
                <a:tab pos="1447165" algn="l"/>
                <a:tab pos="2947035" algn="l"/>
                <a:tab pos="4377055" algn="l"/>
                <a:tab pos="5249545" algn="l"/>
                <a:tab pos="5624195" algn="l"/>
                <a:tab pos="6496050" algn="l"/>
                <a:tab pos="7749540" algn="l"/>
              </a:tabLst>
            </a:pPr>
            <a:r>
              <a:rPr lang="en-US" sz="2000" b="1" spc="-10" dirty="0">
                <a:solidFill>
                  <a:srgbClr val="FF0000"/>
                </a:solidFill>
                <a:effectLst/>
                <a:latin typeface="Calibri" panose="020F0502020204030204" pitchFamily="34" charset="0"/>
                <a:ea typeface="Calibri" panose="020F0502020204030204" pitchFamily="34" charset="0"/>
              </a:rPr>
              <a:t>Medical</a:t>
            </a:r>
            <a:r>
              <a:rPr lang="en-US" sz="2000" b="1" dirty="0">
                <a:solidFill>
                  <a:srgbClr val="FF0000"/>
                </a:solidFill>
                <a:effectLst/>
                <a:latin typeface="Calibri" panose="020F0502020204030204" pitchFamily="34" charset="0"/>
                <a:ea typeface="Calibri" panose="020F0502020204030204" pitchFamily="34" charset="0"/>
              </a:rPr>
              <a:t>	</a:t>
            </a:r>
            <a:r>
              <a:rPr lang="en-US" sz="2000" b="1" spc="-10" dirty="0">
                <a:solidFill>
                  <a:srgbClr val="FF0000"/>
                </a:solidFill>
                <a:effectLst/>
                <a:latin typeface="Calibri" panose="020F0502020204030204" pitchFamily="34" charset="0"/>
                <a:ea typeface="Calibri" panose="020F0502020204030204" pitchFamily="34" charset="0"/>
              </a:rPr>
              <a:t>laboratory</a:t>
            </a:r>
            <a:r>
              <a:rPr lang="en-US" sz="2000" b="1" dirty="0">
                <a:solidFill>
                  <a:srgbClr val="FF0000"/>
                </a:solidFill>
                <a:effectLst/>
                <a:latin typeface="Calibri" panose="020F0502020204030204" pitchFamily="34" charset="0"/>
                <a:ea typeface="Calibri" panose="020F0502020204030204" pitchFamily="34" charset="0"/>
              </a:rPr>
              <a:t>	</a:t>
            </a:r>
            <a:r>
              <a:rPr lang="en-US" sz="2000" b="1" spc="-10" dirty="0">
                <a:solidFill>
                  <a:srgbClr val="FF0000"/>
                </a:solidFill>
                <a:effectLst/>
                <a:latin typeface="Calibri" panose="020F0502020204030204" pitchFamily="34" charset="0"/>
                <a:ea typeface="Calibri" panose="020F0502020204030204" pitchFamily="34" charset="0"/>
              </a:rPr>
              <a:t>scientists:</a:t>
            </a:r>
            <a:r>
              <a:rPr lang="en-US" sz="2000" b="1" dirty="0">
                <a:solidFill>
                  <a:srgbClr val="FF0000"/>
                </a:solidFill>
                <a:effectLst/>
                <a:latin typeface="Calibri" panose="020F0502020204030204" pitchFamily="34" charset="0"/>
                <a:ea typeface="Calibri" panose="020F0502020204030204" pitchFamily="34" charset="0"/>
              </a:rPr>
              <a:t>	</a:t>
            </a:r>
            <a:r>
              <a:rPr lang="en-US" sz="2000" b="1" spc="-10" dirty="0">
                <a:effectLst/>
                <a:latin typeface="Calibri" panose="020F0502020204030204" pitchFamily="34" charset="0"/>
                <a:ea typeface="Calibri" panose="020F0502020204030204" pitchFamily="34" charset="0"/>
              </a:rPr>
              <a:t>known</a:t>
            </a:r>
            <a:r>
              <a:rPr lang="en-US" sz="2000" b="1" dirty="0">
                <a:effectLst/>
                <a:latin typeface="Calibri" panose="020F0502020204030204" pitchFamily="34" charset="0"/>
                <a:ea typeface="Calibri" panose="020F0502020204030204" pitchFamily="34" charset="0"/>
              </a:rPr>
              <a:t>	</a:t>
            </a:r>
            <a:r>
              <a:rPr lang="en-US" sz="2000" b="1" spc="-30" dirty="0">
                <a:effectLst/>
                <a:latin typeface="Calibri" panose="020F0502020204030204" pitchFamily="34" charset="0"/>
                <a:ea typeface="Calibri" panose="020F0502020204030204" pitchFamily="34" charset="0"/>
              </a:rPr>
              <a:t>as</a:t>
            </a:r>
            <a:r>
              <a:rPr lang="en-US" sz="2000" b="1" dirty="0">
                <a:effectLst/>
                <a:latin typeface="Calibri" panose="020F0502020204030204" pitchFamily="34" charset="0"/>
                <a:ea typeface="Calibri" panose="020F0502020204030204" pitchFamily="34" charset="0"/>
              </a:rPr>
              <a:t>	</a:t>
            </a:r>
            <a:r>
              <a:rPr lang="en-US" sz="2000" b="1" spc="-10" dirty="0">
                <a:effectLst/>
                <a:latin typeface="Calibri" panose="020F0502020204030204" pitchFamily="34" charset="0"/>
                <a:ea typeface="Calibri" panose="020F0502020204030204" pitchFamily="34" charset="0"/>
              </a:rPr>
              <a:t>clinical</a:t>
            </a:r>
            <a:r>
              <a:rPr lang="en-US" sz="2000" b="1" dirty="0">
                <a:effectLst/>
                <a:latin typeface="Calibri" panose="020F0502020204030204" pitchFamily="34" charset="0"/>
                <a:ea typeface="Calibri" panose="020F0502020204030204" pitchFamily="34" charset="0"/>
              </a:rPr>
              <a:t>	</a:t>
            </a:r>
            <a:r>
              <a:rPr lang="en-US" sz="2000" b="1" spc="-10" dirty="0">
                <a:effectLst/>
                <a:latin typeface="Calibri" panose="020F0502020204030204" pitchFamily="34" charset="0"/>
                <a:ea typeface="Calibri" panose="020F0502020204030204" pitchFamily="34" charset="0"/>
              </a:rPr>
              <a:t>laboratory</a:t>
            </a:r>
            <a:r>
              <a:rPr lang="en-US" sz="2000" b="1" dirty="0">
                <a:effectLst/>
                <a:latin typeface="Calibri" panose="020F0502020204030204" pitchFamily="34" charset="0"/>
                <a:ea typeface="Calibri" panose="020F0502020204030204" pitchFamily="34" charset="0"/>
              </a:rPr>
              <a:t>	</a:t>
            </a:r>
            <a:r>
              <a:rPr lang="en-US" sz="2000" b="1" spc="-20" dirty="0">
                <a:effectLst/>
                <a:latin typeface="Calibri" panose="020F0502020204030204" pitchFamily="34" charset="0"/>
                <a:ea typeface="Calibri" panose="020F0502020204030204" pitchFamily="34" charset="0"/>
              </a:rPr>
              <a:t>scientist </a:t>
            </a:r>
            <a:r>
              <a:rPr lang="en-US" sz="2000" b="1" dirty="0">
                <a:effectLst/>
                <a:latin typeface="Calibri" panose="020F0502020204030204" pitchFamily="34" charset="0"/>
                <a:ea typeface="Calibri" panose="020F0502020204030204" pitchFamily="34" charset="0"/>
              </a:rPr>
              <a:t>or medical technologists, play a crucial role in the diagnosis, treatment</a:t>
            </a:r>
            <a:endParaRPr lang="en-US" sz="2000" dirty="0">
              <a:effectLst/>
              <a:latin typeface="Calibri" panose="020F0502020204030204" pitchFamily="34" charset="0"/>
              <a:ea typeface="Calibri" panose="020F0502020204030204" pitchFamily="34" charset="0"/>
            </a:endParaRPr>
          </a:p>
          <a:p>
            <a:pPr marL="260985" marR="592455">
              <a:lnSpc>
                <a:spcPct val="147000"/>
              </a:lnSpc>
              <a:spcBef>
                <a:spcPts val="90"/>
              </a:spcBef>
              <a:spcAft>
                <a:spcPts val="0"/>
              </a:spcAft>
            </a:pPr>
            <a:r>
              <a:rPr lang="en-US" sz="2000" b="1" dirty="0">
                <a:effectLst/>
                <a:latin typeface="Calibri" panose="020F0502020204030204" pitchFamily="34" charset="0"/>
                <a:ea typeface="Calibri" panose="020F0502020204030204" pitchFamily="34" charset="0"/>
              </a:rPr>
              <a:t>and</a:t>
            </a:r>
            <a:r>
              <a:rPr lang="en-US" sz="2000" b="1" spc="-55"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management</a:t>
            </a:r>
            <a:r>
              <a:rPr lang="en-US" sz="2000" b="1" spc="-30"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of</a:t>
            </a:r>
            <a:r>
              <a:rPr lang="en-US" sz="2000" b="1" spc="-30"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patients.</a:t>
            </a:r>
            <a:r>
              <a:rPr lang="en-US" sz="2000" b="1" spc="-50"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They</a:t>
            </a:r>
            <a:r>
              <a:rPr lang="en-US" sz="2000" b="1" spc="-25"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are</a:t>
            </a:r>
            <a:r>
              <a:rPr lang="en-US" sz="2000" b="1" spc="-35"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the</a:t>
            </a:r>
            <a:r>
              <a:rPr lang="en-US" sz="2000" b="1" spc="-60"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third</a:t>
            </a:r>
            <a:r>
              <a:rPr lang="en-US" sz="2000" b="1" spc="-60"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largest</a:t>
            </a:r>
            <a:r>
              <a:rPr lang="en-US" sz="2000" b="1" spc="-15"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medical</a:t>
            </a:r>
            <a:r>
              <a:rPr lang="en-US" sz="2000" b="1" spc="200"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profession (after doctors &amp; nurses). Medical laboratory scientists perform complex testing using sophisticated</a:t>
            </a:r>
            <a:r>
              <a:rPr lang="en-US" sz="2000" b="1" spc="200"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instruments to detect diseases and monitor </a:t>
            </a:r>
            <a:r>
              <a:rPr lang="en-US" sz="2000" b="1" spc="-10" dirty="0">
                <a:effectLst/>
                <a:latin typeface="Calibri" panose="020F0502020204030204" pitchFamily="34" charset="0"/>
                <a:ea typeface="Calibri" panose="020F0502020204030204" pitchFamily="34" charset="0"/>
              </a:rPr>
              <a:t>treatment.</a:t>
            </a:r>
            <a:endParaRPr lang="en-US" sz="2000" dirty="0">
              <a:effectLst/>
              <a:latin typeface="Calibri" panose="020F0502020204030204" pitchFamily="34" charset="0"/>
              <a:ea typeface="Calibri" panose="020F0502020204030204" pitchFamily="34" charset="0"/>
            </a:endParaRPr>
          </a:p>
          <a:p>
            <a:pPr>
              <a:spcBef>
                <a:spcPts val="120"/>
              </a:spcBef>
            </a:pPr>
            <a:r>
              <a:rPr lang="en-US" sz="2000" b="1" dirty="0">
                <a:effectLst/>
                <a:latin typeface="Calibri" panose="020F0502020204030204" pitchFamily="34" charset="0"/>
                <a:ea typeface="Calibri" panose="020F0502020204030204" pitchFamily="34" charset="0"/>
              </a:rPr>
              <a:t> </a:t>
            </a:r>
            <a:endParaRPr lang="en-US" sz="2000" dirty="0">
              <a:effectLst/>
              <a:latin typeface="Calibri" panose="020F0502020204030204" pitchFamily="34" charset="0"/>
              <a:ea typeface="Calibri" panose="020F0502020204030204" pitchFamily="34" charset="0"/>
            </a:endParaRPr>
          </a:p>
          <a:p>
            <a:pPr marL="342900" lvl="0" indent="-342900">
              <a:lnSpc>
                <a:spcPts val="2665"/>
              </a:lnSpc>
              <a:buClr>
                <a:srgbClr val="C00000"/>
              </a:buClr>
              <a:buSzPts val="1650"/>
              <a:buFont typeface="Wingdings" panose="05000000000000000000" pitchFamily="2" charset="2"/>
              <a:buChar char=""/>
              <a:tabLst>
                <a:tab pos="537210" algn="l"/>
              </a:tabLst>
            </a:pPr>
            <a:r>
              <a:rPr lang="en-US" sz="2000" b="1" spc="0" dirty="0">
                <a:effectLst/>
                <a:latin typeface="Calibri" panose="020F0502020204030204" pitchFamily="34" charset="0"/>
                <a:ea typeface="Wingdings" panose="05000000000000000000" pitchFamily="2" charset="2"/>
                <a:cs typeface="Wingdings" panose="05000000000000000000" pitchFamily="2" charset="2"/>
              </a:rPr>
              <a:t>Blood,</a:t>
            </a:r>
            <a:r>
              <a:rPr lang="en-US" sz="2000" b="1" spc="-45" dirty="0">
                <a:effectLst/>
                <a:latin typeface="Calibri" panose="020F0502020204030204" pitchFamily="34" charset="0"/>
                <a:ea typeface="Wingdings" panose="05000000000000000000" pitchFamily="2" charset="2"/>
                <a:cs typeface="Wingdings" panose="05000000000000000000" pitchFamily="2" charset="2"/>
              </a:rPr>
              <a:t> </a:t>
            </a:r>
            <a:r>
              <a:rPr lang="en-US" sz="2000" b="1" spc="0" dirty="0">
                <a:effectLst/>
                <a:latin typeface="Calibri" panose="020F0502020204030204" pitchFamily="34" charset="0"/>
                <a:ea typeface="Wingdings" panose="05000000000000000000" pitchFamily="2" charset="2"/>
                <a:cs typeface="Wingdings" panose="05000000000000000000" pitchFamily="2" charset="2"/>
              </a:rPr>
              <a:t>tissue</a:t>
            </a:r>
            <a:r>
              <a:rPr lang="en-US" sz="2000" b="1" spc="-80" dirty="0">
                <a:effectLst/>
                <a:latin typeface="Calibri" panose="020F0502020204030204" pitchFamily="34" charset="0"/>
                <a:ea typeface="Wingdings" panose="05000000000000000000" pitchFamily="2" charset="2"/>
                <a:cs typeface="Wingdings" panose="05000000000000000000" pitchFamily="2" charset="2"/>
              </a:rPr>
              <a:t> </a:t>
            </a:r>
            <a:r>
              <a:rPr lang="en-US" sz="2000" b="1" spc="0" dirty="0">
                <a:effectLst/>
                <a:latin typeface="Calibri" panose="020F0502020204030204" pitchFamily="34" charset="0"/>
                <a:ea typeface="Wingdings" panose="05000000000000000000" pitchFamily="2" charset="2"/>
                <a:cs typeface="Wingdings" panose="05000000000000000000" pitchFamily="2" charset="2"/>
              </a:rPr>
              <a:t>and</a:t>
            </a:r>
            <a:r>
              <a:rPr lang="en-US" sz="2000" b="1" spc="-35" dirty="0">
                <a:effectLst/>
                <a:latin typeface="Calibri" panose="020F0502020204030204" pitchFamily="34" charset="0"/>
                <a:ea typeface="Wingdings" panose="05000000000000000000" pitchFamily="2" charset="2"/>
                <a:cs typeface="Wingdings" panose="05000000000000000000" pitchFamily="2" charset="2"/>
              </a:rPr>
              <a:t> </a:t>
            </a:r>
            <a:r>
              <a:rPr lang="en-US" sz="2000" b="1" spc="0" dirty="0">
                <a:effectLst/>
                <a:latin typeface="Calibri" panose="020F0502020204030204" pitchFamily="34" charset="0"/>
                <a:ea typeface="Wingdings" panose="05000000000000000000" pitchFamily="2" charset="2"/>
                <a:cs typeface="Wingdings" panose="05000000000000000000" pitchFamily="2" charset="2"/>
              </a:rPr>
              <a:t>body</a:t>
            </a:r>
            <a:r>
              <a:rPr lang="en-US" sz="2000" b="1" spc="-25" dirty="0">
                <a:effectLst/>
                <a:latin typeface="Calibri" panose="020F0502020204030204" pitchFamily="34" charset="0"/>
                <a:ea typeface="Wingdings" panose="05000000000000000000" pitchFamily="2" charset="2"/>
                <a:cs typeface="Wingdings" panose="05000000000000000000" pitchFamily="2" charset="2"/>
              </a:rPr>
              <a:t> </a:t>
            </a:r>
            <a:r>
              <a:rPr lang="en-US" sz="2000" b="1" spc="0" dirty="0">
                <a:effectLst/>
                <a:latin typeface="Calibri" panose="020F0502020204030204" pitchFamily="34" charset="0"/>
                <a:ea typeface="Wingdings" panose="05000000000000000000" pitchFamily="2" charset="2"/>
                <a:cs typeface="Wingdings" panose="05000000000000000000" pitchFamily="2" charset="2"/>
              </a:rPr>
              <a:t>fluids</a:t>
            </a:r>
            <a:r>
              <a:rPr lang="en-US" sz="2000" b="1" spc="-70" dirty="0">
                <a:effectLst/>
                <a:latin typeface="Calibri" panose="020F0502020204030204" pitchFamily="34" charset="0"/>
                <a:ea typeface="Wingdings" panose="05000000000000000000" pitchFamily="2" charset="2"/>
                <a:cs typeface="Wingdings" panose="05000000000000000000" pitchFamily="2" charset="2"/>
              </a:rPr>
              <a:t> </a:t>
            </a:r>
            <a:r>
              <a:rPr lang="en-US" sz="2000" b="1" spc="0" dirty="0">
                <a:effectLst/>
                <a:latin typeface="Calibri" panose="020F0502020204030204" pitchFamily="34" charset="0"/>
                <a:ea typeface="Wingdings" panose="05000000000000000000" pitchFamily="2" charset="2"/>
                <a:cs typeface="Wingdings" panose="05000000000000000000" pitchFamily="2" charset="2"/>
              </a:rPr>
              <a:t>can</a:t>
            </a:r>
            <a:r>
              <a:rPr lang="en-US" sz="2000" b="1" spc="-40" dirty="0">
                <a:effectLst/>
                <a:latin typeface="Calibri" panose="020F0502020204030204" pitchFamily="34" charset="0"/>
                <a:ea typeface="Wingdings" panose="05000000000000000000" pitchFamily="2" charset="2"/>
                <a:cs typeface="Wingdings" panose="05000000000000000000" pitchFamily="2" charset="2"/>
              </a:rPr>
              <a:t> </a:t>
            </a:r>
            <a:r>
              <a:rPr lang="en-US" sz="2000" b="1" spc="0" dirty="0">
                <a:effectLst/>
                <a:latin typeface="Calibri" panose="020F0502020204030204" pitchFamily="34" charset="0"/>
                <a:ea typeface="Wingdings" panose="05000000000000000000" pitchFamily="2" charset="2"/>
                <a:cs typeface="Wingdings" panose="05000000000000000000" pitchFamily="2" charset="2"/>
              </a:rPr>
              <a:t>be</a:t>
            </a:r>
            <a:r>
              <a:rPr lang="en-US" sz="2000" b="1" spc="-40" dirty="0">
                <a:effectLst/>
                <a:latin typeface="Calibri" panose="020F0502020204030204" pitchFamily="34" charset="0"/>
                <a:ea typeface="Wingdings" panose="05000000000000000000" pitchFamily="2" charset="2"/>
                <a:cs typeface="Wingdings" panose="05000000000000000000" pitchFamily="2" charset="2"/>
              </a:rPr>
              <a:t> </a:t>
            </a:r>
            <a:r>
              <a:rPr lang="en-US" sz="2000" b="1" spc="0" dirty="0">
                <a:effectLst/>
                <a:latin typeface="Calibri" panose="020F0502020204030204" pitchFamily="34" charset="0"/>
                <a:ea typeface="Wingdings" panose="05000000000000000000" pitchFamily="2" charset="2"/>
                <a:cs typeface="Wingdings" panose="05000000000000000000" pitchFamily="2" charset="2"/>
              </a:rPr>
              <a:t>chemically</a:t>
            </a:r>
            <a:r>
              <a:rPr lang="en-US" sz="2000" b="1" spc="-90" dirty="0">
                <a:effectLst/>
                <a:latin typeface="Calibri" panose="020F0502020204030204" pitchFamily="34" charset="0"/>
                <a:ea typeface="Wingdings" panose="05000000000000000000" pitchFamily="2" charset="2"/>
                <a:cs typeface="Wingdings" panose="05000000000000000000" pitchFamily="2" charset="2"/>
              </a:rPr>
              <a:t> </a:t>
            </a:r>
            <a:r>
              <a:rPr lang="en-US" sz="2000" b="1" spc="0" dirty="0">
                <a:effectLst/>
                <a:latin typeface="Calibri" panose="020F0502020204030204" pitchFamily="34" charset="0"/>
                <a:ea typeface="Wingdings" panose="05000000000000000000" pitchFamily="2" charset="2"/>
                <a:cs typeface="Wingdings" panose="05000000000000000000" pitchFamily="2" charset="2"/>
              </a:rPr>
              <a:t>analyzed</a:t>
            </a:r>
            <a:r>
              <a:rPr lang="en-US" sz="2000" b="1" spc="-35" dirty="0">
                <a:effectLst/>
                <a:latin typeface="Calibri" panose="020F0502020204030204" pitchFamily="34" charset="0"/>
                <a:ea typeface="Wingdings" panose="05000000000000000000" pitchFamily="2" charset="2"/>
                <a:cs typeface="Wingdings" panose="05000000000000000000" pitchFamily="2" charset="2"/>
              </a:rPr>
              <a:t> </a:t>
            </a:r>
            <a:r>
              <a:rPr lang="en-US" sz="2000" b="1" spc="-25" dirty="0">
                <a:effectLst/>
                <a:latin typeface="Calibri" panose="020F0502020204030204" pitchFamily="34" charset="0"/>
                <a:ea typeface="Wingdings" panose="05000000000000000000" pitchFamily="2" charset="2"/>
                <a:cs typeface="Wingdings" panose="05000000000000000000" pitchFamily="2" charset="2"/>
              </a:rPr>
              <a:t>and</a:t>
            </a:r>
            <a:endParaRPr lang="en-US" sz="2000" spc="0" dirty="0">
              <a:effectLst/>
              <a:latin typeface="Calibri" panose="020F0502020204030204" pitchFamily="34" charset="0"/>
              <a:ea typeface="Wingdings" panose="05000000000000000000" pitchFamily="2" charset="2"/>
              <a:cs typeface="Wingdings" panose="05000000000000000000" pitchFamily="2" charset="2"/>
            </a:endParaRPr>
          </a:p>
          <a:p>
            <a:pPr marL="537210">
              <a:lnSpc>
                <a:spcPts val="2665"/>
              </a:lnSpc>
            </a:pPr>
            <a:r>
              <a:rPr lang="en-US" sz="2000" b="1" dirty="0">
                <a:effectLst/>
                <a:latin typeface="Calibri" panose="020F0502020204030204" pitchFamily="34" charset="0"/>
                <a:ea typeface="Calibri" panose="020F0502020204030204" pitchFamily="34" charset="0"/>
              </a:rPr>
              <a:t>examined</a:t>
            </a:r>
            <a:r>
              <a:rPr lang="en-US" sz="2000" b="1" spc="-110"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for</a:t>
            </a:r>
            <a:r>
              <a:rPr lang="en-US" sz="2000" b="1" spc="-70"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foreign</a:t>
            </a:r>
            <a:r>
              <a:rPr lang="en-US" sz="2000" b="1" spc="-95"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organisms</a:t>
            </a:r>
            <a:r>
              <a:rPr lang="en-US" sz="2000" b="1" spc="-125"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and</a:t>
            </a:r>
            <a:r>
              <a:rPr lang="en-US" sz="2000" b="1" spc="-55" dirty="0">
                <a:effectLst/>
                <a:latin typeface="Calibri" panose="020F0502020204030204" pitchFamily="34" charset="0"/>
                <a:ea typeface="Calibri" panose="020F0502020204030204" pitchFamily="34" charset="0"/>
              </a:rPr>
              <a:t> </a:t>
            </a:r>
            <a:r>
              <a:rPr lang="en-US" sz="2000" b="1" spc="-10" dirty="0">
                <a:effectLst/>
                <a:latin typeface="Calibri" panose="020F0502020204030204" pitchFamily="34" charset="0"/>
                <a:ea typeface="Calibri" panose="020F0502020204030204" pitchFamily="34" charset="0"/>
              </a:rPr>
              <a:t>abnormalities.</a:t>
            </a:r>
            <a:endParaRPr lang="en-US" sz="2000" dirty="0">
              <a:effectLst/>
              <a:latin typeface="Calibri" panose="020F0502020204030204" pitchFamily="34" charset="0"/>
              <a:ea typeface="Calibri" panose="020F0502020204030204" pitchFamily="34" charset="0"/>
            </a:endParaRPr>
          </a:p>
          <a:p>
            <a:pPr>
              <a:spcBef>
                <a:spcPts val="970"/>
              </a:spcBef>
            </a:pPr>
            <a:r>
              <a:rPr lang="en-US" sz="2000" b="1" dirty="0">
                <a:effectLst/>
                <a:latin typeface="Calibri" panose="020F0502020204030204" pitchFamily="34" charset="0"/>
                <a:ea typeface="Calibri" panose="020F0502020204030204" pitchFamily="34" charset="0"/>
              </a:rPr>
              <a:t> </a:t>
            </a:r>
            <a:endParaRPr lang="en-US" sz="2000" dirty="0">
              <a:effectLst/>
              <a:latin typeface="Calibri" panose="020F0502020204030204" pitchFamily="34" charset="0"/>
              <a:ea typeface="Calibri" panose="020F0502020204030204" pitchFamily="34" charset="0"/>
            </a:endParaRPr>
          </a:p>
          <a:p>
            <a:pPr marL="342900" lvl="0" indent="-342900">
              <a:lnSpc>
                <a:spcPts val="2665"/>
              </a:lnSpc>
              <a:buClr>
                <a:srgbClr val="C00000"/>
              </a:buClr>
              <a:buSzPts val="1650"/>
              <a:buFont typeface="Wingdings" panose="05000000000000000000" pitchFamily="2" charset="2"/>
              <a:buChar char=""/>
              <a:tabLst>
                <a:tab pos="537210" algn="l"/>
              </a:tabLst>
            </a:pPr>
            <a:r>
              <a:rPr lang="en-US" sz="2000" b="1" spc="0" dirty="0">
                <a:effectLst/>
                <a:latin typeface="Calibri" panose="020F0502020204030204" pitchFamily="34" charset="0"/>
                <a:ea typeface="Wingdings" panose="05000000000000000000" pitchFamily="2" charset="2"/>
                <a:cs typeface="Wingdings" panose="05000000000000000000" pitchFamily="2" charset="2"/>
              </a:rPr>
              <a:t>The</a:t>
            </a:r>
            <a:r>
              <a:rPr lang="en-US" sz="2000" b="1" spc="-65" dirty="0">
                <a:effectLst/>
                <a:latin typeface="Calibri" panose="020F0502020204030204" pitchFamily="34" charset="0"/>
                <a:ea typeface="Wingdings" panose="05000000000000000000" pitchFamily="2" charset="2"/>
                <a:cs typeface="Wingdings" panose="05000000000000000000" pitchFamily="2" charset="2"/>
              </a:rPr>
              <a:t> </a:t>
            </a:r>
            <a:r>
              <a:rPr lang="en-US" sz="2000" b="1" spc="0" dirty="0">
                <a:effectLst/>
                <a:latin typeface="Calibri" panose="020F0502020204030204" pitchFamily="34" charset="0"/>
                <a:ea typeface="Wingdings" panose="05000000000000000000" pitchFamily="2" charset="2"/>
                <a:cs typeface="Wingdings" panose="05000000000000000000" pitchFamily="2" charset="2"/>
              </a:rPr>
              <a:t>obtained</a:t>
            </a:r>
            <a:r>
              <a:rPr lang="en-US" sz="2000" b="1" spc="-45" dirty="0">
                <a:effectLst/>
                <a:latin typeface="Calibri" panose="020F0502020204030204" pitchFamily="34" charset="0"/>
                <a:ea typeface="Wingdings" panose="05000000000000000000" pitchFamily="2" charset="2"/>
                <a:cs typeface="Wingdings" panose="05000000000000000000" pitchFamily="2" charset="2"/>
              </a:rPr>
              <a:t> </a:t>
            </a:r>
            <a:r>
              <a:rPr lang="en-US" sz="2000" b="1" spc="0" dirty="0">
                <a:effectLst/>
                <a:latin typeface="Calibri" panose="020F0502020204030204" pitchFamily="34" charset="0"/>
                <a:ea typeface="Wingdings" panose="05000000000000000000" pitchFamily="2" charset="2"/>
                <a:cs typeface="Wingdings" panose="05000000000000000000" pitchFamily="2" charset="2"/>
              </a:rPr>
              <a:t>information</a:t>
            </a:r>
            <a:r>
              <a:rPr lang="en-US" sz="2000" b="1" spc="-45" dirty="0">
                <a:effectLst/>
                <a:latin typeface="Calibri" panose="020F0502020204030204" pitchFamily="34" charset="0"/>
                <a:ea typeface="Wingdings" panose="05000000000000000000" pitchFamily="2" charset="2"/>
                <a:cs typeface="Wingdings" panose="05000000000000000000" pitchFamily="2" charset="2"/>
              </a:rPr>
              <a:t> </a:t>
            </a:r>
            <a:r>
              <a:rPr lang="en-US" sz="2000" b="1" spc="0" dirty="0">
                <a:effectLst/>
                <a:latin typeface="Calibri" panose="020F0502020204030204" pitchFamily="34" charset="0"/>
                <a:ea typeface="Wingdings" panose="05000000000000000000" pitchFamily="2" charset="2"/>
                <a:cs typeface="Wingdings" panose="05000000000000000000" pitchFamily="2" charset="2"/>
              </a:rPr>
              <a:t>is</a:t>
            </a:r>
            <a:r>
              <a:rPr lang="en-US" sz="2000" b="1" spc="-70" dirty="0">
                <a:effectLst/>
                <a:latin typeface="Calibri" panose="020F0502020204030204" pitchFamily="34" charset="0"/>
                <a:ea typeface="Wingdings" panose="05000000000000000000" pitchFamily="2" charset="2"/>
                <a:cs typeface="Wingdings" panose="05000000000000000000" pitchFamily="2" charset="2"/>
              </a:rPr>
              <a:t> </a:t>
            </a:r>
            <a:r>
              <a:rPr lang="en-US" sz="2000" b="1" spc="0" dirty="0">
                <a:effectLst/>
                <a:latin typeface="Calibri" panose="020F0502020204030204" pitchFamily="34" charset="0"/>
                <a:ea typeface="Wingdings" panose="05000000000000000000" pitchFamily="2" charset="2"/>
                <a:cs typeface="Wingdings" panose="05000000000000000000" pitchFamily="2" charset="2"/>
              </a:rPr>
              <a:t>then</a:t>
            </a:r>
            <a:r>
              <a:rPr lang="en-US" sz="2000" b="1" spc="-45" dirty="0">
                <a:effectLst/>
                <a:latin typeface="Calibri" panose="020F0502020204030204" pitchFamily="34" charset="0"/>
                <a:ea typeface="Wingdings" panose="05000000000000000000" pitchFamily="2" charset="2"/>
                <a:cs typeface="Wingdings" panose="05000000000000000000" pitchFamily="2" charset="2"/>
              </a:rPr>
              <a:t> </a:t>
            </a:r>
            <a:r>
              <a:rPr lang="en-US" sz="2000" b="1" spc="0" dirty="0">
                <a:effectLst/>
                <a:latin typeface="Calibri" panose="020F0502020204030204" pitchFamily="34" charset="0"/>
                <a:ea typeface="Wingdings" panose="05000000000000000000" pitchFamily="2" charset="2"/>
                <a:cs typeface="Wingdings" panose="05000000000000000000" pitchFamily="2" charset="2"/>
              </a:rPr>
              <a:t>used</a:t>
            </a:r>
            <a:r>
              <a:rPr lang="en-US" sz="2000" b="1" spc="-50" dirty="0">
                <a:effectLst/>
                <a:latin typeface="Calibri" panose="020F0502020204030204" pitchFamily="34" charset="0"/>
                <a:ea typeface="Wingdings" panose="05000000000000000000" pitchFamily="2" charset="2"/>
                <a:cs typeface="Wingdings" panose="05000000000000000000" pitchFamily="2" charset="2"/>
              </a:rPr>
              <a:t> </a:t>
            </a:r>
            <a:r>
              <a:rPr lang="en-US" sz="2000" b="1" spc="0" dirty="0">
                <a:effectLst/>
                <a:latin typeface="Calibri" panose="020F0502020204030204" pitchFamily="34" charset="0"/>
                <a:ea typeface="Wingdings" panose="05000000000000000000" pitchFamily="2" charset="2"/>
                <a:cs typeface="Wingdings" panose="05000000000000000000" pitchFamily="2" charset="2"/>
              </a:rPr>
              <a:t>by</a:t>
            </a:r>
            <a:r>
              <a:rPr lang="en-US" sz="2000" b="1" spc="-45" dirty="0">
                <a:effectLst/>
                <a:latin typeface="Calibri" panose="020F0502020204030204" pitchFamily="34" charset="0"/>
                <a:ea typeface="Wingdings" panose="05000000000000000000" pitchFamily="2" charset="2"/>
                <a:cs typeface="Wingdings" panose="05000000000000000000" pitchFamily="2" charset="2"/>
              </a:rPr>
              <a:t> </a:t>
            </a:r>
            <a:r>
              <a:rPr lang="en-US" sz="2000" b="1" spc="0" dirty="0">
                <a:effectLst/>
                <a:latin typeface="Calibri" panose="020F0502020204030204" pitchFamily="34" charset="0"/>
                <a:ea typeface="Wingdings" panose="05000000000000000000" pitchFamily="2" charset="2"/>
                <a:cs typeface="Wingdings" panose="05000000000000000000" pitchFamily="2" charset="2"/>
              </a:rPr>
              <a:t>the</a:t>
            </a:r>
            <a:r>
              <a:rPr lang="en-US" sz="2000" b="1" spc="-45" dirty="0">
                <a:effectLst/>
                <a:latin typeface="Calibri" panose="020F0502020204030204" pitchFamily="34" charset="0"/>
                <a:ea typeface="Wingdings" panose="05000000000000000000" pitchFamily="2" charset="2"/>
                <a:cs typeface="Wingdings" panose="05000000000000000000" pitchFamily="2" charset="2"/>
              </a:rPr>
              <a:t> </a:t>
            </a:r>
            <a:r>
              <a:rPr lang="en-US" sz="2000" b="1" spc="0" dirty="0">
                <a:effectLst/>
                <a:latin typeface="Calibri" panose="020F0502020204030204" pitchFamily="34" charset="0"/>
                <a:ea typeface="Wingdings" panose="05000000000000000000" pitchFamily="2" charset="2"/>
                <a:cs typeface="Wingdings" panose="05000000000000000000" pitchFamily="2" charset="2"/>
              </a:rPr>
              <a:t>medical</a:t>
            </a:r>
            <a:r>
              <a:rPr lang="en-US" sz="2000" b="1" spc="-50" dirty="0">
                <a:effectLst/>
                <a:latin typeface="Calibri" panose="020F0502020204030204" pitchFamily="34" charset="0"/>
                <a:ea typeface="Wingdings" panose="05000000000000000000" pitchFamily="2" charset="2"/>
                <a:cs typeface="Wingdings" panose="05000000000000000000" pitchFamily="2" charset="2"/>
              </a:rPr>
              <a:t> </a:t>
            </a:r>
            <a:r>
              <a:rPr lang="en-US" sz="2000" b="1" spc="0" dirty="0">
                <a:effectLst/>
                <a:latin typeface="Calibri" panose="020F0502020204030204" pitchFamily="34" charset="0"/>
                <a:ea typeface="Wingdings" panose="05000000000000000000" pitchFamily="2" charset="2"/>
                <a:cs typeface="Wingdings" panose="05000000000000000000" pitchFamily="2" charset="2"/>
              </a:rPr>
              <a:t>team</a:t>
            </a:r>
            <a:r>
              <a:rPr lang="en-US" sz="2000" b="1" spc="-45" dirty="0">
                <a:effectLst/>
                <a:latin typeface="Calibri" panose="020F0502020204030204" pitchFamily="34" charset="0"/>
                <a:ea typeface="Wingdings" panose="05000000000000000000" pitchFamily="2" charset="2"/>
                <a:cs typeface="Wingdings" panose="05000000000000000000" pitchFamily="2" charset="2"/>
              </a:rPr>
              <a:t> </a:t>
            </a:r>
            <a:r>
              <a:rPr lang="en-US" sz="2000" b="1" spc="-25" dirty="0">
                <a:effectLst/>
                <a:latin typeface="Calibri" panose="020F0502020204030204" pitchFamily="34" charset="0"/>
                <a:ea typeface="Wingdings" panose="05000000000000000000" pitchFamily="2" charset="2"/>
                <a:cs typeface="Wingdings" panose="05000000000000000000" pitchFamily="2" charset="2"/>
              </a:rPr>
              <a:t>to</a:t>
            </a:r>
            <a:endParaRPr lang="en-US" sz="2000" spc="0" dirty="0">
              <a:effectLst/>
              <a:latin typeface="Calibri" panose="020F0502020204030204" pitchFamily="34" charset="0"/>
              <a:ea typeface="Wingdings" panose="05000000000000000000" pitchFamily="2" charset="2"/>
              <a:cs typeface="Wingdings" panose="05000000000000000000" pitchFamily="2" charset="2"/>
            </a:endParaRPr>
          </a:p>
          <a:p>
            <a:pPr marL="537210">
              <a:lnSpc>
                <a:spcPts val="2665"/>
              </a:lnSpc>
            </a:pPr>
            <a:r>
              <a:rPr lang="en-US" sz="2000" b="1" dirty="0">
                <a:effectLst/>
                <a:latin typeface="Calibri" panose="020F0502020204030204" pitchFamily="34" charset="0"/>
                <a:ea typeface="Calibri" panose="020F0502020204030204" pitchFamily="34" charset="0"/>
              </a:rPr>
              <a:t>make</a:t>
            </a:r>
            <a:r>
              <a:rPr lang="en-US" sz="2000" b="1" spc="-80"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decisions</a:t>
            </a:r>
            <a:r>
              <a:rPr lang="en-US" sz="2000" b="1" spc="-105"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regarding</a:t>
            </a:r>
            <a:r>
              <a:rPr lang="en-US" sz="2000" b="1" spc="-100"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a</a:t>
            </a:r>
            <a:r>
              <a:rPr lang="en-US" sz="2000" b="1" spc="-80"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patient's</a:t>
            </a:r>
            <a:r>
              <a:rPr lang="en-US" sz="2000" b="1" spc="-60" dirty="0">
                <a:effectLst/>
                <a:latin typeface="Calibri" panose="020F0502020204030204" pitchFamily="34" charset="0"/>
                <a:ea typeface="Calibri" panose="020F0502020204030204" pitchFamily="34" charset="0"/>
              </a:rPr>
              <a:t> </a:t>
            </a:r>
            <a:r>
              <a:rPr lang="en-US" sz="2000" b="1" dirty="0">
                <a:effectLst/>
                <a:latin typeface="Calibri" panose="020F0502020204030204" pitchFamily="34" charset="0"/>
                <a:ea typeface="Calibri" panose="020F0502020204030204" pitchFamily="34" charset="0"/>
              </a:rPr>
              <a:t>medical</a:t>
            </a:r>
            <a:r>
              <a:rPr lang="en-US" sz="2000" b="1" spc="-80" dirty="0">
                <a:effectLst/>
                <a:latin typeface="Calibri" panose="020F0502020204030204" pitchFamily="34" charset="0"/>
                <a:ea typeface="Calibri" panose="020F0502020204030204" pitchFamily="34" charset="0"/>
              </a:rPr>
              <a:t> </a:t>
            </a:r>
            <a:r>
              <a:rPr lang="en-US" sz="2000" b="1" spc="-10" dirty="0">
                <a:effectLst/>
                <a:latin typeface="Calibri" panose="020F0502020204030204" pitchFamily="34" charset="0"/>
                <a:ea typeface="Calibri" panose="020F0502020204030204" pitchFamily="34" charset="0"/>
              </a:rPr>
              <a:t>care.</a:t>
            </a:r>
            <a:r>
              <a:rPr lang="en-US"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09683142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419528-E7C5-41CA-8DD8-A3ADD45BC5BF}"/>
              </a:ext>
            </a:extLst>
          </p:cNvPr>
          <p:cNvSpPr>
            <a:spLocks noGrp="1"/>
          </p:cNvSpPr>
          <p:nvPr>
            <p:ph idx="1"/>
          </p:nvPr>
        </p:nvSpPr>
        <p:spPr>
          <a:xfrm>
            <a:off x="455612" y="1601391"/>
            <a:ext cx="5943600" cy="4570809"/>
          </a:xfrm>
        </p:spPr>
        <p:txBody>
          <a:bodyPr>
            <a:normAutofit lnSpcReduction="10000"/>
          </a:bodyPr>
          <a:lstStyle/>
          <a:p>
            <a:pPr algn="just">
              <a:lnSpc>
                <a:spcPct val="150000"/>
              </a:lnSpc>
            </a:pPr>
            <a:r>
              <a:rPr lang="en-US" sz="2000" dirty="0">
                <a:latin typeface="Times New Roman" panose="02020603050405020304" pitchFamily="18" charset="0"/>
                <a:cs typeface="Times New Roman" panose="02020603050405020304" pitchFamily="18" charset="0"/>
              </a:rPr>
              <a:t>The Laboratory: is a facility that provides controlled conditions in which scientific or technological research, experiments, and measurement may be performed.</a:t>
            </a:r>
          </a:p>
          <a:p>
            <a:pPr algn="just">
              <a:lnSpc>
                <a:spcPct val="150000"/>
              </a:lnSpc>
            </a:pPr>
            <a:r>
              <a:rPr lang="en-US" sz="2000" dirty="0">
                <a:latin typeface="Times New Roman" panose="02020603050405020304" pitchFamily="18" charset="0"/>
                <a:cs typeface="Times New Roman" panose="02020603050405020304" pitchFamily="18" charset="0"/>
              </a:rPr>
              <a:t>Medical laboratory (clinical laboratory): is	a laboratory where clinical specimens (Whole blood, serum, plasma, urine, stool, sputum </a:t>
            </a:r>
            <a:r>
              <a:rPr lang="en-US" sz="2000" dirty="0" err="1">
                <a:latin typeface="Times New Roman" panose="02020603050405020304" pitchFamily="18" charset="0"/>
                <a:cs typeface="Times New Roman" panose="02020603050405020304" pitchFamily="18" charset="0"/>
              </a:rPr>
              <a:t>etc</a:t>
            </a:r>
            <a:r>
              <a:rPr lang="en-US" sz="2000" dirty="0">
                <a:latin typeface="Times New Roman" panose="02020603050405020304" pitchFamily="18" charset="0"/>
                <a:cs typeface="Times New Roman" panose="02020603050405020304" pitchFamily="18" charset="0"/>
              </a:rPr>
              <a:t>)are tested in order to get information about the health of a patient towards the diagnosis, treatment and prevention of disease.</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pic>
        <p:nvPicPr>
          <p:cNvPr id="2" name="Image 31">
            <a:extLst>
              <a:ext uri="{FF2B5EF4-FFF2-40B4-BE49-F238E27FC236}">
                <a16:creationId xmlns:a16="http://schemas.microsoft.com/office/drawing/2014/main" id="{D5200119-0CAE-C02C-D825-DE2D64D399BE}"/>
              </a:ext>
            </a:extLst>
          </p:cNvPr>
          <p:cNvPicPr>
            <a:picLocks/>
          </p:cNvPicPr>
          <p:nvPr/>
        </p:nvPicPr>
        <p:blipFill>
          <a:blip r:embed="rId2" cstate="print"/>
          <a:stretch>
            <a:fillRect/>
          </a:stretch>
        </p:blipFill>
        <p:spPr>
          <a:xfrm>
            <a:off x="6780213" y="3272589"/>
            <a:ext cx="4953000" cy="3218180"/>
          </a:xfrm>
          <a:prstGeom prst="rect">
            <a:avLst/>
          </a:prstGeom>
        </p:spPr>
      </p:pic>
    </p:spTree>
    <p:extLst>
      <p:ext uri="{BB962C8B-B14F-4D97-AF65-F5344CB8AC3E}">
        <p14:creationId xmlns:p14="http://schemas.microsoft.com/office/powerpoint/2010/main" val="11538928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419528-E7C5-41CA-8DD8-A3ADD45BC5BF}"/>
              </a:ext>
            </a:extLst>
          </p:cNvPr>
          <p:cNvSpPr>
            <a:spLocks noGrp="1"/>
          </p:cNvSpPr>
          <p:nvPr>
            <p:ph idx="1"/>
          </p:nvPr>
        </p:nvSpPr>
        <p:spPr>
          <a:xfrm>
            <a:off x="455612" y="1601391"/>
            <a:ext cx="11429999" cy="4570809"/>
          </a:xfrm>
        </p:spPr>
        <p:txBody>
          <a:bodyPr>
            <a:normAutofit/>
          </a:bodyPr>
          <a:lstStyle/>
          <a:p>
            <a:pPr marL="0" indent="0" algn="ctr">
              <a:lnSpc>
                <a:spcPct val="150000"/>
              </a:lnSpc>
              <a:buNone/>
            </a:pPr>
            <a:endParaRPr lang="en-US" sz="4000" b="1" kern="0" dirty="0">
              <a:solidFill>
                <a:srgbClr val="FF0000"/>
              </a:solidFill>
              <a:latin typeface="Calibri" panose="020F0502020204030204" pitchFamily="34" charset="0"/>
              <a:ea typeface="Calibri" panose="020F0502020204030204" pitchFamily="34" charset="0"/>
            </a:endParaRPr>
          </a:p>
          <a:p>
            <a:pPr marL="0" indent="0" algn="ctr">
              <a:lnSpc>
                <a:spcPct val="150000"/>
              </a:lnSpc>
              <a:buNone/>
            </a:pPr>
            <a:r>
              <a:rPr lang="en-US" sz="4000" b="1" kern="0" dirty="0">
                <a:solidFill>
                  <a:srgbClr val="FF0000"/>
                </a:solidFill>
                <a:effectLst/>
                <a:latin typeface="Calibri" panose="020F0502020204030204" pitchFamily="34" charset="0"/>
                <a:ea typeface="Calibri" panose="020F0502020204030204" pitchFamily="34" charset="0"/>
              </a:rPr>
              <a:t>Classification</a:t>
            </a:r>
            <a:r>
              <a:rPr lang="en-US" sz="4000" b="1" kern="0" spc="-160" dirty="0">
                <a:solidFill>
                  <a:srgbClr val="FF0000"/>
                </a:solidFill>
                <a:effectLst/>
                <a:latin typeface="Calibri" panose="020F0502020204030204" pitchFamily="34" charset="0"/>
                <a:ea typeface="Calibri" panose="020F0502020204030204" pitchFamily="34" charset="0"/>
              </a:rPr>
              <a:t> </a:t>
            </a:r>
            <a:r>
              <a:rPr lang="en-US" sz="4000" b="1" kern="0" dirty="0">
                <a:solidFill>
                  <a:srgbClr val="FF0000"/>
                </a:solidFill>
                <a:effectLst/>
                <a:latin typeface="Calibri" panose="020F0502020204030204" pitchFamily="34" charset="0"/>
                <a:ea typeface="Calibri" panose="020F0502020204030204" pitchFamily="34" charset="0"/>
              </a:rPr>
              <a:t>of</a:t>
            </a:r>
            <a:r>
              <a:rPr lang="en-US" sz="4000" b="1" kern="0" spc="-180" dirty="0">
                <a:solidFill>
                  <a:srgbClr val="FF0000"/>
                </a:solidFill>
                <a:effectLst/>
                <a:latin typeface="Calibri" panose="020F0502020204030204" pitchFamily="34" charset="0"/>
                <a:ea typeface="Calibri" panose="020F0502020204030204" pitchFamily="34" charset="0"/>
              </a:rPr>
              <a:t> </a:t>
            </a:r>
            <a:r>
              <a:rPr lang="en-US" sz="4000" b="1" kern="0" dirty="0">
                <a:solidFill>
                  <a:srgbClr val="FF0000"/>
                </a:solidFill>
                <a:effectLst/>
                <a:latin typeface="Calibri" panose="020F0502020204030204" pitchFamily="34" charset="0"/>
                <a:ea typeface="Calibri" panose="020F0502020204030204" pitchFamily="34" charset="0"/>
              </a:rPr>
              <a:t>medical </a:t>
            </a:r>
            <a:r>
              <a:rPr lang="en-US" sz="4000" b="1" kern="0" spc="-10" dirty="0">
                <a:solidFill>
                  <a:srgbClr val="FF0000"/>
                </a:solidFill>
                <a:effectLst/>
                <a:latin typeface="Calibri" panose="020F0502020204030204" pitchFamily="34" charset="0"/>
                <a:ea typeface="Calibri" panose="020F0502020204030204" pitchFamily="34" charset="0"/>
              </a:rPr>
              <a:t>laboratories</a:t>
            </a:r>
            <a:endParaRPr lang="en-US" sz="4000" b="1" kern="0" dirty="0">
              <a:effectLst/>
              <a:latin typeface="Calibri" panose="020F0502020204030204" pitchFamily="34" charset="0"/>
              <a:ea typeface="Calibri" panose="020F0502020204030204" pitchFamily="34" charset="0"/>
            </a:endParaRPr>
          </a:p>
          <a:p>
            <a:pPr marL="0" indent="0" algn="just">
              <a:lnSpc>
                <a:spcPct val="150000"/>
              </a:lnSpc>
              <a:buNone/>
            </a:pPr>
            <a:r>
              <a:rPr lang="en-US" sz="4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1473145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419528-E7C5-41CA-8DD8-A3ADD45BC5BF}"/>
              </a:ext>
            </a:extLst>
          </p:cNvPr>
          <p:cNvSpPr>
            <a:spLocks noGrp="1"/>
          </p:cNvSpPr>
          <p:nvPr>
            <p:ph idx="1"/>
          </p:nvPr>
        </p:nvSpPr>
        <p:spPr>
          <a:xfrm>
            <a:off x="455612" y="1601391"/>
            <a:ext cx="11429999" cy="4570809"/>
          </a:xfrm>
        </p:spPr>
        <p:txBody>
          <a:bodyPr>
            <a:normAutofit/>
          </a:bodyPr>
          <a:lstStyle/>
          <a:p>
            <a:pPr marL="1097280" marR="1061720" algn="ctr">
              <a:lnSpc>
                <a:spcPts val="4835"/>
              </a:lnSpc>
              <a:spcAft>
                <a:spcPts val="0"/>
              </a:spcAft>
            </a:pPr>
            <a:r>
              <a:rPr lang="en-US" sz="2800" b="1" dirty="0">
                <a:solidFill>
                  <a:srgbClr val="FF0000"/>
                </a:solidFill>
                <a:effectLst/>
                <a:latin typeface="Calibri" panose="020F0502020204030204" pitchFamily="34" charset="0"/>
                <a:ea typeface="Calibri" panose="020F0502020204030204" pitchFamily="34" charset="0"/>
              </a:rPr>
              <a:t>Basic</a:t>
            </a:r>
            <a:r>
              <a:rPr lang="en-US" sz="2800" b="1" spc="-230" dirty="0">
                <a:solidFill>
                  <a:srgbClr val="FF0000"/>
                </a:solidFill>
                <a:effectLst/>
                <a:latin typeface="Calibri" panose="020F0502020204030204" pitchFamily="34" charset="0"/>
                <a:ea typeface="Calibri" panose="020F0502020204030204" pitchFamily="34" charset="0"/>
              </a:rPr>
              <a:t> </a:t>
            </a:r>
            <a:r>
              <a:rPr lang="en-US" sz="2800" b="1" dirty="0">
                <a:solidFill>
                  <a:srgbClr val="FF0000"/>
                </a:solidFill>
                <a:effectLst/>
                <a:latin typeface="Calibri" panose="020F0502020204030204" pitchFamily="34" charset="0"/>
                <a:ea typeface="Calibri" panose="020F0502020204030204" pitchFamily="34" charset="0"/>
              </a:rPr>
              <a:t>laboratory</a:t>
            </a:r>
            <a:r>
              <a:rPr lang="en-US" sz="2800" b="1" spc="-160" dirty="0">
                <a:solidFill>
                  <a:srgbClr val="FF0000"/>
                </a:solidFill>
                <a:effectLst/>
                <a:latin typeface="Calibri" panose="020F0502020204030204" pitchFamily="34" charset="0"/>
                <a:ea typeface="Calibri" panose="020F0502020204030204" pitchFamily="34" charset="0"/>
              </a:rPr>
              <a:t> </a:t>
            </a:r>
            <a:r>
              <a:rPr lang="en-US" sz="2800" b="1" dirty="0">
                <a:solidFill>
                  <a:srgbClr val="FF0000"/>
                </a:solidFill>
                <a:effectLst/>
                <a:latin typeface="Calibri" panose="020F0502020204030204" pitchFamily="34" charset="0"/>
                <a:ea typeface="Calibri" panose="020F0502020204030204" pitchFamily="34" charset="0"/>
              </a:rPr>
              <a:t>level</a:t>
            </a:r>
            <a:r>
              <a:rPr lang="en-US" sz="2800" b="1" spc="-225" dirty="0">
                <a:solidFill>
                  <a:srgbClr val="FF0000"/>
                </a:solidFill>
                <a:effectLst/>
                <a:latin typeface="Calibri" panose="020F0502020204030204" pitchFamily="34" charset="0"/>
                <a:ea typeface="Calibri" panose="020F0502020204030204" pitchFamily="34" charset="0"/>
              </a:rPr>
              <a:t> </a:t>
            </a:r>
            <a:r>
              <a:rPr lang="en-US" sz="2800" b="1" spc="-50" dirty="0">
                <a:solidFill>
                  <a:srgbClr val="FF0000"/>
                </a:solidFill>
                <a:effectLst/>
                <a:latin typeface="Calibri" panose="020F0502020204030204" pitchFamily="34" charset="0"/>
                <a:ea typeface="Calibri" panose="020F0502020204030204" pitchFamily="34" charset="0"/>
              </a:rPr>
              <a:t>I</a:t>
            </a:r>
            <a:endParaRPr lang="en-US" sz="2800" dirty="0">
              <a:effectLst/>
              <a:latin typeface="Calibri" panose="020F0502020204030204" pitchFamily="34" charset="0"/>
              <a:ea typeface="Calibri" panose="020F0502020204030204" pitchFamily="34" charset="0"/>
            </a:endParaRPr>
          </a:p>
          <a:p>
            <a:pPr marL="193040" marR="228600" algn="just">
              <a:lnSpc>
                <a:spcPct val="97000"/>
              </a:lnSpc>
              <a:spcBef>
                <a:spcPts val="3645"/>
              </a:spcBef>
              <a:spcAft>
                <a:spcPts val="0"/>
              </a:spcAft>
            </a:pPr>
            <a:r>
              <a:rPr lang="en-US" sz="2800" dirty="0">
                <a:effectLst/>
                <a:latin typeface="Calibri" panose="020F0502020204030204" pitchFamily="34" charset="0"/>
                <a:ea typeface="Calibri" panose="020F0502020204030204" pitchFamily="34" charset="0"/>
              </a:rPr>
              <a:t>Basic laboratory level I is the simplest kind and adequate for work with organisms which have low risk</a:t>
            </a:r>
            <a:r>
              <a:rPr lang="en-US" sz="2800" spc="-55"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to</a:t>
            </a:r>
            <a:r>
              <a:rPr lang="en-US" sz="2800" spc="-45"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the</a:t>
            </a:r>
            <a:r>
              <a:rPr lang="en-US" sz="2800" spc="-45"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individual</a:t>
            </a:r>
            <a:r>
              <a:rPr lang="en-US" sz="2800" spc="-15"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laboratory</a:t>
            </a:r>
            <a:r>
              <a:rPr lang="en-US" sz="2800" spc="-20"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personnel</a:t>
            </a:r>
            <a:r>
              <a:rPr lang="en-US" sz="2800" spc="-40"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as</a:t>
            </a:r>
            <a:r>
              <a:rPr lang="en-US" sz="2800" spc="-20"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well</a:t>
            </a:r>
            <a:r>
              <a:rPr lang="en-US" sz="2800" spc="-30"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as to the members of the community.</a:t>
            </a:r>
          </a:p>
          <a:p>
            <a:pPr marL="193040">
              <a:lnSpc>
                <a:spcPts val="3875"/>
              </a:lnSpc>
              <a:spcBef>
                <a:spcPts val="760"/>
              </a:spcBef>
              <a:spcAft>
                <a:spcPts val="0"/>
              </a:spcAft>
            </a:pPr>
            <a:r>
              <a:rPr lang="en-US" sz="2800" dirty="0">
                <a:effectLst/>
                <a:latin typeface="Calibri" panose="020F0502020204030204" pitchFamily="34" charset="0"/>
                <a:ea typeface="Calibri" panose="020F0502020204030204" pitchFamily="34" charset="0"/>
              </a:rPr>
              <a:t>Such</a:t>
            </a:r>
            <a:r>
              <a:rPr lang="en-US" sz="2800" spc="100"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organisms</a:t>
            </a:r>
            <a:r>
              <a:rPr lang="en-US" sz="2800" spc="105"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are</a:t>
            </a:r>
            <a:r>
              <a:rPr lang="en-US" sz="2800" spc="80"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categorized</a:t>
            </a:r>
            <a:r>
              <a:rPr lang="en-US" sz="2800" spc="100"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under</a:t>
            </a:r>
            <a:r>
              <a:rPr lang="en-US" sz="2800" spc="95" dirty="0">
                <a:effectLst/>
                <a:latin typeface="Calibri" panose="020F0502020204030204" pitchFamily="34" charset="0"/>
                <a:ea typeface="Calibri" panose="020F0502020204030204" pitchFamily="34" charset="0"/>
              </a:rPr>
              <a:t> </a:t>
            </a:r>
            <a:r>
              <a:rPr lang="en-US" sz="2800" b="1" dirty="0">
                <a:solidFill>
                  <a:srgbClr val="FF0000"/>
                </a:solidFill>
                <a:effectLst/>
                <a:latin typeface="Calibri" panose="020F0502020204030204" pitchFamily="34" charset="0"/>
                <a:ea typeface="Calibri" panose="020F0502020204030204" pitchFamily="34" charset="0"/>
              </a:rPr>
              <a:t>Risk</a:t>
            </a:r>
            <a:r>
              <a:rPr lang="en-US" sz="2800" b="1" spc="115" dirty="0">
                <a:solidFill>
                  <a:srgbClr val="FF0000"/>
                </a:solidFill>
                <a:effectLst/>
                <a:latin typeface="Calibri" panose="020F0502020204030204" pitchFamily="34" charset="0"/>
                <a:ea typeface="Calibri" panose="020F0502020204030204" pitchFamily="34" charset="0"/>
              </a:rPr>
              <a:t> </a:t>
            </a:r>
            <a:r>
              <a:rPr lang="en-US" sz="2800" b="1" dirty="0">
                <a:solidFill>
                  <a:srgbClr val="FF0000"/>
                </a:solidFill>
                <a:effectLst/>
                <a:latin typeface="Calibri" panose="020F0502020204030204" pitchFamily="34" charset="0"/>
                <a:ea typeface="Calibri" panose="020F0502020204030204" pitchFamily="34" charset="0"/>
              </a:rPr>
              <a:t>Group</a:t>
            </a:r>
            <a:r>
              <a:rPr lang="en-US" sz="2800" b="1" spc="95" dirty="0">
                <a:solidFill>
                  <a:srgbClr val="FF0000"/>
                </a:solidFill>
                <a:effectLst/>
                <a:latin typeface="Calibri" panose="020F0502020204030204" pitchFamily="34" charset="0"/>
                <a:ea typeface="Calibri" panose="020F0502020204030204" pitchFamily="34" charset="0"/>
              </a:rPr>
              <a:t> </a:t>
            </a:r>
            <a:r>
              <a:rPr lang="en-US" sz="2800" b="1" spc="-50" dirty="0">
                <a:solidFill>
                  <a:srgbClr val="FF0000"/>
                </a:solidFill>
                <a:effectLst/>
                <a:latin typeface="Calibri" panose="020F0502020204030204" pitchFamily="34" charset="0"/>
                <a:ea typeface="Calibri" panose="020F0502020204030204" pitchFamily="34" charset="0"/>
              </a:rPr>
              <a:t>I</a:t>
            </a:r>
            <a:endParaRPr lang="en-US" sz="2800" dirty="0">
              <a:effectLst/>
              <a:latin typeface="Calibri" panose="020F0502020204030204" pitchFamily="34" charset="0"/>
              <a:ea typeface="Calibri" panose="020F0502020204030204" pitchFamily="34" charset="0"/>
            </a:endParaRPr>
          </a:p>
          <a:p>
            <a:pPr marL="193040">
              <a:lnSpc>
                <a:spcPts val="3875"/>
              </a:lnSpc>
            </a:pPr>
            <a:r>
              <a:rPr lang="en-US" sz="2800" dirty="0">
                <a:effectLst/>
                <a:latin typeface="Calibri" panose="020F0502020204030204" pitchFamily="34" charset="0"/>
                <a:ea typeface="Calibri" panose="020F0502020204030204" pitchFamily="34" charset="0"/>
              </a:rPr>
              <a:t>by</a:t>
            </a:r>
            <a:r>
              <a:rPr lang="en-US" sz="2800" spc="-115"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WHO.</a:t>
            </a:r>
            <a:r>
              <a:rPr lang="en-US" sz="2800" spc="-75"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These</a:t>
            </a:r>
            <a:r>
              <a:rPr lang="en-US" sz="2800" spc="-115"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organisms</a:t>
            </a:r>
            <a:r>
              <a:rPr lang="en-US" sz="2800" spc="-85"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are</a:t>
            </a:r>
            <a:r>
              <a:rPr lang="en-US" sz="2800" spc="-110"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unlikely</a:t>
            </a:r>
            <a:r>
              <a:rPr lang="en-US" sz="2800" spc="-130"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to</a:t>
            </a:r>
            <a:r>
              <a:rPr lang="en-US" sz="2800" spc="-125" dirty="0">
                <a:effectLst/>
                <a:latin typeface="Calibri" panose="020F0502020204030204" pitchFamily="34" charset="0"/>
                <a:ea typeface="Calibri" panose="020F0502020204030204" pitchFamily="34" charset="0"/>
              </a:rPr>
              <a:t> </a:t>
            </a:r>
            <a:r>
              <a:rPr lang="en-US" sz="2800" spc="-10" dirty="0">
                <a:effectLst/>
                <a:latin typeface="Calibri" panose="020F0502020204030204" pitchFamily="34" charset="0"/>
                <a:ea typeface="Calibri" panose="020F0502020204030204" pitchFamily="34" charset="0"/>
              </a:rPr>
              <a:t>cause</a:t>
            </a:r>
            <a:endParaRPr lang="en-US" sz="2800" dirty="0">
              <a:effectLst/>
              <a:latin typeface="Calibri" panose="020F0502020204030204" pitchFamily="34" charset="0"/>
              <a:ea typeface="Calibri" panose="020F0502020204030204" pitchFamily="34" charset="0"/>
            </a:endParaRPr>
          </a:p>
          <a:p>
            <a:pPr marL="193040">
              <a:lnSpc>
                <a:spcPct val="97000"/>
              </a:lnSpc>
              <a:spcBef>
                <a:spcPts val="765"/>
              </a:spcBef>
              <a:spcAft>
                <a:spcPts val="0"/>
              </a:spcAft>
            </a:pPr>
            <a:r>
              <a:rPr lang="en-US" sz="2800" dirty="0">
                <a:effectLst/>
                <a:latin typeface="Calibri" panose="020F0502020204030204" pitchFamily="34" charset="0"/>
                <a:ea typeface="Calibri" panose="020F0502020204030204" pitchFamily="34" charset="0"/>
              </a:rPr>
              <a:t>human</a:t>
            </a:r>
            <a:r>
              <a:rPr lang="en-US" sz="2800" spc="200"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diseases.</a:t>
            </a:r>
            <a:r>
              <a:rPr lang="en-US" sz="2800" spc="200"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Example,</a:t>
            </a:r>
            <a:r>
              <a:rPr lang="en-US" sz="2800" spc="200"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food</a:t>
            </a:r>
            <a:r>
              <a:rPr lang="en-US" sz="2800" spc="200"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spoilage</a:t>
            </a:r>
            <a:r>
              <a:rPr lang="en-US" sz="2800" spc="200"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bacteria,</a:t>
            </a:r>
            <a:r>
              <a:rPr lang="en-US" sz="2800" spc="400"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common molds and yeasts.</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186677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419528-E7C5-41CA-8DD8-A3ADD45BC5BF}"/>
              </a:ext>
            </a:extLst>
          </p:cNvPr>
          <p:cNvSpPr>
            <a:spLocks noGrp="1"/>
          </p:cNvSpPr>
          <p:nvPr>
            <p:ph idx="1"/>
          </p:nvPr>
        </p:nvSpPr>
        <p:spPr>
          <a:xfrm>
            <a:off x="455612" y="1601391"/>
            <a:ext cx="11429999" cy="4570809"/>
          </a:xfrm>
        </p:spPr>
        <p:txBody>
          <a:bodyPr>
            <a:normAutofit/>
          </a:bodyPr>
          <a:lstStyle/>
          <a:p>
            <a:pPr marL="1097280" marR="1059180" algn="ctr">
              <a:lnSpc>
                <a:spcPts val="4895"/>
              </a:lnSpc>
            </a:pPr>
            <a:r>
              <a:rPr lang="en-US" sz="2400" b="1" kern="0" dirty="0">
                <a:solidFill>
                  <a:srgbClr val="FF0000"/>
                </a:solidFill>
                <a:effectLst/>
                <a:latin typeface="Calibri" panose="020F0502020204030204" pitchFamily="34" charset="0"/>
                <a:ea typeface="Calibri" panose="020F0502020204030204" pitchFamily="34" charset="0"/>
              </a:rPr>
              <a:t>Basic</a:t>
            </a:r>
            <a:r>
              <a:rPr lang="en-US" sz="2400" b="1" kern="0" spc="-240" dirty="0">
                <a:solidFill>
                  <a:srgbClr val="FF0000"/>
                </a:solidFill>
                <a:effectLst/>
                <a:latin typeface="Calibri" panose="020F0502020204030204" pitchFamily="34" charset="0"/>
                <a:ea typeface="Calibri" panose="020F0502020204030204" pitchFamily="34" charset="0"/>
              </a:rPr>
              <a:t> </a:t>
            </a:r>
            <a:r>
              <a:rPr lang="en-US" sz="2400" b="1" kern="0" dirty="0">
                <a:solidFill>
                  <a:srgbClr val="FF0000"/>
                </a:solidFill>
                <a:effectLst/>
                <a:latin typeface="Calibri" panose="020F0502020204030204" pitchFamily="34" charset="0"/>
                <a:ea typeface="Calibri" panose="020F0502020204030204" pitchFamily="34" charset="0"/>
              </a:rPr>
              <a:t>laboratory</a:t>
            </a:r>
            <a:r>
              <a:rPr lang="en-US" sz="2400" b="1" kern="0" spc="-170" dirty="0">
                <a:solidFill>
                  <a:srgbClr val="FF0000"/>
                </a:solidFill>
                <a:effectLst/>
                <a:latin typeface="Calibri" panose="020F0502020204030204" pitchFamily="34" charset="0"/>
                <a:ea typeface="Calibri" panose="020F0502020204030204" pitchFamily="34" charset="0"/>
              </a:rPr>
              <a:t> </a:t>
            </a:r>
            <a:r>
              <a:rPr lang="en-US" sz="2400" b="1" kern="0" dirty="0">
                <a:solidFill>
                  <a:srgbClr val="FF0000"/>
                </a:solidFill>
                <a:effectLst/>
                <a:latin typeface="Calibri" panose="020F0502020204030204" pitchFamily="34" charset="0"/>
                <a:ea typeface="Calibri" panose="020F0502020204030204" pitchFamily="34" charset="0"/>
              </a:rPr>
              <a:t>level</a:t>
            </a:r>
            <a:r>
              <a:rPr lang="en-US" sz="2400" b="1" kern="0" spc="-230" dirty="0">
                <a:solidFill>
                  <a:srgbClr val="FF0000"/>
                </a:solidFill>
                <a:effectLst/>
                <a:latin typeface="Calibri" panose="020F0502020204030204" pitchFamily="34" charset="0"/>
                <a:ea typeface="Calibri" panose="020F0502020204030204" pitchFamily="34" charset="0"/>
              </a:rPr>
              <a:t> </a:t>
            </a:r>
            <a:r>
              <a:rPr lang="en-US" sz="2400" b="1" kern="0" spc="-25" dirty="0">
                <a:solidFill>
                  <a:srgbClr val="FF0000"/>
                </a:solidFill>
                <a:effectLst/>
                <a:latin typeface="Calibri" panose="020F0502020204030204" pitchFamily="34" charset="0"/>
                <a:ea typeface="Calibri" panose="020F0502020204030204" pitchFamily="34" charset="0"/>
              </a:rPr>
              <a:t>II</a:t>
            </a:r>
            <a:endParaRPr lang="en-US" sz="2400" b="1" kern="0" dirty="0">
              <a:effectLst/>
              <a:latin typeface="Calibri" panose="020F0502020204030204" pitchFamily="34" charset="0"/>
              <a:ea typeface="Calibri" panose="020F0502020204030204" pitchFamily="34" charset="0"/>
            </a:endParaRPr>
          </a:p>
          <a:p>
            <a:pPr>
              <a:spcBef>
                <a:spcPts val="325"/>
              </a:spcBef>
            </a:pPr>
            <a:r>
              <a:rPr lang="en-US" sz="2400" b="1" dirty="0">
                <a:effectLst/>
                <a:latin typeface="Calibri" panose="020F0502020204030204" pitchFamily="34" charset="0"/>
                <a:ea typeface="Calibri" panose="020F0502020204030204" pitchFamily="34" charset="0"/>
              </a:rPr>
              <a:t> </a:t>
            </a:r>
            <a:endParaRPr lang="en-US" sz="2400" dirty="0">
              <a:effectLst/>
              <a:latin typeface="Calibri" panose="020F0502020204030204" pitchFamily="34" charset="0"/>
              <a:ea typeface="Calibri" panose="020F0502020204030204" pitchFamily="34" charset="0"/>
            </a:endParaRPr>
          </a:p>
          <a:p>
            <a:pPr marL="116840" marR="136525">
              <a:lnSpc>
                <a:spcPct val="97000"/>
              </a:lnSpc>
              <a:spcAft>
                <a:spcPts val="0"/>
              </a:spcAft>
            </a:pPr>
            <a:r>
              <a:rPr lang="en-US" sz="2400" dirty="0">
                <a:effectLst/>
                <a:latin typeface="Calibri" panose="020F0502020204030204" pitchFamily="34" charset="0"/>
                <a:ea typeface="Calibri" panose="020F0502020204030204" pitchFamily="34" charset="0"/>
              </a:rPr>
              <a:t>Basic laboratory </a:t>
            </a:r>
            <a:r>
              <a:rPr lang="en-US" sz="2400" b="1" dirty="0">
                <a:solidFill>
                  <a:srgbClr val="FF0000"/>
                </a:solidFill>
                <a:effectLst/>
                <a:latin typeface="Calibri" panose="020F0502020204030204" pitchFamily="34" charset="0"/>
                <a:ea typeface="Calibri" panose="020F0502020204030204" pitchFamily="34" charset="0"/>
              </a:rPr>
              <a:t>level II </a:t>
            </a:r>
            <a:r>
              <a:rPr lang="en-US" sz="2400" dirty="0">
                <a:effectLst/>
                <a:latin typeface="Calibri" panose="020F0502020204030204" pitchFamily="34" charset="0"/>
                <a:ea typeface="Calibri" panose="020F0502020204030204" pitchFamily="34" charset="0"/>
              </a:rPr>
              <a:t>is suitable</a:t>
            </a:r>
            <a:r>
              <a:rPr lang="en-US" sz="2400" spc="-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for work with organisms that</a:t>
            </a:r>
            <a:r>
              <a:rPr lang="en-US" sz="2400" spc="-7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predispose</a:t>
            </a:r>
            <a:r>
              <a:rPr lang="en-US" sz="2400" spc="-11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to</a:t>
            </a:r>
            <a:r>
              <a:rPr lang="en-US" sz="2400" spc="-7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moderate</a:t>
            </a:r>
            <a:r>
              <a:rPr lang="en-US" sz="2400" spc="-11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risk</a:t>
            </a:r>
            <a:r>
              <a:rPr lang="en-US" sz="2400" spc="-5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to</a:t>
            </a:r>
            <a:r>
              <a:rPr lang="en-US" sz="2400" spc="-7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the</a:t>
            </a:r>
            <a:r>
              <a:rPr lang="en-US" sz="2400" spc="-7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laboratory</a:t>
            </a:r>
            <a:r>
              <a:rPr lang="en-US" sz="2400" spc="-11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worker</a:t>
            </a:r>
            <a:r>
              <a:rPr lang="en-US" sz="2400" spc="-10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and</a:t>
            </a:r>
          </a:p>
          <a:p>
            <a:pPr marL="116840">
              <a:lnSpc>
                <a:spcPct val="78000"/>
              </a:lnSpc>
              <a:spcBef>
                <a:spcPts val="510"/>
              </a:spcBef>
              <a:spcAft>
                <a:spcPts val="0"/>
              </a:spcAft>
            </a:pPr>
            <a:r>
              <a:rPr lang="en-US" sz="2400" dirty="0">
                <a:effectLst/>
                <a:latin typeface="Calibri" panose="020F0502020204030204" pitchFamily="34" charset="0"/>
                <a:ea typeface="Calibri" panose="020F0502020204030204" pitchFamily="34" charset="0"/>
              </a:rPr>
              <a:t>a limited risk to the members of the community.</a:t>
            </a:r>
            <a:r>
              <a:rPr lang="en-US" sz="2400" spc="-7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Such organisms</a:t>
            </a:r>
            <a:r>
              <a:rPr lang="en-US" sz="2400" spc="-5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are</a:t>
            </a:r>
            <a:r>
              <a:rPr lang="en-US" sz="2400" spc="-8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categorized</a:t>
            </a:r>
            <a:r>
              <a:rPr lang="en-US" sz="2400" spc="-11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under</a:t>
            </a:r>
            <a:r>
              <a:rPr lang="en-US" sz="2400" spc="-60" dirty="0">
                <a:effectLst/>
                <a:latin typeface="Calibri" panose="020F0502020204030204" pitchFamily="34" charset="0"/>
                <a:ea typeface="Calibri" panose="020F0502020204030204" pitchFamily="34" charset="0"/>
              </a:rPr>
              <a:t> </a:t>
            </a:r>
            <a:r>
              <a:rPr lang="en-US" sz="2400" b="1" dirty="0">
                <a:solidFill>
                  <a:srgbClr val="FF0000"/>
                </a:solidFill>
                <a:effectLst/>
                <a:latin typeface="Calibri" panose="020F0502020204030204" pitchFamily="34" charset="0"/>
                <a:ea typeface="Calibri" panose="020F0502020204030204" pitchFamily="34" charset="0"/>
              </a:rPr>
              <a:t>Risk</a:t>
            </a:r>
            <a:r>
              <a:rPr lang="en-US" sz="2400" b="1" spc="-75" dirty="0">
                <a:solidFill>
                  <a:srgbClr val="FF0000"/>
                </a:solidFill>
                <a:effectLst/>
                <a:latin typeface="Calibri" panose="020F0502020204030204" pitchFamily="34" charset="0"/>
                <a:ea typeface="Calibri" panose="020F0502020204030204" pitchFamily="34" charset="0"/>
              </a:rPr>
              <a:t> </a:t>
            </a:r>
            <a:r>
              <a:rPr lang="en-US" sz="2400" b="1" dirty="0">
                <a:solidFill>
                  <a:srgbClr val="FF0000"/>
                </a:solidFill>
                <a:effectLst/>
                <a:latin typeface="Calibri" panose="020F0502020204030204" pitchFamily="34" charset="0"/>
                <a:ea typeface="Calibri" panose="020F0502020204030204" pitchFamily="34" charset="0"/>
              </a:rPr>
              <a:t>Group</a:t>
            </a:r>
            <a:r>
              <a:rPr lang="en-US" sz="2400" b="1" spc="-75" dirty="0">
                <a:solidFill>
                  <a:srgbClr val="FF0000"/>
                </a:solidFill>
                <a:effectLst/>
                <a:latin typeface="Calibri" panose="020F0502020204030204" pitchFamily="34" charset="0"/>
                <a:ea typeface="Calibri" panose="020F0502020204030204" pitchFamily="34" charset="0"/>
              </a:rPr>
              <a:t> </a:t>
            </a:r>
            <a:r>
              <a:rPr lang="en-US" sz="2400" b="1" dirty="0">
                <a:solidFill>
                  <a:srgbClr val="FF0000"/>
                </a:solidFill>
                <a:effectLst/>
                <a:latin typeface="Calibri" panose="020F0502020204030204" pitchFamily="34" charset="0"/>
                <a:ea typeface="Calibri" panose="020F0502020204030204" pitchFamily="34" charset="0"/>
              </a:rPr>
              <a:t>II</a:t>
            </a:r>
            <a:r>
              <a:rPr lang="en-US" sz="2400" b="1" spc="-45" dirty="0">
                <a:solidFill>
                  <a:srgbClr val="FF0000"/>
                </a:solidFill>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by</a:t>
            </a:r>
            <a:r>
              <a:rPr lang="en-US" sz="2400" spc="-5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WHO.</a:t>
            </a:r>
          </a:p>
          <a:p>
            <a:pPr marL="116840" marR="135255">
              <a:lnSpc>
                <a:spcPct val="88000"/>
              </a:lnSpc>
              <a:spcBef>
                <a:spcPts val="370"/>
              </a:spcBef>
              <a:spcAft>
                <a:spcPts val="0"/>
              </a:spcAft>
            </a:pPr>
            <a:r>
              <a:rPr lang="en-US" sz="2400" dirty="0">
                <a:effectLst/>
                <a:latin typeface="Calibri" panose="020F0502020204030204" pitchFamily="34" charset="0"/>
                <a:ea typeface="Calibri" panose="020F0502020204030204" pitchFamily="34" charset="0"/>
              </a:rPr>
              <a:t>They can cause serious human diseases but not serious hazards</a:t>
            </a:r>
            <a:r>
              <a:rPr lang="en-US" sz="2400" spc="-11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due</a:t>
            </a:r>
            <a:r>
              <a:rPr lang="en-US" sz="2400" spc="-9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to</a:t>
            </a:r>
            <a:r>
              <a:rPr lang="en-US" sz="2400" spc="-90" dirty="0">
                <a:effectLst/>
                <a:latin typeface="Calibri" panose="020F0502020204030204" pitchFamily="34" charset="0"/>
                <a:ea typeface="Calibri" panose="020F0502020204030204" pitchFamily="34" charset="0"/>
              </a:rPr>
              <a:t> </a:t>
            </a:r>
            <a:r>
              <a:rPr lang="en-US" sz="2400" u="sng" dirty="0">
                <a:solidFill>
                  <a:srgbClr val="0066FF"/>
                </a:solidFill>
                <a:effectLst/>
                <a:uFill>
                  <a:solidFill>
                    <a:srgbClr val="0066FF"/>
                  </a:solidFill>
                </a:uFill>
                <a:latin typeface="Calibri" panose="020F0502020204030204" pitchFamily="34" charset="0"/>
                <a:ea typeface="Calibri" panose="020F0502020204030204" pitchFamily="34" charset="0"/>
              </a:rPr>
              <a:t>the</a:t>
            </a:r>
            <a:r>
              <a:rPr lang="en-US" sz="2400" u="sng" spc="-95" dirty="0">
                <a:solidFill>
                  <a:srgbClr val="0066FF"/>
                </a:solidFill>
                <a:effectLst/>
                <a:uFill>
                  <a:solidFill>
                    <a:srgbClr val="0066FF"/>
                  </a:solidFill>
                </a:uFill>
                <a:latin typeface="Calibri" panose="020F0502020204030204" pitchFamily="34" charset="0"/>
                <a:ea typeface="Calibri" panose="020F0502020204030204" pitchFamily="34" charset="0"/>
              </a:rPr>
              <a:t> </a:t>
            </a:r>
            <a:r>
              <a:rPr lang="en-US" sz="2400" u="sng" dirty="0">
                <a:solidFill>
                  <a:srgbClr val="0066FF"/>
                </a:solidFill>
                <a:effectLst/>
                <a:uFill>
                  <a:solidFill>
                    <a:srgbClr val="0066FF"/>
                  </a:solidFill>
                </a:uFill>
                <a:latin typeface="Calibri" panose="020F0502020204030204" pitchFamily="34" charset="0"/>
                <a:ea typeface="Calibri" panose="020F0502020204030204" pitchFamily="34" charset="0"/>
              </a:rPr>
              <a:t>availability</a:t>
            </a:r>
            <a:r>
              <a:rPr lang="en-US" sz="2400" u="sng" spc="-85" dirty="0">
                <a:solidFill>
                  <a:srgbClr val="0066FF"/>
                </a:solidFill>
                <a:effectLst/>
                <a:uFill>
                  <a:solidFill>
                    <a:srgbClr val="0066FF"/>
                  </a:solidFill>
                </a:uFill>
                <a:latin typeface="Calibri" panose="020F0502020204030204" pitchFamily="34" charset="0"/>
                <a:ea typeface="Calibri" panose="020F0502020204030204" pitchFamily="34" charset="0"/>
              </a:rPr>
              <a:t> </a:t>
            </a:r>
            <a:r>
              <a:rPr lang="en-US" sz="2400" u="sng" dirty="0">
                <a:solidFill>
                  <a:srgbClr val="0066FF"/>
                </a:solidFill>
                <a:effectLst/>
                <a:uFill>
                  <a:solidFill>
                    <a:srgbClr val="0066FF"/>
                  </a:solidFill>
                </a:uFill>
                <a:latin typeface="Calibri" panose="020F0502020204030204" pitchFamily="34" charset="0"/>
                <a:ea typeface="Calibri" panose="020F0502020204030204" pitchFamily="34" charset="0"/>
              </a:rPr>
              <a:t>of</a:t>
            </a:r>
            <a:r>
              <a:rPr lang="en-US" sz="2400" u="sng" spc="-95" dirty="0">
                <a:solidFill>
                  <a:srgbClr val="0066FF"/>
                </a:solidFill>
                <a:effectLst/>
                <a:uFill>
                  <a:solidFill>
                    <a:srgbClr val="0066FF"/>
                  </a:solidFill>
                </a:uFill>
                <a:latin typeface="Calibri" panose="020F0502020204030204" pitchFamily="34" charset="0"/>
                <a:ea typeface="Calibri" panose="020F0502020204030204" pitchFamily="34" charset="0"/>
              </a:rPr>
              <a:t> </a:t>
            </a:r>
            <a:r>
              <a:rPr lang="en-US" sz="2400" u="sng" dirty="0">
                <a:solidFill>
                  <a:srgbClr val="0066FF"/>
                </a:solidFill>
                <a:effectLst/>
                <a:uFill>
                  <a:solidFill>
                    <a:srgbClr val="0066FF"/>
                  </a:solidFill>
                </a:uFill>
                <a:latin typeface="Calibri" panose="020F0502020204030204" pitchFamily="34" charset="0"/>
                <a:ea typeface="Calibri" panose="020F0502020204030204" pitchFamily="34" charset="0"/>
              </a:rPr>
              <a:t>effective</a:t>
            </a:r>
            <a:r>
              <a:rPr lang="en-US" sz="2400" u="sng" spc="-95" dirty="0">
                <a:solidFill>
                  <a:srgbClr val="0066FF"/>
                </a:solidFill>
                <a:effectLst/>
                <a:uFill>
                  <a:solidFill>
                    <a:srgbClr val="0066FF"/>
                  </a:solidFill>
                </a:uFill>
                <a:latin typeface="Calibri" panose="020F0502020204030204" pitchFamily="34" charset="0"/>
                <a:ea typeface="Calibri" panose="020F0502020204030204" pitchFamily="34" charset="0"/>
              </a:rPr>
              <a:t> </a:t>
            </a:r>
            <a:r>
              <a:rPr lang="en-US" sz="2400" u="sng" dirty="0">
                <a:solidFill>
                  <a:srgbClr val="0066FF"/>
                </a:solidFill>
                <a:effectLst/>
                <a:uFill>
                  <a:solidFill>
                    <a:srgbClr val="0066FF"/>
                  </a:solidFill>
                </a:uFill>
                <a:latin typeface="Calibri" panose="020F0502020204030204" pitchFamily="34" charset="0"/>
                <a:ea typeface="Calibri" panose="020F0502020204030204" pitchFamily="34" charset="0"/>
              </a:rPr>
              <a:t>preventive</a:t>
            </a:r>
            <a:r>
              <a:rPr lang="en-US" sz="2400" u="sng" spc="-105" dirty="0">
                <a:solidFill>
                  <a:srgbClr val="0066FF"/>
                </a:solidFill>
                <a:effectLst/>
                <a:uFill>
                  <a:solidFill>
                    <a:srgbClr val="0066FF"/>
                  </a:solidFill>
                </a:uFill>
                <a:latin typeface="Calibri" panose="020F0502020204030204" pitchFamily="34" charset="0"/>
                <a:ea typeface="Calibri" panose="020F0502020204030204" pitchFamily="34" charset="0"/>
              </a:rPr>
              <a:t> </a:t>
            </a:r>
            <a:r>
              <a:rPr lang="en-US" sz="2400" u="sng" dirty="0">
                <a:solidFill>
                  <a:srgbClr val="0066FF"/>
                </a:solidFill>
                <a:effectLst/>
                <a:uFill>
                  <a:solidFill>
                    <a:srgbClr val="0066FF"/>
                  </a:solidFill>
                </a:uFill>
                <a:latin typeface="Calibri" panose="020F0502020204030204" pitchFamily="34" charset="0"/>
                <a:ea typeface="Calibri" panose="020F0502020204030204" pitchFamily="34" charset="0"/>
              </a:rPr>
              <a:t>measures</a:t>
            </a:r>
            <a:r>
              <a:rPr lang="en-US" sz="2400" dirty="0">
                <a:solidFill>
                  <a:srgbClr val="0066FF"/>
                </a:solidFill>
                <a:effectLst/>
                <a:latin typeface="Calibri" panose="020F0502020204030204" pitchFamily="34" charset="0"/>
                <a:ea typeface="Calibri" panose="020F0502020204030204" pitchFamily="34" charset="0"/>
              </a:rPr>
              <a:t> </a:t>
            </a:r>
            <a:r>
              <a:rPr lang="en-US" sz="2400" u="sng" dirty="0">
                <a:solidFill>
                  <a:srgbClr val="0066FF"/>
                </a:solidFill>
                <a:effectLst/>
                <a:uFill>
                  <a:solidFill>
                    <a:srgbClr val="0066FF"/>
                  </a:solidFill>
                </a:uFill>
                <a:latin typeface="Calibri" panose="020F0502020204030204" pitchFamily="34" charset="0"/>
                <a:ea typeface="Calibri" panose="020F0502020204030204" pitchFamily="34" charset="0"/>
              </a:rPr>
              <a:t>and treatment.</a:t>
            </a:r>
            <a:endParaRPr lang="en-US" sz="2400" dirty="0">
              <a:effectLst/>
              <a:latin typeface="Calibri" panose="020F0502020204030204" pitchFamily="34" charset="0"/>
              <a:ea typeface="Calibri" panose="020F0502020204030204" pitchFamily="34" charset="0"/>
            </a:endParaRPr>
          </a:p>
          <a:p>
            <a:pPr marL="116840">
              <a:lnSpc>
                <a:spcPct val="97000"/>
              </a:lnSpc>
              <a:spcBef>
                <a:spcPts val="45"/>
              </a:spcBef>
              <a:spcAft>
                <a:spcPts val="0"/>
              </a:spcAft>
            </a:pPr>
            <a:r>
              <a:rPr lang="en-US" sz="2400" dirty="0">
                <a:effectLst/>
                <a:latin typeface="Calibri" panose="020F0502020204030204" pitchFamily="34" charset="0"/>
                <a:ea typeface="Calibri" panose="020F0502020204030204" pitchFamily="34" charset="0"/>
              </a:rPr>
              <a:t>Examples: </a:t>
            </a:r>
            <a:r>
              <a:rPr lang="en-US" sz="2400" i="1" dirty="0">
                <a:solidFill>
                  <a:srgbClr val="0066FF"/>
                </a:solidFill>
                <a:effectLst/>
                <a:latin typeface="Calibri" panose="020F0502020204030204" pitchFamily="34" charset="0"/>
                <a:ea typeface="Calibri" panose="020F0502020204030204" pitchFamily="34" charset="0"/>
              </a:rPr>
              <a:t>staphylococci, streptococci</a:t>
            </a:r>
            <a:r>
              <a:rPr lang="en-US" sz="2400" dirty="0">
                <a:effectLst/>
                <a:latin typeface="Calibri" panose="020F0502020204030204" pitchFamily="34" charset="0"/>
                <a:ea typeface="Calibri" panose="020F0502020204030204" pitchFamily="34" charset="0"/>
              </a:rPr>
              <a:t>, </a:t>
            </a:r>
            <a:r>
              <a:rPr lang="en-US" sz="2400" dirty="0" err="1">
                <a:effectLst/>
                <a:latin typeface="Calibri" panose="020F0502020204030204" pitchFamily="34" charset="0"/>
                <a:ea typeface="Calibri" panose="020F0502020204030204" pitchFamily="34" charset="0"/>
              </a:rPr>
              <a:t>Entero</a:t>
            </a:r>
            <a:r>
              <a:rPr lang="en-US" sz="2400" dirty="0">
                <a:effectLst/>
                <a:latin typeface="Calibri" panose="020F0502020204030204" pitchFamily="34" charset="0"/>
                <a:ea typeface="Calibri" panose="020F0502020204030204" pitchFamily="34" charset="0"/>
              </a:rPr>
              <a:t> bacteria except </a:t>
            </a:r>
            <a:r>
              <a:rPr lang="en-US" sz="2400" i="1" dirty="0">
                <a:solidFill>
                  <a:srgbClr val="0066FF"/>
                </a:solidFill>
                <a:effectLst/>
                <a:latin typeface="Calibri" panose="020F0502020204030204" pitchFamily="34" charset="0"/>
                <a:ea typeface="Calibri" panose="020F0502020204030204" pitchFamily="34" charset="0"/>
              </a:rPr>
              <a:t>Salmonella</a:t>
            </a:r>
            <a:r>
              <a:rPr lang="en-US" sz="2400" i="1" spc="-20" dirty="0">
                <a:solidFill>
                  <a:srgbClr val="0066FF"/>
                </a:solidFill>
                <a:effectLst/>
                <a:latin typeface="Calibri" panose="020F0502020204030204" pitchFamily="34" charset="0"/>
                <a:ea typeface="Calibri" panose="020F0502020204030204" pitchFamily="34" charset="0"/>
              </a:rPr>
              <a:t> </a:t>
            </a:r>
            <a:r>
              <a:rPr lang="en-US" sz="2400" i="1" dirty="0">
                <a:solidFill>
                  <a:srgbClr val="0066FF"/>
                </a:solidFill>
                <a:effectLst/>
                <a:latin typeface="Calibri" panose="020F0502020204030204" pitchFamily="34" charset="0"/>
                <a:ea typeface="Calibri" panose="020F0502020204030204" pitchFamily="34" charset="0"/>
              </a:rPr>
              <a:t>typhi</a:t>
            </a:r>
            <a:r>
              <a:rPr lang="en-US" sz="2400" i="1" spc="-55" dirty="0">
                <a:solidFill>
                  <a:srgbClr val="0066FF"/>
                </a:solidFill>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and</a:t>
            </a:r>
            <a:r>
              <a:rPr lang="en-US" sz="2400" spc="-4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others.</a:t>
            </a:r>
            <a:r>
              <a:rPr lang="en-US" sz="2400" spc="-7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Such</a:t>
            </a:r>
            <a:r>
              <a:rPr lang="en-US" sz="2400" spc="-6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laboratory</a:t>
            </a:r>
            <a:r>
              <a:rPr lang="en-US" sz="2400" spc="-8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should</a:t>
            </a:r>
            <a:r>
              <a:rPr lang="en-US" sz="2400" spc="-7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be</a:t>
            </a:r>
            <a:r>
              <a:rPr lang="en-US" sz="2400" spc="-4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clean, provide enough space, have adequate sanitary facilities and equipped with </a:t>
            </a:r>
            <a:r>
              <a:rPr lang="en-US" sz="2400" b="1" dirty="0">
                <a:solidFill>
                  <a:srgbClr val="943735"/>
                </a:solidFill>
                <a:effectLst/>
                <a:latin typeface="Calibri" panose="020F0502020204030204" pitchFamily="34" charset="0"/>
                <a:ea typeface="Calibri" panose="020F0502020204030204" pitchFamily="34" charset="0"/>
              </a:rPr>
              <a:t>autoclave</a:t>
            </a:r>
            <a:r>
              <a:rPr lang="en-US" sz="2400" dirty="0">
                <a:effectLst/>
                <a:latin typeface="Calibri" panose="020F0502020204030204" pitchFamily="34" charset="0"/>
                <a:ea typeface="Calibri" panose="020F0502020204030204" pitchFamily="34" charset="0"/>
              </a:rPr>
              <a: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391449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419528-E7C5-41CA-8DD8-A3ADD45BC5BF}"/>
              </a:ext>
            </a:extLst>
          </p:cNvPr>
          <p:cNvSpPr>
            <a:spLocks noGrp="1"/>
          </p:cNvSpPr>
          <p:nvPr>
            <p:ph idx="1"/>
          </p:nvPr>
        </p:nvSpPr>
        <p:spPr>
          <a:xfrm>
            <a:off x="455612" y="1601391"/>
            <a:ext cx="11429999" cy="4570809"/>
          </a:xfrm>
        </p:spPr>
        <p:txBody>
          <a:bodyPr>
            <a:normAutofit/>
          </a:bodyPr>
          <a:lstStyle/>
          <a:p>
            <a:pPr marL="617220">
              <a:lnSpc>
                <a:spcPts val="4835"/>
              </a:lnSpc>
            </a:pPr>
            <a:r>
              <a:rPr lang="en-US" sz="2400" b="1" kern="0" spc="-10" dirty="0">
                <a:solidFill>
                  <a:srgbClr val="FF0000"/>
                </a:solidFill>
                <a:effectLst/>
                <a:latin typeface="Calibri" panose="020F0502020204030204" pitchFamily="34" charset="0"/>
                <a:ea typeface="Calibri" panose="020F0502020204030204" pitchFamily="34" charset="0"/>
              </a:rPr>
              <a:t>Containment</a:t>
            </a:r>
            <a:r>
              <a:rPr lang="en-US" sz="2400" b="1" kern="0" spc="-185" dirty="0">
                <a:solidFill>
                  <a:srgbClr val="FF0000"/>
                </a:solidFill>
                <a:effectLst/>
                <a:latin typeface="Calibri" panose="020F0502020204030204" pitchFamily="34" charset="0"/>
                <a:ea typeface="Calibri" panose="020F0502020204030204" pitchFamily="34" charset="0"/>
              </a:rPr>
              <a:t> </a:t>
            </a:r>
            <a:r>
              <a:rPr lang="en-US" sz="2400" b="1" kern="0" spc="-10" dirty="0">
                <a:solidFill>
                  <a:srgbClr val="FF0000"/>
                </a:solidFill>
                <a:effectLst/>
                <a:latin typeface="Calibri" panose="020F0502020204030204" pitchFamily="34" charset="0"/>
                <a:ea typeface="Calibri" panose="020F0502020204030204" pitchFamily="34" charset="0"/>
              </a:rPr>
              <a:t>laboratory</a:t>
            </a:r>
            <a:r>
              <a:rPr lang="en-US" sz="2400" b="1" kern="0" spc="-195" dirty="0">
                <a:solidFill>
                  <a:srgbClr val="FF0000"/>
                </a:solidFill>
                <a:effectLst/>
                <a:latin typeface="Calibri" panose="020F0502020204030204" pitchFamily="34" charset="0"/>
                <a:ea typeface="Calibri" panose="020F0502020204030204" pitchFamily="34" charset="0"/>
              </a:rPr>
              <a:t> </a:t>
            </a:r>
            <a:r>
              <a:rPr lang="en-US" sz="2400" b="1" kern="0" spc="-10" dirty="0">
                <a:solidFill>
                  <a:srgbClr val="FF0000"/>
                </a:solidFill>
                <a:effectLst/>
                <a:latin typeface="Calibri" panose="020F0502020204030204" pitchFamily="34" charset="0"/>
                <a:ea typeface="Calibri" panose="020F0502020204030204" pitchFamily="34" charset="0"/>
              </a:rPr>
              <a:t>(Level</a:t>
            </a:r>
            <a:r>
              <a:rPr lang="en-US" sz="2400" b="1" kern="0" spc="-230" dirty="0">
                <a:solidFill>
                  <a:srgbClr val="FF0000"/>
                </a:solidFill>
                <a:effectLst/>
                <a:latin typeface="Calibri" panose="020F0502020204030204" pitchFamily="34" charset="0"/>
                <a:ea typeface="Calibri" panose="020F0502020204030204" pitchFamily="34" charset="0"/>
              </a:rPr>
              <a:t> </a:t>
            </a:r>
            <a:r>
              <a:rPr lang="en-US" sz="2400" b="1" kern="0" spc="-20" dirty="0">
                <a:solidFill>
                  <a:srgbClr val="FF0000"/>
                </a:solidFill>
                <a:effectLst/>
                <a:latin typeface="Calibri" panose="020F0502020204030204" pitchFamily="34" charset="0"/>
                <a:ea typeface="Calibri" panose="020F0502020204030204" pitchFamily="34" charset="0"/>
              </a:rPr>
              <a:t>III)</a:t>
            </a:r>
            <a:endParaRPr lang="en-US" sz="2400" b="1" kern="0" dirty="0">
              <a:effectLst/>
              <a:latin typeface="Calibri" panose="020F0502020204030204" pitchFamily="34" charset="0"/>
              <a:ea typeface="Calibri" panose="020F0502020204030204" pitchFamily="34" charset="0"/>
            </a:endParaRPr>
          </a:p>
          <a:p>
            <a:pPr marL="193040" marR="75565" algn="just">
              <a:lnSpc>
                <a:spcPct val="97000"/>
              </a:lnSpc>
              <a:spcBef>
                <a:spcPts val="3625"/>
              </a:spcBef>
              <a:spcAft>
                <a:spcPts val="0"/>
              </a:spcAft>
            </a:pPr>
            <a:r>
              <a:rPr lang="en-US" sz="2400" dirty="0">
                <a:effectLst/>
                <a:latin typeface="Calibri" panose="020F0502020204030204" pitchFamily="34" charset="0"/>
                <a:ea typeface="Calibri" panose="020F0502020204030204" pitchFamily="34" charset="0"/>
              </a:rPr>
              <a:t>Containment</a:t>
            </a:r>
            <a:r>
              <a:rPr lang="en-US" sz="2400" spc="-1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laboratory</a:t>
            </a:r>
            <a:r>
              <a:rPr lang="en-US" sz="2400" spc="-1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is</a:t>
            </a:r>
            <a:r>
              <a:rPr lang="en-US" sz="2400" spc="-2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more</a:t>
            </a:r>
            <a:r>
              <a:rPr lang="en-US" sz="2400" spc="-1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advanced and</a:t>
            </a:r>
            <a:r>
              <a:rPr lang="en-US" sz="2400" spc="-1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it</a:t>
            </a:r>
            <a:r>
              <a:rPr lang="en-US" sz="2400" spc="-2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is</a:t>
            </a:r>
            <a:r>
              <a:rPr lang="en-US" sz="2400" spc="-2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used for</a:t>
            </a:r>
            <a:r>
              <a:rPr lang="en-US" sz="2400" spc="-10"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work with </a:t>
            </a:r>
            <a:r>
              <a:rPr lang="en-US" sz="2400" u="sng" dirty="0">
                <a:solidFill>
                  <a:srgbClr val="0066FF"/>
                </a:solidFill>
                <a:effectLst/>
                <a:uFill>
                  <a:solidFill>
                    <a:srgbClr val="0066FF"/>
                  </a:solidFill>
                </a:uFill>
                <a:latin typeface="Calibri" panose="020F0502020204030204" pitchFamily="34" charset="0"/>
                <a:ea typeface="Calibri" panose="020F0502020204030204" pitchFamily="34" charset="0"/>
              </a:rPr>
              <a:t>infectious organisms </a:t>
            </a:r>
            <a:r>
              <a:rPr lang="en-US" sz="2400" dirty="0">
                <a:effectLst/>
                <a:latin typeface="Calibri" panose="020F0502020204030204" pitchFamily="34" charset="0"/>
                <a:ea typeface="Calibri" panose="020F0502020204030204" pitchFamily="34" charset="0"/>
              </a:rPr>
              <a:t>that present a high risk to the laboratory personnel but a lower risk to the community. Such organisms are categorized under </a:t>
            </a:r>
            <a:r>
              <a:rPr lang="en-US" sz="2400" b="1" dirty="0">
                <a:solidFill>
                  <a:srgbClr val="F52B39"/>
                </a:solidFill>
                <a:effectLst/>
                <a:latin typeface="Calibri" panose="020F0502020204030204" pitchFamily="34" charset="0"/>
                <a:ea typeface="Calibri" panose="020F0502020204030204" pitchFamily="34" charset="0"/>
              </a:rPr>
              <a:t>Risk Group III </a:t>
            </a:r>
            <a:r>
              <a:rPr lang="en-US" sz="2400" dirty="0">
                <a:effectLst/>
                <a:latin typeface="Calibri" panose="020F0502020204030204" pitchFamily="34" charset="0"/>
                <a:ea typeface="Calibri" panose="020F0502020204030204" pitchFamily="34" charset="0"/>
              </a:rPr>
              <a:t>by WHO.</a:t>
            </a:r>
          </a:p>
          <a:p>
            <a:pPr marL="193040" marR="73025" algn="just">
              <a:lnSpc>
                <a:spcPct val="97000"/>
              </a:lnSpc>
              <a:spcBef>
                <a:spcPts val="670"/>
              </a:spcBef>
              <a:spcAft>
                <a:spcPts val="0"/>
              </a:spcAft>
            </a:pPr>
            <a:r>
              <a:rPr lang="en-US" sz="2400" dirty="0">
                <a:effectLst/>
                <a:latin typeface="Calibri" panose="020F0502020204030204" pitchFamily="34" charset="0"/>
                <a:ea typeface="Calibri" panose="020F0502020204030204" pitchFamily="34" charset="0"/>
              </a:rPr>
              <a:t>Example: </a:t>
            </a:r>
            <a:r>
              <a:rPr lang="en-US" sz="2400" dirty="0">
                <a:solidFill>
                  <a:srgbClr val="0066FF"/>
                </a:solidFill>
                <a:effectLst/>
                <a:latin typeface="Calibri" panose="020F0502020204030204" pitchFamily="34" charset="0"/>
                <a:ea typeface="Calibri" panose="020F0502020204030204" pitchFamily="34" charset="0"/>
              </a:rPr>
              <a:t>Tubercle bacilli, </a:t>
            </a:r>
            <a:r>
              <a:rPr lang="en-US" sz="2400" i="1" dirty="0">
                <a:solidFill>
                  <a:srgbClr val="0066FF"/>
                </a:solidFill>
                <a:effectLst/>
                <a:latin typeface="Calibri" panose="020F0502020204030204" pitchFamily="34" charset="0"/>
                <a:ea typeface="Calibri" panose="020F0502020204030204" pitchFamily="34" charset="0"/>
              </a:rPr>
              <a:t>Salmonella typhi</a:t>
            </a:r>
            <a:r>
              <a:rPr lang="en-US" sz="2400" dirty="0">
                <a:effectLst/>
                <a:latin typeface="Calibri" panose="020F0502020204030204" pitchFamily="34" charset="0"/>
                <a:ea typeface="Calibri" panose="020F0502020204030204" pitchFamily="34" charset="0"/>
              </a:rPr>
              <a:t>, </a:t>
            </a:r>
            <a:r>
              <a:rPr lang="en-US" sz="2400" dirty="0">
                <a:solidFill>
                  <a:srgbClr val="0066FF"/>
                </a:solidFill>
                <a:effectLst/>
                <a:latin typeface="Calibri" panose="020F0502020204030204" pitchFamily="34" charset="0"/>
                <a:ea typeface="Calibri" panose="020F0502020204030204" pitchFamily="34" charset="0"/>
              </a:rPr>
              <a:t>HIV, </a:t>
            </a:r>
            <a:r>
              <a:rPr lang="en-US" sz="2400" i="1" dirty="0" err="1">
                <a:solidFill>
                  <a:srgbClr val="0066FF"/>
                </a:solidFill>
                <a:effectLst/>
                <a:latin typeface="Calibri" panose="020F0502020204030204" pitchFamily="34" charset="0"/>
                <a:ea typeface="Calibri" panose="020F0502020204030204" pitchFamily="34" charset="0"/>
              </a:rPr>
              <a:t>Yersina</a:t>
            </a:r>
            <a:r>
              <a:rPr lang="en-US" sz="2400" i="1" dirty="0">
                <a:solidFill>
                  <a:srgbClr val="0066FF"/>
                </a:solidFill>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and others. The principle is to remove from the basic laboratory those organisms and activities which are particularly hazardous. They are easily transmitted through </a:t>
            </a:r>
            <a:r>
              <a:rPr lang="en-US" sz="2400" dirty="0">
                <a:solidFill>
                  <a:srgbClr val="E36C09"/>
                </a:solidFill>
                <a:effectLst/>
                <a:latin typeface="Calibri" panose="020F0502020204030204" pitchFamily="34" charset="0"/>
                <a:ea typeface="Calibri" panose="020F0502020204030204" pitchFamily="34" charset="0"/>
              </a:rPr>
              <a:t>airborne, ingestion of contaminated food or water and parenterally.</a:t>
            </a:r>
            <a:endParaRPr lang="en-US" sz="2400" dirty="0">
              <a:effectLst/>
              <a:latin typeface="Calibri" panose="020F0502020204030204" pitchFamily="34" charset="0"/>
              <a:ea typeface="Calibri" panose="020F0502020204030204" pitchFamily="34" charset="0"/>
            </a:endParaRPr>
          </a:p>
          <a:p>
            <a:pPr marL="193040" marR="136525">
              <a:lnSpc>
                <a:spcPct val="107000"/>
              </a:lnSpc>
              <a:spcBef>
                <a:spcPts val="630"/>
              </a:spcBef>
              <a:spcAft>
                <a:spcPts val="0"/>
              </a:spcAft>
            </a:pPr>
            <a:r>
              <a:rPr lang="en-US" sz="2400" dirty="0">
                <a:effectLst/>
                <a:latin typeface="Calibri" panose="020F0502020204030204" pitchFamily="34" charset="0"/>
                <a:ea typeface="Calibri" panose="020F0502020204030204" pitchFamily="34" charset="0"/>
              </a:rPr>
              <a:t>Such laboratory should be a separate room with controlled access by authorized staff. It should also be fitted with microbial safety cabinet.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037503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419528-E7C5-41CA-8DD8-A3ADD45BC5BF}"/>
              </a:ext>
            </a:extLst>
          </p:cNvPr>
          <p:cNvSpPr>
            <a:spLocks noGrp="1"/>
          </p:cNvSpPr>
          <p:nvPr>
            <p:ph idx="1"/>
          </p:nvPr>
        </p:nvSpPr>
        <p:spPr>
          <a:xfrm>
            <a:off x="455612" y="1601391"/>
            <a:ext cx="11429999" cy="4570809"/>
          </a:xfrm>
        </p:spPr>
        <p:txBody>
          <a:bodyPr>
            <a:normAutofit/>
          </a:bodyPr>
          <a:lstStyle/>
          <a:p>
            <a:pPr marL="532130">
              <a:lnSpc>
                <a:spcPts val="4835"/>
              </a:lnSpc>
            </a:pPr>
            <a:r>
              <a:rPr lang="en-US" sz="2800" b="1" kern="0" spc="-10" dirty="0">
                <a:solidFill>
                  <a:srgbClr val="FF0000"/>
                </a:solidFill>
                <a:effectLst/>
                <a:latin typeface="Calibri" panose="020F0502020204030204" pitchFamily="34" charset="0"/>
                <a:ea typeface="Calibri" panose="020F0502020204030204" pitchFamily="34" charset="0"/>
              </a:rPr>
              <a:t>Maximum</a:t>
            </a:r>
            <a:r>
              <a:rPr lang="en-US" sz="2800" b="1" kern="0" spc="-215" dirty="0">
                <a:solidFill>
                  <a:srgbClr val="FF0000"/>
                </a:solidFill>
                <a:effectLst/>
                <a:latin typeface="Calibri" panose="020F0502020204030204" pitchFamily="34" charset="0"/>
                <a:ea typeface="Calibri" panose="020F0502020204030204" pitchFamily="34" charset="0"/>
              </a:rPr>
              <a:t> </a:t>
            </a:r>
            <a:r>
              <a:rPr lang="en-US" sz="2800" b="1" kern="0" spc="-10" dirty="0">
                <a:solidFill>
                  <a:srgbClr val="FF0000"/>
                </a:solidFill>
                <a:effectLst/>
                <a:latin typeface="Calibri" panose="020F0502020204030204" pitchFamily="34" charset="0"/>
                <a:ea typeface="Calibri" panose="020F0502020204030204" pitchFamily="34" charset="0"/>
              </a:rPr>
              <a:t>containment</a:t>
            </a:r>
            <a:r>
              <a:rPr lang="en-US" sz="2800" b="1" kern="0" spc="-205" dirty="0">
                <a:solidFill>
                  <a:srgbClr val="FF0000"/>
                </a:solidFill>
                <a:effectLst/>
                <a:latin typeface="Calibri" panose="020F0502020204030204" pitchFamily="34" charset="0"/>
                <a:ea typeface="Calibri" panose="020F0502020204030204" pitchFamily="34" charset="0"/>
              </a:rPr>
              <a:t> </a:t>
            </a:r>
            <a:r>
              <a:rPr lang="en-US" sz="2800" b="1" kern="0" spc="-10" dirty="0">
                <a:solidFill>
                  <a:srgbClr val="FF0000"/>
                </a:solidFill>
                <a:effectLst/>
                <a:latin typeface="Calibri" panose="020F0502020204030204" pitchFamily="34" charset="0"/>
                <a:ea typeface="Calibri" panose="020F0502020204030204" pitchFamily="34" charset="0"/>
              </a:rPr>
              <a:t>laboratory</a:t>
            </a:r>
            <a:endParaRPr lang="en-US" sz="2800" b="1" kern="0" dirty="0">
              <a:effectLst/>
              <a:latin typeface="Calibri" panose="020F0502020204030204" pitchFamily="34" charset="0"/>
              <a:ea typeface="Calibri" panose="020F0502020204030204" pitchFamily="34" charset="0"/>
            </a:endParaRPr>
          </a:p>
          <a:p>
            <a:pPr marL="193040" marR="224790" algn="just">
              <a:lnSpc>
                <a:spcPct val="88000"/>
              </a:lnSpc>
              <a:spcBef>
                <a:spcPts val="3535"/>
              </a:spcBef>
              <a:spcAft>
                <a:spcPts val="0"/>
              </a:spcAft>
            </a:pPr>
            <a:r>
              <a:rPr lang="en-US" sz="2800" dirty="0">
                <a:effectLst/>
                <a:latin typeface="Calibri" panose="020F0502020204030204" pitchFamily="34" charset="0"/>
                <a:ea typeface="Calibri" panose="020F0502020204030204" pitchFamily="34" charset="0"/>
              </a:rPr>
              <a:t>Maximum containment laboratory is intended for work with </a:t>
            </a:r>
            <a:r>
              <a:rPr lang="en-US" sz="2800" b="1" dirty="0">
                <a:solidFill>
                  <a:srgbClr val="E36C09"/>
                </a:solidFill>
                <a:effectLst/>
                <a:latin typeface="Calibri" panose="020F0502020204030204" pitchFamily="34" charset="0"/>
                <a:ea typeface="Calibri" panose="020F0502020204030204" pitchFamily="34" charset="0"/>
              </a:rPr>
              <a:t>viruses</a:t>
            </a:r>
            <a:r>
              <a:rPr lang="en-US" sz="2800" dirty="0">
                <a:effectLst/>
                <a:latin typeface="Calibri" panose="020F0502020204030204" pitchFamily="34" charset="0"/>
                <a:ea typeface="Calibri" panose="020F0502020204030204" pitchFamily="34" charset="0"/>
              </a:rPr>
              <a:t>, which predispose to a high risk for both laboratory personnel and the community. Such organisms are categorized under </a:t>
            </a:r>
            <a:r>
              <a:rPr lang="en-US" sz="2800" b="1" dirty="0">
                <a:solidFill>
                  <a:srgbClr val="FF3300"/>
                </a:solidFill>
                <a:effectLst/>
                <a:latin typeface="Calibri" panose="020F0502020204030204" pitchFamily="34" charset="0"/>
                <a:ea typeface="Calibri" panose="020F0502020204030204" pitchFamily="34" charset="0"/>
              </a:rPr>
              <a:t>Risk Group IV </a:t>
            </a:r>
            <a:r>
              <a:rPr lang="en-US" sz="2800" dirty="0">
                <a:effectLst/>
                <a:latin typeface="Calibri" panose="020F0502020204030204" pitchFamily="34" charset="0"/>
                <a:ea typeface="Calibri" panose="020F0502020204030204" pitchFamily="34" charset="0"/>
              </a:rPr>
              <a:t>by </a:t>
            </a:r>
            <a:r>
              <a:rPr lang="en-US" sz="2800" spc="-20" dirty="0">
                <a:effectLst/>
                <a:latin typeface="Calibri" panose="020F0502020204030204" pitchFamily="34" charset="0"/>
                <a:ea typeface="Calibri" panose="020F0502020204030204" pitchFamily="34" charset="0"/>
              </a:rPr>
              <a:t>WHO.</a:t>
            </a:r>
            <a:endParaRPr lang="en-US" sz="2800" dirty="0">
              <a:effectLst/>
              <a:latin typeface="Calibri" panose="020F0502020204030204" pitchFamily="34" charset="0"/>
              <a:ea typeface="Calibri" panose="020F0502020204030204" pitchFamily="34" charset="0"/>
            </a:endParaRPr>
          </a:p>
          <a:p>
            <a:pPr marL="193040" marR="222250" algn="just">
              <a:lnSpc>
                <a:spcPct val="88000"/>
              </a:lnSpc>
              <a:spcBef>
                <a:spcPts val="630"/>
              </a:spcBef>
              <a:spcAft>
                <a:spcPts val="0"/>
              </a:spcAft>
            </a:pPr>
            <a:r>
              <a:rPr lang="en-US" sz="2800" dirty="0">
                <a:effectLst/>
                <a:latin typeface="Calibri" panose="020F0502020204030204" pitchFamily="34" charset="0"/>
                <a:ea typeface="Calibri" panose="020F0502020204030204" pitchFamily="34" charset="0"/>
              </a:rPr>
              <a:t>Example: </a:t>
            </a:r>
            <a:r>
              <a:rPr lang="en-US" sz="2800" dirty="0">
                <a:solidFill>
                  <a:srgbClr val="0066FF"/>
                </a:solidFill>
                <a:effectLst/>
                <a:latin typeface="Calibri" panose="020F0502020204030204" pitchFamily="34" charset="0"/>
                <a:ea typeface="Calibri" panose="020F0502020204030204" pitchFamily="34" charset="0"/>
              </a:rPr>
              <a:t>Small pox, Ebola, Lassa fever </a:t>
            </a:r>
            <a:r>
              <a:rPr lang="en-US" sz="2800" dirty="0">
                <a:effectLst/>
                <a:latin typeface="Calibri" panose="020F0502020204030204" pitchFamily="34" charset="0"/>
                <a:ea typeface="Calibri" panose="020F0502020204030204" pitchFamily="34" charset="0"/>
              </a:rPr>
              <a:t>and others. Most of these organisms cause serious disease and readily transmitted from on person to another. These laboratories</a:t>
            </a:r>
            <a:r>
              <a:rPr lang="en-US" sz="2800" spc="-10"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are</a:t>
            </a:r>
            <a:r>
              <a:rPr lang="en-US" sz="2800" spc="-20"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usually</a:t>
            </a:r>
            <a:r>
              <a:rPr lang="en-US" sz="2800" spc="-5"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a</a:t>
            </a:r>
            <a:r>
              <a:rPr lang="en-US" sz="2800" spc="-15"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separate</a:t>
            </a:r>
            <a:r>
              <a:rPr lang="en-US" sz="2800" spc="-25"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building</a:t>
            </a:r>
            <a:r>
              <a:rPr lang="en-US" sz="2800" spc="-10" dirty="0">
                <a:effectLst/>
                <a:latin typeface="Calibri" panose="020F0502020204030204" pitchFamily="34" charset="0"/>
                <a:ea typeface="Calibri" panose="020F0502020204030204" pitchFamily="34" charset="0"/>
              </a:rPr>
              <a:t> </a:t>
            </a:r>
            <a:r>
              <a:rPr lang="en-US" sz="2800" dirty="0">
                <a:effectLst/>
                <a:latin typeface="Calibri" panose="020F0502020204030204" pitchFamily="34" charset="0"/>
                <a:ea typeface="Calibri" panose="020F0502020204030204" pitchFamily="34" charset="0"/>
              </a:rPr>
              <a:t>with strictly controlled access.</a:t>
            </a:r>
          </a:p>
          <a:p>
            <a:pPr marL="0" indent="0" algn="just">
              <a:lnSpc>
                <a:spcPct val="150000"/>
              </a:lnSpc>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816887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3124</TotalTime>
  <Words>1362</Words>
  <Application>Microsoft Office PowerPoint</Application>
  <PresentationFormat>Custom</PresentationFormat>
  <Paragraphs>125</Paragraphs>
  <Slides>19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Calibri</vt:lpstr>
      <vt:lpstr>Calibri Light</vt:lpstr>
      <vt:lpstr>Euphemia</vt:lpstr>
      <vt:lpstr>Franklin Gothic Medium</vt:lpstr>
      <vt:lpstr>Segoe UI 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BMID_I</dc:title>
  <dc:subject>Lecture 2</dc:subject>
  <dc:creator>MAHİR RAHMAN AL-HAJAJ</dc:creator>
  <cp:keywords>Al-Mustaqbal University College</cp:keywords>
  <cp:lastModifiedBy>MAHIR RAHMAN ABDUL-A AL-HAJAJ</cp:lastModifiedBy>
  <cp:revision>142</cp:revision>
  <cp:lastPrinted>2022-10-07T10:41:38Z</cp:lastPrinted>
  <dcterms:created xsi:type="dcterms:W3CDTF">2022-10-06T20:58:31Z</dcterms:created>
  <dcterms:modified xsi:type="dcterms:W3CDTF">2024-11-29T16:03:26Z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