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9"/>
  </p:notesMasterIdLst>
  <p:handoutMasterIdLst>
    <p:handoutMasterId r:id="rId30"/>
  </p:handoutMasterIdLst>
  <p:sldIdLst>
    <p:sldId id="256" r:id="rId2"/>
    <p:sldId id="337" r:id="rId3"/>
    <p:sldId id="338" r:id="rId4"/>
    <p:sldId id="339" r:id="rId5"/>
    <p:sldId id="331" r:id="rId6"/>
    <p:sldId id="345" r:id="rId7"/>
    <p:sldId id="340" r:id="rId8"/>
    <p:sldId id="332" r:id="rId9"/>
    <p:sldId id="333" r:id="rId10"/>
    <p:sldId id="334" r:id="rId11"/>
    <p:sldId id="346" r:id="rId12"/>
    <p:sldId id="341" r:id="rId13"/>
    <p:sldId id="347" r:id="rId14"/>
    <p:sldId id="348" r:id="rId15"/>
    <p:sldId id="336" r:id="rId16"/>
    <p:sldId id="335" r:id="rId17"/>
    <p:sldId id="342" r:id="rId18"/>
    <p:sldId id="343" r:id="rId19"/>
    <p:sldId id="344" r:id="rId20"/>
    <p:sldId id="349" r:id="rId21"/>
    <p:sldId id="350" r:id="rId22"/>
    <p:sldId id="351" r:id="rId23"/>
    <p:sldId id="352" r:id="rId24"/>
    <p:sldId id="353" r:id="rId25"/>
    <p:sldId id="354" r:id="rId26"/>
    <p:sldId id="355" r:id="rId27"/>
    <p:sldId id="290" r:id="rId28"/>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howGuides="1">
      <p:cViewPr varScale="1">
        <p:scale>
          <a:sx n="72" d="100"/>
          <a:sy n="72" d="100"/>
        </p:scale>
        <p:origin x="618" y="7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B7646E-8811-423A-9C42-2CBFADA00A96}" type="datetimeFigureOut">
              <a:rPr lang="en-US" smtClean="0"/>
              <a:t>11/29/2024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solidFill>
                  <a:schemeClr val="tx1"/>
                </a:solidFill>
              </a:defRPr>
            </a:lvl1pPr>
          </a:lstStyle>
          <a:p>
            <a:fld id="{D677E230-58DD-43ED-96A1-552DDAB53532}" type="datetimeFigureOut">
              <a:rPr lang="en-US" smtClean="0"/>
              <a:pPr/>
              <a:t>11/29/2024</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A60EEC-589F-8627-7A70-FE668FEBC69C}"/>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EAB409D9-CB05-C02D-27D4-B48EEFD1AFAF}"/>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9539E7B7-89AB-D701-8DB8-FF2AB33BA8E9}"/>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DA8FF8D8-4822-8FE3-A258-A5237BF0DE21}"/>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2B201BB6-CE50-76AD-F209-90A815548CEC}"/>
                </a:ext>
              </a:extLst>
            </p:cNvPr>
            <p:cNvSpPr/>
            <p:nvPr/>
          </p:nvSpPr>
          <p:spPr>
            <a:xfrm>
              <a:off x="0" y="0"/>
              <a:ext cx="1472184" cy="1024128"/>
            </a:xfrm>
            <a:prstGeom prst="rect">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Rectangle 11">
            <a:extLst>
              <a:ext uri="{FF2B5EF4-FFF2-40B4-BE49-F238E27FC236}">
                <a16:creationId xmlns:a16="http://schemas.microsoft.com/office/drawing/2014/main" id="{DA9B77F2-2391-AD2C-6C9D-D3D120569D90}"/>
              </a:ext>
            </a:extLst>
          </p:cNvPr>
          <p:cNvSpPr/>
          <p:nvPr userDrawn="1"/>
        </p:nvSpPr>
        <p:spPr>
          <a:xfrm>
            <a:off x="111025" y="136668"/>
            <a:ext cx="11966775" cy="6584664"/>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51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AFF2F-A8BD-568A-1D5C-D27CFE99ADF3}"/>
              </a:ext>
            </a:extLst>
          </p:cNvPr>
          <p:cNvSpPr>
            <a:spLocks noGrp="1"/>
          </p:cNvSpPr>
          <p:nvPr>
            <p:ph type="dt" sz="half" idx="10"/>
          </p:nvPr>
        </p:nvSpPr>
        <p:spPr/>
        <p:txBody>
          <a:bodyPr/>
          <a:lstStyle/>
          <a:p>
            <a:fld id="{FB74EC88-80EF-45B4-82D2-C5DF37C50BAD}" type="datetime1">
              <a:rPr lang="en-US" smtClean="0"/>
              <a:t>11/29/2024</a:t>
            </a:fld>
            <a:endParaRPr lang="en-US"/>
          </a:p>
        </p:txBody>
      </p:sp>
      <p:sp>
        <p:nvSpPr>
          <p:cNvPr id="3" name="Footer Placeholder 2">
            <a:extLst>
              <a:ext uri="{FF2B5EF4-FFF2-40B4-BE49-F238E27FC236}">
                <a16:creationId xmlns:a16="http://schemas.microsoft.com/office/drawing/2014/main" id="{B837642E-3277-7ACA-BE65-80D07438F70A}"/>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BEDA56E4-3C1C-4196-23B7-DB2345B93814}"/>
              </a:ext>
            </a:extLst>
          </p:cNvPr>
          <p:cNvSpPr>
            <a:spLocks noGrp="1"/>
          </p:cNvSpPr>
          <p:nvPr>
            <p:ph type="sldNum" sz="quarter" idx="12"/>
          </p:nvPr>
        </p:nvSpPr>
        <p:spPr>
          <a:xfrm>
            <a:off x="9142412" y="304800"/>
            <a:ext cx="2742486" cy="365125"/>
          </a:xfrm>
        </p:spPr>
        <p:txBody>
          <a:bodyPr/>
          <a:lstStyle>
            <a:lvl1pPr>
              <a:defRPr sz="1400">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40553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5B16D7-FA58-423B-9C45-A58A45F45239}"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96A82-6D65-4B71-B700-DFC6EB8823B3}" type="slidenum">
              <a:rPr lang="en-US" smtClean="0"/>
              <a:t>‹#›</a:t>
            </a:fld>
            <a:endParaRPr lang="en-US"/>
          </a:p>
        </p:txBody>
      </p:sp>
    </p:spTree>
    <p:extLst>
      <p:ext uri="{BB962C8B-B14F-4D97-AF65-F5344CB8AC3E}">
        <p14:creationId xmlns:p14="http://schemas.microsoft.com/office/powerpoint/2010/main" val="1939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6E025-BC44-2E4A-046E-57D375D583D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3520F-7348-7FBE-757F-F0F230320A72}"/>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0BDE8-E2B2-B204-9207-0C64FF39E0C9}"/>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4ABB-A2C5-4230-862B-81C5A29EA900}" type="datetime1">
              <a:rPr lang="en-US" smtClean="0"/>
              <a:t>11/29/2024</a:t>
            </a:fld>
            <a:endParaRPr lang="en-US" dirty="0"/>
          </a:p>
        </p:txBody>
      </p:sp>
      <p:sp>
        <p:nvSpPr>
          <p:cNvPr id="5" name="Footer Placeholder 4">
            <a:extLst>
              <a:ext uri="{FF2B5EF4-FFF2-40B4-BE49-F238E27FC236}">
                <a16:creationId xmlns:a16="http://schemas.microsoft.com/office/drawing/2014/main" id="{C7F2CF12-6D60-52BE-A35C-72B906B67244}"/>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77B9E6CB-41C5-737F-54BB-FC5D1AA91E64}"/>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BB0-96F0-4077-A278-0F3FB5C104D3}" type="slidenum">
              <a:rPr lang="en-US" smtClean="0"/>
              <a:pPr/>
              <a:t>‹#›</a:t>
            </a:fld>
            <a:endParaRPr lang="en-US"/>
          </a:p>
        </p:txBody>
      </p:sp>
      <p:grpSp>
        <p:nvGrpSpPr>
          <p:cNvPr id="7" name="Group 6">
            <a:extLst>
              <a:ext uri="{FF2B5EF4-FFF2-40B4-BE49-F238E27FC236}">
                <a16:creationId xmlns:a16="http://schemas.microsoft.com/office/drawing/2014/main" id="{37E62E8E-2DA7-4088-E27F-8DA6B360D31A}"/>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DDBEF75D-824A-3F4E-4B06-D69727D3D41B}"/>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00D79712-6196-F143-8273-02137656E096}"/>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7F00C420-B7FB-7EE5-E080-670618454FD7}"/>
                </a:ext>
              </a:extLst>
            </p:cNvPr>
            <p:cNvSpPr/>
            <p:nvPr/>
          </p:nvSpPr>
          <p:spPr>
            <a:xfrm>
              <a:off x="0" y="0"/>
              <a:ext cx="1472184" cy="1024128"/>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1" name="Picture 10">
            <a:extLst>
              <a:ext uri="{FF2B5EF4-FFF2-40B4-BE49-F238E27FC236}">
                <a16:creationId xmlns:a16="http://schemas.microsoft.com/office/drawing/2014/main" id="{64A237CE-0774-F2D2-1A12-2C95E35618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7012" y="192896"/>
            <a:ext cx="685801" cy="785495"/>
          </a:xfrm>
          <a:prstGeom prst="rect">
            <a:avLst/>
          </a:prstGeom>
          <a:noFill/>
          <a:ln>
            <a:noFill/>
          </a:ln>
        </p:spPr>
      </p:pic>
      <p:sp>
        <p:nvSpPr>
          <p:cNvPr id="12" name="Rectangle 11">
            <a:extLst>
              <a:ext uri="{FF2B5EF4-FFF2-40B4-BE49-F238E27FC236}">
                <a16:creationId xmlns:a16="http://schemas.microsoft.com/office/drawing/2014/main" id="{24A27DD6-2417-9D09-E6CA-A2E010E831DC}"/>
              </a:ext>
            </a:extLst>
          </p:cNvPr>
          <p:cNvSpPr/>
          <p:nvPr userDrawn="1"/>
        </p:nvSpPr>
        <p:spPr>
          <a:xfrm>
            <a:off x="97911" y="121444"/>
            <a:ext cx="11979889" cy="6615112"/>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02790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BAE67A5E-824D-209C-84A3-3D6BA71E64D8}"/>
              </a:ext>
            </a:extLst>
          </p:cNvPr>
          <p:cNvSpPr txBox="1">
            <a:spLocks noChangeArrowheads="1"/>
          </p:cNvSpPr>
          <p:nvPr/>
        </p:nvSpPr>
        <p:spPr bwMode="auto">
          <a:xfrm>
            <a:off x="1291199" y="1478784"/>
            <a:ext cx="8792038" cy="30170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Al-</a:t>
            </a:r>
            <a:r>
              <a:rPr lang="en-US" sz="2400" dirty="0" err="1">
                <a:effectLst/>
                <a:latin typeface="Franklin Gothic Medium" panose="020B0603020102020204" pitchFamily="34" charset="0"/>
                <a:ea typeface="Calibri" panose="020F0502020204030204" pitchFamily="34" charset="0"/>
                <a:cs typeface="Arial" panose="020B0604020202020204" pitchFamily="34" charset="0"/>
              </a:rPr>
              <a:t>Mustaqbal</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 University</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Biomedical Engineering Department</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Class: 4th</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Subject: </a:t>
            </a:r>
            <a:r>
              <a:rPr lang="en-US" sz="2400" dirty="0">
                <a:latin typeface="Franklin Gothic Medium" panose="020B0603020102020204" pitchFamily="34" charset="0"/>
                <a:ea typeface="Calibri" panose="020F0502020204030204" pitchFamily="34" charset="0"/>
                <a:cs typeface="Arial" panose="020B0604020202020204" pitchFamily="34" charset="0"/>
              </a:rPr>
              <a:t>C</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linical issues of BME</a:t>
            </a:r>
            <a:endParaRPr lang="ar-IQ" sz="24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Lecturer: </a:t>
            </a:r>
            <a:r>
              <a:rPr lang="sv-SE" sz="2400" dirty="0">
                <a:effectLst/>
                <a:latin typeface="Franklin Gothic Medium" panose="020B0603020102020204" pitchFamily="34" charset="0"/>
                <a:ea typeface="Calibri" panose="020F0502020204030204" pitchFamily="34" charset="0"/>
                <a:cs typeface="Arial" panose="020B0604020202020204" pitchFamily="34" charset="0"/>
              </a:rPr>
              <a:t>M.SC. ZAINAB  SATTAR JABBAR</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1</a:t>
            </a:r>
            <a:r>
              <a:rPr lang="en-US" sz="2400" baseline="30000" dirty="0">
                <a:effectLst/>
                <a:latin typeface="Franklin Gothic Medium" panose="020B0603020102020204" pitchFamily="34" charset="0"/>
                <a:ea typeface="Calibri" panose="020F0502020204030204" pitchFamily="34" charset="0"/>
                <a:cs typeface="Arial" panose="020B0604020202020204" pitchFamily="34" charset="0"/>
              </a:rPr>
              <a:t>st</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 term – Lect. 7: Medical imaging</a:t>
            </a:r>
          </a:p>
          <a:p>
            <a:pPr algn="ctr">
              <a:spcAft>
                <a:spcPts val="800"/>
              </a:spcAft>
            </a:pPr>
            <a:endParaRPr lang="en-US" sz="24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031B957-DFF5-3802-33C5-92A5576C8157}"/>
              </a:ext>
            </a:extLst>
          </p:cNvPr>
          <p:cNvSpPr txBox="1"/>
          <p:nvPr/>
        </p:nvSpPr>
        <p:spPr>
          <a:xfrm>
            <a:off x="455612" y="6172200"/>
            <a:ext cx="8632117" cy="369332"/>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 Email: </a:t>
            </a:r>
            <a:r>
              <a:rPr lang="en-US" sz="1800" dirty="0">
                <a:effectLst/>
                <a:latin typeface="Calibri" panose="020F0502020204030204" pitchFamily="34" charset="0"/>
                <a:ea typeface="Calibri" panose="020F0502020204030204" pitchFamily="34" charset="0"/>
                <a:cs typeface="Arial" panose="020B0604020202020204" pitchFamily="34" charset="0"/>
              </a:rPr>
              <a:t>zainab.sattar.jabbar@uomus.edu.iq</a:t>
            </a:r>
            <a:endParaRPr lang="en-US" dirty="0"/>
          </a:p>
        </p:txBody>
      </p:sp>
    </p:spTree>
    <p:extLst>
      <p:ext uri="{BB962C8B-B14F-4D97-AF65-F5344CB8AC3E}">
        <p14:creationId xmlns:p14="http://schemas.microsoft.com/office/powerpoint/2010/main" val="506761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972829"/>
          </a:xfrm>
        </p:spPr>
        <p:txBody>
          <a:bodyPr>
            <a:normAutofit/>
          </a:bodyPr>
          <a:lstStyle/>
          <a:p>
            <a:pPr algn="ctr"/>
            <a:r>
              <a:rPr lang="en-US" b="1" dirty="0">
                <a:solidFill>
                  <a:srgbClr val="00B0F0"/>
                </a:solidFill>
                <a:latin typeface="Times New Roman" panose="02020603050405020304" pitchFamily="18" charset="0"/>
                <a:cs typeface="Times New Roman" panose="02020603050405020304" pitchFamily="18" charset="0"/>
              </a:rPr>
              <a:t>The DICOM devices </a:t>
            </a:r>
            <a:endParaRPr lang="ar-IQ"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12644" y="1151478"/>
            <a:ext cx="10544384" cy="5516494"/>
          </a:xfrm>
        </p:spPr>
        <p:txBody>
          <a:bodyPr>
            <a:normAutofit fontScale="92500" lnSpcReduction="10000"/>
          </a:bodyPr>
          <a:lstStyle/>
          <a:p>
            <a:pPr algn="just">
              <a:lnSpc>
                <a:spcPct val="150000"/>
              </a:lnSpc>
              <a:buFont typeface="Wingdings" pitchFamily="2" charset="2"/>
              <a:buChar char="Ø"/>
            </a:pPr>
            <a:r>
              <a:rPr lang="en-US" dirty="0">
                <a:solidFill>
                  <a:schemeClr val="tx2"/>
                </a:solidFill>
                <a:latin typeface="Times New Roman" panose="02020603050405020304" pitchFamily="18" charset="0"/>
                <a:cs typeface="Times New Roman" panose="02020603050405020304" pitchFamily="18" charset="0"/>
              </a:rPr>
              <a:t> A medical device supporting and implementing the DICOM standard is defined as: a</a:t>
            </a:r>
            <a:r>
              <a:rPr lang="en-US"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DICOM-compliant device</a:t>
            </a:r>
            <a:r>
              <a:rPr lang="en-US" dirty="0">
                <a:solidFill>
                  <a:schemeClr val="tx2"/>
                </a:solidFill>
                <a:latin typeface="Times New Roman" panose="02020603050405020304" pitchFamily="18" charset="0"/>
                <a:cs typeface="Times New Roman" panose="02020603050405020304" pitchFamily="18" charset="0"/>
              </a:rPr>
              <a:t>. A “DICOM-compliant” device may be an acquisition device (e.g., CR equipment, CT equipment, MR equipment, etc.), or a workstation, or a server, or any other kind of device able to connect to the DICOM network exchange data with other nodes using the DICOM protocol. For this reason, almost all DICOM devices need to have a network interface.</a:t>
            </a:r>
          </a:p>
          <a:p>
            <a:pPr algn="just">
              <a:lnSpc>
                <a:spcPct val="150000"/>
              </a:lnSpc>
              <a:buFont typeface="Wingdings" pitchFamily="2" charset="2"/>
              <a:buChar char="Ø"/>
            </a:pPr>
            <a:r>
              <a:rPr lang="en-US" dirty="0">
                <a:solidFill>
                  <a:schemeClr val="tx2"/>
                </a:solidFill>
                <a:latin typeface="Times New Roman" panose="02020603050405020304" pitchFamily="18" charset="0"/>
                <a:cs typeface="Times New Roman" panose="02020603050405020304" pitchFamily="18" charset="0"/>
              </a:rPr>
              <a:t> DICOM devices attached to a DICOM network are often referred to also as </a:t>
            </a:r>
            <a:r>
              <a:rPr lang="en-US" b="1" dirty="0">
                <a:solidFill>
                  <a:srgbClr val="FF0000"/>
                </a:solidFill>
                <a:latin typeface="Times New Roman" panose="02020603050405020304" pitchFamily="18" charset="0"/>
                <a:cs typeface="Times New Roman" panose="02020603050405020304" pitchFamily="18" charset="0"/>
              </a:rPr>
              <a:t>DICOM nodes</a:t>
            </a:r>
            <a:r>
              <a:rPr lang="en-US" dirty="0">
                <a:solidFill>
                  <a:schemeClr val="tx2"/>
                </a:solidFill>
                <a:latin typeface="Times New Roman" panose="02020603050405020304" pitchFamily="18" charset="0"/>
                <a:cs typeface="Times New Roman" panose="02020603050405020304" pitchFamily="18" charset="0"/>
              </a:rPr>
              <a:t> or </a:t>
            </a:r>
            <a:r>
              <a:rPr lang="en-US" b="1" dirty="0">
                <a:solidFill>
                  <a:srgbClr val="FF0000"/>
                </a:solidFill>
                <a:latin typeface="Times New Roman" panose="02020603050405020304" pitchFamily="18" charset="0"/>
                <a:cs typeface="Times New Roman" panose="02020603050405020304" pitchFamily="18" charset="0"/>
              </a:rPr>
              <a:t>DICOM peers</a:t>
            </a:r>
            <a:r>
              <a:rPr lang="en-US" dirty="0">
                <a:solidFill>
                  <a:schemeClr val="tx2"/>
                </a:solidFill>
                <a:latin typeface="Times New Roman" panose="02020603050405020304" pitchFamily="18" charset="0"/>
                <a:cs typeface="Times New Roman" panose="02020603050405020304" pitchFamily="18" charset="0"/>
              </a:rPr>
              <a:t>.</a:t>
            </a:r>
            <a:endParaRPr lang="ar-IQ" dirty="0">
              <a:solidFill>
                <a:schemeClr val="tx2"/>
              </a:solidFill>
              <a:latin typeface="Times New Roman" panose="02020603050405020304" pitchFamily="18" charset="0"/>
              <a:cs typeface="Times New Roman" panose="02020603050405020304" pitchFamily="18" charset="0"/>
            </a:endParaRPr>
          </a:p>
          <a:p>
            <a:pPr algn="just"/>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563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338FE-1C80-42FA-BA0A-D5AEAB27BF6F}"/>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2CBC66A5-8E59-E665-6D0E-6F3F5A80008B}"/>
              </a:ext>
            </a:extLst>
          </p:cNvPr>
          <p:cNvSpPr>
            <a:spLocks noGrp="1"/>
          </p:cNvSpPr>
          <p:nvPr>
            <p:ph type="title"/>
          </p:nvPr>
        </p:nvSpPr>
        <p:spPr>
          <a:xfrm>
            <a:off x="1593437" y="178649"/>
            <a:ext cx="9782801" cy="689122"/>
          </a:xfrm>
        </p:spPr>
        <p:txBody>
          <a:bodyPr>
            <a:noAutofit/>
          </a:bodyPr>
          <a:lstStyle/>
          <a:p>
            <a:pPr algn="ctr"/>
            <a:r>
              <a:rPr lang="en-US" b="1" dirty="0">
                <a:solidFill>
                  <a:srgbClr val="00B0F0"/>
                </a:solidFill>
                <a:latin typeface="Times New Roman" panose="02020603050405020304" pitchFamily="18" charset="0"/>
                <a:cs typeface="Times New Roman" panose="02020603050405020304" pitchFamily="18" charset="0"/>
              </a:rPr>
              <a:t>Key Components of DICOM</a:t>
            </a:r>
            <a:endParaRPr lang="ar-IQ" b="1" dirty="0">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3C40B9F6-0F72-56FC-6368-2C86A420279A}"/>
              </a:ext>
            </a:extLst>
          </p:cNvPr>
          <p:cNvSpPr>
            <a:spLocks noGrp="1"/>
          </p:cNvSpPr>
          <p:nvPr>
            <p:ph idx="1"/>
          </p:nvPr>
        </p:nvSpPr>
        <p:spPr>
          <a:xfrm>
            <a:off x="1260913" y="883533"/>
            <a:ext cx="10524743" cy="5973575"/>
          </a:xfrm>
        </p:spPr>
        <p:txBody>
          <a:bodyPr>
            <a:normAutofit/>
          </a:bodyPr>
          <a:lstStyle/>
          <a:p>
            <a:pPr marL="0" indent="0" algn="just">
              <a:lnSpc>
                <a:spcPct val="160000"/>
              </a:lnSpc>
              <a:buNone/>
            </a:pPr>
            <a:r>
              <a:rPr lang="en-US" sz="2399" dirty="0">
                <a:solidFill>
                  <a:srgbClr val="FF0000"/>
                </a:solidFill>
                <a:latin typeface="Times New Roman" panose="02020603050405020304" pitchFamily="18" charset="0"/>
                <a:cs typeface="Times New Roman" panose="02020603050405020304" pitchFamily="18" charset="0"/>
              </a:rPr>
              <a:t>1-DICOM Data Format</a:t>
            </a:r>
          </a:p>
          <a:p>
            <a:pPr algn="just">
              <a:lnSpc>
                <a:spcPct val="160000"/>
              </a:lnSpc>
              <a:buFont typeface="Wingdings"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 DICOM File:</a:t>
            </a:r>
          </a:p>
          <a:p>
            <a:pPr marL="0" indent="0" algn="just">
              <a:lnSpc>
                <a:spcPct val="160000"/>
              </a:lnSpc>
              <a:buNone/>
            </a:pPr>
            <a:r>
              <a:rPr lang="en-US" sz="2399" dirty="0">
                <a:solidFill>
                  <a:schemeClr val="tx2"/>
                </a:solidFill>
                <a:latin typeface="Times New Roman" panose="02020603050405020304" pitchFamily="18" charset="0"/>
                <a:cs typeface="Times New Roman" panose="02020603050405020304" pitchFamily="18" charset="0"/>
              </a:rPr>
              <a:t>A DICOM file is an image saved in DICOM format. The DICOM standard covers both the formats to be used for storage of digital medical images and related digital data, and the protocols to be adopted to implement several communication services which are useful in the medical imaging workflow.</a:t>
            </a:r>
          </a:p>
          <a:p>
            <a:pPr marL="0" indent="0" algn="just">
              <a:lnSpc>
                <a:spcPct val="160000"/>
              </a:lnSpc>
              <a:buNone/>
            </a:pPr>
            <a:endParaRPr lang="en-US" sz="2399" dirty="0">
              <a:solidFill>
                <a:schemeClr val="tx2"/>
              </a:solidFill>
              <a:latin typeface="Times New Roman" panose="02020603050405020304" pitchFamily="18" charset="0"/>
              <a:cs typeface="Times New Roman" panose="02020603050405020304" pitchFamily="18" charset="0"/>
            </a:endParaRPr>
          </a:p>
          <a:p>
            <a:pPr marL="0" indent="0" algn="just">
              <a:lnSpc>
                <a:spcPct val="160000"/>
              </a:lnSpc>
              <a:buNone/>
            </a:pPr>
            <a:endParaRPr lang="en-US" sz="2399" dirty="0">
              <a:solidFill>
                <a:schemeClr val="tx2"/>
              </a:solidFill>
              <a:latin typeface="Times New Roman" panose="02020603050405020304" pitchFamily="18" charset="0"/>
              <a:cs typeface="Times New Roman" panose="02020603050405020304" pitchFamily="18" charset="0"/>
            </a:endParaRPr>
          </a:p>
          <a:p>
            <a:pPr algn="just"/>
            <a:endParaRPr lang="ar-IQ"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052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9"/>
            <a:ext cx="9782801" cy="752168"/>
          </a:xfrm>
        </p:spPr>
        <p:txBody>
          <a:bodyPr>
            <a:normAutofit/>
          </a:bodyPr>
          <a:lstStyle/>
          <a:p>
            <a:pPr algn="ctr"/>
            <a:r>
              <a:rPr lang="en-US" b="1" dirty="0">
                <a:solidFill>
                  <a:srgbClr val="00B0F0"/>
                </a:solidFill>
                <a:latin typeface="Times New Roman" panose="02020603050405020304" pitchFamily="18" charset="0"/>
                <a:cs typeface="Times New Roman" panose="02020603050405020304" pitchFamily="18" charset="0"/>
              </a:rPr>
              <a:t>DICOM file</a:t>
            </a:r>
            <a:endParaRPr lang="ar-IQ"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08197" y="1261806"/>
            <a:ext cx="10491522" cy="4909680"/>
          </a:xfrm>
        </p:spPr>
        <p:txBody>
          <a:bodyPr>
            <a:normAutofit/>
          </a:bodyPr>
          <a:lstStyle/>
          <a:p>
            <a:pPr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A DICOM file consists of two main parts:</a:t>
            </a:r>
          </a:p>
          <a:p>
            <a:pPr marL="514196" indent="-514196" algn="just">
              <a:buFont typeface="+mj-lt"/>
              <a:buAutoNum type="arabicPeriod"/>
            </a:pPr>
            <a:r>
              <a:rPr lang="en-US" sz="2399" b="1" dirty="0">
                <a:solidFill>
                  <a:schemeClr val="tx2"/>
                </a:solidFill>
                <a:latin typeface="Times New Roman" panose="02020603050405020304" pitchFamily="18" charset="0"/>
                <a:cs typeface="Times New Roman" panose="02020603050405020304" pitchFamily="18" charset="0"/>
              </a:rPr>
              <a:t>Header:</a:t>
            </a:r>
            <a:r>
              <a:rPr lang="en-US" sz="2399" dirty="0">
                <a:solidFill>
                  <a:schemeClr val="tx2"/>
                </a:solidFill>
                <a:latin typeface="Times New Roman" panose="02020603050405020304" pitchFamily="18" charset="0"/>
                <a:cs typeface="Times New Roman" panose="02020603050405020304" pitchFamily="18" charset="0"/>
              </a:rPr>
              <a:t> Contains metadata, such as patient information, study details, and image acquisition parameters.</a:t>
            </a:r>
          </a:p>
          <a:p>
            <a:pPr marL="514196" indent="-514196" algn="just">
              <a:buFont typeface="+mj-lt"/>
              <a:buAutoNum type="arabicPeriod"/>
            </a:pPr>
            <a:r>
              <a:rPr lang="en-US" sz="2399" b="1" dirty="0">
                <a:solidFill>
                  <a:schemeClr val="tx2"/>
                </a:solidFill>
                <a:latin typeface="Times New Roman" panose="02020603050405020304" pitchFamily="18" charset="0"/>
                <a:cs typeface="Times New Roman" panose="02020603050405020304" pitchFamily="18" charset="0"/>
              </a:rPr>
              <a:t>Pixel Data: </a:t>
            </a:r>
            <a:r>
              <a:rPr lang="en-US" sz="2399" dirty="0">
                <a:solidFill>
                  <a:schemeClr val="tx2"/>
                </a:solidFill>
                <a:latin typeface="Times New Roman" panose="02020603050405020304" pitchFamily="18" charset="0"/>
                <a:cs typeface="Times New Roman" panose="02020603050405020304" pitchFamily="18" charset="0"/>
              </a:rPr>
              <a:t>The actual image data, which can be a 2D or 3D array depending on the imaging modality.</a:t>
            </a:r>
          </a:p>
          <a:p>
            <a:pPr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Attributes in Header: The header includes a wide range of attributes, such as patient ID, study date, image type, modality (e.g., CT, MRI), and spatial resolution.</a:t>
            </a:r>
          </a:p>
          <a:p>
            <a:pPr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Data Elements: Each data element in the header consists of a tag (a unique identifier), a value representation (the data type), and the value itself.</a:t>
            </a:r>
          </a:p>
          <a:p>
            <a:pPr algn="just">
              <a:buFont typeface="Wingdings" panose="05000000000000000000" pitchFamily="2" charset="2"/>
              <a:buChar char="Ø"/>
            </a:pPr>
            <a:endParaRPr lang="ar-IQ"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55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653" y="1097888"/>
            <a:ext cx="8114944" cy="4892215"/>
          </a:xfrm>
          <a:prstGeom prst="rect">
            <a:avLst/>
          </a:prstGeom>
        </p:spPr>
      </p:pic>
      <p:sp>
        <p:nvSpPr>
          <p:cNvPr id="5" name="عنوان 1">
            <a:extLst>
              <a:ext uri="{FF2B5EF4-FFF2-40B4-BE49-F238E27FC236}">
                <a16:creationId xmlns:a16="http://schemas.microsoft.com/office/drawing/2014/main" id="{D6377F57-B8AD-594D-2507-EC64EBC6158C}"/>
              </a:ext>
            </a:extLst>
          </p:cNvPr>
          <p:cNvSpPr>
            <a:spLocks noGrp="1"/>
          </p:cNvSpPr>
          <p:nvPr>
            <p:ph type="title"/>
          </p:nvPr>
        </p:nvSpPr>
        <p:spPr>
          <a:xfrm>
            <a:off x="1593437" y="178649"/>
            <a:ext cx="9782801" cy="752168"/>
          </a:xfrm>
        </p:spPr>
        <p:txBody>
          <a:bodyPr>
            <a:normAutofit/>
          </a:bodyPr>
          <a:lstStyle/>
          <a:p>
            <a:pPr algn="ctr"/>
            <a:r>
              <a:rPr lang="en-US" b="1" dirty="0">
                <a:solidFill>
                  <a:srgbClr val="00B0F0"/>
                </a:solidFill>
                <a:latin typeface="Times New Roman" panose="02020603050405020304" pitchFamily="18" charset="0"/>
                <a:cs typeface="Times New Roman" panose="02020603050405020304" pitchFamily="18" charset="0"/>
              </a:rPr>
              <a:t>DICOM file</a:t>
            </a:r>
            <a:endParaRPr lang="ar-IQ"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33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418E7-32B1-044B-01FD-808D0E349AEE}"/>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2737BEC4-B21C-6CFE-38A3-49131C37EB09}"/>
              </a:ext>
            </a:extLst>
          </p:cNvPr>
          <p:cNvSpPr>
            <a:spLocks noGrp="1"/>
          </p:cNvSpPr>
          <p:nvPr>
            <p:ph type="title"/>
          </p:nvPr>
        </p:nvSpPr>
        <p:spPr>
          <a:xfrm>
            <a:off x="1593437" y="178649"/>
            <a:ext cx="9782801" cy="689122"/>
          </a:xfrm>
        </p:spPr>
        <p:txBody>
          <a:bodyPr>
            <a:noAutofit/>
          </a:bodyPr>
          <a:lstStyle/>
          <a:p>
            <a:pPr algn="ctr"/>
            <a:r>
              <a:rPr lang="en-US" b="1" dirty="0">
                <a:solidFill>
                  <a:srgbClr val="00B0F0"/>
                </a:solidFill>
                <a:latin typeface="Times New Roman" panose="02020603050405020304" pitchFamily="18" charset="0"/>
                <a:cs typeface="Times New Roman" panose="02020603050405020304" pitchFamily="18" charset="0"/>
              </a:rPr>
              <a:t>Key Components of DICOM</a:t>
            </a:r>
            <a:endParaRPr lang="ar-IQ" b="1" dirty="0">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C24FD49D-C270-23F1-F143-635E264923B9}"/>
              </a:ext>
            </a:extLst>
          </p:cNvPr>
          <p:cNvSpPr>
            <a:spLocks noGrp="1"/>
          </p:cNvSpPr>
          <p:nvPr>
            <p:ph idx="1"/>
          </p:nvPr>
        </p:nvSpPr>
        <p:spPr>
          <a:xfrm>
            <a:off x="1260913" y="883533"/>
            <a:ext cx="10524743" cy="5973575"/>
          </a:xfrm>
        </p:spPr>
        <p:txBody>
          <a:bodyPr>
            <a:noAutofit/>
          </a:bodyPr>
          <a:lstStyle/>
          <a:p>
            <a:pPr marL="0" indent="0" algn="just">
              <a:lnSpc>
                <a:spcPct val="160000"/>
              </a:lnSpc>
              <a:buNone/>
            </a:pPr>
            <a:r>
              <a:rPr lang="en-US" sz="2399" dirty="0">
                <a:solidFill>
                  <a:srgbClr val="FF0000"/>
                </a:solidFill>
                <a:latin typeface="Times New Roman" panose="02020603050405020304" pitchFamily="18" charset="0"/>
                <a:cs typeface="Times New Roman" panose="02020603050405020304" pitchFamily="18" charset="0"/>
              </a:rPr>
              <a:t>2-DICOM Communication Protocols</a:t>
            </a:r>
          </a:p>
          <a:p>
            <a:pPr marL="0" indent="0" algn="just">
              <a:lnSpc>
                <a:spcPct val="100000"/>
              </a:lnSpc>
              <a:buNone/>
            </a:pPr>
            <a:r>
              <a:rPr lang="en-US" sz="2399" dirty="0">
                <a:solidFill>
                  <a:schemeClr val="tx2"/>
                </a:solidFill>
                <a:latin typeface="Times New Roman" panose="02020603050405020304" pitchFamily="18" charset="0"/>
                <a:cs typeface="Times New Roman" panose="02020603050405020304" pitchFamily="18" charset="0"/>
              </a:rPr>
              <a:t> </a:t>
            </a:r>
            <a:r>
              <a:rPr lang="en-US" sz="2399" b="1" dirty="0">
                <a:solidFill>
                  <a:schemeClr val="tx2"/>
                </a:solidFill>
                <a:latin typeface="Times New Roman" panose="02020603050405020304" pitchFamily="18" charset="0"/>
                <a:cs typeface="Times New Roman" panose="02020603050405020304" pitchFamily="18" charset="0"/>
              </a:rPr>
              <a:t>DICOM Services: </a:t>
            </a:r>
            <a:r>
              <a:rPr lang="en-US" sz="2399" dirty="0">
                <a:solidFill>
                  <a:schemeClr val="tx2"/>
                </a:solidFill>
                <a:latin typeface="Times New Roman" panose="02020603050405020304" pitchFamily="18" charset="0"/>
                <a:cs typeface="Times New Roman" panose="02020603050405020304" pitchFamily="18" charset="0"/>
              </a:rPr>
              <a:t>DICOM supports various services that allow devices to exchange information. These include:</a:t>
            </a:r>
          </a:p>
          <a:p>
            <a:pPr marL="0" indent="0" algn="just">
              <a:lnSpc>
                <a:spcPct val="100000"/>
              </a:lnSpc>
              <a:buNone/>
            </a:pPr>
            <a:r>
              <a:rPr lang="en-US" sz="2399" b="1" dirty="0">
                <a:solidFill>
                  <a:schemeClr val="tx2"/>
                </a:solidFill>
                <a:latin typeface="Times New Roman" panose="02020603050405020304" pitchFamily="18" charset="0"/>
                <a:cs typeface="Times New Roman" panose="02020603050405020304" pitchFamily="18" charset="0"/>
              </a:rPr>
              <a:t>Storage Service (C-STORE): </a:t>
            </a:r>
            <a:r>
              <a:rPr lang="en-US" sz="2399" dirty="0">
                <a:solidFill>
                  <a:schemeClr val="tx2"/>
                </a:solidFill>
                <a:latin typeface="Times New Roman" panose="02020603050405020304" pitchFamily="18" charset="0"/>
                <a:cs typeface="Times New Roman" panose="02020603050405020304" pitchFamily="18" charset="0"/>
              </a:rPr>
              <a:t>Transmitting images from one system to another. </a:t>
            </a:r>
          </a:p>
          <a:p>
            <a:pPr marL="0" indent="0" algn="just">
              <a:lnSpc>
                <a:spcPct val="100000"/>
              </a:lnSpc>
              <a:buNone/>
            </a:pPr>
            <a:r>
              <a:rPr lang="en-US" sz="2399" b="1" dirty="0">
                <a:solidFill>
                  <a:schemeClr val="tx2"/>
                </a:solidFill>
                <a:latin typeface="Times New Roman" panose="02020603050405020304" pitchFamily="18" charset="0"/>
                <a:cs typeface="Times New Roman" panose="02020603050405020304" pitchFamily="18" charset="0"/>
              </a:rPr>
              <a:t>Retrieve Service (C-FIND, C-MOVE): </a:t>
            </a:r>
            <a:r>
              <a:rPr lang="en-US" sz="2399" dirty="0">
                <a:solidFill>
                  <a:schemeClr val="tx2"/>
                </a:solidFill>
                <a:latin typeface="Times New Roman" panose="02020603050405020304" pitchFamily="18" charset="0"/>
                <a:cs typeface="Times New Roman" panose="02020603050405020304" pitchFamily="18" charset="0"/>
              </a:rPr>
              <a:t>Retrieving the database and retrieving specific images or records.</a:t>
            </a:r>
          </a:p>
          <a:p>
            <a:pPr marL="0" indent="0" algn="just">
              <a:lnSpc>
                <a:spcPct val="100000"/>
              </a:lnSpc>
              <a:buNone/>
            </a:pPr>
            <a:r>
              <a:rPr lang="en-US" sz="2399" b="1" dirty="0">
                <a:solidFill>
                  <a:schemeClr val="tx2"/>
                </a:solidFill>
                <a:latin typeface="Times New Roman" panose="02020603050405020304" pitchFamily="18" charset="0"/>
                <a:cs typeface="Times New Roman" panose="02020603050405020304" pitchFamily="18" charset="0"/>
              </a:rPr>
              <a:t>Print Service (C-PRINT): </a:t>
            </a:r>
            <a:r>
              <a:rPr lang="en-US" sz="2399" dirty="0">
                <a:solidFill>
                  <a:schemeClr val="tx2"/>
                </a:solidFill>
                <a:latin typeface="Times New Roman" panose="02020603050405020304" pitchFamily="18" charset="0"/>
                <a:cs typeface="Times New Roman" panose="02020603050405020304" pitchFamily="18" charset="0"/>
              </a:rPr>
              <a:t>Printing images on paper or other media.</a:t>
            </a:r>
          </a:p>
          <a:p>
            <a:pPr marL="0" indent="0" algn="just">
              <a:lnSpc>
                <a:spcPct val="100000"/>
              </a:lnSpc>
              <a:buNone/>
            </a:pPr>
            <a:r>
              <a:rPr lang="en-US" sz="2399" b="1" dirty="0">
                <a:solidFill>
                  <a:schemeClr val="tx2"/>
                </a:solidFill>
                <a:latin typeface="Times New Roman" panose="02020603050405020304" pitchFamily="18" charset="0"/>
                <a:cs typeface="Times New Roman" panose="02020603050405020304" pitchFamily="18" charset="0"/>
              </a:rPr>
              <a:t>Worklist Service (C-WORKLIST): </a:t>
            </a:r>
            <a:r>
              <a:rPr lang="en-US" sz="2399" dirty="0">
                <a:solidFill>
                  <a:schemeClr val="tx2"/>
                </a:solidFill>
                <a:latin typeface="Times New Roman" panose="02020603050405020304" pitchFamily="18" charset="0"/>
                <a:cs typeface="Times New Roman" panose="02020603050405020304" pitchFamily="18" charset="0"/>
              </a:rPr>
              <a:t>Managing imaging studies and procedures.</a:t>
            </a:r>
          </a:p>
          <a:p>
            <a:pPr marL="0" indent="0" algn="just">
              <a:lnSpc>
                <a:spcPct val="100000"/>
              </a:lnSpc>
              <a:buNone/>
            </a:pPr>
            <a:r>
              <a:rPr lang="en-US" sz="2399" b="1" dirty="0">
                <a:solidFill>
                  <a:schemeClr val="tx2"/>
                </a:solidFill>
                <a:latin typeface="Times New Roman" panose="02020603050405020304" pitchFamily="18" charset="0"/>
                <a:cs typeface="Times New Roman" panose="02020603050405020304" pitchFamily="18" charset="0"/>
              </a:rPr>
              <a:t>Modality Worklist: </a:t>
            </a:r>
            <a:r>
              <a:rPr lang="en-US" sz="2399" dirty="0">
                <a:solidFill>
                  <a:schemeClr val="tx2"/>
                </a:solidFill>
                <a:latin typeface="Times New Roman" panose="02020603050405020304" pitchFamily="18" charset="0"/>
                <a:cs typeface="Times New Roman" panose="02020603050405020304" pitchFamily="18" charset="0"/>
              </a:rPr>
              <a:t>A predefined list of imaging exams for a patient, including details such as examination instructions.</a:t>
            </a:r>
          </a:p>
          <a:p>
            <a:pPr marL="0" indent="0" algn="just">
              <a:lnSpc>
                <a:spcPct val="160000"/>
              </a:lnSpc>
              <a:buNone/>
            </a:pPr>
            <a:endParaRPr lang="en-US" sz="2399" dirty="0">
              <a:solidFill>
                <a:schemeClr val="tx2"/>
              </a:solidFill>
              <a:latin typeface="Times New Roman" panose="02020603050405020304" pitchFamily="18" charset="0"/>
              <a:cs typeface="Times New Roman" panose="02020603050405020304" pitchFamily="18" charset="0"/>
            </a:endParaRPr>
          </a:p>
          <a:p>
            <a:pPr algn="just"/>
            <a:endParaRPr lang="ar-IQ"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84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49584" y="893"/>
            <a:ext cx="9782801" cy="783691"/>
          </a:xfrm>
        </p:spPr>
        <p:txBody>
          <a:bodyPr>
            <a:normAutofit/>
          </a:bodyPr>
          <a:lstStyle/>
          <a:p>
            <a:pPr algn="ctr"/>
            <a:r>
              <a:rPr lang="en-US" b="1" dirty="0">
                <a:solidFill>
                  <a:srgbClr val="00B0F0"/>
                </a:solidFill>
                <a:latin typeface="Times New Roman" panose="02020603050405020304" pitchFamily="18" charset="0"/>
                <a:cs typeface="Times New Roman" panose="02020603050405020304" pitchFamily="18" charset="0"/>
              </a:rPr>
              <a:t>Key Components of DICOM</a:t>
            </a:r>
            <a:endParaRPr lang="ar-IQ"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45150" y="784584"/>
            <a:ext cx="10591668" cy="5642585"/>
          </a:xfrm>
        </p:spPr>
        <p:txBody>
          <a:bodyPr>
            <a:noAutofit/>
          </a:bodyPr>
          <a:lstStyle/>
          <a:p>
            <a:pPr marL="0" indent="0" algn="just">
              <a:lnSpc>
                <a:spcPct val="100000"/>
              </a:lnSpc>
              <a:buNone/>
            </a:pPr>
            <a:r>
              <a:rPr lang="en-US" sz="2399" dirty="0">
                <a:solidFill>
                  <a:srgbClr val="FF0000"/>
                </a:solidFill>
                <a:latin typeface="Times New Roman" panose="02020603050405020304" pitchFamily="18" charset="0"/>
                <a:cs typeface="Times New Roman" panose="02020603050405020304" pitchFamily="18" charset="0"/>
              </a:rPr>
              <a:t>3-The DICOM network</a:t>
            </a:r>
            <a:endParaRPr lang="ar-IQ" sz="2399" dirty="0">
              <a:solidFill>
                <a:srgbClr val="FF0000"/>
              </a:solidFill>
              <a:latin typeface="Times New Roman" panose="02020603050405020304" pitchFamily="18" charset="0"/>
              <a:cs typeface="Times New Roman" panose="02020603050405020304" pitchFamily="18" charset="0"/>
            </a:endParaRPr>
          </a:p>
          <a:p>
            <a:pPr algn="just">
              <a:lnSpc>
                <a:spcPct val="100000"/>
              </a:lnSpc>
              <a:buFont typeface="Wingdings"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Is the data network connecting DICOM-compliant devices within a medical institution or department. Normally, the DICOM network is a standard </a:t>
            </a:r>
            <a:r>
              <a:rPr lang="en-US" sz="2399" b="1" dirty="0">
                <a:solidFill>
                  <a:schemeClr val="tx2"/>
                </a:solidFill>
                <a:latin typeface="Times New Roman" panose="02020603050405020304" pitchFamily="18" charset="0"/>
                <a:cs typeface="Times New Roman" panose="02020603050405020304" pitchFamily="18" charset="0"/>
              </a:rPr>
              <a:t>Local Area Network (LAN</a:t>
            </a:r>
            <a:r>
              <a:rPr lang="en-US" sz="2399" dirty="0">
                <a:solidFill>
                  <a:schemeClr val="tx2"/>
                </a:solidFill>
                <a:latin typeface="Times New Roman" panose="02020603050405020304" pitchFamily="18" charset="0"/>
                <a:cs typeface="Times New Roman" panose="02020603050405020304" pitchFamily="18" charset="0"/>
              </a:rPr>
              <a:t>). Hence, the typical network interface of DICOM-compliant devices is a common Ethernet interface. This makes it particularly convenient to connect common PCs with dedicated DICOM-compliant software to a DICOM network.</a:t>
            </a:r>
          </a:p>
          <a:p>
            <a:pPr algn="just">
              <a:lnSpc>
                <a:spcPct val="100000"/>
              </a:lnSpc>
              <a:buFont typeface="Wingdings"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 The performance and safety of a DICOM network are quite critical, considering the kind and volume of data which are transferred through it. In fact, these data may include large and numerous diagnostic images, patient and exam information, diagnostic reports, etc.</a:t>
            </a:r>
          </a:p>
          <a:p>
            <a:pPr algn="just">
              <a:lnSpc>
                <a:spcPct val="100000"/>
              </a:lnSpc>
              <a:buFont typeface="Wingdings"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 For this reason, many medical institutions choose to build a dedicated, isolated and high-performance network as their DICOM network, separating it from the usual internal Local Area Network used for instance to exchange administrative data and files.</a:t>
            </a:r>
          </a:p>
          <a:p>
            <a:pPr algn="just">
              <a:lnSpc>
                <a:spcPct val="150000"/>
              </a:lnSpc>
            </a:pPr>
            <a:endParaRPr lang="ar-IQ" sz="2399" dirty="0">
              <a:solidFill>
                <a:schemeClr val="tx2"/>
              </a:solidFill>
              <a:latin typeface="Times New Roman" panose="02020603050405020304" pitchFamily="18" charset="0"/>
              <a:cs typeface="Times New Roman" panose="02020603050405020304" pitchFamily="18" charset="0"/>
            </a:endParaRPr>
          </a:p>
          <a:p>
            <a:pPr algn="just"/>
            <a:endParaRPr lang="ar-IQ"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19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76269" y="894"/>
            <a:ext cx="9782801" cy="988589"/>
          </a:xfrm>
        </p:spPr>
        <p:txBody>
          <a:bodyPr>
            <a:normAutofit/>
          </a:bodyPr>
          <a:lstStyle/>
          <a:p>
            <a:pPr algn="ctr"/>
            <a:r>
              <a:rPr lang="en-US" b="1" dirty="0">
                <a:solidFill>
                  <a:srgbClr val="00B0F0"/>
                </a:solidFill>
                <a:latin typeface="Times New Roman" panose="02020603050405020304" pitchFamily="18" charset="0"/>
                <a:cs typeface="Times New Roman" panose="02020603050405020304" pitchFamily="18" charset="0"/>
              </a:rPr>
              <a:t>Key Components of DICOM</a:t>
            </a:r>
            <a:endParaRPr lang="ar-IQ"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45152" y="1230283"/>
            <a:ext cx="10544384" cy="5421926"/>
          </a:xfrm>
        </p:spPr>
        <p:txBody>
          <a:bodyPr>
            <a:normAutofit/>
          </a:bodyPr>
          <a:lstStyle/>
          <a:p>
            <a:pPr marL="0" indent="0" algn="just">
              <a:lnSpc>
                <a:spcPct val="110000"/>
              </a:lnSpc>
              <a:buNone/>
            </a:pPr>
            <a:r>
              <a:rPr lang="en-US" sz="2399" dirty="0">
                <a:solidFill>
                  <a:srgbClr val="FF0000"/>
                </a:solidFill>
                <a:latin typeface="Times New Roman" panose="02020603050405020304" pitchFamily="18" charset="0"/>
                <a:cs typeface="Times New Roman" panose="02020603050405020304" pitchFamily="18" charset="0"/>
              </a:rPr>
              <a:t>4-DICOM Conformance</a:t>
            </a:r>
          </a:p>
          <a:p>
            <a:pPr marL="0" indent="0" algn="just">
              <a:lnSpc>
                <a:spcPct val="110000"/>
              </a:lnSpc>
              <a:buNone/>
            </a:pPr>
            <a:r>
              <a:rPr lang="en-US" sz="2399" b="1" dirty="0">
                <a:solidFill>
                  <a:schemeClr val="tx2"/>
                </a:solidFill>
                <a:latin typeface="Times New Roman" panose="02020603050405020304" pitchFamily="18" charset="0"/>
                <a:cs typeface="Times New Roman" panose="02020603050405020304" pitchFamily="18" charset="0"/>
              </a:rPr>
              <a:t>DICOM Conformance Statement: </a:t>
            </a:r>
            <a:r>
              <a:rPr lang="en-US" sz="2399" dirty="0">
                <a:solidFill>
                  <a:schemeClr val="tx2"/>
                </a:solidFill>
                <a:latin typeface="Times New Roman" panose="02020603050405020304" pitchFamily="18" charset="0"/>
                <a:cs typeface="Times New Roman" panose="02020603050405020304" pitchFamily="18" charset="0"/>
              </a:rPr>
              <a:t>Each vendor marketing a DICOM-compliant device is required to provide a for that device. the DICOM Conformance Statement is a document having a well-defined format (which is also specified by the DICOM standard itself) describing which DICOM services the device implements, which optional portions of those services are supported by the device, plus some details about the specific implementation of those services by the vendor. Each DICOM-compliant device or software includes a conformance statement that outlines the supported services, data formats, and protocols.</a:t>
            </a:r>
          </a:p>
          <a:p>
            <a:pPr marL="0" indent="0" algn="just">
              <a:lnSpc>
                <a:spcPct val="110000"/>
              </a:lnSpc>
              <a:buNone/>
            </a:pPr>
            <a:r>
              <a:rPr lang="en-US" sz="2399" b="1" dirty="0">
                <a:solidFill>
                  <a:schemeClr val="tx2"/>
                </a:solidFill>
                <a:latin typeface="Times New Roman" panose="02020603050405020304" pitchFamily="18" charset="0"/>
                <a:cs typeface="Times New Roman" panose="02020603050405020304" pitchFamily="18" charset="0"/>
              </a:rPr>
              <a:t>DICOM Versions: </a:t>
            </a:r>
            <a:r>
              <a:rPr lang="en-US" sz="2399" dirty="0">
                <a:solidFill>
                  <a:schemeClr val="tx2"/>
                </a:solidFill>
                <a:latin typeface="Times New Roman" panose="02020603050405020304" pitchFamily="18" charset="0"/>
                <a:cs typeface="Times New Roman" panose="02020603050405020304" pitchFamily="18" charset="0"/>
              </a:rPr>
              <a:t>Over time, the DICOM standard has evolved with multiple versions. It is important to ensure that all devices are using compatible versions to prevent communication issues.</a:t>
            </a:r>
          </a:p>
          <a:p>
            <a:pPr marL="0" indent="0" algn="just">
              <a:lnSpc>
                <a:spcPct val="110000"/>
              </a:lnSpc>
              <a:buNone/>
            </a:pPr>
            <a:endParaRPr lang="en-US" sz="2399" dirty="0">
              <a:solidFill>
                <a:schemeClr val="tx2"/>
              </a:solidFill>
              <a:latin typeface="Times New Roman" panose="02020603050405020304" pitchFamily="18" charset="0"/>
              <a:cs typeface="Times New Roman" panose="02020603050405020304" pitchFamily="18" charset="0"/>
            </a:endParaRPr>
          </a:p>
          <a:p>
            <a:pPr algn="just">
              <a:lnSpc>
                <a:spcPct val="110000"/>
              </a:lnSpc>
            </a:pPr>
            <a:endParaRPr lang="ar-IQ"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01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9"/>
            <a:ext cx="9782801" cy="657599"/>
          </a:xfrm>
        </p:spPr>
        <p:txBody>
          <a:bodyPr>
            <a:noAutofit/>
          </a:bodyPr>
          <a:lstStyle/>
          <a:p>
            <a:pPr algn="ctr"/>
            <a:r>
              <a:rPr lang="en-US" b="1" dirty="0">
                <a:solidFill>
                  <a:srgbClr val="00B0F0"/>
                </a:solidFill>
                <a:latin typeface="Times New Roman" panose="02020603050405020304" pitchFamily="18" charset="0"/>
                <a:cs typeface="Times New Roman" panose="02020603050405020304" pitchFamily="18" charset="0"/>
              </a:rPr>
              <a:t>DICOM viewer</a:t>
            </a:r>
            <a:endParaRPr lang="ar-IQ"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60914" y="1088431"/>
            <a:ext cx="10575906" cy="5768675"/>
          </a:xfrm>
        </p:spPr>
        <p:txBody>
          <a:bodyPr>
            <a:normAutofit/>
          </a:bodyPr>
          <a:lstStyle/>
          <a:p>
            <a:pPr marL="0" indent="0" algn="just">
              <a:buNone/>
            </a:pPr>
            <a:r>
              <a:rPr lang="en-US" dirty="0">
                <a:solidFill>
                  <a:srgbClr val="FF0000"/>
                </a:solidFill>
                <a:latin typeface="Times New Roman" panose="02020603050405020304" pitchFamily="18" charset="0"/>
                <a:cs typeface="Times New Roman" panose="02020603050405020304" pitchFamily="18" charset="0"/>
              </a:rPr>
              <a:t>What is a DICOM viewer?</a:t>
            </a:r>
          </a:p>
          <a:p>
            <a:pPr algn="just">
              <a:buFont typeface="Wingdings" pitchFamily="2" charset="2"/>
              <a:buChar char="Ø"/>
            </a:pPr>
            <a:r>
              <a:rPr lang="en-US" dirty="0">
                <a:solidFill>
                  <a:schemeClr val="tx2"/>
                </a:solidFill>
                <a:latin typeface="Times New Roman" panose="02020603050405020304" pitchFamily="18" charset="0"/>
                <a:cs typeface="Times New Roman" panose="02020603050405020304" pitchFamily="18" charset="0"/>
              </a:rPr>
              <a:t> DICOM viewing software allows radiology trainees and consultants to view and manipulate medical images (such as radiographs or MRI scans) on their own PC, laptop or tablet.</a:t>
            </a:r>
          </a:p>
          <a:p>
            <a:pPr algn="just">
              <a:buFont typeface="Wingdings"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MicroDicom</a:t>
            </a:r>
            <a:r>
              <a:rPr lang="en-US" dirty="0">
                <a:solidFill>
                  <a:schemeClr val="tx2"/>
                </a:solidFill>
                <a:latin typeface="Times New Roman" panose="02020603050405020304" pitchFamily="18" charset="0"/>
                <a:cs typeface="Times New Roman" panose="02020603050405020304" pitchFamily="18" charset="0"/>
              </a:rPr>
              <a:t> is a free DICOM viewer and editor for Windows. It can open DICOM images produced by medical equipment (MRI, PET, CT, ...). It can also possible to open other image formats - BMP, GIF, JPEG, PNG, TIFF, etc.</a:t>
            </a:r>
          </a:p>
          <a:p>
            <a:pPr algn="just">
              <a:buFont typeface="Wingdings" pitchFamily="2" charset="2"/>
              <a:buChar char="Ø"/>
            </a:pPr>
            <a:r>
              <a:rPr lang="en-US" dirty="0">
                <a:solidFill>
                  <a:schemeClr val="tx2"/>
                </a:solidFill>
                <a:latin typeface="Times New Roman" panose="02020603050405020304" pitchFamily="18" charset="0"/>
                <a:cs typeface="Times New Roman" panose="02020603050405020304" pitchFamily="18" charset="0"/>
              </a:rPr>
              <a:t> This program is available for Windows free and can be downloaded directly to the computer.</a:t>
            </a:r>
          </a:p>
          <a:p>
            <a:pPr algn="just"/>
            <a:endParaRPr lang="ar-IQ" dirty="0">
              <a:solidFill>
                <a:schemeClr val="tx2"/>
              </a:solidFill>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386" y="5204584"/>
            <a:ext cx="1904504" cy="1565836"/>
          </a:xfrm>
          <a:prstGeom prst="rect">
            <a:avLst/>
          </a:prstGeom>
        </p:spPr>
      </p:pic>
    </p:spTree>
    <p:extLst>
      <p:ext uri="{BB962C8B-B14F-4D97-AF65-F5344CB8AC3E}">
        <p14:creationId xmlns:p14="http://schemas.microsoft.com/office/powerpoint/2010/main" val="124621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9"/>
            <a:ext cx="9782801" cy="767930"/>
          </a:xfrm>
        </p:spPr>
        <p:txBody>
          <a:bodyPr>
            <a:normAutofit/>
          </a:bodyPr>
          <a:lstStyle/>
          <a:p>
            <a:pPr algn="ctr"/>
            <a:r>
              <a:rPr lang="en-US" b="1" dirty="0" err="1">
                <a:solidFill>
                  <a:srgbClr val="00B0F0"/>
                </a:solidFill>
                <a:latin typeface="Times New Roman" panose="02020603050405020304" pitchFamily="18" charset="0"/>
                <a:cs typeface="Times New Roman" panose="02020603050405020304" pitchFamily="18" charset="0"/>
              </a:rPr>
              <a:t>Microdicom</a:t>
            </a:r>
            <a:r>
              <a:rPr lang="en-US" b="1" dirty="0">
                <a:solidFill>
                  <a:srgbClr val="00B0F0"/>
                </a:solidFill>
                <a:latin typeface="Times New Roman" panose="02020603050405020304" pitchFamily="18" charset="0"/>
                <a:cs typeface="Times New Roman" panose="02020603050405020304" pitchFamily="18" charset="0"/>
              </a:rPr>
              <a:t> viewer</a:t>
            </a:r>
            <a:endParaRPr lang="ar-IQ"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719" y="1119954"/>
            <a:ext cx="10497100" cy="561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01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941306"/>
          </a:xfrm>
        </p:spPr>
        <p:txBody>
          <a:bodyPr>
            <a:normAutofit/>
          </a:bodyPr>
          <a:lstStyle/>
          <a:p>
            <a:pPr algn="ctr"/>
            <a:r>
              <a:rPr lang="en-US" b="1" dirty="0" err="1">
                <a:solidFill>
                  <a:srgbClr val="00B0F0"/>
                </a:solidFill>
                <a:latin typeface="Times New Roman" panose="02020603050405020304" pitchFamily="18" charset="0"/>
                <a:cs typeface="Times New Roman" panose="02020603050405020304" pitchFamily="18" charset="0"/>
              </a:rPr>
              <a:t>Microdicom</a:t>
            </a:r>
            <a:r>
              <a:rPr lang="en-US" b="1" dirty="0">
                <a:solidFill>
                  <a:srgbClr val="00B0F0"/>
                </a:solidFill>
                <a:latin typeface="Times New Roman" panose="02020603050405020304" pitchFamily="18" charset="0"/>
                <a:cs typeface="Times New Roman" panose="02020603050405020304" pitchFamily="18" charset="0"/>
              </a:rPr>
              <a:t> viewer</a:t>
            </a:r>
            <a:endParaRPr lang="ar-IQ" dirty="0">
              <a:latin typeface="Times New Roman" panose="02020603050405020304" pitchFamily="18" charset="0"/>
              <a:cs typeface="Times New Roman" panose="02020603050405020304" pitchFamily="18" charset="0"/>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38119" y="1356374"/>
            <a:ext cx="8574209" cy="5106697"/>
          </a:xfrm>
        </p:spPr>
      </p:pic>
    </p:spTree>
    <p:extLst>
      <p:ext uri="{BB962C8B-B14F-4D97-AF65-F5344CB8AC3E}">
        <p14:creationId xmlns:p14="http://schemas.microsoft.com/office/powerpoint/2010/main" val="177465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925544"/>
          </a:xfrm>
        </p:spPr>
        <p:txBody>
          <a:bodyPr>
            <a:normAutofit/>
          </a:bodyPr>
          <a:lstStyle/>
          <a:p>
            <a:pPr algn="ctr"/>
            <a:r>
              <a:rPr lang="en-US" b="1" dirty="0">
                <a:solidFill>
                  <a:srgbClr val="00B0F0"/>
                </a:solidFill>
                <a:latin typeface="Times New Roman" panose="02020603050405020304" pitchFamily="18" charset="0"/>
                <a:cs typeface="Times New Roman" panose="02020603050405020304" pitchFamily="18" charset="0"/>
              </a:rPr>
              <a:t>Medical imaging</a:t>
            </a:r>
            <a:endParaRPr lang="ar-IQ"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76673" y="1513989"/>
            <a:ext cx="5305292" cy="4949083"/>
          </a:xfrm>
        </p:spPr>
        <p:txBody>
          <a:bodyPr>
            <a:normAutofit/>
          </a:bodyPr>
          <a:lstStyle/>
          <a:p>
            <a:pPr marL="0" indent="0" algn="just">
              <a:buNone/>
            </a:pPr>
            <a:r>
              <a:rPr lang="en-US" b="1" dirty="0">
                <a:solidFill>
                  <a:srgbClr val="FF0000"/>
                </a:solidFill>
                <a:latin typeface="Times New Roman" panose="02020603050405020304" pitchFamily="18" charset="0"/>
                <a:cs typeface="Times New Roman" panose="02020603050405020304" pitchFamily="18" charset="0"/>
              </a:rPr>
              <a:t>Medical imaging</a:t>
            </a:r>
            <a:r>
              <a:rPr lang="en-US" dirty="0">
                <a:solidFill>
                  <a:schemeClr val="tx2"/>
                </a:solidFill>
                <a:latin typeface="Times New Roman" panose="02020603050405020304" pitchFamily="18" charset="0"/>
                <a:cs typeface="Times New Roman" panose="02020603050405020304" pitchFamily="18" charset="0"/>
              </a:rPr>
              <a:t> is the technique and process of imaging the interior of a body for clinical analysis and medical intervention, as well as visual representation of the function of some organs or tissues.</a:t>
            </a:r>
            <a:endParaRPr lang="ar-IQ" dirty="0">
              <a:solidFill>
                <a:schemeClr val="tx2"/>
              </a:solidFill>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7406" y="1703126"/>
            <a:ext cx="4570809" cy="3908831"/>
          </a:xfrm>
          <a:prstGeom prst="rect">
            <a:avLst/>
          </a:prstGeom>
        </p:spPr>
      </p:pic>
    </p:spTree>
    <p:extLst>
      <p:ext uri="{BB962C8B-B14F-4D97-AF65-F5344CB8AC3E}">
        <p14:creationId xmlns:p14="http://schemas.microsoft.com/office/powerpoint/2010/main" val="292580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4085D-7926-E8C9-B1F9-1C0E71D7C7AC}"/>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7E7AD4DD-AB53-FB21-171B-3901AE5A3E23}"/>
              </a:ext>
            </a:extLst>
          </p:cNvPr>
          <p:cNvSpPr>
            <a:spLocks noGrp="1"/>
          </p:cNvSpPr>
          <p:nvPr>
            <p:ph type="title"/>
          </p:nvPr>
        </p:nvSpPr>
        <p:spPr>
          <a:xfrm>
            <a:off x="1593437" y="178649"/>
            <a:ext cx="9782801" cy="657599"/>
          </a:xfrm>
        </p:spPr>
        <p:txBody>
          <a:bodyPr>
            <a:noAutofit/>
          </a:bodyPr>
          <a:lstStyle/>
          <a:p>
            <a:pPr algn="ctr"/>
            <a:r>
              <a:rPr lang="en-US" b="1" dirty="0">
                <a:solidFill>
                  <a:srgbClr val="00B0F0"/>
                </a:solidFill>
                <a:latin typeface="Times New Roman" panose="02020603050405020304" pitchFamily="18" charset="0"/>
                <a:cs typeface="Times New Roman" panose="02020603050405020304" pitchFamily="18" charset="0"/>
              </a:rPr>
              <a:t>DICOM for Biomedical Engineering</a:t>
            </a:r>
            <a:endParaRPr lang="ar-IQ"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F004C4D1-36D3-3962-C79A-F92516D0F49D}"/>
              </a:ext>
            </a:extLst>
          </p:cNvPr>
          <p:cNvSpPr>
            <a:spLocks noGrp="1"/>
          </p:cNvSpPr>
          <p:nvPr>
            <p:ph idx="1"/>
          </p:nvPr>
        </p:nvSpPr>
        <p:spPr>
          <a:xfrm>
            <a:off x="1303106" y="910676"/>
            <a:ext cx="10575906" cy="5768675"/>
          </a:xfrm>
        </p:spPr>
        <p:txBody>
          <a:bodyPr>
            <a:normAutofit/>
          </a:bodyPr>
          <a:lstStyle/>
          <a:p>
            <a:pPr marL="0" indent="0" algn="just">
              <a:buNone/>
            </a:pPr>
            <a:r>
              <a:rPr lang="en-US" dirty="0">
                <a:solidFill>
                  <a:schemeClr val="tx2"/>
                </a:solidFill>
                <a:latin typeface="Times New Roman" panose="02020603050405020304" pitchFamily="18" charset="0"/>
                <a:cs typeface="Times New Roman" panose="02020603050405020304" pitchFamily="18" charset="0"/>
              </a:rPr>
              <a:t>Biomedical engineers work at the intersection of medical imaging technology and healthcare, and understanding DICOM is essential for designing, maintaining, and optimizing imaging systems. Here’s how DICOM applies to biomedical engineering:</a:t>
            </a:r>
          </a:p>
          <a:p>
            <a:pPr marL="0" indent="0" algn="just">
              <a:buNone/>
            </a:pPr>
            <a:r>
              <a:rPr lang="en-US" b="1" dirty="0">
                <a:solidFill>
                  <a:schemeClr val="tx2"/>
                </a:solidFill>
                <a:latin typeface="Times New Roman" panose="02020603050405020304" pitchFamily="18" charset="0"/>
                <a:cs typeface="Times New Roman" panose="02020603050405020304" pitchFamily="18" charset="0"/>
              </a:rPr>
              <a:t>System Integration: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Biomedical engineers often integrate multiple imaging devices (e.g., CT, MRI, ultrasound) into a single network. DICOM enables this by providing a common language that all devices can understand, making it easier to link different modalities to hospital information systems (HIS) and picture archiving communication systems (PACS).</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Integration of DICOM with Radiology Information Systems (RIS) and Electronic Health Records (EHR) is key to ensuring patient data flows seamlessly across the healthcare ecosystem.</a:t>
            </a:r>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3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D2523-56B9-2414-EE07-4091C9DF2479}"/>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D386F70C-110D-7D23-3377-66C7C19B3BB7}"/>
              </a:ext>
            </a:extLst>
          </p:cNvPr>
          <p:cNvSpPr>
            <a:spLocks noGrp="1"/>
          </p:cNvSpPr>
          <p:nvPr>
            <p:ph type="title"/>
          </p:nvPr>
        </p:nvSpPr>
        <p:spPr>
          <a:xfrm>
            <a:off x="1593437" y="178649"/>
            <a:ext cx="9782801" cy="657599"/>
          </a:xfrm>
        </p:spPr>
        <p:txBody>
          <a:bodyPr>
            <a:noAutofit/>
          </a:bodyPr>
          <a:lstStyle/>
          <a:p>
            <a:pPr algn="ctr"/>
            <a:r>
              <a:rPr lang="en-US" b="1" dirty="0">
                <a:solidFill>
                  <a:srgbClr val="00B0F0"/>
                </a:solidFill>
                <a:latin typeface="Times New Roman" panose="02020603050405020304" pitchFamily="18" charset="0"/>
                <a:cs typeface="Times New Roman" panose="02020603050405020304" pitchFamily="18" charset="0"/>
              </a:rPr>
              <a:t>DICOM for Biomedical Engineering</a:t>
            </a:r>
            <a:endParaRPr lang="ar-IQ"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5316DED7-85E2-E693-F1A9-B970A1B15D1B}"/>
              </a:ext>
            </a:extLst>
          </p:cNvPr>
          <p:cNvSpPr>
            <a:spLocks noGrp="1"/>
          </p:cNvSpPr>
          <p:nvPr>
            <p:ph idx="1"/>
          </p:nvPr>
        </p:nvSpPr>
        <p:spPr>
          <a:xfrm>
            <a:off x="1260914" y="1088431"/>
            <a:ext cx="10575906" cy="5768675"/>
          </a:xfrm>
        </p:spPr>
        <p:txBody>
          <a:bodyPr>
            <a:normAutofit/>
          </a:bodyPr>
          <a:lstStyle/>
          <a:p>
            <a:pPr marL="0" indent="0" algn="just">
              <a:buNone/>
            </a:pPr>
            <a:r>
              <a:rPr lang="en-US" b="1" dirty="0">
                <a:solidFill>
                  <a:schemeClr val="tx2"/>
                </a:solidFill>
                <a:latin typeface="Times New Roman" panose="02020603050405020304" pitchFamily="18" charset="0"/>
                <a:cs typeface="Times New Roman" panose="02020603050405020304" pitchFamily="18" charset="0"/>
              </a:rPr>
              <a:t>Quality Control and Validation: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Biomedical engineers are responsible for ensuring that medical imaging systems perform optimally and safely. DICOM plays a role in this by allowing engineers to monitor the integrity of image data, validate image quality, and ensure that DICOM communication protocols are working correctly.</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DICOM compliance testing is an ongoing task, particularly when new devices are added to a network. Engineers often need to verify that devices comply with DICOM standards and communicate effectively with each other.</a:t>
            </a:r>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53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F5DDE-5C70-5D7E-A222-A63B36F06725}"/>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ACB8BB46-4CF9-8F24-9C32-4CB91C33164D}"/>
              </a:ext>
            </a:extLst>
          </p:cNvPr>
          <p:cNvSpPr>
            <a:spLocks noGrp="1"/>
          </p:cNvSpPr>
          <p:nvPr>
            <p:ph type="title"/>
          </p:nvPr>
        </p:nvSpPr>
        <p:spPr>
          <a:xfrm>
            <a:off x="1593437" y="178649"/>
            <a:ext cx="9782801" cy="657599"/>
          </a:xfrm>
        </p:spPr>
        <p:txBody>
          <a:bodyPr>
            <a:noAutofit/>
          </a:bodyPr>
          <a:lstStyle/>
          <a:p>
            <a:pPr algn="ctr"/>
            <a:r>
              <a:rPr lang="en-US" b="1" dirty="0">
                <a:solidFill>
                  <a:srgbClr val="00B0F0"/>
                </a:solidFill>
                <a:latin typeface="Times New Roman" panose="02020603050405020304" pitchFamily="18" charset="0"/>
                <a:cs typeface="Times New Roman" panose="02020603050405020304" pitchFamily="18" charset="0"/>
              </a:rPr>
              <a:t>DICOM for Biomedical Engineering</a:t>
            </a:r>
            <a:endParaRPr lang="ar-IQ"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46ECBCC2-F175-956A-2E2D-6A94F3CA6AF2}"/>
              </a:ext>
            </a:extLst>
          </p:cNvPr>
          <p:cNvSpPr>
            <a:spLocks noGrp="1"/>
          </p:cNvSpPr>
          <p:nvPr>
            <p:ph idx="1"/>
          </p:nvPr>
        </p:nvSpPr>
        <p:spPr>
          <a:xfrm>
            <a:off x="1260914" y="1088431"/>
            <a:ext cx="10575906" cy="5768675"/>
          </a:xfrm>
        </p:spPr>
        <p:txBody>
          <a:bodyPr>
            <a:normAutofit/>
          </a:bodyPr>
          <a:lstStyle/>
          <a:p>
            <a:pPr marL="0" indent="0" algn="just">
              <a:buNone/>
            </a:pPr>
            <a:r>
              <a:rPr lang="en-US" b="1" dirty="0">
                <a:solidFill>
                  <a:schemeClr val="tx2"/>
                </a:solidFill>
                <a:latin typeface="Times New Roman" panose="02020603050405020304" pitchFamily="18" charset="0"/>
                <a:cs typeface="Times New Roman" panose="02020603050405020304" pitchFamily="18" charset="0"/>
              </a:rPr>
              <a:t>Data Analysis and Processing: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DICOM provides a framework for storing and sharing complex medical image data, which can be processed and analyzed. Biomedical engineers often work with image processing software to manipulate or enhance DICOM images for diagnostic purposes.</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DICOM tags are critical in this context, as they allow engineers and clinicians to identify crucial metadata such as acquisition parameters (e.g., scan type, slice thickness) that influence how images should be processed or interpreted.</a:t>
            </a:r>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21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D1039-3B98-676A-3BFF-D7FFEF143BBA}"/>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5FE183FF-6ED0-0C1A-58F1-83A5A251ECE4}"/>
              </a:ext>
            </a:extLst>
          </p:cNvPr>
          <p:cNvSpPr>
            <a:spLocks noGrp="1"/>
          </p:cNvSpPr>
          <p:nvPr>
            <p:ph type="title"/>
          </p:nvPr>
        </p:nvSpPr>
        <p:spPr>
          <a:xfrm>
            <a:off x="1593437" y="178649"/>
            <a:ext cx="9782801" cy="657599"/>
          </a:xfrm>
        </p:spPr>
        <p:txBody>
          <a:bodyPr>
            <a:noAutofit/>
          </a:bodyPr>
          <a:lstStyle/>
          <a:p>
            <a:pPr algn="ctr"/>
            <a:r>
              <a:rPr lang="en-US" b="1" dirty="0">
                <a:solidFill>
                  <a:srgbClr val="00B0F0"/>
                </a:solidFill>
                <a:latin typeface="Times New Roman" panose="02020603050405020304" pitchFamily="18" charset="0"/>
                <a:cs typeface="Times New Roman" panose="02020603050405020304" pitchFamily="18" charset="0"/>
              </a:rPr>
              <a:t>DICOM for Biomedical Engineering</a:t>
            </a:r>
            <a:endParaRPr lang="ar-IQ"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FB54AC69-1D19-5B04-E4F4-A072DC32D18A}"/>
              </a:ext>
            </a:extLst>
          </p:cNvPr>
          <p:cNvSpPr>
            <a:spLocks noGrp="1"/>
          </p:cNvSpPr>
          <p:nvPr>
            <p:ph idx="1"/>
          </p:nvPr>
        </p:nvSpPr>
        <p:spPr>
          <a:xfrm>
            <a:off x="1260914" y="1088431"/>
            <a:ext cx="10575906" cy="5768675"/>
          </a:xfrm>
        </p:spPr>
        <p:txBody>
          <a:bodyPr>
            <a:normAutofit/>
          </a:bodyPr>
          <a:lstStyle/>
          <a:p>
            <a:pPr marL="0" indent="0" algn="just">
              <a:buNone/>
            </a:pPr>
            <a:r>
              <a:rPr lang="en-US" b="1" dirty="0">
                <a:solidFill>
                  <a:schemeClr val="tx2"/>
                </a:solidFill>
                <a:latin typeface="Times New Roman" panose="02020603050405020304" pitchFamily="18" charset="0"/>
                <a:cs typeface="Times New Roman" panose="02020603050405020304" pitchFamily="18" charset="0"/>
              </a:rPr>
              <a:t>Customization and Development: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Biomedical engineers working in research and development may need to build custom applications that interact with DICOM-compliant imaging systems. This could involve designing software for specific image processing tasks, developing interfaces to DICOM servers, or implementing new DICOM services.</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The open nature of the DICOM standard means engineers can extend its capabilities, including developing new modules for handling non-standard data or creating custom views of medical images for specialized applications..</a:t>
            </a:r>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99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30477-1930-C519-6C70-D88DEFF66C52}"/>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73926C49-2AB3-26A9-BF56-5FFA88363880}"/>
              </a:ext>
            </a:extLst>
          </p:cNvPr>
          <p:cNvSpPr>
            <a:spLocks noGrp="1"/>
          </p:cNvSpPr>
          <p:nvPr>
            <p:ph type="title"/>
          </p:nvPr>
        </p:nvSpPr>
        <p:spPr>
          <a:xfrm>
            <a:off x="1593435" y="669921"/>
            <a:ext cx="9782801" cy="657599"/>
          </a:xfrm>
        </p:spPr>
        <p:txBody>
          <a:bodyPr>
            <a:noAutofit/>
          </a:bodyPr>
          <a:lstStyle/>
          <a:p>
            <a:pPr algn="ctr"/>
            <a:r>
              <a:rPr lang="en-US" sz="3999" b="1" dirty="0">
                <a:solidFill>
                  <a:srgbClr val="00B0F0"/>
                </a:solidFill>
                <a:latin typeface="Times New Roman" panose="02020603050405020304" pitchFamily="18" charset="0"/>
                <a:cs typeface="Times New Roman" panose="02020603050405020304" pitchFamily="18" charset="0"/>
              </a:rPr>
              <a:t>Challenges and Opportunities in DICOM for Biomedical Engineers</a:t>
            </a:r>
            <a:endParaRPr lang="ar-IQ" sz="3999"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0B8CE98A-9460-83E4-6761-4C4122300700}"/>
              </a:ext>
            </a:extLst>
          </p:cNvPr>
          <p:cNvSpPr>
            <a:spLocks noGrp="1"/>
          </p:cNvSpPr>
          <p:nvPr>
            <p:ph idx="1"/>
          </p:nvPr>
        </p:nvSpPr>
        <p:spPr>
          <a:xfrm>
            <a:off x="1196883" y="1327520"/>
            <a:ext cx="10575906" cy="5768675"/>
          </a:xfrm>
        </p:spPr>
        <p:txBody>
          <a:bodyPr>
            <a:normAutofit/>
          </a:bodyPr>
          <a:lstStyle/>
          <a:p>
            <a:pPr marL="0" indent="0" algn="just">
              <a:buNone/>
            </a:pPr>
            <a:r>
              <a:rPr lang="en-US" b="1" dirty="0">
                <a:solidFill>
                  <a:schemeClr val="tx2"/>
                </a:solidFill>
                <a:latin typeface="Times New Roman" panose="02020603050405020304" pitchFamily="18" charset="0"/>
                <a:cs typeface="Times New Roman" panose="02020603050405020304" pitchFamily="18" charset="0"/>
              </a:rPr>
              <a:t>1-Interoperability: </a:t>
            </a:r>
            <a:r>
              <a:rPr lang="en-US" dirty="0">
                <a:solidFill>
                  <a:schemeClr val="tx2"/>
                </a:solidFill>
                <a:latin typeface="Times New Roman" panose="02020603050405020304" pitchFamily="18" charset="0"/>
                <a:cs typeface="Times New Roman" panose="02020603050405020304" pitchFamily="18" charset="0"/>
              </a:rPr>
              <a:t>While DICOM is a standard, various devices and systems may interpret or implement it differently. Biomedical engineers often face challenges in ensuring that different manufacturers' equipment can communicate seamlessly. This can require additional effort in configuration, testing, and troubleshooting.</a:t>
            </a:r>
          </a:p>
          <a:p>
            <a:pPr marL="0" indent="0" algn="just">
              <a:buNone/>
            </a:pPr>
            <a:r>
              <a:rPr lang="en-US" b="1" dirty="0">
                <a:solidFill>
                  <a:schemeClr val="tx2"/>
                </a:solidFill>
                <a:latin typeface="Times New Roman" panose="02020603050405020304" pitchFamily="18" charset="0"/>
                <a:cs typeface="Times New Roman" panose="02020603050405020304" pitchFamily="18" charset="0"/>
              </a:rPr>
              <a:t>2-Big Data and Imaging: </a:t>
            </a:r>
            <a:r>
              <a:rPr lang="en-US" dirty="0">
                <a:solidFill>
                  <a:schemeClr val="tx2"/>
                </a:solidFill>
                <a:latin typeface="Times New Roman" panose="02020603050405020304" pitchFamily="18" charset="0"/>
                <a:cs typeface="Times New Roman" panose="02020603050405020304" pitchFamily="18" charset="0"/>
              </a:rPr>
              <a:t>Medical imaging produces large volumes of data, especially with high-resolution images and 3D/4D datasets. Biomedical engineers need to handle data storage, management, and transfer efficiently, ensuring that DICOM systems are optimized for scalability and fast data retrieval.</a:t>
            </a:r>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4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DEB15-5C55-BB02-09AA-153B9D5D8163}"/>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5C45E7F9-A93D-6700-AD79-FF3E7EF99F03}"/>
              </a:ext>
            </a:extLst>
          </p:cNvPr>
          <p:cNvSpPr>
            <a:spLocks noGrp="1"/>
          </p:cNvSpPr>
          <p:nvPr>
            <p:ph type="title"/>
          </p:nvPr>
        </p:nvSpPr>
        <p:spPr>
          <a:xfrm>
            <a:off x="1593435" y="669921"/>
            <a:ext cx="9782801" cy="657599"/>
          </a:xfrm>
        </p:spPr>
        <p:txBody>
          <a:bodyPr>
            <a:noAutofit/>
          </a:bodyPr>
          <a:lstStyle/>
          <a:p>
            <a:pPr algn="ctr"/>
            <a:r>
              <a:rPr lang="en-US" sz="3999" b="1" dirty="0">
                <a:solidFill>
                  <a:srgbClr val="00B0F0"/>
                </a:solidFill>
                <a:latin typeface="Times New Roman" panose="02020603050405020304" pitchFamily="18" charset="0"/>
                <a:cs typeface="Times New Roman" panose="02020603050405020304" pitchFamily="18" charset="0"/>
              </a:rPr>
              <a:t>Challenges and Opportunities in DICOM for Biomedical Engineers</a:t>
            </a:r>
            <a:endParaRPr lang="ar-IQ" sz="3999"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6A9F4F62-8943-A299-4975-0EAF8BD5EFB1}"/>
              </a:ext>
            </a:extLst>
          </p:cNvPr>
          <p:cNvSpPr>
            <a:spLocks noGrp="1"/>
          </p:cNvSpPr>
          <p:nvPr>
            <p:ph idx="1"/>
          </p:nvPr>
        </p:nvSpPr>
        <p:spPr>
          <a:xfrm>
            <a:off x="1337524" y="1327520"/>
            <a:ext cx="10575906" cy="5768675"/>
          </a:xfrm>
        </p:spPr>
        <p:txBody>
          <a:bodyPr>
            <a:normAutofit/>
          </a:bodyPr>
          <a:lstStyle/>
          <a:p>
            <a:pPr marL="0" indent="0" algn="just">
              <a:buNone/>
            </a:pPr>
            <a:r>
              <a:rPr lang="en-US" b="1" dirty="0">
                <a:solidFill>
                  <a:schemeClr val="tx2"/>
                </a:solidFill>
                <a:latin typeface="Times New Roman" panose="02020603050405020304" pitchFamily="18" charset="0"/>
                <a:cs typeface="Times New Roman" panose="02020603050405020304" pitchFamily="18" charset="0"/>
              </a:rPr>
              <a:t>3-Artificial Intelligence in Imaging: </a:t>
            </a:r>
          </a:p>
          <a:p>
            <a:pPr marL="0" indent="0" algn="just">
              <a:buNone/>
            </a:pPr>
            <a:r>
              <a:rPr lang="en-US" dirty="0">
                <a:solidFill>
                  <a:schemeClr val="tx2"/>
                </a:solidFill>
                <a:latin typeface="Times New Roman" panose="02020603050405020304" pitchFamily="18" charset="0"/>
                <a:cs typeface="Times New Roman" panose="02020603050405020304" pitchFamily="18" charset="0"/>
              </a:rPr>
              <a:t>With AI and machine learning playing a larger role in medical imaging, biomedical engineers may be tasked with integrating AI algorithms into DICOM-compliant systems, ensuring that image data can be processed, analyzed, and shared using the DICOM standard.</a:t>
            </a:r>
            <a:endParaRPr lang="ar-IQ" dirty="0">
              <a:solidFill>
                <a:schemeClr val="tx2"/>
              </a:solidFill>
              <a:latin typeface="Times New Roman" panose="02020603050405020304" pitchFamily="18" charset="0"/>
              <a:cs typeface="Times New Roman" panose="02020603050405020304" pitchFamily="18" charset="0"/>
            </a:endParaRPr>
          </a:p>
        </p:txBody>
      </p:sp>
      <p:pic>
        <p:nvPicPr>
          <p:cNvPr id="1026" name="Picture 2" descr="Three Benefits to Deploying Artificial Intelligence in Radiology Workflows">
            <a:extLst>
              <a:ext uri="{FF2B5EF4-FFF2-40B4-BE49-F238E27FC236}">
                <a16:creationId xmlns:a16="http://schemas.microsoft.com/office/drawing/2014/main" id="{7DC0718A-B98C-2303-E92B-B87FB4302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982" y="3601285"/>
            <a:ext cx="6891299" cy="297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4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58B05-E363-B5E0-6D17-DD0A57CF50DF}"/>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513E220E-D425-0775-44C8-6E7E7B8EA55B}"/>
              </a:ext>
            </a:extLst>
          </p:cNvPr>
          <p:cNvSpPr>
            <a:spLocks noGrp="1"/>
          </p:cNvSpPr>
          <p:nvPr>
            <p:ph type="title"/>
          </p:nvPr>
        </p:nvSpPr>
        <p:spPr>
          <a:xfrm>
            <a:off x="1593435" y="669921"/>
            <a:ext cx="9782801" cy="657599"/>
          </a:xfrm>
        </p:spPr>
        <p:txBody>
          <a:bodyPr>
            <a:noAutofit/>
          </a:bodyPr>
          <a:lstStyle/>
          <a:p>
            <a:pPr algn="ctr"/>
            <a:r>
              <a:rPr lang="en-US" sz="3999" b="1" dirty="0">
                <a:solidFill>
                  <a:srgbClr val="00B0F0"/>
                </a:solidFill>
                <a:latin typeface="Times New Roman" panose="02020603050405020304" pitchFamily="18" charset="0"/>
                <a:cs typeface="Times New Roman" panose="02020603050405020304" pitchFamily="18" charset="0"/>
              </a:rPr>
              <a:t>Challenges and Opportunities in DICOM for Biomedical Engineers</a:t>
            </a:r>
            <a:endParaRPr lang="ar-IQ" sz="3999"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BECF728E-A09E-9D7B-07C7-8F224FEBEEF7}"/>
              </a:ext>
            </a:extLst>
          </p:cNvPr>
          <p:cNvSpPr>
            <a:spLocks noGrp="1"/>
          </p:cNvSpPr>
          <p:nvPr>
            <p:ph idx="1"/>
          </p:nvPr>
        </p:nvSpPr>
        <p:spPr>
          <a:xfrm>
            <a:off x="1253140" y="1327520"/>
            <a:ext cx="7016509" cy="5395979"/>
          </a:xfrm>
        </p:spPr>
        <p:txBody>
          <a:bodyPr>
            <a:normAutofit/>
          </a:bodyPr>
          <a:lstStyle/>
          <a:p>
            <a:pPr marL="0" indent="0" algn="just">
              <a:buNone/>
            </a:pPr>
            <a:r>
              <a:rPr lang="en-US" dirty="0">
                <a:solidFill>
                  <a:schemeClr val="tx2"/>
                </a:solidFill>
                <a:latin typeface="Times New Roman" panose="02020603050405020304" pitchFamily="18" charset="0"/>
                <a:cs typeface="Times New Roman" panose="02020603050405020304" pitchFamily="18" charset="0"/>
              </a:rPr>
              <a:t>DICOM is an essential component in modern medical imaging systems. Biomedical engineers who understand the DICOM standard can contribute to improving interoperability, enhancing image quality, developing innovative imaging solutions, and ensuring data security in healthcare environments. As medical imaging technologies continue to evolve, so too will the role of DICOM in facilitating communication and data management across the healthcare landscape.</a:t>
            </a:r>
            <a:endParaRPr lang="ar-IQ" dirty="0">
              <a:solidFill>
                <a:schemeClr val="tx2"/>
              </a:solidFill>
              <a:latin typeface="Times New Roman" panose="02020603050405020304" pitchFamily="18" charset="0"/>
              <a:cs typeface="Times New Roman" panose="02020603050405020304" pitchFamily="18" charset="0"/>
            </a:endParaRPr>
          </a:p>
        </p:txBody>
      </p:sp>
      <p:pic>
        <p:nvPicPr>
          <p:cNvPr id="3076" name="Picture 4" descr="What is DICOM? The Complete Guide to Medical Imaging Standards">
            <a:extLst>
              <a:ext uri="{FF2B5EF4-FFF2-40B4-BE49-F238E27FC236}">
                <a16:creationId xmlns:a16="http://schemas.microsoft.com/office/drawing/2014/main" id="{C842399C-E2EE-B204-10F8-DFE905BAD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648" y="1449488"/>
            <a:ext cx="3558199" cy="429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36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529BDC-E849-4890-0BAE-1133A4A54700}"/>
              </a:ext>
            </a:extLst>
          </p:cNvPr>
          <p:cNvPicPr>
            <a:picLocks noChangeAspect="1"/>
          </p:cNvPicPr>
          <p:nvPr/>
        </p:nvPicPr>
        <p:blipFill rotWithShape="1">
          <a:blip r:embed="rId2"/>
          <a:srcRect b="80000"/>
          <a:stretch/>
        </p:blipFill>
        <p:spPr>
          <a:xfrm>
            <a:off x="1379537" y="2743200"/>
            <a:ext cx="9429750" cy="1371600"/>
          </a:xfrm>
          <a:prstGeom prst="rect">
            <a:avLst/>
          </a:prstGeom>
        </p:spPr>
      </p:pic>
    </p:spTree>
    <p:extLst>
      <p:ext uri="{BB962C8B-B14F-4D97-AF65-F5344CB8AC3E}">
        <p14:creationId xmlns:p14="http://schemas.microsoft.com/office/powerpoint/2010/main" val="1811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830976"/>
          </a:xfrm>
        </p:spPr>
        <p:txBody>
          <a:bodyPr>
            <a:normAutofit/>
          </a:bodyPr>
          <a:lstStyle/>
          <a:p>
            <a:pPr algn="ctr"/>
            <a:r>
              <a:rPr lang="en-US" b="1" dirty="0">
                <a:solidFill>
                  <a:srgbClr val="00B0F0"/>
                </a:solidFill>
                <a:latin typeface="Times New Roman" panose="02020603050405020304" pitchFamily="18" charset="0"/>
                <a:cs typeface="Times New Roman" panose="02020603050405020304" pitchFamily="18" charset="0"/>
              </a:rPr>
              <a:t>Radiologist</a:t>
            </a:r>
            <a:endParaRPr lang="ar-IQ"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39720" y="1324850"/>
            <a:ext cx="5481334" cy="4846636"/>
          </a:xfrm>
        </p:spPr>
        <p:txBody>
          <a:bodyPr>
            <a:normAutofit/>
          </a:bodyPr>
          <a:lstStyle/>
          <a:p>
            <a:pPr marL="0" indent="0" algn="just">
              <a:buNone/>
            </a:pPr>
            <a:r>
              <a:rPr lang="en-US" dirty="0">
                <a:solidFill>
                  <a:schemeClr val="tx2"/>
                </a:solidFill>
                <a:latin typeface="Times New Roman" panose="02020603050405020304" pitchFamily="18" charset="0"/>
                <a:cs typeface="Times New Roman" panose="02020603050405020304" pitchFamily="18" charset="0"/>
              </a:rPr>
              <a:t>Radiologists are medical doctors that specialize in diagnosing and treating injuries and diseases using medical imaging (radiology) procedures (exams/tests) such as X-rays, computed tomography (CT), magnetic resonance imaging (MRI), nuclear medicine, positron emission tomography (PET) and ultrasound</a:t>
            </a:r>
            <a:endParaRPr lang="ar-IQ" dirty="0">
              <a:solidFill>
                <a:schemeClr val="tx2"/>
              </a:solidFill>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589" y="1324851"/>
            <a:ext cx="4633854" cy="5173723"/>
          </a:xfrm>
          <a:prstGeom prst="rect">
            <a:avLst/>
          </a:prstGeom>
        </p:spPr>
      </p:pic>
    </p:spTree>
    <p:extLst>
      <p:ext uri="{BB962C8B-B14F-4D97-AF65-F5344CB8AC3E}">
        <p14:creationId xmlns:p14="http://schemas.microsoft.com/office/powerpoint/2010/main" val="23482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1051635"/>
          </a:xfrm>
        </p:spPr>
        <p:txBody>
          <a:bodyPr>
            <a:normAutofit/>
          </a:bodyPr>
          <a:lstStyle/>
          <a:p>
            <a:pPr algn="ctr"/>
            <a:r>
              <a:rPr lang="en-US" b="1" dirty="0">
                <a:solidFill>
                  <a:srgbClr val="00B0F0"/>
                </a:solidFill>
                <a:latin typeface="Times New Roman" panose="02020603050405020304" pitchFamily="18" charset="0"/>
                <a:cs typeface="Times New Roman" panose="02020603050405020304" pitchFamily="18" charset="0"/>
              </a:rPr>
              <a:t>Medical imaging</a:t>
            </a:r>
            <a:endParaRPr lang="ar-IQ" dirty="0">
              <a:latin typeface="Times New Roman" panose="02020603050405020304" pitchFamily="18" charset="0"/>
              <a:cs typeface="Times New Roman" panose="02020603050405020304" pitchFamily="18" charset="0"/>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9720" y="1592796"/>
            <a:ext cx="3488026" cy="2837054"/>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5730" y="1727425"/>
            <a:ext cx="2847396" cy="2135015"/>
          </a:xfrm>
          <a:prstGeom prst="rect">
            <a:avLst/>
          </a:prstGeom>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6370" y="4039755"/>
            <a:ext cx="2856756" cy="2171134"/>
          </a:xfrm>
          <a:prstGeom prst="rect">
            <a:avLst/>
          </a:prstGeom>
        </p:spPr>
      </p:pic>
      <p:sp>
        <p:nvSpPr>
          <p:cNvPr id="8" name="عنصر نائب للمحتوى 2"/>
          <p:cNvSpPr txBox="1">
            <a:spLocks/>
          </p:cNvSpPr>
          <p:nvPr/>
        </p:nvSpPr>
        <p:spPr>
          <a:xfrm>
            <a:off x="1576142" y="4618985"/>
            <a:ext cx="2600632" cy="2017461"/>
          </a:xfrm>
          <a:prstGeom prst="rect">
            <a:avLst/>
          </a:prstGeom>
        </p:spPr>
        <p:txBody>
          <a:bodyPr vert="horz" lIns="91416" tIns="45708" rIns="91416" bIns="45708" rtlCol="0">
            <a:normAutofit fontScale="92500" lnSpcReduction="1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lgn="just">
              <a:buNone/>
            </a:pPr>
            <a:r>
              <a:rPr lang="en-US" sz="2799" dirty="0">
                <a:solidFill>
                  <a:schemeClr val="tx2"/>
                </a:solidFill>
                <a:latin typeface="Times New Roman" panose="02020603050405020304" pitchFamily="18" charset="0"/>
                <a:cs typeface="Times New Roman" panose="02020603050405020304" pitchFamily="18" charset="0"/>
              </a:rPr>
              <a:t>GE </a:t>
            </a:r>
            <a:r>
              <a:rPr lang="en-US" sz="2799" dirty="0" err="1">
                <a:solidFill>
                  <a:schemeClr val="tx2"/>
                </a:solidFill>
                <a:latin typeface="Times New Roman" panose="02020603050405020304" pitchFamily="18" charset="0"/>
                <a:cs typeface="Times New Roman" panose="02020603050405020304" pitchFamily="18" charset="0"/>
              </a:rPr>
              <a:t>heaithcare</a:t>
            </a:r>
            <a:endParaRPr lang="en-US" sz="2799" dirty="0">
              <a:solidFill>
                <a:schemeClr val="tx2"/>
              </a:solidFill>
              <a:latin typeface="Times New Roman" panose="02020603050405020304" pitchFamily="18" charset="0"/>
              <a:cs typeface="Times New Roman" panose="02020603050405020304" pitchFamily="18" charset="0"/>
            </a:endParaRPr>
          </a:p>
          <a:p>
            <a:pPr marL="0" indent="0" algn="just">
              <a:buNone/>
            </a:pPr>
            <a:r>
              <a:rPr lang="en-US" sz="2799" dirty="0" err="1">
                <a:solidFill>
                  <a:schemeClr val="tx2"/>
                </a:solidFill>
                <a:latin typeface="Times New Roman" panose="02020603050405020304" pitchFamily="18" charset="0"/>
                <a:cs typeface="Times New Roman" panose="02020603050405020304" pitchFamily="18" charset="0"/>
              </a:rPr>
              <a:t>Simense</a:t>
            </a:r>
            <a:endParaRPr lang="en-US" sz="2799" dirty="0">
              <a:solidFill>
                <a:schemeClr val="tx2"/>
              </a:solidFill>
              <a:latin typeface="Times New Roman" panose="02020603050405020304" pitchFamily="18" charset="0"/>
              <a:cs typeface="Times New Roman" panose="02020603050405020304" pitchFamily="18" charset="0"/>
            </a:endParaRPr>
          </a:p>
          <a:p>
            <a:pPr marL="0" indent="0" algn="just">
              <a:buNone/>
            </a:pPr>
            <a:r>
              <a:rPr lang="en-US" sz="2799" dirty="0" err="1">
                <a:solidFill>
                  <a:schemeClr val="tx2"/>
                </a:solidFill>
                <a:latin typeface="Times New Roman" panose="02020603050405020304" pitchFamily="18" charset="0"/>
                <a:cs typeface="Times New Roman" panose="02020603050405020304" pitchFamily="18" charset="0"/>
              </a:rPr>
              <a:t>Philps</a:t>
            </a:r>
            <a:r>
              <a:rPr lang="en-US" sz="2799" dirty="0">
                <a:solidFill>
                  <a:schemeClr val="tx2"/>
                </a:solidFill>
                <a:latin typeface="Times New Roman" panose="02020603050405020304" pitchFamily="18" charset="0"/>
                <a:cs typeface="Times New Roman" panose="02020603050405020304" pitchFamily="18" charset="0"/>
              </a:rPr>
              <a:t> </a:t>
            </a:r>
          </a:p>
          <a:p>
            <a:pPr marL="0" indent="0" algn="just">
              <a:buNone/>
            </a:pPr>
            <a:r>
              <a:rPr lang="en-US" sz="2799" dirty="0">
                <a:solidFill>
                  <a:schemeClr val="tx2"/>
                </a:solidFill>
                <a:latin typeface="Times New Roman" panose="02020603050405020304" pitchFamily="18" charset="0"/>
                <a:cs typeface="Times New Roman" panose="02020603050405020304" pitchFamily="18" charset="0"/>
              </a:rPr>
              <a:t>Etc…</a:t>
            </a:r>
          </a:p>
          <a:p>
            <a:pPr marL="0" indent="0" algn="just">
              <a:buNone/>
            </a:pPr>
            <a:endParaRPr lang="ar-IQ" sz="2799" dirty="0">
              <a:solidFill>
                <a:schemeClr val="tx2"/>
              </a:solidFill>
              <a:latin typeface="Times New Roman" panose="02020603050405020304" pitchFamily="18" charset="0"/>
              <a:cs typeface="Times New Roman" panose="02020603050405020304" pitchFamily="18" charset="0"/>
            </a:endParaRPr>
          </a:p>
        </p:txBody>
      </p:sp>
      <p:sp>
        <p:nvSpPr>
          <p:cNvPr id="9" name="عنصر نائب للمحتوى 2"/>
          <p:cNvSpPr txBox="1">
            <a:spLocks/>
          </p:cNvSpPr>
          <p:nvPr/>
        </p:nvSpPr>
        <p:spPr>
          <a:xfrm>
            <a:off x="5500732" y="2446866"/>
            <a:ext cx="1796801" cy="696130"/>
          </a:xfrm>
          <a:prstGeom prst="rect">
            <a:avLst/>
          </a:prstGeom>
        </p:spPr>
        <p:txBody>
          <a:bodyPr vert="horz" lIns="91416" tIns="45708" rIns="91416" bIns="45708"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lgn="just">
              <a:buNone/>
            </a:pPr>
            <a:r>
              <a:rPr lang="en-US" sz="2799" dirty="0">
                <a:solidFill>
                  <a:srgbClr val="00B0F0"/>
                </a:solidFill>
              </a:rPr>
              <a:t>OUTPUT</a:t>
            </a:r>
            <a:endParaRPr lang="ar-IQ" sz="2799" dirty="0">
              <a:solidFill>
                <a:srgbClr val="00B0F0"/>
              </a:solidFill>
            </a:endParaRPr>
          </a:p>
        </p:txBody>
      </p:sp>
      <p:sp>
        <p:nvSpPr>
          <p:cNvPr id="10" name="سهم إلى اليمين 9"/>
          <p:cNvSpPr/>
          <p:nvPr/>
        </p:nvSpPr>
        <p:spPr>
          <a:xfrm>
            <a:off x="5429806" y="3296998"/>
            <a:ext cx="1938654" cy="742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799"/>
          </a:p>
        </p:txBody>
      </p:sp>
    </p:spTree>
    <p:extLst>
      <p:ext uri="{BB962C8B-B14F-4D97-AF65-F5344CB8AC3E}">
        <p14:creationId xmlns:p14="http://schemas.microsoft.com/office/powerpoint/2010/main" val="396163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37180" y="468674"/>
            <a:ext cx="9782801" cy="1239514"/>
          </a:xfrm>
        </p:spPr>
        <p:txBody>
          <a:bodyPr>
            <a:normAutofit fontScale="90000"/>
          </a:bodyPr>
          <a:lstStyle/>
          <a:p>
            <a:pPr algn="ctr"/>
            <a:r>
              <a:rPr lang="en-US" b="1" dirty="0">
                <a:solidFill>
                  <a:srgbClr val="00B0F0"/>
                </a:solidFill>
                <a:latin typeface="Times New Roman" panose="02020603050405020304" pitchFamily="18" charset="0"/>
                <a:cs typeface="Times New Roman" panose="02020603050405020304" pitchFamily="18" charset="0"/>
              </a:rPr>
              <a:t>Digital Imaging and Communications in  Medicine (DICOM)</a:t>
            </a:r>
            <a:br>
              <a:rPr lang="en-US" b="1" dirty="0">
                <a:solidFill>
                  <a:srgbClr val="00B0F0"/>
                </a:solidFill>
                <a:latin typeface="Times New Roman" panose="02020603050405020304" pitchFamily="18" charset="0"/>
                <a:cs typeface="Times New Roman" panose="02020603050405020304" pitchFamily="18" charset="0"/>
              </a:rPr>
            </a:br>
            <a:endParaRPr lang="ar-IQ"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92435" y="1351039"/>
            <a:ext cx="10560146" cy="5316931"/>
          </a:xfrm>
        </p:spPr>
        <p:txBody>
          <a:bodyPr>
            <a:normAutofit/>
          </a:bodyPr>
          <a:lstStyle/>
          <a:p>
            <a:pPr marL="0" indent="0" algn="just">
              <a:buNone/>
            </a:pPr>
            <a:r>
              <a:rPr lang="en-US" dirty="0">
                <a:solidFill>
                  <a:srgbClr val="FF0000"/>
                </a:solidFill>
                <a:latin typeface="Times New Roman" panose="02020603050405020304" pitchFamily="18" charset="0"/>
                <a:cs typeface="Times New Roman" panose="02020603050405020304" pitchFamily="18" charset="0"/>
              </a:rPr>
              <a:t>What is DICOM?</a:t>
            </a:r>
          </a:p>
          <a:p>
            <a:pPr algn="just">
              <a:lnSpc>
                <a:spcPct val="150000"/>
              </a:lnSpc>
              <a:buFont typeface="Wingdings" pitchFamily="2" charset="2"/>
              <a:buChar char="Ø"/>
            </a:pPr>
            <a:r>
              <a:rPr lang="en-US" dirty="0">
                <a:solidFill>
                  <a:schemeClr val="tx2"/>
                </a:solidFill>
                <a:latin typeface="Times New Roman" panose="02020603050405020304" pitchFamily="18" charset="0"/>
                <a:cs typeface="Times New Roman" panose="02020603050405020304" pitchFamily="18" charset="0"/>
              </a:rPr>
              <a:t> DICOM (Digital Imaging and Communications in Medicine) is an international standard protocol for all medical data exchanges. It also defines the file format, which is mostly either a DCM or DCM30 (DCM3.0) file extension. </a:t>
            </a:r>
          </a:p>
          <a:p>
            <a:pPr algn="just">
              <a:lnSpc>
                <a:spcPct val="150000"/>
              </a:lnSpc>
              <a:buFont typeface="Wingdings" pitchFamily="2" charset="2"/>
              <a:buChar char="Ø"/>
            </a:pPr>
            <a:r>
              <a:rPr lang="en-US" dirty="0">
                <a:solidFill>
                  <a:schemeClr val="tx2"/>
                </a:solidFill>
                <a:latin typeface="Times New Roman" panose="02020603050405020304" pitchFamily="18" charset="0"/>
                <a:cs typeface="Times New Roman" panose="02020603050405020304" pitchFamily="18" charset="0"/>
              </a:rPr>
              <a:t> DICOM ensures that all the medical equipment installed in clinics, medical imaging center, and hospitals will work together and distribute the medical images correctly.</a:t>
            </a:r>
          </a:p>
          <a:p>
            <a:pPr marL="0" indent="0" algn="just">
              <a:lnSpc>
                <a:spcPct val="150000"/>
              </a:lnSpc>
              <a:buNone/>
            </a:pPr>
            <a:endParaRPr lang="en-US" dirty="0">
              <a:solidFill>
                <a:schemeClr val="tx2"/>
              </a:solidFill>
            </a:endParaRPr>
          </a:p>
          <a:p>
            <a:pPr marL="0" indent="0" algn="just">
              <a:lnSpc>
                <a:spcPct val="150000"/>
              </a:lnSpc>
              <a:buNone/>
            </a:pPr>
            <a:endParaRPr lang="en-US" dirty="0">
              <a:solidFill>
                <a:schemeClr val="tx2"/>
              </a:solidFill>
            </a:endParaRP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a:p>
            <a:pPr algn="just"/>
            <a:endParaRPr lang="ar-IQ" dirty="0">
              <a:solidFill>
                <a:schemeClr val="tx2"/>
              </a:solidFill>
            </a:endParaRPr>
          </a:p>
        </p:txBody>
      </p:sp>
    </p:spTree>
    <p:extLst>
      <p:ext uri="{BB962C8B-B14F-4D97-AF65-F5344CB8AC3E}">
        <p14:creationId xmlns:p14="http://schemas.microsoft.com/office/powerpoint/2010/main" val="98622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E70C7-D22E-6826-CE71-58A011A0A65F}"/>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50CD629A-D1D2-BB51-B5EF-7553B43DB8B3}"/>
              </a:ext>
            </a:extLst>
          </p:cNvPr>
          <p:cNvSpPr>
            <a:spLocks noGrp="1"/>
          </p:cNvSpPr>
          <p:nvPr>
            <p:ph type="title"/>
          </p:nvPr>
        </p:nvSpPr>
        <p:spPr>
          <a:xfrm>
            <a:off x="1537180" y="468674"/>
            <a:ext cx="9782801" cy="1239514"/>
          </a:xfrm>
        </p:spPr>
        <p:txBody>
          <a:bodyPr>
            <a:normAutofit fontScale="90000"/>
          </a:bodyPr>
          <a:lstStyle/>
          <a:p>
            <a:pPr algn="ctr"/>
            <a:r>
              <a:rPr lang="en-US" b="1" dirty="0">
                <a:solidFill>
                  <a:srgbClr val="00B0F0"/>
                </a:solidFill>
                <a:latin typeface="Times New Roman" panose="02020603050405020304" pitchFamily="18" charset="0"/>
                <a:cs typeface="Times New Roman" panose="02020603050405020304" pitchFamily="18" charset="0"/>
              </a:rPr>
              <a:t>Digital Imaging and Communications in  Medicine (DICOM)</a:t>
            </a:r>
            <a:br>
              <a:rPr lang="en-US" b="1" dirty="0">
                <a:solidFill>
                  <a:srgbClr val="00B0F0"/>
                </a:solidFill>
                <a:latin typeface="Times New Roman" panose="02020603050405020304" pitchFamily="18" charset="0"/>
                <a:cs typeface="Times New Roman" panose="02020603050405020304" pitchFamily="18" charset="0"/>
              </a:rPr>
            </a:br>
            <a:endParaRPr lang="ar-IQ" b="1"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EBB1C912-A258-37A9-7AD8-66C70C818ABB}"/>
              </a:ext>
            </a:extLst>
          </p:cNvPr>
          <p:cNvSpPr>
            <a:spLocks noGrp="1"/>
          </p:cNvSpPr>
          <p:nvPr>
            <p:ph idx="1"/>
          </p:nvPr>
        </p:nvSpPr>
        <p:spPr>
          <a:xfrm>
            <a:off x="1292435" y="1351039"/>
            <a:ext cx="10560146" cy="5316931"/>
          </a:xfrm>
        </p:spPr>
        <p:txBody>
          <a:bodyPr>
            <a:normAutofit/>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DICOM (Digital Imaging and Communications in Medicine) is use for transmitting, storing, and sharing medical imaging data. </a:t>
            </a:r>
          </a:p>
          <a:p>
            <a:pPr algn="just">
              <a:lnSpc>
                <a:spcPct val="150000"/>
              </a:lnSpc>
              <a:buFont typeface="Wingdings" pitchFamily="2" charset="2"/>
              <a:buChar char="Ø"/>
            </a:pPr>
            <a:r>
              <a:rPr lang="en-US" dirty="0">
                <a:solidFill>
                  <a:schemeClr val="tx2"/>
                </a:solidFill>
                <a:latin typeface="Times New Roman" panose="02020603050405020304" pitchFamily="18" charset="0"/>
                <a:cs typeface="Times New Roman" panose="02020603050405020304" pitchFamily="18" charset="0"/>
              </a:rPr>
              <a:t> For biomedical engineers, DICOM is fundamental in ensuring seamless communication between various medical imaging modalities (CT, MRI, X-ray, ultrasound, PET, etc.) and other healthcare systems. Understanding DICOM is crucial for the development, implementation, and optimization of medical imaging systems.</a:t>
            </a:r>
          </a:p>
          <a:p>
            <a:pPr algn="just">
              <a:lnSpc>
                <a:spcPct val="150000"/>
              </a:lnSpc>
              <a:buFont typeface="Wingdings" pitchFamily="2" charset="2"/>
              <a:buChar char="Ø"/>
            </a:pPr>
            <a:endParaRPr lang="en-US" dirty="0">
              <a:solidFill>
                <a:schemeClr val="tx2"/>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US" dirty="0">
              <a:solidFill>
                <a:schemeClr val="tx2"/>
              </a:solidFill>
            </a:endParaRPr>
          </a:p>
          <a:p>
            <a:pPr marL="0" indent="0" algn="just">
              <a:lnSpc>
                <a:spcPct val="150000"/>
              </a:lnSpc>
              <a:buNone/>
            </a:pPr>
            <a:endParaRPr lang="en-US" dirty="0">
              <a:solidFill>
                <a:schemeClr val="tx2"/>
              </a:solidFill>
            </a:endParaRP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a:p>
            <a:pPr algn="just"/>
            <a:endParaRPr lang="ar-IQ" dirty="0">
              <a:solidFill>
                <a:schemeClr val="tx2"/>
              </a:solidFill>
            </a:endParaRPr>
          </a:p>
        </p:txBody>
      </p:sp>
    </p:spTree>
    <p:extLst>
      <p:ext uri="{BB962C8B-B14F-4D97-AF65-F5344CB8AC3E}">
        <p14:creationId xmlns:p14="http://schemas.microsoft.com/office/powerpoint/2010/main" val="148805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3434" y="946578"/>
            <a:ext cx="9782802" cy="5469210"/>
          </a:xfrm>
        </p:spPr>
      </p:pic>
    </p:spTree>
    <p:extLst>
      <p:ext uri="{BB962C8B-B14F-4D97-AF65-F5344CB8AC3E}">
        <p14:creationId xmlns:p14="http://schemas.microsoft.com/office/powerpoint/2010/main" val="355848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9"/>
            <a:ext cx="9782801" cy="689122"/>
          </a:xfrm>
        </p:spPr>
        <p:txBody>
          <a:bodyPr>
            <a:noAutofit/>
          </a:bodyPr>
          <a:lstStyle/>
          <a:p>
            <a:pPr algn="ctr"/>
            <a:r>
              <a:rPr lang="en-US" b="1" dirty="0">
                <a:solidFill>
                  <a:srgbClr val="00B0F0"/>
                </a:solidFill>
                <a:latin typeface="Times New Roman" panose="02020603050405020304" pitchFamily="18" charset="0"/>
                <a:cs typeface="Times New Roman" panose="02020603050405020304" pitchFamily="18" charset="0"/>
              </a:rPr>
              <a:t>DICOM</a:t>
            </a:r>
            <a:endParaRPr lang="ar-IQ"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60913" y="883533"/>
            <a:ext cx="10591668" cy="5973575"/>
          </a:xfrm>
        </p:spPr>
        <p:txBody>
          <a:bodyPr>
            <a:normAutofit fontScale="92500"/>
          </a:bodyPr>
          <a:lstStyle/>
          <a:p>
            <a:pPr algn="just">
              <a:lnSpc>
                <a:spcPct val="160000"/>
              </a:lnSpc>
              <a:buFont typeface="Wingdings" pitchFamily="2" charset="2"/>
              <a:buChar char="Ø"/>
            </a:pPr>
            <a:r>
              <a:rPr lang="en-US" dirty="0">
                <a:solidFill>
                  <a:schemeClr val="tx2"/>
                </a:solidFill>
                <a:latin typeface="Times New Roman" panose="02020603050405020304" pitchFamily="18" charset="0"/>
                <a:cs typeface="Times New Roman" panose="02020603050405020304" pitchFamily="18" charset="0"/>
              </a:rPr>
              <a:t> DICOM has been implemented in almost every medical imaging modality like MRI, CT, X-ray, Ultrasound, etc.</a:t>
            </a:r>
          </a:p>
          <a:p>
            <a:pPr algn="just">
              <a:lnSpc>
                <a:spcPct val="160000"/>
              </a:lnSpc>
              <a:buFont typeface="Wingdings" pitchFamily="2" charset="2"/>
              <a:buChar char="Ø"/>
            </a:pPr>
            <a:r>
              <a:rPr lang="en-US" dirty="0">
                <a:solidFill>
                  <a:schemeClr val="tx2"/>
                </a:solidFill>
                <a:latin typeface="Times New Roman" panose="02020603050405020304" pitchFamily="18" charset="0"/>
                <a:cs typeface="Times New Roman" panose="02020603050405020304" pitchFamily="18" charset="0"/>
              </a:rPr>
              <a:t> DICOM has become the standard in medical imaging: today, the vast majority of digital medical imaging systems of all major vendors (including acquisition devices, diagnostic workstations, archives, servers, medical printers, etc.) support and comply with portions of the DICOM standard, depending on the services they implement. Also, DICOM has been widely accepted and adopted by medical institutions, including public and private hospitals, diagnostic centers and analysis laboratories of different sizes.</a:t>
            </a:r>
          </a:p>
          <a:p>
            <a:pPr marL="0" indent="0" algn="just">
              <a:lnSpc>
                <a:spcPct val="160000"/>
              </a:lnSpc>
              <a:buNone/>
            </a:pPr>
            <a:endParaRPr lang="en-US" dirty="0">
              <a:solidFill>
                <a:schemeClr val="tx2"/>
              </a:solidFill>
              <a:latin typeface="Times New Roman" panose="02020603050405020304" pitchFamily="18" charset="0"/>
              <a:cs typeface="Times New Roman" panose="02020603050405020304" pitchFamily="18" charset="0"/>
            </a:endParaRPr>
          </a:p>
          <a:p>
            <a:pPr algn="just"/>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468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00B0F0"/>
                </a:solidFill>
                <a:latin typeface="Times New Roman" panose="02020603050405020304" pitchFamily="18" charset="0"/>
                <a:cs typeface="Times New Roman" panose="02020603050405020304" pitchFamily="18" charset="0"/>
              </a:rPr>
              <a:t>DICOM enables the connectivity and exchange of data between:</a:t>
            </a:r>
            <a:endParaRPr lang="ar-IQ" dirty="0">
              <a:solidFill>
                <a:srgbClr val="00B0F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55481" y="1600676"/>
            <a:ext cx="10020757" cy="4570809"/>
          </a:xfrm>
        </p:spPr>
        <p:txBody>
          <a:bodyPr>
            <a:normAutofit/>
          </a:bodyPr>
          <a:lstStyle/>
          <a:p>
            <a:pPr algn="just">
              <a:buFont typeface="Wingdings" pitchFamily="2" charset="2"/>
              <a:buChar char="Ø"/>
            </a:pPr>
            <a:r>
              <a:rPr lang="en-US" dirty="0">
                <a:solidFill>
                  <a:srgbClr val="FF0000"/>
                </a:solidFill>
                <a:latin typeface="Times New Roman" panose="02020603050405020304" pitchFamily="18" charset="0"/>
                <a:cs typeface="Times New Roman" panose="02020603050405020304" pitchFamily="18" charset="0"/>
              </a:rPr>
              <a:t> Image Acquisition Devices / Modalities: X-Ray, CT, MR, etc.</a:t>
            </a:r>
          </a:p>
          <a:p>
            <a:pPr algn="just">
              <a:buFont typeface="Wingdings" pitchFamily="2" charset="2"/>
              <a:buChar char="Ø"/>
            </a:pPr>
            <a:r>
              <a:rPr lang="en-US" dirty="0">
                <a:solidFill>
                  <a:srgbClr val="FF0000"/>
                </a:solidFill>
                <a:latin typeface="Times New Roman" panose="02020603050405020304" pitchFamily="18" charset="0"/>
                <a:cs typeface="Times New Roman" panose="02020603050405020304" pitchFamily="18" charset="0"/>
              </a:rPr>
              <a:t> Diagnostic Workstations</a:t>
            </a:r>
          </a:p>
          <a:p>
            <a:pPr algn="just">
              <a:buFont typeface="Wingdings" pitchFamily="2" charset="2"/>
              <a:buChar char="Ø"/>
            </a:pPr>
            <a:r>
              <a:rPr lang="en-US" dirty="0">
                <a:solidFill>
                  <a:srgbClr val="FF0000"/>
                </a:solidFill>
                <a:latin typeface="Times New Roman" panose="02020603050405020304" pitchFamily="18" charset="0"/>
                <a:cs typeface="Times New Roman" panose="02020603050405020304" pitchFamily="18" charset="0"/>
              </a:rPr>
              <a:t> Image Management Systems (PACS)</a:t>
            </a:r>
          </a:p>
          <a:p>
            <a:pPr algn="just">
              <a:buFont typeface="Wingdings" pitchFamily="2" charset="2"/>
              <a:buChar char="Ø"/>
            </a:pPr>
            <a:r>
              <a:rPr lang="en-US" dirty="0">
                <a:solidFill>
                  <a:srgbClr val="FF0000"/>
                </a:solidFill>
                <a:latin typeface="Times New Roman" panose="02020603050405020304" pitchFamily="18" charset="0"/>
                <a:cs typeface="Times New Roman" panose="02020603050405020304" pitchFamily="18" charset="0"/>
              </a:rPr>
              <a:t> Storage and Archive Products</a:t>
            </a:r>
          </a:p>
          <a:p>
            <a:pPr algn="just">
              <a:buFont typeface="Wingdings" pitchFamily="2" charset="2"/>
              <a:buChar char="Ø"/>
            </a:pPr>
            <a:r>
              <a:rPr lang="en-US" dirty="0">
                <a:solidFill>
                  <a:srgbClr val="FF0000"/>
                </a:solidFill>
                <a:latin typeface="Times New Roman" panose="02020603050405020304" pitchFamily="18" charset="0"/>
                <a:cs typeface="Times New Roman" panose="02020603050405020304" pitchFamily="18" charset="0"/>
              </a:rPr>
              <a:t> Radiology Information Systems (RIS)</a:t>
            </a:r>
          </a:p>
          <a:p>
            <a:pPr algn="just">
              <a:buFont typeface="Wingdings" pitchFamily="2" charset="2"/>
              <a:buChar char="Ø"/>
            </a:pPr>
            <a:r>
              <a:rPr lang="en-US" dirty="0">
                <a:solidFill>
                  <a:srgbClr val="FF0000"/>
                </a:solidFill>
                <a:latin typeface="Times New Roman" panose="02020603050405020304" pitchFamily="18" charset="0"/>
                <a:cs typeface="Times New Roman" panose="02020603050405020304" pitchFamily="18" charset="0"/>
              </a:rPr>
              <a:t> Cardiology Information Systems (CIS)</a:t>
            </a:r>
          </a:p>
          <a:p>
            <a:pPr algn="just">
              <a:buFont typeface="Wingdings" pitchFamily="2" charset="2"/>
              <a:buChar char="Ø"/>
            </a:pPr>
            <a:r>
              <a:rPr lang="en-US" dirty="0">
                <a:solidFill>
                  <a:srgbClr val="FF0000"/>
                </a:solidFill>
                <a:latin typeface="Times New Roman" panose="02020603050405020304" pitchFamily="18" charset="0"/>
                <a:cs typeface="Times New Roman" panose="02020603050405020304" pitchFamily="18" charset="0"/>
              </a:rPr>
              <a:t> Radiation Therapy Planning Systems</a:t>
            </a:r>
          </a:p>
          <a:p>
            <a:pPr algn="just"/>
            <a:endParaRPr lang="ar-IQ" dirty="0">
              <a:solidFill>
                <a:srgbClr val="FF0000"/>
              </a:solidFill>
              <a:latin typeface="Times New Roman" panose="02020603050405020304" pitchFamily="18" charset="0"/>
              <a:cs typeface="Times New Roman" panose="02020603050405020304" pitchFamily="18" charset="0"/>
            </a:endParaRPr>
          </a:p>
          <a:p>
            <a:pPr algn="just"/>
            <a:endParaRPr lang="ar-IQ"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55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3187</TotalTime>
  <Words>1916</Words>
  <Application>Microsoft Office PowerPoint</Application>
  <PresentationFormat>Custom</PresentationFormat>
  <Paragraphs>104</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Euphemia</vt:lpstr>
      <vt:lpstr>Franklin Gothic Medium</vt:lpstr>
      <vt:lpstr>Times New Roman</vt:lpstr>
      <vt:lpstr>Wingdings</vt:lpstr>
      <vt:lpstr>Office Theme</vt:lpstr>
      <vt:lpstr>PowerPoint Presentation</vt:lpstr>
      <vt:lpstr>Medical imaging</vt:lpstr>
      <vt:lpstr>Radiologist</vt:lpstr>
      <vt:lpstr>Medical imaging</vt:lpstr>
      <vt:lpstr>Digital Imaging and Communications in  Medicine (DICOM) </vt:lpstr>
      <vt:lpstr>Digital Imaging and Communications in  Medicine (DICOM) </vt:lpstr>
      <vt:lpstr>PowerPoint Presentation</vt:lpstr>
      <vt:lpstr>DICOM</vt:lpstr>
      <vt:lpstr>DICOM enables the connectivity and exchange of data between:</vt:lpstr>
      <vt:lpstr>The DICOM devices </vt:lpstr>
      <vt:lpstr>Key Components of DICOM</vt:lpstr>
      <vt:lpstr>DICOM file</vt:lpstr>
      <vt:lpstr>DICOM file</vt:lpstr>
      <vt:lpstr>Key Components of DICOM</vt:lpstr>
      <vt:lpstr>Key Components of DICOM</vt:lpstr>
      <vt:lpstr>Key Components of DICOM</vt:lpstr>
      <vt:lpstr>DICOM viewer</vt:lpstr>
      <vt:lpstr>Microdicom viewer</vt:lpstr>
      <vt:lpstr>Microdicom viewer</vt:lpstr>
      <vt:lpstr>DICOM for Biomedical Engineering</vt:lpstr>
      <vt:lpstr>DICOM for Biomedical Engineering</vt:lpstr>
      <vt:lpstr>DICOM for Biomedical Engineering</vt:lpstr>
      <vt:lpstr>DICOM for Biomedical Engineering</vt:lpstr>
      <vt:lpstr>Challenges and Opportunities in DICOM for Biomedical Engineers</vt:lpstr>
      <vt:lpstr>Challenges and Opportunities in DICOM for Biomedical Engineers</vt:lpstr>
      <vt:lpstr>Challenges and Opportunities in DICOM for Biomedical Engineers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dc:title>
  <dc:subject>Lecture 2</dc:subject>
  <dc:creator>MAHİR RAHMAN AL-HAJAJ</dc:creator>
  <cp:keywords>Al-Mustaqbal University College</cp:keywords>
  <cp:lastModifiedBy>zainab</cp:lastModifiedBy>
  <cp:revision>164</cp:revision>
  <cp:lastPrinted>2022-10-07T10:41:38Z</cp:lastPrinted>
  <dcterms:created xsi:type="dcterms:W3CDTF">2022-10-06T20:58:31Z</dcterms:created>
  <dcterms:modified xsi:type="dcterms:W3CDTF">2024-11-29T16:13:42Z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