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sldIdLst>
    <p:sldId id="260" r:id="rId2"/>
    <p:sldId id="263" r:id="rId3"/>
    <p:sldId id="293" r:id="rId4"/>
    <p:sldId id="294" r:id="rId5"/>
    <p:sldId id="295" r:id="rId6"/>
    <p:sldId id="296" r:id="rId7"/>
    <p:sldId id="297" r:id="rId8"/>
    <p:sldId id="298" r:id="rId9"/>
    <p:sldId id="299" r:id="rId10"/>
    <p:sldId id="300" r:id="rId11"/>
    <p:sldId id="30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A15B50F-D816-428C-B3AD-E1BEB8C7913B}" type="datetimeFigureOut">
              <a:rPr lang="en-US" smtClean="0"/>
              <a:t>10/17/2024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96FD5D2-6ADC-4824-BBB6-6EBF5A0F476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5956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5B50F-D816-428C-B3AD-E1BEB8C7913B}"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227578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0063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7466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2460076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622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9166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5B50F-D816-428C-B3AD-E1BEB8C7913B}"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0762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5B50F-D816-428C-B3AD-E1BEB8C7913B}"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921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5B50F-D816-428C-B3AD-E1BEB8C7913B}"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152965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775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15B50F-D816-428C-B3AD-E1BEB8C7913B}"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176282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15B50F-D816-428C-B3AD-E1BEB8C7913B}" type="datetimeFigureOut">
              <a:rPr lang="en-US" smtClean="0"/>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6FD5D2-6ADC-4824-BBB6-6EBF5A0F476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480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15B50F-D816-428C-B3AD-E1BEB8C7913B}" type="datetimeFigureOut">
              <a:rPr lang="en-US" smtClean="0"/>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6FD5D2-6ADC-4824-BBB6-6EBF5A0F476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64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5B50F-D816-428C-B3AD-E1BEB8C7913B}" type="datetimeFigureOut">
              <a:rPr lang="en-US" smtClean="0"/>
              <a:t>10/17/2024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303247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5B50F-D816-428C-B3AD-E1BEB8C7913B}"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FD5D2-6ADC-4824-BBB6-6EBF5A0F476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750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5B50F-D816-428C-B3AD-E1BEB8C7913B}"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425510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15B50F-D816-428C-B3AD-E1BEB8C7913B}" type="datetimeFigureOut">
              <a:rPr lang="en-US" smtClean="0"/>
              <a:t>10/17/2024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6FD5D2-6ADC-4824-BBB6-6EBF5A0F476E}" type="slidenum">
              <a:rPr lang="en-US" smtClean="0"/>
              <a:t>‹#›</a:t>
            </a:fld>
            <a:endParaRPr lang="en-US"/>
          </a:p>
        </p:txBody>
      </p:sp>
    </p:spTree>
    <p:extLst>
      <p:ext uri="{BB962C8B-B14F-4D97-AF65-F5344CB8AC3E}">
        <p14:creationId xmlns:p14="http://schemas.microsoft.com/office/powerpoint/2010/main" val="86756262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4310" y="2477729"/>
            <a:ext cx="10668001" cy="3477875"/>
          </a:xfrm>
          <a:prstGeom prst="rect">
            <a:avLst/>
          </a:prstGeom>
          <a:noFill/>
        </p:spPr>
        <p:txBody>
          <a:bodyPr wrap="square" rtlCol="0">
            <a:spAutoFit/>
          </a:bodyPr>
          <a:lstStyle/>
          <a:p>
            <a:pPr algn="ctr"/>
            <a:r>
              <a:rPr lang="en-US" sz="4400" b="1" dirty="0" smtClean="0">
                <a:latin typeface="+mj-lt"/>
                <a:cs typeface="Arial" panose="020B0604020202020204" pitchFamily="34" charset="0"/>
              </a:rPr>
              <a:t>Information Theory and coding</a:t>
            </a:r>
          </a:p>
          <a:p>
            <a:pPr algn="ctr"/>
            <a:endParaRPr lang="en-US" sz="4000" b="1" dirty="0" smtClean="0">
              <a:latin typeface="+mj-lt"/>
              <a:cs typeface="Arial" panose="020B0604020202020204" pitchFamily="34" charset="0"/>
            </a:endParaRPr>
          </a:p>
          <a:p>
            <a:pPr lvl="0" algn="ctr"/>
            <a:r>
              <a:rPr lang="en-US" sz="4400" dirty="0" smtClean="0">
                <a:latin typeface="+mj-lt"/>
                <a:cs typeface="Arial" panose="020B0604020202020204" pitchFamily="34" charset="0"/>
              </a:rPr>
              <a:t>lecture </a:t>
            </a:r>
            <a:r>
              <a:rPr lang="en-US" sz="4400" dirty="0">
                <a:latin typeface="+mj-lt"/>
                <a:cs typeface="Arial" panose="020B0604020202020204" pitchFamily="34" charset="0"/>
              </a:rPr>
              <a:t>4</a:t>
            </a:r>
            <a:r>
              <a:rPr lang="en-US" sz="4400" dirty="0" smtClean="0">
                <a:latin typeface="+mj-lt"/>
                <a:cs typeface="Arial" panose="020B0604020202020204" pitchFamily="34" charset="0"/>
              </a:rPr>
              <a:t> :-</a:t>
            </a:r>
          </a:p>
          <a:p>
            <a:pPr lvl="0" algn="ctr"/>
            <a:r>
              <a:rPr lang="en-US" sz="4400" b="1" dirty="0" smtClean="0">
                <a:latin typeface="+mj-lt"/>
                <a:cs typeface="Arial" panose="020B0604020202020204" pitchFamily="34" charset="0"/>
              </a:rPr>
              <a:t/>
            </a:r>
            <a:br>
              <a:rPr lang="en-US" sz="4400" b="1" dirty="0" smtClean="0">
                <a:latin typeface="+mj-lt"/>
                <a:cs typeface="Arial" panose="020B0604020202020204" pitchFamily="34" charset="0"/>
              </a:rPr>
            </a:br>
            <a:r>
              <a:rPr lang="en-US" sz="4400" b="1" dirty="0">
                <a:latin typeface="Times New Roman" panose="02020603050405020304" pitchFamily="18" charset="0"/>
                <a:cs typeface="Times New Roman" panose="02020603050405020304" pitchFamily="18" charset="0"/>
              </a:rPr>
              <a:t>Important Probability Distributions </a:t>
            </a:r>
            <a:r>
              <a:rPr lang="en-US" sz="4800" b="1" dirty="0"/>
              <a:t> </a:t>
            </a:r>
            <a:endParaRPr lang="en-US" sz="4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75230" y="729552"/>
            <a:ext cx="1956374" cy="1661652"/>
          </a:xfrm>
          <a:prstGeom prst="rect">
            <a:avLst/>
          </a:prstGeom>
        </p:spPr>
      </p:pic>
      <p:sp>
        <p:nvSpPr>
          <p:cNvPr id="2" name="TextBox 1"/>
          <p:cNvSpPr txBox="1"/>
          <p:nvPr/>
        </p:nvSpPr>
        <p:spPr>
          <a:xfrm>
            <a:off x="6154992" y="878119"/>
            <a:ext cx="5329085" cy="1107996"/>
          </a:xfrm>
          <a:prstGeom prst="rect">
            <a:avLst/>
          </a:prstGeom>
          <a:noFill/>
        </p:spPr>
        <p:txBody>
          <a:bodyPr wrap="square" rtlCol="0">
            <a:spAutoFit/>
          </a:bodyPr>
          <a:lstStyle/>
          <a:p>
            <a:pPr algn="r"/>
            <a:r>
              <a:rPr lang="ar-IQ" sz="2400" dirty="0" smtClean="0">
                <a:cs typeface="+mj-cs"/>
              </a:rPr>
              <a:t>وزارة التعليم العالي والبحث العلمي</a:t>
            </a:r>
          </a:p>
          <a:p>
            <a:pPr algn="r"/>
            <a:r>
              <a:rPr lang="ar-IQ" sz="2400" dirty="0" smtClean="0">
                <a:cs typeface="+mj-cs"/>
              </a:rPr>
              <a:t>قسم هندسة الحاسبات</a:t>
            </a:r>
            <a:r>
              <a:rPr lang="en-US" sz="2400" dirty="0" smtClean="0">
                <a:cs typeface="+mj-cs"/>
              </a:rPr>
              <a:t>\</a:t>
            </a:r>
            <a:r>
              <a:rPr lang="ar-IQ" sz="2400" dirty="0" smtClean="0">
                <a:cs typeface="+mj-cs"/>
              </a:rPr>
              <a:t>كلية الهندسة</a:t>
            </a:r>
            <a:r>
              <a:rPr lang="en-US" sz="2400" dirty="0" smtClean="0">
                <a:cs typeface="+mj-cs"/>
              </a:rPr>
              <a:t>\</a:t>
            </a:r>
            <a:r>
              <a:rPr lang="ar-IQ" sz="2400" dirty="0" smtClean="0"/>
              <a:t>جامعة المستقبل</a:t>
            </a:r>
          </a:p>
          <a:p>
            <a:endParaRPr lang="en-US" dirty="0"/>
          </a:p>
        </p:txBody>
      </p:sp>
    </p:spTree>
    <p:extLst>
      <p:ext uri="{BB962C8B-B14F-4D97-AF65-F5344CB8AC3E}">
        <p14:creationId xmlns:p14="http://schemas.microsoft.com/office/powerpoint/2010/main" val="407716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latin typeface="Times New Roman" panose="02020603050405020304" pitchFamily="18" charset="0"/>
                <a:cs typeface="Times New Roman" panose="02020603050405020304" pitchFamily="18" charset="0"/>
              </a:rPr>
              <a:t>The Poisson Distribution</a:t>
            </a:r>
          </a:p>
        </p:txBody>
      </p:sp>
      <p:sp>
        <p:nvSpPr>
          <p:cNvPr id="3" name="Content Placeholder 2"/>
          <p:cNvSpPr>
            <a:spLocks noGrp="1"/>
          </p:cNvSpPr>
          <p:nvPr>
            <p:ph idx="1"/>
          </p:nvPr>
        </p:nvSpPr>
        <p:spPr>
          <a:xfrm>
            <a:off x="727586" y="2556931"/>
            <a:ext cx="10717161" cy="3666887"/>
          </a:xfrm>
        </p:spPr>
        <p:txBody>
          <a:bodyPr/>
          <a:lstStyle/>
          <a:p>
            <a:pPr marL="0" indent="0">
              <a:buNone/>
            </a:pPr>
            <a:r>
              <a:rPr lang="en-US" dirty="0">
                <a:latin typeface="Times New Roman" panose="02020603050405020304" pitchFamily="18" charset="0"/>
                <a:cs typeface="Times New Roman" panose="02020603050405020304" pitchFamily="18" charset="0"/>
              </a:rPr>
              <a:t>A discrete random variable taking unbounded positive values obeys a Poisson law with parameter A if its distribution is given by</a:t>
            </a:r>
            <a:r>
              <a:rPr lang="en-US" dirty="0" smtClean="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694038" y="3390097"/>
            <a:ext cx="5043949" cy="1000277"/>
          </a:xfrm>
          <a:prstGeom prst="rect">
            <a:avLst/>
          </a:prstGeom>
        </p:spPr>
      </p:pic>
      <p:sp>
        <p:nvSpPr>
          <p:cNvPr id="7" name="Rectangle 6"/>
          <p:cNvSpPr/>
          <p:nvPr/>
        </p:nvSpPr>
        <p:spPr>
          <a:xfrm>
            <a:off x="894735" y="4390374"/>
            <a:ext cx="10550012" cy="156966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main application of Poisson distribution is related to queuing applications as in network access trials and cell phone calls (k is the number of users asking for the connection service. It is also an accurate approximation of binomial distribution for the case where 𝑃𝑆 𝑜𝑟 𝑃𝐹 become very small and 𝑛 very large.</a:t>
            </a:r>
          </a:p>
        </p:txBody>
      </p:sp>
    </p:spTree>
    <p:extLst>
      <p:ext uri="{BB962C8B-B14F-4D97-AF65-F5344CB8AC3E}">
        <p14:creationId xmlns:p14="http://schemas.microsoft.com/office/powerpoint/2010/main" val="2951030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The Exponential Distribution </a:t>
            </a:r>
          </a:p>
        </p:txBody>
      </p:sp>
      <p:sp>
        <p:nvSpPr>
          <p:cNvPr id="3" name="Content Placeholder 2"/>
          <p:cNvSpPr>
            <a:spLocks noGrp="1"/>
          </p:cNvSpPr>
          <p:nvPr>
            <p:ph idx="1"/>
          </p:nvPr>
        </p:nvSpPr>
        <p:spPr>
          <a:xfrm>
            <a:off x="796413" y="2566218"/>
            <a:ext cx="10658168" cy="3667434"/>
          </a:xfrm>
        </p:spPr>
        <p:txBody>
          <a:bodyPr/>
          <a:lstStyle/>
          <a:p>
            <a:pPr marL="0" indent="0">
              <a:buNone/>
            </a:pPr>
            <a:r>
              <a:rPr lang="en-US" dirty="0">
                <a:latin typeface="Times New Roman" panose="02020603050405020304" pitchFamily="18" charset="0"/>
                <a:cs typeface="Times New Roman" panose="02020603050405020304" pitchFamily="18" charset="0"/>
              </a:rPr>
              <a:t>Exponential distribution has a quite distinct position in traffic, queueing and reliability domains. The distribution depends on a single parameter, traditionally denoted as µ in the tele traffic field, and the density function is given by</a:t>
            </a:r>
            <a:r>
              <a:rPr lang="en-US" dirty="0" smtClean="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43897" y="3914547"/>
            <a:ext cx="8524568" cy="2075888"/>
          </a:xfrm>
          <a:prstGeom prst="rect">
            <a:avLst/>
          </a:prstGeom>
        </p:spPr>
      </p:pic>
    </p:spTree>
    <p:extLst>
      <p:ext uri="{BB962C8B-B14F-4D97-AF65-F5344CB8AC3E}">
        <p14:creationId xmlns:p14="http://schemas.microsoft.com/office/powerpoint/2010/main" val="1191023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828" y="860212"/>
            <a:ext cx="9601196" cy="1303867"/>
          </a:xfrm>
        </p:spPr>
        <p:txBody>
          <a:bodyPr>
            <a:normAutofit/>
          </a:bodyPr>
          <a:lstStyle/>
          <a:p>
            <a:r>
              <a:rPr lang="en-US" sz="4000" b="1" dirty="0">
                <a:solidFill>
                  <a:srgbClr val="FF0000"/>
                </a:solidFill>
                <a:latin typeface="Times New Roman" panose="02020603050405020304" pitchFamily="18" charset="0"/>
                <a:cs typeface="Times New Roman" panose="02020603050405020304" pitchFamily="18" charset="0"/>
              </a:rPr>
              <a:t>Uniform Distribution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13822" y="2374051"/>
            <a:ext cx="10868578" cy="3965789"/>
          </a:xfrm>
        </p:spPr>
        <p:txBody>
          <a:bodyPr>
            <a:noAutofit/>
          </a:bodyPr>
          <a:lstStyle/>
          <a:p>
            <a:pPr marL="0" indent="0">
              <a:lnSpc>
                <a:spcPct val="150000"/>
              </a:lnSpc>
              <a:buNone/>
            </a:pPr>
            <a:r>
              <a:rPr lang="en-US" sz="2000" dirty="0">
                <a:latin typeface="Times New Roman" panose="02020603050405020304" pitchFamily="18" charset="0"/>
                <a:cs typeface="Times New Roman" panose="02020603050405020304" pitchFamily="18" charset="0"/>
              </a:rPr>
              <a:t>In uniform random variable the pdf f(x) is constant for the whole range of the continues random variable x. In general, the pdf is given by: </a:t>
            </a:r>
            <a:endParaRPr lang="en-US" sz="2000"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267200" y="3020492"/>
            <a:ext cx="6971071" cy="1472064"/>
          </a:xfrm>
          <a:prstGeom prst="rect">
            <a:avLst/>
          </a:prstGeom>
        </p:spPr>
      </p:pic>
      <p:sp>
        <p:nvSpPr>
          <p:cNvPr id="6" name="Rectangle 5"/>
          <p:cNvSpPr/>
          <p:nvPr/>
        </p:nvSpPr>
        <p:spPr>
          <a:xfrm>
            <a:off x="806245" y="5138997"/>
            <a:ext cx="10648336" cy="707886"/>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An example of uniform source is the random binary source that has the probability of binary “0” identical to the probability of binary “1”.</a:t>
            </a:r>
          </a:p>
        </p:txBody>
      </p:sp>
    </p:spTree>
    <p:extLst>
      <p:ext uri="{BB962C8B-B14F-4D97-AF65-F5344CB8AC3E}">
        <p14:creationId xmlns:p14="http://schemas.microsoft.com/office/powerpoint/2010/main" val="129153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Binomial Distribution (or Repeated Bernoulli Trials) </a:t>
            </a:r>
          </a:p>
        </p:txBody>
      </p:sp>
      <p:sp>
        <p:nvSpPr>
          <p:cNvPr id="3" name="Content Placeholder 2"/>
          <p:cNvSpPr>
            <a:spLocks noGrp="1"/>
          </p:cNvSpPr>
          <p:nvPr>
            <p:ph idx="1"/>
          </p:nvPr>
        </p:nvSpPr>
        <p:spPr>
          <a:xfrm>
            <a:off x="894734" y="2477729"/>
            <a:ext cx="10441859" cy="3628103"/>
          </a:xfrm>
        </p:spPr>
        <p:txBody>
          <a:bodyPr/>
          <a:lstStyle/>
          <a:p>
            <a:r>
              <a:rPr lang="en-US" dirty="0"/>
              <a:t>This is an example of discrete random variable. Any experiment with two outcomes only and repeated n times can be considered as Binomial distribution</a:t>
            </a:r>
            <a:r>
              <a:rPr lang="en-US" dirty="0" smtClean="0"/>
              <a:t>.</a:t>
            </a:r>
          </a:p>
          <a:p>
            <a:r>
              <a:rPr lang="en-US" dirty="0"/>
              <a:t>Let the two outcomes called the “Success event” with probability of Ps and the “Failure event” with probability of PF. Clearly: Ps = The probability of the success event in single trial and (Ps+ PF) =1</a:t>
            </a:r>
            <a:r>
              <a:rPr lang="en-US" dirty="0" smtClean="0"/>
              <a:t>.</a:t>
            </a:r>
          </a:p>
          <a:p>
            <a:r>
              <a:rPr lang="en-US" dirty="0"/>
              <a:t>Define the random variable of the binomial distribution as (k), where : k= Number of times that the success event occurred out of n trials</a:t>
            </a:r>
          </a:p>
        </p:txBody>
      </p:sp>
    </p:spTree>
    <p:extLst>
      <p:ext uri="{BB962C8B-B14F-4D97-AF65-F5344CB8AC3E}">
        <p14:creationId xmlns:p14="http://schemas.microsoft.com/office/powerpoint/2010/main" val="3964065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Binomial Distribution (or Repeated Bernoulli Trials) </a:t>
            </a:r>
            <a:endParaRPr lang="en-US" dirty="0"/>
          </a:p>
        </p:txBody>
      </p:sp>
      <p:sp>
        <p:nvSpPr>
          <p:cNvPr id="3" name="Content Placeholder 2"/>
          <p:cNvSpPr>
            <a:spLocks noGrp="1"/>
          </p:cNvSpPr>
          <p:nvPr>
            <p:ph idx="1"/>
          </p:nvPr>
        </p:nvSpPr>
        <p:spPr>
          <a:xfrm>
            <a:off x="1091381" y="2526889"/>
            <a:ext cx="9657732" cy="3470788"/>
          </a:xfrm>
        </p:spPr>
        <p:txBody>
          <a:bodyPr/>
          <a:lstStyle/>
          <a:p>
            <a:r>
              <a:rPr lang="en-US" dirty="0">
                <a:latin typeface="Times New Roman" panose="02020603050405020304" pitchFamily="18" charset="0"/>
                <a:cs typeface="Times New Roman" panose="02020603050405020304" pitchFamily="18" charset="0"/>
              </a:rPr>
              <a:t>Define the random variable of the binomial distribution as (k), where </a:t>
            </a:r>
            <a:r>
              <a:rPr lang="en-US" dirty="0" smtClean="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k= Number of times that the success event occurred out of n </a:t>
            </a:r>
            <a:r>
              <a:rPr lang="en-US" dirty="0" smtClean="0">
                <a:latin typeface="Times New Roman" panose="02020603050405020304" pitchFamily="18" charset="0"/>
                <a:cs typeface="Times New Roman" panose="02020603050405020304" pitchFamily="18" charset="0"/>
              </a:rPr>
              <a:t>trials</a:t>
            </a:r>
          </a:p>
          <a:p>
            <a:endParaRPr lang="en-US" dirty="0" smtClean="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1366685" y="3696929"/>
            <a:ext cx="9114502" cy="2030849"/>
          </a:xfrm>
          <a:prstGeom prst="rect">
            <a:avLst/>
          </a:prstGeom>
        </p:spPr>
      </p:pic>
    </p:spTree>
    <p:extLst>
      <p:ext uri="{BB962C8B-B14F-4D97-AF65-F5344CB8AC3E}">
        <p14:creationId xmlns:p14="http://schemas.microsoft.com/office/powerpoint/2010/main" val="847217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Example</a:t>
            </a:r>
          </a:p>
        </p:txBody>
      </p:sp>
      <p:sp>
        <p:nvSpPr>
          <p:cNvPr id="3" name="Content Placeholder 2"/>
          <p:cNvSpPr>
            <a:spLocks noGrp="1"/>
          </p:cNvSpPr>
          <p:nvPr>
            <p:ph idx="1"/>
          </p:nvPr>
        </p:nvSpPr>
        <p:spPr>
          <a:xfrm>
            <a:off x="884903" y="2546555"/>
            <a:ext cx="10011694" cy="3329313"/>
          </a:xfrm>
        </p:spPr>
        <p:txBody>
          <a:bodyPr/>
          <a:lstStyle/>
          <a:p>
            <a:pPr marL="0" indent="0">
              <a:lnSpc>
                <a:spcPct val="150000"/>
              </a:lnSpc>
              <a:buNone/>
            </a:pPr>
            <a:r>
              <a:rPr lang="en-US" b="1" dirty="0" smtClean="0">
                <a:latin typeface="Times New Roman" panose="02020603050405020304" pitchFamily="18" charset="0"/>
                <a:cs typeface="Times New Roman" panose="02020603050405020304" pitchFamily="18" charset="0"/>
              </a:rPr>
              <a:t>Q/</a:t>
            </a:r>
            <a:r>
              <a:rPr lang="en-US" dirty="0" smtClean="0">
                <a:latin typeface="Times New Roman" panose="02020603050405020304" pitchFamily="18" charset="0"/>
                <a:cs typeface="Times New Roman" panose="02020603050405020304" pitchFamily="18" charset="0"/>
              </a:rPr>
              <a:t>Consider </a:t>
            </a:r>
            <a:r>
              <a:rPr lang="en-US" dirty="0">
                <a:latin typeface="Times New Roman" panose="02020603050405020304" pitchFamily="18" charset="0"/>
                <a:cs typeface="Times New Roman" panose="02020603050405020304" pitchFamily="18" charset="0"/>
              </a:rPr>
              <a:t>an experiment of tossing fair die for 8 times, then find the probability of: a) Exactly 4 times the outcome 3 occurred. b) The outcome 5 occurred at least 6 times c) An odd number occurred at most 7 times d) No odd occurred </a:t>
            </a:r>
          </a:p>
        </p:txBody>
      </p:sp>
    </p:spTree>
    <p:extLst>
      <p:ext uri="{BB962C8B-B14F-4D97-AF65-F5344CB8AC3E}">
        <p14:creationId xmlns:p14="http://schemas.microsoft.com/office/powerpoint/2010/main" val="1653150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Normal or Gaussian Distribution</a:t>
            </a:r>
          </a:p>
        </p:txBody>
      </p:sp>
      <p:sp>
        <p:nvSpPr>
          <p:cNvPr id="3" name="Content Placeholder 2"/>
          <p:cNvSpPr>
            <a:spLocks noGrp="1"/>
          </p:cNvSpPr>
          <p:nvPr>
            <p:ph idx="1"/>
          </p:nvPr>
        </p:nvSpPr>
        <p:spPr>
          <a:xfrm>
            <a:off x="835742" y="2399071"/>
            <a:ext cx="10382863" cy="3755923"/>
          </a:xfrm>
        </p:spPr>
        <p:txBody>
          <a:bodyPr/>
          <a:lstStyle/>
          <a:p>
            <a:pPr marL="0" indent="0">
              <a:buNone/>
            </a:pPr>
            <a:r>
              <a:rPr lang="en-US" dirty="0">
                <a:latin typeface="Times New Roman" panose="02020603050405020304" pitchFamily="18" charset="0"/>
                <a:cs typeface="Times New Roman" panose="02020603050405020304" pitchFamily="18" charset="0"/>
              </a:rPr>
              <a:t>The normal or Gaussian pdf is the most known distribution since it models almost all-natural behavior of experiment or sample space available in normal life. The expression of f(x) takes the Gaussian shape (sometimes called bell shape) and the expression is governed by the variance and the mean value of x. Gaussian or Normal distribution pdf is given by</a:t>
            </a:r>
            <a:r>
              <a:rPr lang="en-US" dirty="0" smtClean="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212258" y="4748686"/>
            <a:ext cx="8172593" cy="1060043"/>
          </a:xfrm>
          <a:prstGeom prst="rect">
            <a:avLst/>
          </a:prstGeom>
        </p:spPr>
      </p:pic>
    </p:spTree>
    <p:extLst>
      <p:ext uri="{BB962C8B-B14F-4D97-AF65-F5344CB8AC3E}">
        <p14:creationId xmlns:p14="http://schemas.microsoft.com/office/powerpoint/2010/main" val="1223009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Normal or Gaussian Distribution</a:t>
            </a:r>
            <a:endParaRPr lang="en-US" dirty="0"/>
          </a:p>
        </p:txBody>
      </p:sp>
      <p:pic>
        <p:nvPicPr>
          <p:cNvPr id="4" name="Picture 3"/>
          <p:cNvPicPr>
            <a:picLocks noChangeAspect="1"/>
          </p:cNvPicPr>
          <p:nvPr/>
        </p:nvPicPr>
        <p:blipFill>
          <a:blip r:embed="rId2"/>
          <a:stretch>
            <a:fillRect/>
          </a:stretch>
        </p:blipFill>
        <p:spPr>
          <a:xfrm>
            <a:off x="7248832" y="2610858"/>
            <a:ext cx="4208206" cy="3116203"/>
          </a:xfrm>
          <a:prstGeom prst="rect">
            <a:avLst/>
          </a:prstGeom>
        </p:spPr>
      </p:pic>
      <p:sp>
        <p:nvSpPr>
          <p:cNvPr id="5" name="TextBox 4"/>
          <p:cNvSpPr txBox="1"/>
          <p:nvPr/>
        </p:nvSpPr>
        <p:spPr>
          <a:xfrm>
            <a:off x="816078" y="2438400"/>
            <a:ext cx="5279922" cy="147732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following is a plot of normal pdf f(x) with mean 𝑥 = 13.5 and standard deviation 𝜎 = 2.5 as an example:</a:t>
            </a:r>
          </a:p>
          <a:p>
            <a:endParaRPr lang="en-US" dirty="0"/>
          </a:p>
        </p:txBody>
      </p:sp>
    </p:spTree>
    <p:extLst>
      <p:ext uri="{BB962C8B-B14F-4D97-AF65-F5344CB8AC3E}">
        <p14:creationId xmlns:p14="http://schemas.microsoft.com/office/powerpoint/2010/main" val="2277664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Normal or Gaussian Distribution</a:t>
            </a:r>
            <a:endParaRPr lang="en-US" dirty="0"/>
          </a:p>
        </p:txBody>
      </p:sp>
      <p:sp>
        <p:nvSpPr>
          <p:cNvPr id="3" name="Content Placeholder 2"/>
          <p:cNvSpPr>
            <a:spLocks noGrp="1"/>
          </p:cNvSpPr>
          <p:nvPr>
            <p:ph idx="1"/>
          </p:nvPr>
        </p:nvSpPr>
        <p:spPr>
          <a:xfrm>
            <a:off x="766915" y="2573593"/>
            <a:ext cx="5830530" cy="3452216"/>
          </a:xfrm>
        </p:spPr>
        <p:txBody>
          <a:bodyPr>
            <a:normAutofit fontScale="92500" lnSpcReduction="20000"/>
          </a:bodyPr>
          <a:lstStyle/>
          <a:p>
            <a:pPr marL="0" indent="0">
              <a:lnSpc>
                <a:spcPct val="160000"/>
              </a:lnSpc>
              <a:buNone/>
            </a:pPr>
            <a:r>
              <a:rPr lang="en-US" dirty="0">
                <a:latin typeface="Times New Roman" panose="02020603050405020304" pitchFamily="18" charset="0"/>
                <a:cs typeface="Times New Roman" panose="02020603050405020304" pitchFamily="18" charset="0"/>
              </a:rPr>
              <a:t>The change in the mean affect the positioning of the mean (shift of the curve to the left or right). The peak value in f(x)-axis of the distribution is determined by 1 𝜎 √2𝜋 while the center of the peak in the x-axis is at the mean 𝑥 (𝑖. 𝑒 𝑎𝑡 𝑥 = 𝑥). The following Normal curves with different 𝜎 and the mean is fixed at 𝑥 = 0.</a:t>
            </a:r>
          </a:p>
        </p:txBody>
      </p:sp>
      <p:pic>
        <p:nvPicPr>
          <p:cNvPr id="4" name="Picture 3"/>
          <p:cNvPicPr>
            <a:picLocks noChangeAspect="1"/>
          </p:cNvPicPr>
          <p:nvPr/>
        </p:nvPicPr>
        <p:blipFill>
          <a:blip r:embed="rId2"/>
          <a:stretch>
            <a:fillRect/>
          </a:stretch>
        </p:blipFill>
        <p:spPr>
          <a:xfrm>
            <a:off x="6479458" y="2849444"/>
            <a:ext cx="4935967" cy="3077496"/>
          </a:xfrm>
          <a:prstGeom prst="rect">
            <a:avLst/>
          </a:prstGeom>
        </p:spPr>
      </p:pic>
    </p:spTree>
    <p:extLst>
      <p:ext uri="{BB962C8B-B14F-4D97-AF65-F5344CB8AC3E}">
        <p14:creationId xmlns:p14="http://schemas.microsoft.com/office/powerpoint/2010/main" val="1421810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Normal or Gaussian Distribution</a:t>
            </a:r>
            <a:endParaRPr lang="en-US" dirty="0"/>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In any case (of the mean or the variance) the total area under normal curve is unity since it is a pdf, so</a:t>
            </a:r>
            <a:r>
              <a:rPr lang="en-US" dirty="0"/>
              <a:t>: </a:t>
            </a:r>
          </a:p>
          <a:p>
            <a:pPr marL="0" indent="0">
              <a:buNone/>
            </a:pPr>
            <a:endParaRPr lang="en-US" dirty="0"/>
          </a:p>
        </p:txBody>
      </p:sp>
      <p:pic>
        <p:nvPicPr>
          <p:cNvPr id="4" name="Picture 3"/>
          <p:cNvPicPr>
            <a:picLocks noChangeAspect="1"/>
          </p:cNvPicPr>
          <p:nvPr/>
        </p:nvPicPr>
        <p:blipFill>
          <a:blip r:embed="rId2"/>
          <a:stretch>
            <a:fillRect/>
          </a:stretch>
        </p:blipFill>
        <p:spPr>
          <a:xfrm>
            <a:off x="1945423" y="4021393"/>
            <a:ext cx="7493353" cy="1209367"/>
          </a:xfrm>
          <a:prstGeom prst="rect">
            <a:avLst/>
          </a:prstGeom>
        </p:spPr>
      </p:pic>
    </p:spTree>
    <p:extLst>
      <p:ext uri="{BB962C8B-B14F-4D97-AF65-F5344CB8AC3E}">
        <p14:creationId xmlns:p14="http://schemas.microsoft.com/office/powerpoint/2010/main" val="21595652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19874</TotalTime>
  <Words>619</Words>
  <Application>Microsoft Office PowerPoint</Application>
  <PresentationFormat>Widescreen</PresentationFormat>
  <Paragraphs>31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Garamond</vt:lpstr>
      <vt:lpstr>Times New Roman</vt:lpstr>
      <vt:lpstr>Organic</vt:lpstr>
      <vt:lpstr>PowerPoint Presentation</vt:lpstr>
      <vt:lpstr>Uniform Distribution</vt:lpstr>
      <vt:lpstr>Binomial Distribution (or Repeated Bernoulli Trials) </vt:lpstr>
      <vt:lpstr>Binomial Distribution (or Repeated Bernoulli Trials) </vt:lpstr>
      <vt:lpstr>Example</vt:lpstr>
      <vt:lpstr>Normal or Gaussian Distribution</vt:lpstr>
      <vt:lpstr>Normal or Gaussian Distribution</vt:lpstr>
      <vt:lpstr>Normal or Gaussian Distribution</vt:lpstr>
      <vt:lpstr>Normal or Gaussian Distribution</vt:lpstr>
      <vt:lpstr>The Poisson Distribution</vt:lpstr>
      <vt:lpstr>The Exponential Distribution </vt:lpstr>
    </vt:vector>
  </TitlesOfParts>
  <Company>Ahmed-Under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Arrays</dc:title>
  <dc:creator>ALFA</dc:creator>
  <cp:lastModifiedBy>ALFA</cp:lastModifiedBy>
  <cp:revision>90</cp:revision>
  <dcterms:created xsi:type="dcterms:W3CDTF">2024-03-01T10:56:27Z</dcterms:created>
  <dcterms:modified xsi:type="dcterms:W3CDTF">2024-10-17T09:40:59Z</dcterms:modified>
</cp:coreProperties>
</file>