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60" r:id="rId2"/>
    <p:sldId id="302" r:id="rId3"/>
    <p:sldId id="303" r:id="rId4"/>
    <p:sldId id="304" r:id="rId5"/>
    <p:sldId id="305" r:id="rId6"/>
    <p:sldId id="306" r:id="rId7"/>
    <p:sldId id="307" r:id="rId8"/>
    <p:sldId id="308" r:id="rId9"/>
    <p:sldId id="3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15B50F-D816-428C-B3AD-E1BEB8C7913B}" type="datetimeFigureOut">
              <a:rPr lang="en-US" smtClean="0"/>
              <a:t>11/12/2024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96FD5D2-6ADC-4824-BBB6-6EBF5A0F476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95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2757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06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46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46007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62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166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762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92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5296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7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5B50F-D816-428C-B3AD-E1BEB8C7913B}"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76282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5B50F-D816-428C-B3AD-E1BEB8C7913B}"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FD5D2-6ADC-4824-BBB6-6EBF5A0F476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48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5B50F-D816-428C-B3AD-E1BEB8C7913B}"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B50F-D816-428C-B3AD-E1BEB8C7913B}"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303247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50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425510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15B50F-D816-428C-B3AD-E1BEB8C7913B}" type="datetimeFigureOut">
              <a:rPr lang="en-US" smtClean="0"/>
              <a:t>11/12/2024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6FD5D2-6ADC-4824-BBB6-6EBF5A0F476E}" type="slidenum">
              <a:rPr lang="en-US" smtClean="0"/>
              <a:t>‹#›</a:t>
            </a:fld>
            <a:endParaRPr lang="en-US"/>
          </a:p>
        </p:txBody>
      </p:sp>
    </p:spTree>
    <p:extLst>
      <p:ext uri="{BB962C8B-B14F-4D97-AF65-F5344CB8AC3E}">
        <p14:creationId xmlns:p14="http://schemas.microsoft.com/office/powerpoint/2010/main" val="86756262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4310" y="2477729"/>
            <a:ext cx="10668001" cy="3477875"/>
          </a:xfrm>
          <a:prstGeom prst="rect">
            <a:avLst/>
          </a:prstGeom>
          <a:noFill/>
        </p:spPr>
        <p:txBody>
          <a:bodyPr wrap="square" rtlCol="0">
            <a:spAutoFit/>
          </a:bodyPr>
          <a:lstStyle/>
          <a:p>
            <a:pPr algn="ctr"/>
            <a:r>
              <a:rPr lang="en-US" sz="4400" b="1" dirty="0" smtClean="0">
                <a:latin typeface="+mj-lt"/>
                <a:cs typeface="Arial" panose="020B0604020202020204" pitchFamily="34" charset="0"/>
              </a:rPr>
              <a:t>Information Theory and coding</a:t>
            </a:r>
          </a:p>
          <a:p>
            <a:pPr algn="ctr"/>
            <a:endParaRPr lang="en-US" sz="4000" b="1" dirty="0" smtClean="0">
              <a:latin typeface="+mj-lt"/>
              <a:cs typeface="Arial" panose="020B0604020202020204" pitchFamily="34" charset="0"/>
            </a:endParaRPr>
          </a:p>
          <a:p>
            <a:pPr lvl="0" algn="ctr"/>
            <a:r>
              <a:rPr lang="en-US" sz="4400" smtClean="0">
                <a:latin typeface="+mj-lt"/>
                <a:cs typeface="Arial" panose="020B0604020202020204" pitchFamily="34" charset="0"/>
              </a:rPr>
              <a:t>lecture </a:t>
            </a:r>
            <a:r>
              <a:rPr lang="en-US" sz="4400" dirty="0">
                <a:latin typeface="+mj-lt"/>
                <a:cs typeface="Arial" panose="020B0604020202020204" pitchFamily="34" charset="0"/>
              </a:rPr>
              <a:t>8</a:t>
            </a:r>
            <a:r>
              <a:rPr lang="en-US" sz="4400" smtClean="0">
                <a:latin typeface="+mj-lt"/>
                <a:cs typeface="Arial" panose="020B0604020202020204" pitchFamily="34" charset="0"/>
              </a:rPr>
              <a:t> </a:t>
            </a:r>
            <a:r>
              <a:rPr lang="en-US" sz="4400" dirty="0" smtClean="0">
                <a:latin typeface="+mj-lt"/>
                <a:cs typeface="Arial" panose="020B0604020202020204" pitchFamily="34" charset="0"/>
              </a:rPr>
              <a:t>:-</a:t>
            </a:r>
          </a:p>
          <a:p>
            <a:pPr lvl="0" algn="ctr"/>
            <a:r>
              <a:rPr lang="en-US" sz="4400" b="1" dirty="0" smtClean="0">
                <a:latin typeface="+mj-lt"/>
                <a:cs typeface="Arial" panose="020B0604020202020204" pitchFamily="34" charset="0"/>
              </a:rPr>
              <a:t/>
            </a:r>
            <a:br>
              <a:rPr lang="en-US" sz="4400" b="1" dirty="0" smtClean="0">
                <a:latin typeface="+mj-lt"/>
                <a:cs typeface="Arial" panose="020B0604020202020204" pitchFamily="34" charset="0"/>
              </a:rPr>
            </a:br>
            <a:r>
              <a:rPr lang="en-US" sz="4400" b="1" dirty="0">
                <a:latin typeface="Times New Roman" panose="02020603050405020304" pitchFamily="18" charset="0"/>
                <a:cs typeface="Times New Roman" panose="02020603050405020304" pitchFamily="18" charset="0"/>
              </a:rPr>
              <a:t>Information Transmission</a:t>
            </a:r>
            <a:r>
              <a:rPr lang="en-US" sz="4800" b="1" dirty="0"/>
              <a:t> </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6155" y="747252"/>
            <a:ext cx="1671239" cy="1435509"/>
          </a:xfrm>
          <a:prstGeom prst="rect">
            <a:avLst/>
          </a:prstGeom>
        </p:spPr>
      </p:pic>
      <p:pic>
        <p:nvPicPr>
          <p:cNvPr id="3" name="Picture 2"/>
          <p:cNvPicPr>
            <a:picLocks noChangeAspect="1"/>
          </p:cNvPicPr>
          <p:nvPr/>
        </p:nvPicPr>
        <p:blipFill>
          <a:blip r:embed="rId3"/>
          <a:stretch>
            <a:fillRect/>
          </a:stretch>
        </p:blipFill>
        <p:spPr>
          <a:xfrm>
            <a:off x="9861755" y="880401"/>
            <a:ext cx="1479579" cy="1371520"/>
          </a:xfrm>
          <a:prstGeom prst="rect">
            <a:avLst/>
          </a:prstGeom>
        </p:spPr>
      </p:pic>
    </p:spTree>
    <p:extLst>
      <p:ext uri="{BB962C8B-B14F-4D97-AF65-F5344CB8AC3E}">
        <p14:creationId xmlns:p14="http://schemas.microsoft.com/office/powerpoint/2010/main" val="407716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Introduction </a:t>
            </a:r>
          </a:p>
        </p:txBody>
      </p:sp>
      <p:sp>
        <p:nvSpPr>
          <p:cNvPr id="3" name="Content Placeholder 2"/>
          <p:cNvSpPr>
            <a:spLocks noGrp="1"/>
          </p:cNvSpPr>
          <p:nvPr>
            <p:ph idx="1"/>
          </p:nvPr>
        </p:nvSpPr>
        <p:spPr>
          <a:xfrm>
            <a:off x="757084" y="2467897"/>
            <a:ext cx="10766322" cy="3785419"/>
          </a:xfrm>
        </p:spPr>
        <p:txBody>
          <a:bodyPr/>
          <a:lstStyle/>
          <a:p>
            <a:pPr marL="0" indent="0">
              <a:lnSpc>
                <a:spcPct val="150000"/>
              </a:lnSpc>
              <a:buNone/>
            </a:pPr>
            <a:r>
              <a:rPr lang="en-US" dirty="0">
                <a:latin typeface="Times New Roman" panose="02020603050405020304" pitchFamily="18" charset="0"/>
                <a:cs typeface="Times New Roman" panose="02020603050405020304" pitchFamily="18" charset="0"/>
              </a:rPr>
              <a:t>As described in </a:t>
            </a:r>
            <a:r>
              <a:rPr lang="en-US" dirty="0" smtClean="0">
                <a:latin typeface="Times New Roman" panose="02020603050405020304" pitchFamily="18" charset="0"/>
                <a:cs typeface="Times New Roman" panose="02020603050405020304" pitchFamily="18" charset="0"/>
              </a:rPr>
              <a:t>Lecture#1 transfer </a:t>
            </a:r>
            <a:r>
              <a:rPr lang="en-US" dirty="0">
                <a:latin typeface="Times New Roman" panose="02020603050405020304" pitchFamily="18" charset="0"/>
                <a:cs typeface="Times New Roman" panose="02020603050405020304" pitchFamily="18" charset="0"/>
              </a:rPr>
              <a:t>of information from the source to the destination or the receiver via the </a:t>
            </a:r>
            <a:r>
              <a:rPr lang="en-US" dirty="0" smtClean="0">
                <a:latin typeface="Times New Roman" panose="02020603050405020304" pitchFamily="18" charset="0"/>
                <a:cs typeface="Times New Roman" panose="02020603050405020304" pitchFamily="18" charset="0"/>
              </a:rPr>
              <a:t>channel, the </a:t>
            </a:r>
            <a:r>
              <a:rPr lang="en-US" dirty="0">
                <a:latin typeface="Times New Roman" panose="02020603050405020304" pitchFamily="18" charset="0"/>
                <a:cs typeface="Times New Roman" panose="02020603050405020304" pitchFamily="18" charset="0"/>
              </a:rPr>
              <a:t>channel or transmission path is the physical connection between the source and destination. The channel usually has negative effect on information transmission so that not all the information (or entropy) is transferred to the receiver, instead a portion of this information is discarded by the channel or the channel adds noise to the transferred information.</a:t>
            </a:r>
          </a:p>
        </p:txBody>
      </p:sp>
    </p:spTree>
    <p:extLst>
      <p:ext uri="{BB962C8B-B14F-4D97-AF65-F5344CB8AC3E}">
        <p14:creationId xmlns:p14="http://schemas.microsoft.com/office/powerpoint/2010/main" val="210627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Introduction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7924" y="2359743"/>
                <a:ext cx="10785986" cy="3814916"/>
              </a:xfrm>
            </p:spPr>
            <p:txBody>
              <a:bodyPr/>
              <a:lstStyle/>
              <a:p>
                <a:pPr marL="0" indent="0">
                  <a:buNone/>
                </a:pPr>
                <a:r>
                  <a:rPr lang="en-US" dirty="0" smtClean="0">
                    <a:latin typeface="Times New Roman" panose="02020603050405020304" pitchFamily="18" charset="0"/>
                    <a:cs typeface="Times New Roman" panose="02020603050405020304" pitchFamily="18" charset="0"/>
                  </a:rPr>
                  <a:t>The channel is modelled as conditional probability 𝑝(</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𝑗</m:t>
                        </m:r>
                      </m:sub>
                    </m:sSub>
                  </m:oMath>
                </a14:m>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𝑜𝑟 𝑝(</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𝑗</m:t>
                        </m:r>
                      </m:sub>
                    </m:sSub>
                  </m:oMath>
                </a14:m>
                <a:r>
                  <a:rPr lang="en-US"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latin typeface="Times New Roman" panose="02020603050405020304" pitchFamily="18" charset="0"/>
                    <a:cs typeface="Times New Roman" panose="02020603050405020304" pitchFamily="18" charset="0"/>
                  </a:rPr>
                  <a:t>) for all values of xi and </a:t>
                </a:r>
                <a:r>
                  <a:rPr lang="en-US" dirty="0" err="1">
                    <a:latin typeface="Times New Roman" panose="02020603050405020304" pitchFamily="18" charset="0"/>
                    <a:cs typeface="Times New Roman" panose="02020603050405020304" pitchFamily="18" charset="0"/>
                  </a:rPr>
                  <a:t>yj</a:t>
                </a:r>
                <a:r>
                  <a:rPr lang="en-US" dirty="0">
                    <a:latin typeface="Times New Roman" panose="02020603050405020304" pitchFamily="18" charset="0"/>
                    <a:cs typeface="Times New Roman" panose="02020603050405020304" pitchFamily="18" charset="0"/>
                  </a:rPr>
                  <a:t>. For the simplest case of binary channel where we have; </a:t>
                </a:r>
                <a:r>
                  <a:rPr lang="en-US" dirty="0" smtClean="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 { x1 , x2 } </a:t>
                </a:r>
                <a:r>
                  <a:rPr lang="en-US" dirty="0" smtClean="0">
                    <a:latin typeface="Times New Roman" panose="02020603050405020304" pitchFamily="18" charset="0"/>
                    <a:cs typeface="Times New Roman" panose="02020603050405020304" pitchFamily="18" charset="0"/>
                  </a:rPr>
                  <a:t>  Y </a:t>
                </a:r>
                <a:r>
                  <a:rPr lang="en-US" dirty="0">
                    <a:latin typeface="Times New Roman" panose="02020603050405020304" pitchFamily="18" charset="0"/>
                    <a:cs typeface="Times New Roman" panose="02020603050405020304" pitchFamily="18" charset="0"/>
                  </a:rPr>
                  <a:t>= { y1 , y2 </a:t>
                </a: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have four conditional probabilities 𝑝(</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𝑗</m:t>
                        </m:r>
                      </m:sub>
                    </m:sSub>
                  </m:oMath>
                </a14:m>
                <a:r>
                  <a:rPr lang="en-US"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as follows</a:t>
                </a:r>
                <a:r>
                  <a:rPr lang="en-US" dirty="0">
                    <a:latin typeface="Times New Roman" panose="02020603050405020304" pitchFamily="18" charset="0"/>
                    <a:cs typeface="Times New Roman" panose="02020603050405020304" pitchFamily="18" charset="0"/>
                  </a:rPr>
                  <a:t>:</a:t>
                </a:r>
              </a:p>
              <a:p>
                <a:pPr marL="0" indent="0">
                  <a:buNone/>
                </a:pPr>
                <a:endParaRPr lang="en-US" dirty="0" smtClean="0"/>
              </a:p>
              <a:p>
                <a:pPr marL="0" indent="0">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7924" y="2359743"/>
                <a:ext cx="10785986" cy="3814916"/>
              </a:xfrm>
              <a:blipFill rotWithShape="0">
                <a:blip r:embed="rId2"/>
                <a:stretch>
                  <a:fillRect l="-848" t="-1438"/>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07924" y="3736729"/>
            <a:ext cx="10717160" cy="2511674"/>
          </a:xfrm>
          <a:prstGeom prst="rect">
            <a:avLst/>
          </a:prstGeom>
        </p:spPr>
      </p:pic>
    </p:spTree>
    <p:extLst>
      <p:ext uri="{BB962C8B-B14F-4D97-AF65-F5344CB8AC3E}">
        <p14:creationId xmlns:p14="http://schemas.microsoft.com/office/powerpoint/2010/main" val="119675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Joint Expectation</a:t>
            </a:r>
          </a:p>
        </p:txBody>
      </p:sp>
      <p:sp>
        <p:nvSpPr>
          <p:cNvPr id="3" name="Content Placeholder 2"/>
          <p:cNvSpPr>
            <a:spLocks noGrp="1"/>
          </p:cNvSpPr>
          <p:nvPr>
            <p:ph idx="1"/>
          </p:nvPr>
        </p:nvSpPr>
        <p:spPr>
          <a:xfrm>
            <a:off x="629265" y="2418736"/>
            <a:ext cx="10835148" cy="3746090"/>
          </a:xfrm>
        </p:spPr>
        <p:txBody>
          <a:bodyPr/>
          <a:lstStyle/>
          <a:p>
            <a:pPr marL="0" indent="0">
              <a:buNone/>
            </a:pPr>
            <a:r>
              <a:rPr lang="en-US" dirty="0">
                <a:latin typeface="Times New Roman" panose="02020603050405020304" pitchFamily="18" charset="0"/>
                <a:cs typeface="Times New Roman" panose="02020603050405020304" pitchFamily="18" charset="0"/>
              </a:rPr>
              <a:t>we have joint experiment and it is required to find the expected values of certain terms (joint expectation); </a:t>
            </a:r>
            <a:endParaRPr lang="en-US" dirty="0" smtClean="0">
              <a:latin typeface="Times New Roman" panose="02020603050405020304" pitchFamily="18" charset="0"/>
              <a:cs typeface="Times New Roman" panose="02020603050405020304" pitchFamily="18" charset="0"/>
            </a:endParaRPr>
          </a:p>
          <a:p>
            <a:pPr marL="0" indent="0">
              <a:buNone/>
            </a:pPr>
            <a:r>
              <a:rPr lang="en-US" dirty="0"/>
              <a:t> </a:t>
            </a:r>
            <a:r>
              <a:rPr lang="en-US" dirty="0" smtClean="0"/>
              <a:t>                   </a:t>
            </a:r>
          </a:p>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And for continues joint expectation;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3486732" y="3248934"/>
            <a:ext cx="4908039" cy="742961"/>
          </a:xfrm>
          <a:prstGeom prst="rect">
            <a:avLst/>
          </a:prstGeom>
        </p:spPr>
      </p:pic>
      <p:pic>
        <p:nvPicPr>
          <p:cNvPr id="5" name="Picture 4"/>
          <p:cNvPicPr>
            <a:picLocks noChangeAspect="1"/>
          </p:cNvPicPr>
          <p:nvPr/>
        </p:nvPicPr>
        <p:blipFill>
          <a:blip r:embed="rId3"/>
          <a:stretch>
            <a:fillRect/>
          </a:stretch>
        </p:blipFill>
        <p:spPr>
          <a:xfrm>
            <a:off x="3486732" y="5083278"/>
            <a:ext cx="4863532" cy="542626"/>
          </a:xfrm>
          <a:prstGeom prst="rect">
            <a:avLst/>
          </a:prstGeom>
        </p:spPr>
      </p:pic>
    </p:spTree>
    <p:extLst>
      <p:ext uri="{BB962C8B-B14F-4D97-AF65-F5344CB8AC3E}">
        <p14:creationId xmlns:p14="http://schemas.microsoft.com/office/powerpoint/2010/main" val="258852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Average Mutual Information </a:t>
            </a:r>
          </a:p>
        </p:txBody>
      </p:sp>
      <p:sp>
        <p:nvSpPr>
          <p:cNvPr id="3" name="Content Placeholder 2"/>
          <p:cNvSpPr>
            <a:spLocks noGrp="1"/>
          </p:cNvSpPr>
          <p:nvPr>
            <p:ph idx="1"/>
          </p:nvPr>
        </p:nvSpPr>
        <p:spPr>
          <a:xfrm>
            <a:off x="747252" y="2428567"/>
            <a:ext cx="10717161" cy="3785419"/>
          </a:xfrm>
        </p:spPr>
        <p:txBody>
          <a:bodyPr/>
          <a:lstStyle/>
          <a:p>
            <a:pPr marL="0" indent="0">
              <a:buNone/>
            </a:pPr>
            <a:r>
              <a:rPr lang="en-US" dirty="0">
                <a:latin typeface="Times New Roman" panose="02020603050405020304" pitchFamily="18" charset="0"/>
                <a:cs typeface="Times New Roman" panose="02020603050405020304" pitchFamily="18" charset="0"/>
              </a:rPr>
              <a:t>The average mutual information (I) is the overall useful information transferred to the receiver from the source. The self-information of the source and the receiver symbols are given by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98090" y="3905776"/>
            <a:ext cx="10717161"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Define the channel conditional information in two different ways according to the conditional probability: </a:t>
            </a:r>
          </a:p>
        </p:txBody>
      </p:sp>
      <p:pic>
        <p:nvPicPr>
          <p:cNvPr id="6" name="Picture 5"/>
          <p:cNvPicPr>
            <a:picLocks noChangeAspect="1"/>
          </p:cNvPicPr>
          <p:nvPr/>
        </p:nvPicPr>
        <p:blipFill>
          <a:blip r:embed="rId2"/>
          <a:stretch>
            <a:fillRect/>
          </a:stretch>
        </p:blipFill>
        <p:spPr>
          <a:xfrm>
            <a:off x="3564596" y="4321275"/>
            <a:ext cx="6831153" cy="558067"/>
          </a:xfrm>
          <a:prstGeom prst="rect">
            <a:avLst/>
          </a:prstGeom>
        </p:spPr>
      </p:pic>
      <p:sp>
        <p:nvSpPr>
          <p:cNvPr id="8" name="Rectangle 7"/>
          <p:cNvSpPr/>
          <p:nvPr/>
        </p:nvSpPr>
        <p:spPr>
          <a:xfrm>
            <a:off x="535858" y="5112282"/>
            <a:ext cx="11139948"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mutual information 𝐼𝑥:𝑦 is the useful information transferred from the source to the destination can be determined by</a:t>
            </a:r>
            <a:r>
              <a:rPr lang="en-US"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stretch>
            <a:fillRect/>
          </a:stretch>
        </p:blipFill>
        <p:spPr>
          <a:xfrm>
            <a:off x="4698352" y="5560000"/>
            <a:ext cx="6756228" cy="525847"/>
          </a:xfrm>
          <a:prstGeom prst="rect">
            <a:avLst/>
          </a:prstGeom>
        </p:spPr>
      </p:pic>
      <p:pic>
        <p:nvPicPr>
          <p:cNvPr id="10" name="Picture 9"/>
          <p:cNvPicPr>
            <a:picLocks noChangeAspect="1"/>
          </p:cNvPicPr>
          <p:nvPr/>
        </p:nvPicPr>
        <p:blipFill>
          <a:blip r:embed="rId4"/>
          <a:stretch>
            <a:fillRect/>
          </a:stretch>
        </p:blipFill>
        <p:spPr>
          <a:xfrm>
            <a:off x="2389239" y="3248015"/>
            <a:ext cx="5840361" cy="515194"/>
          </a:xfrm>
          <a:prstGeom prst="rect">
            <a:avLst/>
          </a:prstGeom>
        </p:spPr>
      </p:pic>
    </p:spTree>
    <p:extLst>
      <p:ext uri="{BB962C8B-B14F-4D97-AF65-F5344CB8AC3E}">
        <p14:creationId xmlns:p14="http://schemas.microsoft.com/office/powerpoint/2010/main" val="29265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Average Mutual Information </a:t>
            </a:r>
            <a:endParaRPr lang="en-US" dirty="0"/>
          </a:p>
        </p:txBody>
      </p:sp>
      <p:sp>
        <p:nvSpPr>
          <p:cNvPr id="3" name="Content Placeholder 2"/>
          <p:cNvSpPr>
            <a:spLocks noGrp="1"/>
          </p:cNvSpPr>
          <p:nvPr>
            <p:ph idx="1"/>
          </p:nvPr>
        </p:nvSpPr>
        <p:spPr>
          <a:xfrm>
            <a:off x="727587" y="2536723"/>
            <a:ext cx="10815484" cy="3667432"/>
          </a:xfrm>
        </p:spPr>
        <p:txBody>
          <a:bodyPr/>
          <a:lstStyle/>
          <a:p>
            <a:pPr marL="0" indent="0">
              <a:buNone/>
            </a:pPr>
            <a:r>
              <a:rPr lang="en-US" dirty="0"/>
              <a:t>Taking the average (or expectation) of the mutual information gives the average mutual information (I): </a:t>
            </a:r>
          </a:p>
        </p:txBody>
      </p:sp>
      <p:pic>
        <p:nvPicPr>
          <p:cNvPr id="4" name="Picture 3"/>
          <p:cNvPicPr>
            <a:picLocks noChangeAspect="1"/>
          </p:cNvPicPr>
          <p:nvPr/>
        </p:nvPicPr>
        <p:blipFill>
          <a:blip r:embed="rId2"/>
          <a:stretch>
            <a:fillRect/>
          </a:stretch>
        </p:blipFill>
        <p:spPr>
          <a:xfrm>
            <a:off x="2827484" y="2973204"/>
            <a:ext cx="6618207" cy="1893764"/>
          </a:xfrm>
          <a:prstGeom prst="rect">
            <a:avLst/>
          </a:prstGeom>
        </p:spPr>
      </p:pic>
      <p:sp>
        <p:nvSpPr>
          <p:cNvPr id="5" name="Rectangle 4"/>
          <p:cNvSpPr/>
          <p:nvPr/>
        </p:nvSpPr>
        <p:spPr>
          <a:xfrm>
            <a:off x="727586" y="4952191"/>
            <a:ext cx="10717161" cy="523220"/>
          </a:xfrm>
          <a:prstGeom prst="rect">
            <a:avLst/>
          </a:prstGeom>
        </p:spPr>
        <p:txBody>
          <a:bodyPr wrap="square">
            <a:spAutoFit/>
          </a:bodyPr>
          <a:lstStyle/>
          <a:p>
            <a:r>
              <a:rPr lang="en-US" sz="2800" dirty="0"/>
              <a:t>The final equation can be written as : </a:t>
            </a:r>
          </a:p>
        </p:txBody>
      </p:sp>
      <p:pic>
        <p:nvPicPr>
          <p:cNvPr id="6" name="Picture 5"/>
          <p:cNvPicPr>
            <a:picLocks noChangeAspect="1"/>
          </p:cNvPicPr>
          <p:nvPr/>
        </p:nvPicPr>
        <p:blipFill>
          <a:blip r:embed="rId3"/>
          <a:stretch>
            <a:fillRect/>
          </a:stretch>
        </p:blipFill>
        <p:spPr>
          <a:xfrm>
            <a:off x="6086165" y="4885915"/>
            <a:ext cx="5358581" cy="575286"/>
          </a:xfrm>
          <a:prstGeom prst="rect">
            <a:avLst/>
          </a:prstGeom>
        </p:spPr>
      </p:pic>
      <p:sp>
        <p:nvSpPr>
          <p:cNvPr id="7" name="Rectangle 6"/>
          <p:cNvSpPr/>
          <p:nvPr/>
        </p:nvSpPr>
        <p:spPr>
          <a:xfrm>
            <a:off x="580336" y="5662406"/>
            <a:ext cx="5368179" cy="461665"/>
          </a:xfrm>
          <a:prstGeom prst="rect">
            <a:avLst/>
          </a:prstGeom>
        </p:spPr>
        <p:txBody>
          <a:bodyPr wrap="square">
            <a:spAutoFit/>
          </a:bodyPr>
          <a:lstStyle/>
          <a:p>
            <a:r>
              <a:rPr lang="en-US" sz="2400" dirty="0"/>
              <a:t>Using the other mutual information gives:</a:t>
            </a:r>
          </a:p>
        </p:txBody>
      </p:sp>
      <p:pic>
        <p:nvPicPr>
          <p:cNvPr id="8" name="Picture 7"/>
          <p:cNvPicPr>
            <a:picLocks noChangeAspect="1"/>
          </p:cNvPicPr>
          <p:nvPr/>
        </p:nvPicPr>
        <p:blipFill>
          <a:blip r:embed="rId4"/>
          <a:stretch>
            <a:fillRect/>
          </a:stretch>
        </p:blipFill>
        <p:spPr>
          <a:xfrm>
            <a:off x="5530170" y="5586563"/>
            <a:ext cx="5914577" cy="541670"/>
          </a:xfrm>
          <a:prstGeom prst="rect">
            <a:avLst/>
          </a:prstGeom>
        </p:spPr>
      </p:pic>
    </p:spTree>
    <p:extLst>
      <p:ext uri="{BB962C8B-B14F-4D97-AF65-F5344CB8AC3E}">
        <p14:creationId xmlns:p14="http://schemas.microsoft.com/office/powerpoint/2010/main" val="244339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Entropies and Average Mutual Information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86581" y="2556932"/>
                <a:ext cx="10677832" cy="3548900"/>
              </a:xfrm>
            </p:spPr>
            <p:txBody>
              <a:bodyPr/>
              <a:lstStyle/>
              <a:p>
                <a:pPr marL="0" indent="0">
                  <a:lnSpc>
                    <a:spcPct val="150000"/>
                  </a:lnSpc>
                  <a:buNone/>
                </a:pPr>
                <a:r>
                  <a:rPr lang="en-US" dirty="0" smtClean="0">
                    <a:latin typeface="Times New Roman" panose="02020603050405020304" pitchFamily="18" charset="0"/>
                    <a:cs typeface="Times New Roman" panose="02020603050405020304" pitchFamily="18" charset="0"/>
                  </a:rPr>
                  <a:t>source entropy H(x) which is the average of the self-information of the source. This can be extended to any other probability and its related self-information, like the receiver entropy that can be determined in terms of p(</a:t>
                </a:r>
                <a14:m>
                  <m:oMath xmlns:m="http://schemas.openxmlformats.org/officeDocument/2006/math">
                    <m:sSub>
                      <m:sSubPr>
                        <m:ctrlPr>
                          <a:rPr lang="en-US"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𝑦</m:t>
                        </m:r>
                      </m:e>
                      <m:sub>
                        <m:r>
                          <a:rPr lang="en-US" b="0" i="1" dirty="0" smtClean="0">
                            <a:latin typeface="Cambria Math" panose="02040503050406030204" pitchFamily="18" charset="0"/>
                            <a:cs typeface="Times New Roman" panose="02020603050405020304" pitchFamily="18" charset="0"/>
                          </a:rPr>
                          <m:t>𝑗</m:t>
                        </m:r>
                      </m:sub>
                    </m:sSub>
                  </m:oMath>
                </a14:m>
                <a:r>
                  <a:rPr lang="en-US" dirty="0" smtClean="0">
                    <a:latin typeface="Times New Roman" panose="02020603050405020304" pitchFamily="18" charset="0"/>
                    <a:cs typeface="Times New Roman" panose="02020603050405020304" pitchFamily="18" charset="0"/>
                  </a:rPr>
                  <a:t>).</a:t>
                </a:r>
              </a:p>
              <a:p>
                <a:pPr marL="0" indent="0">
                  <a:lnSpc>
                    <a:spcPct val="150000"/>
                  </a:lnSpc>
                  <a:buNone/>
                </a:pPr>
                <a:r>
                  <a:rPr lang="en-US" dirty="0" smtClean="0">
                    <a:solidFill>
                      <a:srgbClr val="FF0000"/>
                    </a:solidFill>
                    <a:latin typeface="Times New Roman" panose="02020603050405020304" pitchFamily="18" charset="0"/>
                    <a:cs typeface="Times New Roman" panose="02020603050405020304" pitchFamily="18" charset="0"/>
                  </a:rPr>
                  <a:t>In the next slide are </a:t>
                </a:r>
                <a:r>
                  <a:rPr lang="en-US" dirty="0">
                    <a:solidFill>
                      <a:srgbClr val="FF0000"/>
                    </a:solidFill>
                    <a:latin typeface="Times New Roman" panose="02020603050405020304" pitchFamily="18" charset="0"/>
                    <a:cs typeface="Times New Roman" panose="02020603050405020304" pitchFamily="18" charset="0"/>
                  </a:rPr>
                  <a:t>the possible entropies of information transmission system</a:t>
                </a:r>
                <a:r>
                  <a:rPr lang="en-US" dirty="0">
                    <a:solidFill>
                      <a:srgbClr val="FF0000"/>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86581" y="2556932"/>
                <a:ext cx="10677832" cy="3548900"/>
              </a:xfrm>
              <a:blipFill rotWithShape="0">
                <a:blip r:embed="rId2"/>
                <a:stretch>
                  <a:fillRect l="-856"/>
                </a:stretch>
              </a:blipFill>
            </p:spPr>
            <p:txBody>
              <a:bodyPr/>
              <a:lstStyle/>
              <a:p>
                <a:r>
                  <a:rPr lang="en-US">
                    <a:noFill/>
                  </a:rPr>
                  <a:t> </a:t>
                </a:r>
              </a:p>
            </p:txBody>
          </p:sp>
        </mc:Fallback>
      </mc:AlternateContent>
    </p:spTree>
    <p:extLst>
      <p:ext uri="{BB962C8B-B14F-4D97-AF65-F5344CB8AC3E}">
        <p14:creationId xmlns:p14="http://schemas.microsoft.com/office/powerpoint/2010/main" val="366065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6582" y="642000"/>
            <a:ext cx="9783096" cy="5493329"/>
          </a:xfrm>
          <a:prstGeom prst="rect">
            <a:avLst/>
          </a:prstGeom>
        </p:spPr>
      </p:pic>
    </p:spTree>
    <p:extLst>
      <p:ext uri="{BB962C8B-B14F-4D97-AF65-F5344CB8AC3E}">
        <p14:creationId xmlns:p14="http://schemas.microsoft.com/office/powerpoint/2010/main" val="298381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75071" y="2556932"/>
            <a:ext cx="10021526" cy="3470242"/>
          </a:xfrm>
        </p:spPr>
        <p:txBody>
          <a:bodyPr>
            <a:normAutofit lnSpcReduction="10000"/>
          </a:bodyPr>
          <a:lstStyle/>
          <a:p>
            <a:r>
              <a:rPr lang="en-US" dirty="0"/>
              <a:t>Show that </a:t>
            </a:r>
            <a:endParaRPr lang="en-US" dirty="0" smtClean="0"/>
          </a:p>
          <a:p>
            <a:pPr marL="457200" indent="-457200">
              <a:buFont typeface="+mj-lt"/>
              <a:buAutoNum type="arabicPeriod"/>
            </a:pPr>
            <a:r>
              <a:rPr lang="en-US" dirty="0" smtClean="0"/>
              <a:t>I </a:t>
            </a:r>
            <a:r>
              <a:rPr lang="en-US" dirty="0"/>
              <a:t>= H(x) – </a:t>
            </a:r>
            <a:r>
              <a:rPr lang="en-US" dirty="0" smtClean="0"/>
              <a:t>H(</a:t>
            </a:r>
            <a:r>
              <a:rPr lang="en-US" dirty="0" err="1" smtClean="0"/>
              <a:t>x|y</a:t>
            </a:r>
            <a:r>
              <a:rPr lang="en-US" dirty="0" smtClean="0"/>
              <a:t>)</a:t>
            </a:r>
          </a:p>
          <a:p>
            <a:pPr marL="457200" indent="-457200">
              <a:buFont typeface="+mj-lt"/>
              <a:buAutoNum type="arabicPeriod"/>
            </a:pPr>
            <a:r>
              <a:rPr lang="pt-BR" dirty="0" smtClean="0"/>
              <a:t>1- </a:t>
            </a:r>
            <a:r>
              <a:rPr lang="pt-BR" dirty="0"/>
              <a:t>I=H(y)-H(y|x) </a:t>
            </a:r>
          </a:p>
          <a:p>
            <a:pPr marL="457200" indent="-457200">
              <a:buFont typeface="+mj-lt"/>
              <a:buAutoNum type="arabicPeriod"/>
            </a:pPr>
            <a:r>
              <a:rPr lang="pt-BR" dirty="0" smtClean="0"/>
              <a:t> </a:t>
            </a:r>
            <a:r>
              <a:rPr lang="pt-BR" dirty="0"/>
              <a:t>H(x,y) = H(y) + H(x|y</a:t>
            </a:r>
            <a:r>
              <a:rPr lang="pt-BR" dirty="0" smtClean="0"/>
              <a:t>)</a:t>
            </a:r>
          </a:p>
          <a:p>
            <a:pPr marL="457200" indent="-457200">
              <a:buFont typeface="+mj-lt"/>
              <a:buAutoNum type="arabicPeriod"/>
            </a:pPr>
            <a:r>
              <a:rPr lang="pt-BR" dirty="0" smtClean="0"/>
              <a:t> </a:t>
            </a:r>
            <a:r>
              <a:rPr lang="pt-BR" dirty="0"/>
              <a:t>H(x,y) = H(x) + H(y|x) </a:t>
            </a:r>
          </a:p>
          <a:p>
            <a:pPr marL="457200" indent="-457200">
              <a:buFont typeface="+mj-lt"/>
              <a:buAutoNum type="arabicPeriod"/>
            </a:pPr>
            <a:r>
              <a:rPr lang="pt-BR" dirty="0" smtClean="0"/>
              <a:t> </a:t>
            </a:r>
            <a:r>
              <a:rPr lang="pt-BR" dirty="0"/>
              <a:t>H(x,y) = H(x) + H(y) – I </a:t>
            </a:r>
          </a:p>
          <a:p>
            <a:pPr marL="457200" indent="-457200">
              <a:buFont typeface="+mj-lt"/>
              <a:buAutoNum type="arabicPeriod"/>
            </a:pPr>
            <a:r>
              <a:rPr lang="pt-BR" dirty="0" smtClean="0"/>
              <a:t> </a:t>
            </a:r>
            <a:r>
              <a:rPr lang="pt-BR" dirty="0"/>
              <a:t>H(x,y) =I + H(y|x) + </a:t>
            </a:r>
            <a:r>
              <a:rPr lang="pt-BR" dirty="0" smtClean="0"/>
              <a:t>H(x|y)</a:t>
            </a:r>
            <a:endParaRPr lang="en-US" dirty="0"/>
          </a:p>
        </p:txBody>
      </p:sp>
      <p:pic>
        <p:nvPicPr>
          <p:cNvPr id="4" name="Picture 3"/>
          <p:cNvPicPr>
            <a:picLocks noChangeAspect="1"/>
          </p:cNvPicPr>
          <p:nvPr/>
        </p:nvPicPr>
        <p:blipFill>
          <a:blip r:embed="rId2"/>
          <a:stretch>
            <a:fillRect/>
          </a:stretch>
        </p:blipFill>
        <p:spPr>
          <a:xfrm>
            <a:off x="7362749" y="3047781"/>
            <a:ext cx="3836193" cy="2979393"/>
          </a:xfrm>
          <a:prstGeom prst="rect">
            <a:avLst/>
          </a:prstGeom>
        </p:spPr>
      </p:pic>
    </p:spTree>
    <p:extLst>
      <p:ext uri="{BB962C8B-B14F-4D97-AF65-F5344CB8AC3E}">
        <p14:creationId xmlns:p14="http://schemas.microsoft.com/office/powerpoint/2010/main" val="24187752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21442</TotalTime>
  <Words>345</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Cambria Math</vt:lpstr>
      <vt:lpstr>Garamond</vt:lpstr>
      <vt:lpstr>Times New Roman</vt:lpstr>
      <vt:lpstr>Organic</vt:lpstr>
      <vt:lpstr>PowerPoint Presentation</vt:lpstr>
      <vt:lpstr>Introduction </vt:lpstr>
      <vt:lpstr>Introduction</vt:lpstr>
      <vt:lpstr>Joint Expectation</vt:lpstr>
      <vt:lpstr>The Average Mutual Information </vt:lpstr>
      <vt:lpstr>The Average Mutual Information </vt:lpstr>
      <vt:lpstr>Entropies and Average Mutual Information </vt:lpstr>
      <vt:lpstr>PowerPoint Presentation</vt:lpstr>
      <vt:lpstr>Examples</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Arrays</dc:title>
  <dc:creator>ALFA</dc:creator>
  <cp:lastModifiedBy>ALFA</cp:lastModifiedBy>
  <cp:revision>101</cp:revision>
  <dcterms:created xsi:type="dcterms:W3CDTF">2024-03-01T10:56:27Z</dcterms:created>
  <dcterms:modified xsi:type="dcterms:W3CDTF">2024-11-12T20:29:34Z</dcterms:modified>
</cp:coreProperties>
</file>