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0"/>
  </p:notesMasterIdLst>
  <p:sldIdLst>
    <p:sldId id="326" r:id="rId2"/>
    <p:sldId id="327" r:id="rId3"/>
    <p:sldId id="329" r:id="rId4"/>
    <p:sldId id="330" r:id="rId5"/>
    <p:sldId id="331" r:id="rId6"/>
    <p:sldId id="332" r:id="rId7"/>
    <p:sldId id="333" r:id="rId8"/>
    <p:sldId id="334" r:id="rId9"/>
    <p:sldId id="335" r:id="rId10"/>
    <p:sldId id="336" r:id="rId11"/>
    <p:sldId id="338" r:id="rId12"/>
    <p:sldId id="339" r:id="rId13"/>
    <p:sldId id="345" r:id="rId14"/>
    <p:sldId id="340" r:id="rId15"/>
    <p:sldId id="341" r:id="rId16"/>
    <p:sldId id="343" r:id="rId17"/>
    <p:sldId id="344" r:id="rId18"/>
    <p:sldId id="28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0" d="100"/>
          <a:sy n="60" d="100"/>
        </p:scale>
        <p:origin x="-1080" y="-2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A141B-CB36-4A1E-BC0C-239ACED83F3F}" type="datetimeFigureOut">
              <a:rPr lang="en-US" smtClean="0"/>
              <a:t>10/14/2023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DF383-0F28-49A7-ACC4-4CB24F3B4032}" type="slidenum">
              <a:rPr lang="en-US" smtClean="0"/>
              <a:t>‹#›</a:t>
            </a:fld>
            <a:endParaRPr lang="en-US"/>
          </a:p>
        </p:txBody>
      </p:sp>
    </p:spTree>
    <p:extLst>
      <p:ext uri="{BB962C8B-B14F-4D97-AF65-F5344CB8AC3E}">
        <p14:creationId xmlns:p14="http://schemas.microsoft.com/office/powerpoint/2010/main" val="346410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ltGray">
          <a:xfrm>
            <a:off x="1219201"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1" name="Rectangle 10"/>
          <p:cNvSpPr/>
          <p:nvPr/>
        </p:nvSpPr>
        <p:spPr bwMode="gray">
          <a:xfrm>
            <a:off x="0" y="0"/>
            <a:ext cx="121920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2" name="Rectangle 11"/>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3" name="Straight Connector 12"/>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5" name="Straight Connector 14"/>
          <p:cNvCxnSpPr/>
          <p:nvPr/>
        </p:nvCxnSpPr>
        <p:spPr bwMode="white">
          <a:xfrm>
            <a:off x="121920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1" y="5631204"/>
            <a:ext cx="18288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sp>
        <p:nvSpPr>
          <p:cNvPr id="2" name="Title 1"/>
          <p:cNvSpPr>
            <a:spLocks noGrp="1"/>
          </p:cNvSpPr>
          <p:nvPr>
            <p:ph type="ctrTitle"/>
          </p:nvPr>
        </p:nvSpPr>
        <p:spPr>
          <a:xfrm>
            <a:off x="2429302" y="1600201"/>
            <a:ext cx="833120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9302" y="4344916"/>
            <a:ext cx="75184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10/14/2023</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191"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19502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421427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1" name="Straight Connector 10"/>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336" y="898064"/>
            <a:ext cx="336023" cy="294174"/>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4" name="Straight Connector 13"/>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602112" y="685800"/>
            <a:ext cx="1787992"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9030" y="685800"/>
            <a:ext cx="785064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31703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BEB6E5C-962E-4CF2-8B86-B5F2696988B4}" type="datetimeFigureOut">
              <a:rPr lang="en-US" smtClean="0"/>
              <a:t>10/14/2023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58267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0" name="Rectangle 19"/>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4" name="Rectangle 23"/>
          <p:cNvSpPr/>
          <p:nvPr/>
        </p:nvSpPr>
        <p:spPr bwMode="gray">
          <a:xfrm>
            <a:off x="1216469"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1" name="Rectangle 20"/>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22" name="Straight Connector 21"/>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8"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cxnSp>
        <p:nvCxnSpPr>
          <p:cNvPr id="23" name="Straight Connector 22"/>
          <p:cNvCxnSpPr/>
          <p:nvPr/>
        </p:nvCxnSpPr>
        <p:spPr bwMode="white">
          <a:xfrm>
            <a:off x="1216469"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824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7" name="Rectangle 26"/>
          <p:cNvSpPr/>
          <p:nvPr/>
        </p:nvSpPr>
        <p:spPr bwMode="gray">
          <a:xfrm>
            <a:off x="11277601" y="0"/>
            <a:ext cx="3048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8" name="Rectangle 27"/>
          <p:cNvSpPr/>
          <p:nvPr/>
        </p:nvSpPr>
        <p:spPr bwMode="gray">
          <a:xfrm>
            <a:off x="12192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9" name="Rectangle 28"/>
          <p:cNvSpPr/>
          <p:nvPr/>
        </p:nvSpPr>
        <p:spPr>
          <a:xfrm>
            <a:off x="-2" y="0"/>
            <a:ext cx="121920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30" name="Rectangle 29"/>
          <p:cNvSpPr/>
          <p:nvPr/>
        </p:nvSpPr>
        <p:spPr bwMode="ltGray">
          <a:xfrm>
            <a:off x="1" y="0"/>
            <a:ext cx="12192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1" name="Straight Connector 30"/>
          <p:cNvCxnSpPr/>
          <p:nvPr/>
        </p:nvCxnSpPr>
        <p:spPr bwMode="white">
          <a:xfrm>
            <a:off x="11576308"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469"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3" name="Straight Connector 32"/>
          <p:cNvCxnSpPr/>
          <p:nvPr/>
        </p:nvCxnSpPr>
        <p:spPr bwMode="white">
          <a:xfrm>
            <a:off x="1219202"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9029" y="1600201"/>
            <a:ext cx="8285430"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9030" y="4259997"/>
            <a:ext cx="7266515"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10/14/2023</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350"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83949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851" y="1600200"/>
            <a:ext cx="481584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3360" y="1600200"/>
            <a:ext cx="481584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ABEB6E5C-962E-4CF2-8B86-B5F2696988B4}" type="datetimeFigureOut">
              <a:rPr lang="en-US" smtClean="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64671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851"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93851" y="2514707"/>
            <a:ext cx="481584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9057"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9057" y="2514600"/>
            <a:ext cx="4820143"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BEB6E5C-962E-4CF2-8B86-B5F2696988B4}" type="datetimeFigureOut">
              <a:rPr lang="en-US" smtClean="0"/>
              <a:t>10/14/2023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78063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BEB6E5C-962E-4CF2-8B86-B5F2696988B4}" type="datetimeFigureOut">
              <a:rPr lang="en-US" smtClean="0"/>
              <a:t>10/14/2023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89409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403" y="0"/>
            <a:ext cx="30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6" name="Rectangle 5"/>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7" name="Straight Connector 6"/>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72800" y="0"/>
            <a:ext cx="92286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black">
          <a:xfrm>
            <a:off x="11895662"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Date Placeholder 1"/>
          <p:cNvSpPr>
            <a:spLocks noGrp="1"/>
          </p:cNvSpPr>
          <p:nvPr>
            <p:ph type="dt" sz="half" idx="10"/>
          </p:nvPr>
        </p:nvSpPr>
        <p:spPr/>
        <p:txBody>
          <a:bodyPr/>
          <a:lstStyle/>
          <a:p>
            <a:fld id="{ABEB6E5C-962E-4CF2-8B86-B5F2696988B4}" type="datetimeFigureOut">
              <a:rPr lang="en-US" smtClean="0"/>
              <a:t>10/14/2023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397238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955" y="0"/>
            <a:ext cx="414879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10" name="Straight Connector 9"/>
          <p:cNvCxnSpPr/>
          <p:nvPr/>
        </p:nvCxnSpPr>
        <p:spPr bwMode="white">
          <a:xfrm>
            <a:off x="62195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bwMode="white">
          <a:xfrm>
            <a:off x="1074520" y="381000"/>
            <a:ext cx="3294280"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1600" y="482600"/>
            <a:ext cx="619760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520" y="1828800"/>
            <a:ext cx="3294280"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EB6E5C-962E-4CF2-8B86-B5F2696988B4}" type="datetimeFigureOut">
              <a:rPr lang="en-US" smtClean="0"/>
              <a:t>10/14/2023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31451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black">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4876800" y="0"/>
            <a:ext cx="7018862"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a:xfrm>
            <a:off x="1074520" y="381000"/>
            <a:ext cx="3294280"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1600" y="482600"/>
            <a:ext cx="6197600"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520" y="1828800"/>
            <a:ext cx="3294280"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10/14/2023</a:t>
            </a:fld>
            <a:endParaRPr lang="en-US"/>
          </a:p>
        </p:txBody>
      </p:sp>
      <p:sp>
        <p:nvSpPr>
          <p:cNvPr id="6" name="Footer Placeholder 5"/>
          <p:cNvSpPr>
            <a:spLocks noGrp="1"/>
          </p:cNvSpPr>
          <p:nvPr>
            <p:ph type="ftr" sz="quarter" idx="11"/>
          </p:nvPr>
        </p:nvSpPr>
        <p:spPr/>
        <p:txBody>
          <a:bodyPr/>
          <a:lstStyle>
            <a:lvl1pPr>
              <a:defRPr baseline="0">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A8E4F1CF-F213-459E-92F5-2910829C24EB}" type="slidenum">
              <a:rPr lang="en-US" smtClean="0"/>
              <a:t>‹#›</a:t>
            </a:fld>
            <a:endParaRPr lang="en-US"/>
          </a:p>
        </p:txBody>
      </p:sp>
      <p:cxnSp>
        <p:nvCxnSpPr>
          <p:cNvPr id="10" name="Straight Connector 9"/>
          <p:cNvCxnSpPr/>
          <p:nvPr/>
        </p:nvCxnSpPr>
        <p:spPr bwMode="white">
          <a:xfrm>
            <a:off x="1188296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31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3" name="Rectangle 12"/>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4" name="Straight Connector 13"/>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292" y="898103"/>
            <a:ext cx="336111"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6" name="Straight Connector 15"/>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852" y="177801"/>
            <a:ext cx="9785349"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852" y="1600200"/>
            <a:ext cx="9785349"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1600" y="6356352"/>
            <a:ext cx="1219201" cy="365125"/>
          </a:xfrm>
          <a:prstGeom prst="rect">
            <a:avLst/>
          </a:prstGeom>
        </p:spPr>
        <p:txBody>
          <a:bodyPr vert="horz" lIns="91440" tIns="45720" rIns="91440" bIns="45720" rtlCol="0" anchor="ctr"/>
          <a:lstStyle>
            <a:lvl1pPr algn="l">
              <a:defRPr sz="1200" cap="all" baseline="0">
                <a:solidFill>
                  <a:schemeClr val="tx1"/>
                </a:solidFill>
              </a:defRPr>
            </a:lvl1pPr>
          </a:lstStyle>
          <a:p>
            <a:fld id="{ABEB6E5C-962E-4CF2-8B86-B5F2696988B4}" type="datetimeFigureOut">
              <a:rPr lang="en-US" smtClean="0"/>
              <a:t>10/14/2023</a:t>
            </a:fld>
            <a:endParaRPr lang="en-US"/>
          </a:p>
        </p:txBody>
      </p:sp>
      <p:sp>
        <p:nvSpPr>
          <p:cNvPr id="5" name="Footer Placeholder 4"/>
          <p:cNvSpPr>
            <a:spLocks noGrp="1"/>
          </p:cNvSpPr>
          <p:nvPr>
            <p:ph type="ftr" sz="quarter" idx="3"/>
          </p:nvPr>
        </p:nvSpPr>
        <p:spPr>
          <a:xfrm>
            <a:off x="6597652" y="6356352"/>
            <a:ext cx="3975100" cy="365125"/>
          </a:xfrm>
          <a:prstGeom prst="rect">
            <a:avLst/>
          </a:prstGeom>
        </p:spPr>
        <p:txBody>
          <a:bodyPr vert="horz" lIns="91440" tIns="45720" rIns="91440" bIns="45720" rtlCol="0" anchor="ctr"/>
          <a:lstStyle>
            <a:lvl1pPr algn="ctr">
              <a:defRPr sz="12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10769601" y="6356352"/>
            <a:ext cx="609600" cy="365125"/>
          </a:xfrm>
          <a:prstGeom prst="rect">
            <a:avLst/>
          </a:prstGeom>
        </p:spPr>
        <p:txBody>
          <a:bodyPr vert="horz" lIns="91440" tIns="45720" rIns="91440" bIns="45720" rtlCol="0" anchor="ctr"/>
          <a:lstStyle>
            <a:lvl1pPr algn="r">
              <a:defRPr sz="1200" cap="all" baseline="0">
                <a:solidFill>
                  <a:schemeClr val="tx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84605603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B0B9980A-54DD-4728-8A8C-ECAE606031AA}"/>
              </a:ext>
            </a:extLst>
          </p:cNvPr>
          <p:cNvSpPr>
            <a:spLocks noGrp="1"/>
          </p:cNvSpPr>
          <p:nvPr>
            <p:ph type="ctrTitle"/>
          </p:nvPr>
        </p:nvSpPr>
        <p:spPr>
          <a:xfrm>
            <a:off x="1905001" y="689548"/>
            <a:ext cx="8329031" cy="2053652"/>
          </a:xfrm>
        </p:spPr>
        <p:txBody>
          <a:bodyPr/>
          <a:lstStyle/>
          <a:p>
            <a:pPr>
              <a:lnSpc>
                <a:spcPct val="200000"/>
              </a:lnSpc>
            </a:pPr>
            <a:r>
              <a:rPr lang="en-US" sz="2400" dirty="0">
                <a:solidFill>
                  <a:schemeClr val="tx1"/>
                </a:solidFill>
                <a:latin typeface="+mn-lt"/>
                <a:ea typeface="+mn-ea"/>
                <a:cs typeface="+mn-cs"/>
              </a:rPr>
              <a:t>Al-</a:t>
            </a:r>
            <a:r>
              <a:rPr lang="en-US" sz="2400" dirty="0" err="1">
                <a:solidFill>
                  <a:schemeClr val="tx1"/>
                </a:solidFill>
                <a:latin typeface="+mn-lt"/>
                <a:ea typeface="+mn-ea"/>
                <a:cs typeface="+mn-cs"/>
              </a:rPr>
              <a:t>Mustaqbal</a:t>
            </a:r>
            <a:r>
              <a:rPr lang="en-US" sz="2400" dirty="0">
                <a:solidFill>
                  <a:schemeClr val="tx1"/>
                </a:solidFill>
                <a:latin typeface="+mn-lt"/>
                <a:ea typeface="+mn-ea"/>
                <a:cs typeface="+mn-cs"/>
              </a:rPr>
              <a:t> University.</a:t>
            </a:r>
            <a:br>
              <a:rPr lang="en-US" sz="2400" dirty="0">
                <a:solidFill>
                  <a:schemeClr val="tx1"/>
                </a:solidFill>
                <a:latin typeface="+mn-lt"/>
                <a:ea typeface="+mn-ea"/>
                <a:cs typeface="+mn-cs"/>
              </a:rPr>
            </a:br>
            <a:r>
              <a:rPr lang="en-US" sz="2400" dirty="0">
                <a:solidFill>
                  <a:schemeClr val="tx1"/>
                </a:solidFill>
                <a:latin typeface="+mn-lt"/>
                <a:ea typeface="+mn-ea"/>
                <a:cs typeface="+mn-cs"/>
              </a:rPr>
              <a:t>College of Engineering and Engineering Technologies.</a:t>
            </a:r>
            <a:br>
              <a:rPr lang="en-US" sz="2400" dirty="0">
                <a:solidFill>
                  <a:schemeClr val="tx1"/>
                </a:solidFill>
                <a:latin typeface="+mn-lt"/>
                <a:ea typeface="+mn-ea"/>
                <a:cs typeface="+mn-cs"/>
              </a:rPr>
            </a:br>
            <a:r>
              <a:rPr lang="en-US" sz="2400" dirty="0">
                <a:solidFill>
                  <a:schemeClr val="tx1"/>
                </a:solidFill>
                <a:latin typeface="+mn-lt"/>
                <a:ea typeface="+mn-ea"/>
                <a:cs typeface="+mn-cs"/>
              </a:rPr>
              <a:t>Biomedical Engineering Department.</a:t>
            </a:r>
          </a:p>
        </p:txBody>
      </p:sp>
      <p:sp>
        <p:nvSpPr>
          <p:cNvPr id="3" name="Subtitle 2"/>
          <p:cNvSpPr>
            <a:spLocks noGrp="1"/>
          </p:cNvSpPr>
          <p:nvPr>
            <p:ph type="subTitle" idx="1"/>
          </p:nvPr>
        </p:nvSpPr>
        <p:spPr>
          <a:xfrm>
            <a:off x="1946099" y="2678935"/>
            <a:ext cx="7516442" cy="2854762"/>
          </a:xfrm>
        </p:spPr>
        <p:txBody>
          <a:bodyPr>
            <a:normAutofit fontScale="92500"/>
          </a:bodyPr>
          <a:lstStyle/>
          <a:p>
            <a:pPr algn="just">
              <a:lnSpc>
                <a:spcPct val="200000"/>
              </a:lnSpc>
            </a:pPr>
            <a:r>
              <a:rPr lang="en-US" sz="2400" b="1" i="1" u="sng" dirty="0"/>
              <a:t>Subject: </a:t>
            </a:r>
            <a:r>
              <a:rPr lang="en-US" sz="2400" b="1" dirty="0"/>
              <a:t> </a:t>
            </a:r>
            <a:r>
              <a:rPr lang="en-US" sz="2400" dirty="0"/>
              <a:t>Biomedical Instrumentation Lab.</a:t>
            </a:r>
          </a:p>
          <a:p>
            <a:pPr algn="just">
              <a:lnSpc>
                <a:spcPct val="200000"/>
              </a:lnSpc>
            </a:pPr>
            <a:r>
              <a:rPr lang="en-US" sz="2400" b="1" i="1" u="sng" dirty="0"/>
              <a:t>Class (code): </a:t>
            </a:r>
            <a:r>
              <a:rPr lang="en-US" sz="2400" dirty="0"/>
              <a:t> </a:t>
            </a:r>
            <a:r>
              <a:rPr lang="en-US" sz="2400" dirty="0" smtClean="0"/>
              <a:t>5</a:t>
            </a:r>
            <a:r>
              <a:rPr lang="en-US" sz="2400" baseline="30000" dirty="0" smtClean="0"/>
              <a:t>th</a:t>
            </a:r>
            <a:endParaRPr lang="en-US" sz="2400" dirty="0"/>
          </a:p>
          <a:p>
            <a:pPr algn="just">
              <a:lnSpc>
                <a:spcPct val="200000"/>
              </a:lnSpc>
            </a:pPr>
            <a:r>
              <a:rPr lang="en-US" sz="2400" b="1" i="1" u="sng" dirty="0"/>
              <a:t>Lecture: </a:t>
            </a:r>
            <a:r>
              <a:rPr lang="en-US" sz="2400" b="1" i="1" dirty="0"/>
              <a:t> 4</a:t>
            </a:r>
            <a:endParaRPr lang="en-US" sz="2400" b="1" i="1" dirty="0" smtClean="0"/>
          </a:p>
          <a:p>
            <a:pPr algn="just">
              <a:lnSpc>
                <a:spcPct val="200000"/>
              </a:lnSpc>
            </a:pPr>
            <a:r>
              <a:rPr lang="en-US" sz="2400" b="1" i="1" dirty="0" smtClean="0"/>
              <a:t>By: </a:t>
            </a:r>
            <a:r>
              <a:rPr lang="en-US" sz="2400" b="1" i="1" dirty="0" err="1" smtClean="0"/>
              <a:t>Zainab</a:t>
            </a:r>
            <a:r>
              <a:rPr lang="en-US" sz="2400" b="1" i="1" dirty="0" smtClean="0"/>
              <a:t>  </a:t>
            </a:r>
            <a:r>
              <a:rPr lang="en-US" sz="2400" b="1" i="1" dirty="0" err="1"/>
              <a:t>S</a:t>
            </a:r>
            <a:r>
              <a:rPr lang="en-US" sz="2400" b="1" i="1" dirty="0" err="1" smtClean="0"/>
              <a:t>attar</a:t>
            </a:r>
            <a:r>
              <a:rPr lang="en-US" sz="2400" b="1" i="1" dirty="0" smtClean="0"/>
              <a:t>  </a:t>
            </a:r>
            <a:r>
              <a:rPr lang="en-US" sz="2400" b="1" i="1" dirty="0" err="1"/>
              <a:t>Jabbar</a:t>
            </a:r>
            <a:r>
              <a:rPr lang="en-US" sz="2400" b="1" i="1" dirty="0"/>
              <a:t> </a:t>
            </a:r>
            <a:r>
              <a:rPr lang="en-US" sz="2400" b="1" i="1" dirty="0" smtClean="0"/>
              <a:t>   M.SC. IN BME</a:t>
            </a:r>
          </a:p>
          <a:p>
            <a:pPr algn="just">
              <a:lnSpc>
                <a:spcPct val="200000"/>
              </a:lnSpc>
            </a:pPr>
            <a:endParaRPr lang="en-US" sz="2400" dirty="0"/>
          </a:p>
        </p:txBody>
      </p:sp>
      <p:sp>
        <p:nvSpPr>
          <p:cNvPr id="7" name="Rectangle 6">
            <a:extLst>
              <a:ext uri="{FF2B5EF4-FFF2-40B4-BE49-F238E27FC236}">
                <a16:creationId xmlns:a16="http://schemas.microsoft.com/office/drawing/2014/main" xmlns="" id="{208789C5-A71C-4D6F-BD71-B5BBFF919DE6}"/>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pic>
        <p:nvPicPr>
          <p:cNvPr id="10" name="Picture 9">
            <a:extLst>
              <a:ext uri="{FF2B5EF4-FFF2-40B4-BE49-F238E27FC236}">
                <a16:creationId xmlns:a16="http://schemas.microsoft.com/office/drawing/2014/main" xmlns="" id="{0A648731-0209-7C1D-9CAF-6553BB5CFCE9}"/>
              </a:ext>
            </a:extLst>
          </p:cNvPr>
          <p:cNvPicPr>
            <a:picLocks noChangeAspect="1"/>
          </p:cNvPicPr>
          <p:nvPr/>
        </p:nvPicPr>
        <p:blipFill>
          <a:blip r:embed="rId2"/>
          <a:stretch>
            <a:fillRect/>
          </a:stretch>
        </p:blipFill>
        <p:spPr>
          <a:xfrm>
            <a:off x="10414376" y="1828800"/>
            <a:ext cx="1586260" cy="1586260"/>
          </a:xfrm>
          <a:prstGeom prst="rect">
            <a:avLst/>
          </a:prstGeom>
        </p:spPr>
      </p:pic>
      <p:pic>
        <p:nvPicPr>
          <p:cNvPr id="4" name="Picture 3">
            <a:extLst>
              <a:ext uri="{FF2B5EF4-FFF2-40B4-BE49-F238E27FC236}">
                <a16:creationId xmlns:a16="http://schemas.microsoft.com/office/drawing/2014/main" xmlns="" id="{ED665016-A26D-4968-B006-458900420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7866" y="104606"/>
            <a:ext cx="1641750" cy="1641750"/>
          </a:xfrm>
          <a:prstGeom prst="rect">
            <a:avLst/>
          </a:prstGeom>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36980" y="1034972"/>
            <a:ext cx="8213835" cy="5570778"/>
          </a:xfrm>
          <a:prstGeom prst="rect">
            <a:avLst/>
          </a:prstGeom>
        </p:spPr>
      </p:pic>
      <p:sp>
        <p:nvSpPr>
          <p:cNvPr id="9" name="Titel 1"/>
          <p:cNvSpPr txBox="1">
            <a:spLocks/>
          </p:cNvSpPr>
          <p:nvPr/>
        </p:nvSpPr>
        <p:spPr>
          <a:xfrm>
            <a:off x="984831" y="260272"/>
            <a:ext cx="9846079"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4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 Construction</a:t>
            </a:r>
            <a:endParaRPr lang="en-GB" sz="44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368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76249" y="366837"/>
            <a:ext cx="11495618"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4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 construction: thermostats</a:t>
            </a:r>
            <a:endPar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Rechthoek 5"/>
          <p:cNvSpPr/>
          <p:nvPr/>
        </p:nvSpPr>
        <p:spPr>
          <a:xfrm>
            <a:off x="945931" y="1409144"/>
            <a:ext cx="5217802" cy="4031873"/>
          </a:xfrm>
          <a:prstGeom prst="rect">
            <a:avLst/>
          </a:prstGeom>
        </p:spPr>
        <p:txBody>
          <a:bodyPr wrap="square">
            <a:spAutoFit/>
          </a:bodyPr>
          <a:lstStyle/>
          <a:p>
            <a:r>
              <a:rPr lang="en-GB" sz="2000" dirty="0" smtClean="0">
                <a:latin typeface="+mj-lt"/>
              </a:rPr>
              <a:t>There </a:t>
            </a:r>
            <a:r>
              <a:rPr lang="en-GB" sz="2000" dirty="0">
                <a:latin typeface="+mj-lt"/>
              </a:rPr>
              <a:t>are often two thermostats. </a:t>
            </a:r>
            <a:endParaRPr lang="en-GB" sz="2000" dirty="0" smtClean="0">
              <a:latin typeface="+mj-lt"/>
            </a:endParaRPr>
          </a:p>
          <a:p>
            <a:endParaRPr lang="en-GB" sz="1100" dirty="0">
              <a:latin typeface="+mj-lt"/>
            </a:endParaRPr>
          </a:p>
          <a:p>
            <a:r>
              <a:rPr lang="en-GB" sz="2000" dirty="0" smtClean="0">
                <a:latin typeface="+mj-lt"/>
              </a:rPr>
              <a:t>One </a:t>
            </a:r>
            <a:r>
              <a:rPr lang="en-GB" sz="2000" dirty="0">
                <a:latin typeface="+mj-lt"/>
              </a:rPr>
              <a:t>is a </a:t>
            </a:r>
            <a:r>
              <a:rPr lang="en-GB" sz="2000" b="1" dirty="0">
                <a:solidFill>
                  <a:srgbClr val="7030A0"/>
                </a:solidFill>
                <a:latin typeface="+mj-lt"/>
              </a:rPr>
              <a:t>boil-dry safety thermostat </a:t>
            </a:r>
            <a:r>
              <a:rPr lang="en-GB" sz="2000" dirty="0">
                <a:latin typeface="+mj-lt"/>
              </a:rPr>
              <a:t>connected in series with </a:t>
            </a:r>
            <a:r>
              <a:rPr lang="en-GB" sz="2000" dirty="0" smtClean="0">
                <a:latin typeface="+mj-lt"/>
              </a:rPr>
              <a:t>one </a:t>
            </a:r>
            <a:r>
              <a:rPr lang="en-GB" sz="2000" dirty="0">
                <a:latin typeface="+mj-lt"/>
              </a:rPr>
              <a:t>of the elements and set to open at </a:t>
            </a:r>
            <a:r>
              <a:rPr lang="en-GB" sz="2000" dirty="0" smtClean="0">
                <a:latin typeface="+mj-lt"/>
              </a:rPr>
              <a:t>100 </a:t>
            </a:r>
            <a:r>
              <a:rPr lang="en-GB" sz="2000" baseline="30000" dirty="0" smtClean="0">
                <a:latin typeface="+mj-lt"/>
              </a:rPr>
              <a:t>0</a:t>
            </a:r>
            <a:r>
              <a:rPr lang="en-GB" sz="2000" dirty="0" smtClean="0">
                <a:latin typeface="+mj-lt"/>
              </a:rPr>
              <a:t>C. </a:t>
            </a:r>
            <a:r>
              <a:rPr lang="en-GB" sz="2000" dirty="0">
                <a:latin typeface="+mj-lt"/>
              </a:rPr>
              <a:t>This will reduce the violence of boiling </a:t>
            </a:r>
            <a:r>
              <a:rPr lang="en-GB" sz="2000" dirty="0" smtClean="0">
                <a:latin typeface="+mj-lt"/>
              </a:rPr>
              <a:t>once </a:t>
            </a:r>
            <a:r>
              <a:rPr lang="en-GB" sz="2000" dirty="0">
                <a:solidFill>
                  <a:srgbClr val="000000"/>
                </a:solidFill>
                <a:latin typeface="Calibri Light" panose="020F0302020204030204"/>
              </a:rPr>
              <a:t>100 </a:t>
            </a:r>
            <a:r>
              <a:rPr lang="en-GB" sz="2000" baseline="30000" dirty="0">
                <a:solidFill>
                  <a:srgbClr val="000000"/>
                </a:solidFill>
                <a:latin typeface="Calibri Light" panose="020F0302020204030204"/>
              </a:rPr>
              <a:t>0</a:t>
            </a:r>
            <a:r>
              <a:rPr lang="en-GB" sz="2000" dirty="0">
                <a:solidFill>
                  <a:srgbClr val="000000"/>
                </a:solidFill>
                <a:latin typeface="Calibri Light" panose="020F0302020204030204"/>
              </a:rPr>
              <a:t>C </a:t>
            </a:r>
            <a:r>
              <a:rPr lang="en-GB" sz="2000" dirty="0" smtClean="0">
                <a:latin typeface="+mj-lt"/>
              </a:rPr>
              <a:t>is </a:t>
            </a:r>
            <a:r>
              <a:rPr lang="en-GB" sz="2000" dirty="0">
                <a:latin typeface="+mj-lt"/>
              </a:rPr>
              <a:t>reached. </a:t>
            </a:r>
            <a:endParaRPr lang="en-GB" sz="2000" dirty="0" smtClean="0">
              <a:latin typeface="+mj-lt"/>
            </a:endParaRPr>
          </a:p>
          <a:p>
            <a:endParaRPr lang="en-GB" sz="1100" dirty="0">
              <a:latin typeface="+mj-lt"/>
            </a:endParaRPr>
          </a:p>
          <a:p>
            <a:r>
              <a:rPr lang="en-GB" sz="2000" dirty="0" smtClean="0">
                <a:latin typeface="+mj-lt"/>
              </a:rPr>
              <a:t>The </a:t>
            </a:r>
            <a:r>
              <a:rPr lang="en-GB" sz="2000" dirty="0">
                <a:latin typeface="+mj-lt"/>
              </a:rPr>
              <a:t>second thermostat, often called the </a:t>
            </a:r>
            <a:r>
              <a:rPr lang="en-GB" sz="2000" b="1" dirty="0">
                <a:solidFill>
                  <a:srgbClr val="7030A0"/>
                </a:solidFill>
                <a:latin typeface="+mj-lt"/>
              </a:rPr>
              <a:t>overheat relay</a:t>
            </a:r>
            <a:r>
              <a:rPr lang="en-GB" sz="2000" b="1" dirty="0">
                <a:latin typeface="+mj-lt"/>
              </a:rPr>
              <a:t>, </a:t>
            </a:r>
            <a:r>
              <a:rPr lang="en-GB" sz="2000" dirty="0">
                <a:latin typeface="+mj-lt"/>
              </a:rPr>
              <a:t>is set to turn </a:t>
            </a:r>
            <a:r>
              <a:rPr lang="en-GB" sz="2000" dirty="0" smtClean="0">
                <a:latin typeface="+mj-lt"/>
              </a:rPr>
              <a:t>off the </a:t>
            </a:r>
            <a:r>
              <a:rPr lang="en-GB" sz="2000" dirty="0">
                <a:latin typeface="+mj-lt"/>
              </a:rPr>
              <a:t>electricity going to the </a:t>
            </a:r>
            <a:r>
              <a:rPr lang="en-GB" sz="2000" dirty="0" err="1">
                <a:latin typeface="+mj-lt"/>
              </a:rPr>
              <a:t>nicrome</a:t>
            </a:r>
            <a:r>
              <a:rPr lang="en-GB" sz="2000" dirty="0">
                <a:latin typeface="+mj-lt"/>
              </a:rPr>
              <a:t> elements when the temperature is excessive, usually </a:t>
            </a:r>
            <a:r>
              <a:rPr lang="en-GB" sz="2000" dirty="0" smtClean="0">
                <a:latin typeface="+mj-lt"/>
              </a:rPr>
              <a:t>meaning </a:t>
            </a:r>
            <a:r>
              <a:rPr lang="en-GB" sz="2000" dirty="0">
                <a:latin typeface="+mj-lt"/>
              </a:rPr>
              <a:t>that </a:t>
            </a:r>
            <a:r>
              <a:rPr lang="en-GB" sz="2000" b="1" dirty="0">
                <a:solidFill>
                  <a:srgbClr val="7030A0"/>
                </a:solidFill>
                <a:latin typeface="+mj-lt"/>
              </a:rPr>
              <a:t>the water has boiled away</a:t>
            </a:r>
            <a:r>
              <a:rPr lang="en-GB" sz="2000" dirty="0">
                <a:latin typeface="+mj-lt"/>
              </a:rPr>
              <a:t>. </a:t>
            </a:r>
            <a:endParaRPr lang="en-GB" sz="2000" dirty="0" smtClean="0">
              <a:latin typeface="+mj-lt"/>
            </a:endParaRPr>
          </a:p>
          <a:p>
            <a:endParaRPr lang="en-GB" sz="1400" dirty="0">
              <a:latin typeface="+mj-lt"/>
            </a:endParaRPr>
          </a:p>
        </p:txBody>
      </p:sp>
      <p:pic>
        <p:nvPicPr>
          <p:cNvPr id="7" name="Afbeelding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63733" y="2168789"/>
            <a:ext cx="4821126" cy="2623980"/>
          </a:xfrm>
          <a:prstGeom prst="rect">
            <a:avLst/>
          </a:prstGeom>
        </p:spPr>
      </p:pic>
    </p:spTree>
    <p:extLst>
      <p:ext uri="{BB962C8B-B14F-4D97-AF65-F5344CB8AC3E}">
        <p14:creationId xmlns:p14="http://schemas.microsoft.com/office/powerpoint/2010/main" val="187577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476249" y="366837"/>
            <a:ext cx="11495618"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4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 </a:t>
            </a:r>
            <a:r>
              <a:rPr lang="en-GB" sz="36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Trouble shooting </a:t>
            </a:r>
            <a:endParaRPr lang="en-GB" sz="32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chthoek 4"/>
          <p:cNvSpPr/>
          <p:nvPr/>
        </p:nvSpPr>
        <p:spPr>
          <a:xfrm>
            <a:off x="1037203" y="1141537"/>
            <a:ext cx="9695793" cy="5262979"/>
          </a:xfrm>
          <a:prstGeom prst="rect">
            <a:avLst/>
          </a:prstGeom>
        </p:spPr>
        <p:txBody>
          <a:bodyPr wrap="square">
            <a:spAutoFit/>
          </a:bodyPr>
          <a:lstStyle/>
          <a:p>
            <a:pPr marL="342900" indent="-342900">
              <a:buFont typeface="Wingdings" pitchFamily="2" charset="2"/>
              <a:buChar char="Ø"/>
            </a:pPr>
            <a:r>
              <a:rPr lang="en-GB" sz="2400" dirty="0">
                <a:latin typeface="+mj-lt"/>
              </a:rPr>
              <a:t>If you hear a </a:t>
            </a:r>
            <a:r>
              <a:rPr lang="en-GB" sz="2400" b="1" dirty="0">
                <a:solidFill>
                  <a:srgbClr val="7030A0"/>
                </a:solidFill>
                <a:latin typeface="+mj-lt"/>
              </a:rPr>
              <a:t>hissing noise</a:t>
            </a:r>
            <a:r>
              <a:rPr lang="en-GB" sz="2400" dirty="0">
                <a:latin typeface="+mj-lt"/>
              </a:rPr>
              <a:t>, then there is a </a:t>
            </a:r>
            <a:r>
              <a:rPr lang="en-GB" sz="2400" b="1" dirty="0">
                <a:solidFill>
                  <a:srgbClr val="7030A0"/>
                </a:solidFill>
                <a:latin typeface="+mj-lt"/>
              </a:rPr>
              <a:t>leak in the pressure vessel or valve</a:t>
            </a:r>
            <a:r>
              <a:rPr lang="en-GB" sz="2400" dirty="0">
                <a:latin typeface="+mj-lt"/>
              </a:rPr>
              <a:t>. </a:t>
            </a:r>
            <a:endParaRPr lang="en-GB" sz="2400" dirty="0" smtClean="0">
              <a:latin typeface="+mj-lt"/>
            </a:endParaRPr>
          </a:p>
          <a:p>
            <a:endParaRPr lang="en-GB" sz="2400" dirty="0">
              <a:latin typeface="+mj-lt"/>
            </a:endParaRPr>
          </a:p>
          <a:p>
            <a:pPr marL="342900" indent="-342900">
              <a:buFont typeface="Wingdings" pitchFamily="2" charset="2"/>
              <a:buChar char="Ø"/>
            </a:pPr>
            <a:r>
              <a:rPr lang="en-GB" sz="2400" dirty="0" smtClean="0">
                <a:latin typeface="+mj-lt"/>
              </a:rPr>
              <a:t>Try </a:t>
            </a:r>
            <a:r>
              <a:rPr lang="en-GB" sz="2400" dirty="0">
                <a:latin typeface="+mj-lt"/>
              </a:rPr>
              <a:t>to isolate the </a:t>
            </a:r>
            <a:r>
              <a:rPr lang="en-GB" sz="2400" dirty="0" smtClean="0">
                <a:latin typeface="+mj-lt"/>
              </a:rPr>
              <a:t>problem </a:t>
            </a:r>
            <a:r>
              <a:rPr lang="en-GB" sz="2400" dirty="0">
                <a:latin typeface="+mj-lt"/>
              </a:rPr>
              <a:t>by looking for </a:t>
            </a:r>
            <a:r>
              <a:rPr lang="en-GB" sz="2400" b="1" dirty="0">
                <a:solidFill>
                  <a:srgbClr val="7030A0"/>
                </a:solidFill>
                <a:latin typeface="+mj-lt"/>
              </a:rPr>
              <a:t>steam escaping </a:t>
            </a:r>
            <a:r>
              <a:rPr lang="en-GB" sz="2400" dirty="0">
                <a:latin typeface="+mj-lt"/>
              </a:rPr>
              <a:t>and by using your ear. If the problem is a valve, </a:t>
            </a:r>
            <a:r>
              <a:rPr lang="en-GB" sz="2400" dirty="0" smtClean="0">
                <a:latin typeface="+mj-lt"/>
              </a:rPr>
              <a:t>you probably need to </a:t>
            </a:r>
            <a:r>
              <a:rPr lang="en-GB" sz="2400" dirty="0">
                <a:latin typeface="+mj-lt"/>
              </a:rPr>
              <a:t>replace the valve. If the problem is </a:t>
            </a:r>
            <a:r>
              <a:rPr lang="en-GB" sz="2400" b="1" dirty="0">
                <a:solidFill>
                  <a:srgbClr val="7030A0"/>
                </a:solidFill>
                <a:latin typeface="+mj-lt"/>
              </a:rPr>
              <a:t>the vessel</a:t>
            </a:r>
            <a:r>
              <a:rPr lang="en-GB" sz="2400" dirty="0">
                <a:latin typeface="+mj-lt"/>
              </a:rPr>
              <a:t>, it is impossible to </a:t>
            </a:r>
            <a:r>
              <a:rPr lang="en-GB" sz="2400" dirty="0" smtClean="0">
                <a:latin typeface="+mj-lt"/>
              </a:rPr>
              <a:t>fix and </a:t>
            </a:r>
            <a:r>
              <a:rPr lang="en-GB" sz="2400" dirty="0">
                <a:latin typeface="+mj-lt"/>
              </a:rPr>
              <a:t>the autoclave should be discarded</a:t>
            </a:r>
            <a:r>
              <a:rPr lang="en-GB" sz="2400" dirty="0" smtClean="0">
                <a:latin typeface="+mj-lt"/>
              </a:rPr>
              <a:t>.</a:t>
            </a:r>
          </a:p>
          <a:p>
            <a:r>
              <a:rPr lang="en-GB" sz="2400" dirty="0" smtClean="0">
                <a:latin typeface="+mj-lt"/>
              </a:rPr>
              <a:t> </a:t>
            </a:r>
            <a:endParaRPr lang="en-GB" sz="2400" dirty="0">
              <a:latin typeface="+mj-lt"/>
            </a:endParaRPr>
          </a:p>
          <a:p>
            <a:pPr marL="342900" indent="-342900">
              <a:buFont typeface="Wingdings" pitchFamily="2" charset="2"/>
              <a:buChar char="Ø"/>
            </a:pPr>
            <a:r>
              <a:rPr lang="en-GB" sz="2400" dirty="0" smtClean="0">
                <a:latin typeface="+mj-lt"/>
              </a:rPr>
              <a:t>The </a:t>
            </a:r>
            <a:r>
              <a:rPr lang="en-GB" sz="2400" b="1" dirty="0">
                <a:solidFill>
                  <a:srgbClr val="7030A0"/>
                </a:solidFill>
                <a:latin typeface="+mj-lt"/>
              </a:rPr>
              <a:t>seal </a:t>
            </a:r>
            <a:r>
              <a:rPr lang="en-GB" sz="2400" b="1" dirty="0" smtClean="0">
                <a:solidFill>
                  <a:srgbClr val="7030A0"/>
                </a:solidFill>
                <a:latin typeface="+mj-lt"/>
              </a:rPr>
              <a:t> on </a:t>
            </a:r>
            <a:r>
              <a:rPr lang="en-GB" sz="2400" b="1" dirty="0">
                <a:solidFill>
                  <a:srgbClr val="7030A0"/>
                </a:solidFill>
                <a:latin typeface="+mj-lt"/>
              </a:rPr>
              <a:t>the vessel </a:t>
            </a:r>
            <a:r>
              <a:rPr lang="en-GB" sz="2400" b="1" dirty="0" smtClean="0">
                <a:solidFill>
                  <a:srgbClr val="7030A0"/>
                </a:solidFill>
                <a:latin typeface="+mj-lt"/>
              </a:rPr>
              <a:t> </a:t>
            </a:r>
            <a:r>
              <a:rPr lang="en-GB" sz="2400" dirty="0" smtClean="0">
                <a:latin typeface="+mj-lt"/>
              </a:rPr>
              <a:t>is </a:t>
            </a:r>
            <a:r>
              <a:rPr lang="en-GB" sz="2400" dirty="0">
                <a:latin typeface="+mj-lt"/>
              </a:rPr>
              <a:t>also a common source of leaks. </a:t>
            </a:r>
            <a:r>
              <a:rPr lang="en-GB" sz="2400" dirty="0" smtClean="0">
                <a:latin typeface="+mj-lt"/>
              </a:rPr>
              <a:t>Check </a:t>
            </a:r>
            <a:r>
              <a:rPr lang="en-GB" sz="2400" dirty="0">
                <a:latin typeface="+mj-lt"/>
              </a:rPr>
              <a:t>to see that there are no obstructions (dirt, or scale build up) along the </a:t>
            </a:r>
            <a:r>
              <a:rPr lang="en-GB" sz="2400" dirty="0" smtClean="0">
                <a:latin typeface="+mj-lt"/>
              </a:rPr>
              <a:t>seal. </a:t>
            </a:r>
            <a:r>
              <a:rPr lang="en-GB" sz="2400" dirty="0" smtClean="0">
                <a:latin typeface="+mj-lt"/>
              </a:rPr>
              <a:t>Some </a:t>
            </a:r>
            <a:r>
              <a:rPr lang="en-GB" sz="2400" dirty="0">
                <a:latin typeface="+mj-lt"/>
              </a:rPr>
              <a:t>machines use a </a:t>
            </a:r>
            <a:r>
              <a:rPr lang="en-GB" sz="2400" b="1" dirty="0">
                <a:solidFill>
                  <a:srgbClr val="7030A0"/>
                </a:solidFill>
                <a:latin typeface="+mj-lt"/>
              </a:rPr>
              <a:t>plastic or rubber seal</a:t>
            </a:r>
            <a:r>
              <a:rPr lang="en-GB" sz="2400" dirty="0">
                <a:latin typeface="+mj-lt"/>
              </a:rPr>
              <a:t>. For these machines, run your fingernail into the </a:t>
            </a:r>
            <a:r>
              <a:rPr lang="en-GB" sz="2400" dirty="0" smtClean="0">
                <a:latin typeface="+mj-lt"/>
              </a:rPr>
              <a:t>seal</a:t>
            </a:r>
            <a:r>
              <a:rPr lang="en-GB" sz="2400" dirty="0">
                <a:latin typeface="+mj-lt"/>
              </a:rPr>
              <a:t>. It should be pliable</a:t>
            </a:r>
            <a:r>
              <a:rPr lang="en-GB" sz="2400" b="1" dirty="0">
                <a:solidFill>
                  <a:srgbClr val="7030A0"/>
                </a:solidFill>
                <a:latin typeface="+mj-lt"/>
              </a:rPr>
              <a:t>. If the seal is hard, or worse cracked, then it must be replaced.</a:t>
            </a:r>
            <a:r>
              <a:rPr lang="en-GB" sz="2400" dirty="0">
                <a:latin typeface="+mj-lt"/>
              </a:rPr>
              <a:t> </a:t>
            </a:r>
            <a:endParaRPr lang="en-GB" sz="2400" dirty="0" smtClean="0">
              <a:latin typeface="+mj-lt"/>
            </a:endParaRPr>
          </a:p>
        </p:txBody>
      </p:sp>
    </p:spTree>
    <p:extLst>
      <p:ext uri="{BB962C8B-B14F-4D97-AF65-F5344CB8AC3E}">
        <p14:creationId xmlns:p14="http://schemas.microsoft.com/office/powerpoint/2010/main" val="317642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5283" y="1245475"/>
            <a:ext cx="4779578" cy="4603531"/>
          </a:xfrm>
          <a:prstGeom prst="rect">
            <a:avLst/>
          </a:prstGeom>
        </p:spPr>
      </p:pic>
      <p:sp>
        <p:nvSpPr>
          <p:cNvPr id="3" name="مستطيل 2"/>
          <p:cNvSpPr/>
          <p:nvPr/>
        </p:nvSpPr>
        <p:spPr>
          <a:xfrm>
            <a:off x="3985150" y="300158"/>
            <a:ext cx="3780266" cy="487506"/>
          </a:xfrm>
          <a:prstGeom prst="rect">
            <a:avLst/>
          </a:prstGeom>
        </p:spPr>
        <p:txBody>
          <a:bodyPr wrap="none">
            <a:spAutoFit/>
          </a:bodyPr>
          <a:lstStyle/>
          <a:p>
            <a:pPr algn="ctr">
              <a:lnSpc>
                <a:spcPct val="107000"/>
              </a:lnSpc>
            </a:pPr>
            <a:r>
              <a:rPr lang="en-GB" sz="24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 </a:t>
            </a:r>
            <a:r>
              <a:rPr lang="en-GB"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Trouble shooting </a:t>
            </a:r>
            <a:endParaRPr lang="en-GB" sz="1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مستطيل 3"/>
          <p:cNvSpPr/>
          <p:nvPr/>
        </p:nvSpPr>
        <p:spPr>
          <a:xfrm>
            <a:off x="1072054" y="1132940"/>
            <a:ext cx="4666593" cy="3785652"/>
          </a:xfrm>
          <a:prstGeom prst="rect">
            <a:avLst/>
          </a:prstGeom>
        </p:spPr>
        <p:txBody>
          <a:bodyPr wrap="square">
            <a:spAutoFit/>
          </a:bodyPr>
          <a:lstStyle/>
          <a:p>
            <a:r>
              <a:rPr lang="en-US" sz="2400" dirty="0"/>
              <a:t>Several types of seals and gaskets are used in the construction of the autoclave, from door seals to generator gaskets. Made from quality grade silicone, these seals keep </a:t>
            </a:r>
            <a:r>
              <a:rPr lang="en-US" sz="2400" dirty="0" smtClean="0"/>
              <a:t>moisture </a:t>
            </a:r>
            <a:r>
              <a:rPr lang="en-US" sz="2400" dirty="0"/>
              <a:t>from escaping the autoclave, as well as protecting the contents from the outside atmosphere.</a:t>
            </a:r>
            <a:endParaRPr lang="ar-IQ" sz="2400" dirty="0"/>
          </a:p>
        </p:txBody>
      </p:sp>
    </p:spTree>
    <p:extLst>
      <p:ext uri="{BB962C8B-B14F-4D97-AF65-F5344CB8AC3E}">
        <p14:creationId xmlns:p14="http://schemas.microsoft.com/office/powerpoint/2010/main" val="162114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476249" y="366837"/>
            <a:ext cx="11495618"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4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 </a:t>
            </a:r>
            <a:r>
              <a:rPr lang="en-GB" sz="36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Trouble shooting </a:t>
            </a:r>
            <a:endParaRPr lang="en-GB" sz="32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Rechthoek 1"/>
          <p:cNvSpPr/>
          <p:nvPr/>
        </p:nvSpPr>
        <p:spPr>
          <a:xfrm>
            <a:off x="977462" y="1537240"/>
            <a:ext cx="9979572" cy="4524315"/>
          </a:xfrm>
          <a:prstGeom prst="rect">
            <a:avLst/>
          </a:prstGeom>
        </p:spPr>
        <p:txBody>
          <a:bodyPr wrap="square">
            <a:spAutoFit/>
          </a:bodyPr>
          <a:lstStyle/>
          <a:p>
            <a:pPr marL="342900" lvl="0" indent="-342900">
              <a:buFont typeface="Wingdings" pitchFamily="2" charset="2"/>
              <a:buChar char="Ø"/>
            </a:pPr>
            <a:r>
              <a:rPr lang="en-GB" sz="2400" dirty="0">
                <a:solidFill>
                  <a:srgbClr val="000000"/>
                </a:solidFill>
                <a:latin typeface="+mj-lt"/>
              </a:rPr>
              <a:t>If the </a:t>
            </a:r>
            <a:r>
              <a:rPr lang="en-GB" sz="2400" b="1" dirty="0">
                <a:solidFill>
                  <a:srgbClr val="7030A0"/>
                </a:solidFill>
                <a:latin typeface="+mj-lt"/>
              </a:rPr>
              <a:t>seals are working and there are no leaks or clogs</a:t>
            </a:r>
            <a:r>
              <a:rPr lang="en-GB" sz="2400" dirty="0">
                <a:solidFill>
                  <a:srgbClr val="000000"/>
                </a:solidFill>
                <a:latin typeface="+mj-lt"/>
              </a:rPr>
              <a:t>, the manual autoclave should work. </a:t>
            </a:r>
          </a:p>
          <a:p>
            <a:pPr marL="342900" lvl="0" indent="-342900">
              <a:buFont typeface="Wingdings" pitchFamily="2" charset="2"/>
              <a:buChar char="Ø"/>
            </a:pPr>
            <a:r>
              <a:rPr lang="en-GB" sz="2400" dirty="0" smtClean="0">
                <a:solidFill>
                  <a:srgbClr val="000000"/>
                </a:solidFill>
                <a:latin typeface="+mj-lt"/>
              </a:rPr>
              <a:t>The </a:t>
            </a:r>
            <a:r>
              <a:rPr lang="en-GB" sz="2400" dirty="0">
                <a:solidFill>
                  <a:srgbClr val="000000"/>
                </a:solidFill>
                <a:latin typeface="+mj-lt"/>
              </a:rPr>
              <a:t>automatic autoclave may still not reach the proper temperature. The cause may be the </a:t>
            </a:r>
            <a:r>
              <a:rPr lang="en-GB" sz="2400" b="1" dirty="0">
                <a:solidFill>
                  <a:srgbClr val="7030A0"/>
                </a:solidFill>
                <a:latin typeface="+mj-lt"/>
              </a:rPr>
              <a:t>thermostat or the heating element</a:t>
            </a:r>
            <a:r>
              <a:rPr lang="en-GB" sz="2400" dirty="0">
                <a:solidFill>
                  <a:srgbClr val="000000"/>
                </a:solidFill>
                <a:latin typeface="+mj-lt"/>
              </a:rPr>
              <a:t>. In the most sophisticated autoclaves, the </a:t>
            </a:r>
            <a:r>
              <a:rPr lang="en-GB" sz="2400" b="1" dirty="0">
                <a:solidFill>
                  <a:srgbClr val="7030A0"/>
                </a:solidFill>
                <a:latin typeface="+mj-lt"/>
              </a:rPr>
              <a:t>controller</a:t>
            </a:r>
            <a:r>
              <a:rPr lang="en-GB" sz="2400" dirty="0">
                <a:solidFill>
                  <a:srgbClr val="000000"/>
                </a:solidFill>
                <a:latin typeface="+mj-lt"/>
              </a:rPr>
              <a:t> can be suspected</a:t>
            </a:r>
            <a:r>
              <a:rPr lang="en-GB" sz="2400" dirty="0" smtClean="0">
                <a:solidFill>
                  <a:srgbClr val="000000"/>
                </a:solidFill>
                <a:latin typeface="+mj-lt"/>
              </a:rPr>
              <a:t>.</a:t>
            </a:r>
            <a:endParaRPr lang="en-GB" sz="2400" dirty="0">
              <a:solidFill>
                <a:srgbClr val="000000"/>
              </a:solidFill>
              <a:latin typeface="+mj-lt"/>
            </a:endParaRPr>
          </a:p>
          <a:p>
            <a:pPr marL="342900" lvl="0" indent="-342900">
              <a:buFont typeface="Wingdings" pitchFamily="2" charset="2"/>
              <a:buChar char="Ø"/>
            </a:pPr>
            <a:r>
              <a:rPr lang="en-GB" sz="2400" dirty="0">
                <a:solidFill>
                  <a:srgbClr val="000000"/>
                </a:solidFill>
                <a:latin typeface="+mj-lt"/>
              </a:rPr>
              <a:t>If there is no heat generated, it could be the </a:t>
            </a:r>
            <a:r>
              <a:rPr lang="en-GB" sz="2400" b="1" dirty="0">
                <a:solidFill>
                  <a:srgbClr val="7030A0"/>
                </a:solidFill>
                <a:latin typeface="+mj-lt"/>
              </a:rPr>
              <a:t>heating element or the thermostats</a:t>
            </a:r>
            <a:r>
              <a:rPr lang="en-GB" sz="2400" dirty="0">
                <a:solidFill>
                  <a:srgbClr val="000000"/>
                </a:solidFill>
                <a:latin typeface="+mj-lt"/>
              </a:rPr>
              <a:t>. The typical heating element consists of </a:t>
            </a:r>
            <a:r>
              <a:rPr lang="en-GB" sz="2400" b="1" dirty="0">
                <a:solidFill>
                  <a:srgbClr val="7030A0"/>
                </a:solidFill>
                <a:latin typeface="+mj-lt"/>
              </a:rPr>
              <a:t>two coils of nickel-chrome resistance wire</a:t>
            </a:r>
            <a:r>
              <a:rPr lang="en-GB" sz="2400" dirty="0">
                <a:solidFill>
                  <a:srgbClr val="000000"/>
                </a:solidFill>
                <a:latin typeface="+mj-lt"/>
              </a:rPr>
              <a:t>, each of which has approximately 14 ohms of resistance. If the resistance across a coil is significantly higher, it is probably </a:t>
            </a:r>
            <a:r>
              <a:rPr lang="en-GB" sz="2400" b="1" dirty="0">
                <a:solidFill>
                  <a:srgbClr val="7030A0"/>
                </a:solidFill>
                <a:latin typeface="+mj-lt"/>
              </a:rPr>
              <a:t>broken</a:t>
            </a:r>
            <a:r>
              <a:rPr lang="en-GB" sz="2400" dirty="0">
                <a:solidFill>
                  <a:srgbClr val="000000"/>
                </a:solidFill>
                <a:latin typeface="+mj-lt"/>
              </a:rPr>
              <a:t>. </a:t>
            </a:r>
            <a:endParaRPr lang="en-GB" sz="2400" dirty="0" smtClean="0">
              <a:solidFill>
                <a:srgbClr val="000000"/>
              </a:solidFill>
              <a:latin typeface="+mj-lt"/>
            </a:endParaRPr>
          </a:p>
          <a:p>
            <a:pPr lvl="0"/>
            <a:endParaRPr lang="en-GB" sz="2400" dirty="0">
              <a:solidFill>
                <a:srgbClr val="000000"/>
              </a:solidFill>
              <a:latin typeface="+mj-lt"/>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974" y="5352045"/>
            <a:ext cx="2571750" cy="1419019"/>
          </a:xfrm>
          <a:prstGeom prst="rect">
            <a:avLst/>
          </a:prstGeom>
        </p:spPr>
      </p:pic>
    </p:spTree>
    <p:extLst>
      <p:ext uri="{BB962C8B-B14F-4D97-AF65-F5344CB8AC3E}">
        <p14:creationId xmlns:p14="http://schemas.microsoft.com/office/powerpoint/2010/main" val="128524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476249" y="366837"/>
            <a:ext cx="11495618"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4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 </a:t>
            </a:r>
            <a:r>
              <a:rPr lang="en-GB" sz="36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Preventive maintenance</a:t>
            </a:r>
            <a:endParaRPr lang="en-GB" sz="32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hthoek 3"/>
          <p:cNvSpPr/>
          <p:nvPr/>
        </p:nvSpPr>
        <p:spPr>
          <a:xfrm>
            <a:off x="945931" y="1409144"/>
            <a:ext cx="10042636" cy="4524315"/>
          </a:xfrm>
          <a:prstGeom prst="rect">
            <a:avLst/>
          </a:prstGeom>
        </p:spPr>
        <p:txBody>
          <a:bodyPr wrap="square">
            <a:spAutoFit/>
          </a:bodyPr>
          <a:lstStyle/>
          <a:p>
            <a:pPr marL="457200" indent="-457200">
              <a:buAutoNum type="arabicPeriod"/>
            </a:pPr>
            <a:r>
              <a:rPr lang="en-GB" sz="2400" dirty="0" smtClean="0">
                <a:latin typeface="+mj-lt"/>
              </a:rPr>
              <a:t>Clean </a:t>
            </a:r>
            <a:r>
              <a:rPr lang="en-GB" sz="2400" dirty="0">
                <a:latin typeface="+mj-lt"/>
              </a:rPr>
              <a:t>the sterilization chamber </a:t>
            </a:r>
            <a:r>
              <a:rPr lang="en-GB" sz="2400" b="1" dirty="0">
                <a:solidFill>
                  <a:srgbClr val="7030A0"/>
                </a:solidFill>
                <a:latin typeface="+mj-lt"/>
              </a:rPr>
              <a:t>drainage </a:t>
            </a:r>
            <a:r>
              <a:rPr lang="en-GB" sz="2400" b="1" dirty="0" smtClean="0">
                <a:solidFill>
                  <a:srgbClr val="7030A0"/>
                </a:solidFill>
                <a:latin typeface="+mj-lt"/>
              </a:rPr>
              <a:t>filter</a:t>
            </a:r>
            <a:r>
              <a:rPr lang="en-GB" sz="2400" dirty="0">
                <a:latin typeface="+mj-lt"/>
              </a:rPr>
              <a:t>. </a:t>
            </a:r>
          </a:p>
          <a:p>
            <a:r>
              <a:rPr lang="en-GB" sz="2400" dirty="0">
                <a:latin typeface="+mj-lt"/>
              </a:rPr>
              <a:t>2. </a:t>
            </a:r>
            <a:r>
              <a:rPr lang="en-GB" sz="2400" b="1" dirty="0">
                <a:solidFill>
                  <a:srgbClr val="7030A0"/>
                </a:solidFill>
                <a:latin typeface="+mj-lt"/>
              </a:rPr>
              <a:t>Clean the inside of the sterilization chamber </a:t>
            </a:r>
            <a:r>
              <a:rPr lang="en-GB" sz="2400" dirty="0" smtClean="0">
                <a:latin typeface="+mj-lt"/>
              </a:rPr>
              <a:t>using cleaning </a:t>
            </a:r>
            <a:r>
              <a:rPr lang="en-GB" sz="2400" dirty="0" smtClean="0">
                <a:latin typeface="+mj-lt"/>
              </a:rPr>
              <a:t>products. </a:t>
            </a:r>
          </a:p>
          <a:p>
            <a:r>
              <a:rPr lang="en-GB" sz="2400" dirty="0" smtClean="0">
                <a:latin typeface="+mj-lt"/>
              </a:rPr>
              <a:t>3</a:t>
            </a:r>
            <a:r>
              <a:rPr lang="en-GB" sz="2400" dirty="0">
                <a:latin typeface="+mj-lt"/>
              </a:rPr>
              <a:t>. Clean with an </a:t>
            </a:r>
            <a:r>
              <a:rPr lang="en-GB" sz="2400" b="1" dirty="0" smtClean="0">
                <a:solidFill>
                  <a:srgbClr val="7030A0"/>
                </a:solidFill>
                <a:latin typeface="+mj-lt"/>
              </a:rPr>
              <a:t>acetified </a:t>
            </a:r>
            <a:r>
              <a:rPr lang="en-GB" sz="2400" b="1" dirty="0">
                <a:solidFill>
                  <a:srgbClr val="7030A0"/>
                </a:solidFill>
                <a:latin typeface="+mj-lt"/>
              </a:rPr>
              <a:t>solution</a:t>
            </a:r>
            <a:r>
              <a:rPr lang="en-GB" sz="2400" dirty="0">
                <a:latin typeface="+mj-lt"/>
              </a:rPr>
              <a:t>, if solutions with </a:t>
            </a:r>
            <a:r>
              <a:rPr lang="en-GB" sz="2400" dirty="0" smtClean="0">
                <a:latin typeface="+mj-lt"/>
              </a:rPr>
              <a:t>chlorine are </a:t>
            </a:r>
            <a:r>
              <a:rPr lang="en-GB" sz="2400" dirty="0">
                <a:latin typeface="+mj-lt"/>
              </a:rPr>
              <a:t>being sterilized. The chlorine causes corrosion </a:t>
            </a:r>
            <a:r>
              <a:rPr lang="en-GB" sz="2400" dirty="0" smtClean="0">
                <a:latin typeface="+mj-lt"/>
              </a:rPr>
              <a:t>even on </a:t>
            </a:r>
            <a:r>
              <a:rPr lang="en-GB" sz="2400" dirty="0">
                <a:latin typeface="+mj-lt"/>
              </a:rPr>
              <a:t>stainless steel </a:t>
            </a:r>
            <a:r>
              <a:rPr lang="en-GB" sz="2400" dirty="0" smtClean="0">
                <a:latin typeface="+mj-lt"/>
              </a:rPr>
              <a:t>implants.</a:t>
            </a:r>
            <a:endParaRPr lang="en-GB" sz="2400" dirty="0">
              <a:latin typeface="+mj-lt"/>
            </a:endParaRPr>
          </a:p>
          <a:p>
            <a:r>
              <a:rPr lang="en-GB" sz="2400" dirty="0">
                <a:latin typeface="+mj-lt"/>
              </a:rPr>
              <a:t>4. Clean the external </a:t>
            </a:r>
            <a:r>
              <a:rPr lang="en-GB" sz="2400" b="1" dirty="0">
                <a:solidFill>
                  <a:srgbClr val="7030A0"/>
                </a:solidFill>
                <a:latin typeface="+mj-lt"/>
              </a:rPr>
              <a:t>rust-proof</a:t>
            </a:r>
            <a:r>
              <a:rPr lang="en-GB" sz="2400" dirty="0">
                <a:latin typeface="+mj-lt"/>
              </a:rPr>
              <a:t> surfaces with a </a:t>
            </a:r>
            <a:r>
              <a:rPr lang="en-GB" sz="2400" b="1" dirty="0" smtClean="0">
                <a:solidFill>
                  <a:srgbClr val="7030A0"/>
                </a:solidFill>
                <a:latin typeface="+mj-lt"/>
              </a:rPr>
              <a:t>mild detergent</a:t>
            </a:r>
            <a:r>
              <a:rPr lang="en-GB" sz="2400" dirty="0" smtClean="0">
                <a:latin typeface="+mj-lt"/>
              </a:rPr>
              <a:t>.</a:t>
            </a:r>
            <a:endParaRPr lang="en-GB" sz="2400" dirty="0">
              <a:latin typeface="+mj-lt"/>
            </a:endParaRPr>
          </a:p>
          <a:p>
            <a:r>
              <a:rPr lang="en-GB" sz="2400" dirty="0">
                <a:latin typeface="+mj-lt"/>
              </a:rPr>
              <a:t>5. In autoclaves with manually activated doors, </a:t>
            </a:r>
            <a:r>
              <a:rPr lang="en-GB" sz="2400" b="1" dirty="0" smtClean="0">
                <a:solidFill>
                  <a:srgbClr val="7030A0"/>
                </a:solidFill>
                <a:latin typeface="+mj-lt"/>
              </a:rPr>
              <a:t>verify that </a:t>
            </a:r>
            <a:r>
              <a:rPr lang="en-GB" sz="2400" b="1" dirty="0">
                <a:solidFill>
                  <a:srgbClr val="7030A0"/>
                </a:solidFill>
                <a:latin typeface="+mj-lt"/>
              </a:rPr>
              <a:t>these mechanisms are well adjusted </a:t>
            </a:r>
            <a:r>
              <a:rPr lang="en-GB" sz="2400" dirty="0">
                <a:latin typeface="+mj-lt"/>
              </a:rPr>
              <a:t>and that </a:t>
            </a:r>
            <a:r>
              <a:rPr lang="en-GB" sz="2400" dirty="0" smtClean="0">
                <a:latin typeface="+mj-lt"/>
              </a:rPr>
              <a:t>their operation </a:t>
            </a:r>
            <a:r>
              <a:rPr lang="en-GB" sz="2400" dirty="0">
                <a:latin typeface="+mj-lt"/>
              </a:rPr>
              <a:t>is smooth.</a:t>
            </a:r>
          </a:p>
          <a:p>
            <a:r>
              <a:rPr lang="en-GB" sz="2400" dirty="0">
                <a:latin typeface="+mj-lt"/>
              </a:rPr>
              <a:t>6. </a:t>
            </a:r>
            <a:r>
              <a:rPr lang="en-GB" sz="2400" b="1" dirty="0">
                <a:solidFill>
                  <a:srgbClr val="7030A0"/>
                </a:solidFill>
                <a:latin typeface="+mj-lt"/>
              </a:rPr>
              <a:t>Drain the vapour generator </a:t>
            </a:r>
            <a:r>
              <a:rPr lang="en-GB" sz="2400" dirty="0">
                <a:latin typeface="+mj-lt"/>
              </a:rPr>
              <a:t>(if the equipment has one</a:t>
            </a:r>
            <a:r>
              <a:rPr lang="en-GB" sz="2400" dirty="0" smtClean="0">
                <a:latin typeface="+mj-lt"/>
              </a:rPr>
              <a:t>). To </a:t>
            </a:r>
            <a:r>
              <a:rPr lang="en-GB" sz="2400" dirty="0">
                <a:latin typeface="+mj-lt"/>
              </a:rPr>
              <a:t>do this, open a valve located on the lower part </a:t>
            </a:r>
            <a:r>
              <a:rPr lang="en-GB" sz="2400" dirty="0" smtClean="0">
                <a:latin typeface="+mj-lt"/>
              </a:rPr>
              <a:t>of the </a:t>
            </a:r>
            <a:r>
              <a:rPr lang="en-GB" sz="2400" dirty="0">
                <a:latin typeface="+mj-lt"/>
              </a:rPr>
              <a:t>generator which allows its contents to be drained</a:t>
            </a:r>
            <a:r>
              <a:rPr lang="en-GB" sz="2400" dirty="0" smtClean="0">
                <a:latin typeface="+mj-lt"/>
              </a:rPr>
              <a:t>. </a:t>
            </a:r>
          </a:p>
        </p:txBody>
      </p:sp>
    </p:spTree>
    <p:extLst>
      <p:ext uri="{BB962C8B-B14F-4D97-AF65-F5344CB8AC3E}">
        <p14:creationId xmlns:p14="http://schemas.microsoft.com/office/powerpoint/2010/main" val="210489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476249" y="366837"/>
            <a:ext cx="11495618"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4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 </a:t>
            </a:r>
            <a:r>
              <a:rPr lang="en-GB" sz="44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Safety considerations</a:t>
            </a:r>
            <a:endParaRPr lang="en-GB" sz="32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hthoek 2"/>
          <p:cNvSpPr/>
          <p:nvPr/>
        </p:nvSpPr>
        <p:spPr>
          <a:xfrm>
            <a:off x="1040524" y="1295629"/>
            <a:ext cx="9711559" cy="1015663"/>
          </a:xfrm>
          <a:prstGeom prst="rect">
            <a:avLst/>
          </a:prstGeom>
        </p:spPr>
        <p:txBody>
          <a:bodyPr wrap="square">
            <a:spAutoFit/>
          </a:bodyPr>
          <a:lstStyle/>
          <a:p>
            <a:pPr marL="342900" indent="-342900">
              <a:buFont typeface="Wingdings" pitchFamily="2" charset="2"/>
              <a:buChar char="q"/>
            </a:pPr>
            <a:r>
              <a:rPr lang="en-GB" sz="2000" dirty="0">
                <a:latin typeface="+mj-lt"/>
              </a:rPr>
              <a:t>Autoclaves </a:t>
            </a:r>
            <a:r>
              <a:rPr lang="en-GB" sz="2000" dirty="0" smtClean="0">
                <a:latin typeface="+mj-lt"/>
              </a:rPr>
              <a:t>can </a:t>
            </a:r>
            <a:r>
              <a:rPr lang="en-GB" sz="2000" b="1" dirty="0">
                <a:solidFill>
                  <a:srgbClr val="7030A0"/>
                </a:solidFill>
                <a:latin typeface="+mj-lt"/>
              </a:rPr>
              <a:t>injure the operator or leave the equipment undetectably contaminated</a:t>
            </a:r>
            <a:r>
              <a:rPr lang="en-GB" sz="2000" dirty="0">
                <a:latin typeface="+mj-lt"/>
              </a:rPr>
              <a:t>. </a:t>
            </a:r>
            <a:endParaRPr lang="en-GB" sz="2000" dirty="0" smtClean="0">
              <a:latin typeface="+mj-lt"/>
            </a:endParaRPr>
          </a:p>
          <a:p>
            <a:r>
              <a:rPr lang="en-GB" sz="2000" dirty="0" smtClean="0">
                <a:latin typeface="+mj-lt"/>
              </a:rPr>
              <a:t>Therefore</a:t>
            </a:r>
            <a:r>
              <a:rPr lang="en-GB" sz="2000" dirty="0">
                <a:latin typeface="+mj-lt"/>
              </a:rPr>
              <a:t>, </a:t>
            </a:r>
            <a:r>
              <a:rPr lang="en-GB" sz="2000" dirty="0" smtClean="0">
                <a:latin typeface="+mj-lt"/>
              </a:rPr>
              <a:t>testing </a:t>
            </a:r>
            <a:r>
              <a:rPr lang="en-GB" sz="2000" dirty="0">
                <a:latin typeface="+mj-lt"/>
              </a:rPr>
              <a:t>should be </a:t>
            </a:r>
            <a:r>
              <a:rPr lang="en-GB" sz="2000" dirty="0" smtClean="0">
                <a:latin typeface="+mj-lt"/>
              </a:rPr>
              <a:t>done </a:t>
            </a:r>
            <a:r>
              <a:rPr lang="en-GB" sz="2000" dirty="0">
                <a:latin typeface="+mj-lt"/>
              </a:rPr>
              <a:t>before releasing the device for use.</a:t>
            </a:r>
          </a:p>
        </p:txBody>
      </p:sp>
      <p:sp>
        <p:nvSpPr>
          <p:cNvPr id="5" name="Rechthoek 4"/>
          <p:cNvSpPr/>
          <p:nvPr/>
        </p:nvSpPr>
        <p:spPr>
          <a:xfrm>
            <a:off x="1005492" y="4027320"/>
            <a:ext cx="8983107" cy="707886"/>
          </a:xfrm>
          <a:prstGeom prst="rect">
            <a:avLst/>
          </a:prstGeom>
        </p:spPr>
        <p:txBody>
          <a:bodyPr wrap="square">
            <a:spAutoFit/>
          </a:bodyPr>
          <a:lstStyle/>
          <a:p>
            <a:pPr marL="342900" indent="-342900">
              <a:buFont typeface="Wingdings" pitchFamily="2" charset="2"/>
              <a:buChar char="q"/>
            </a:pPr>
            <a:r>
              <a:rPr lang="en-GB" sz="2000" b="1" dirty="0" smtClean="0">
                <a:latin typeface="+mj-lt"/>
              </a:rPr>
              <a:t>Check </a:t>
            </a:r>
            <a:r>
              <a:rPr lang="en-GB" sz="2000" b="1" dirty="0">
                <a:latin typeface="+mj-lt"/>
              </a:rPr>
              <a:t>the </a:t>
            </a:r>
            <a:r>
              <a:rPr lang="en-GB" sz="2000" b="1" dirty="0">
                <a:solidFill>
                  <a:srgbClr val="7030A0"/>
                </a:solidFill>
                <a:latin typeface="+mj-lt"/>
              </a:rPr>
              <a:t>safety valve </a:t>
            </a:r>
            <a:r>
              <a:rPr lang="en-GB" sz="2000" b="1" dirty="0" smtClean="0">
                <a:solidFill>
                  <a:srgbClr val="7030A0"/>
                </a:solidFill>
                <a:latin typeface="+mj-lt"/>
              </a:rPr>
              <a:t> </a:t>
            </a:r>
            <a:r>
              <a:rPr lang="en-GB" sz="2000" b="1" dirty="0" smtClean="0">
                <a:latin typeface="+mj-lt"/>
              </a:rPr>
              <a:t>on </a:t>
            </a:r>
            <a:r>
              <a:rPr lang="en-GB" sz="2000" b="1" dirty="0">
                <a:latin typeface="+mj-lt"/>
              </a:rPr>
              <a:t>the vessel. If it is </a:t>
            </a:r>
            <a:r>
              <a:rPr lang="en-GB" sz="2000" b="1" dirty="0">
                <a:solidFill>
                  <a:srgbClr val="7030A0"/>
                </a:solidFill>
                <a:latin typeface="+mj-lt"/>
              </a:rPr>
              <a:t>dirty or corroded</a:t>
            </a:r>
            <a:r>
              <a:rPr lang="en-GB" sz="2000" b="1" dirty="0">
                <a:latin typeface="+mj-lt"/>
              </a:rPr>
              <a:t>, </a:t>
            </a:r>
            <a:r>
              <a:rPr lang="en-GB" sz="2000" b="1" dirty="0" smtClean="0">
                <a:latin typeface="+mj-lt"/>
              </a:rPr>
              <a:t>try </a:t>
            </a:r>
            <a:r>
              <a:rPr lang="en-GB" sz="2000" b="1" dirty="0">
                <a:latin typeface="+mj-lt"/>
              </a:rPr>
              <a:t>to replace </a:t>
            </a:r>
            <a:r>
              <a:rPr lang="en-GB" sz="2000" b="1" dirty="0" smtClean="0">
                <a:latin typeface="+mj-lt"/>
              </a:rPr>
              <a:t>it</a:t>
            </a:r>
            <a:endParaRPr lang="en-GB" sz="2000" b="1" dirty="0">
              <a:latin typeface="+mj-lt"/>
            </a:endParaRPr>
          </a:p>
        </p:txBody>
      </p:sp>
      <p:sp>
        <p:nvSpPr>
          <p:cNvPr id="2" name="Rechthoek 1"/>
          <p:cNvSpPr/>
          <p:nvPr/>
        </p:nvSpPr>
        <p:spPr>
          <a:xfrm>
            <a:off x="1040524" y="2469410"/>
            <a:ext cx="8450317" cy="1631216"/>
          </a:xfrm>
          <a:prstGeom prst="rect">
            <a:avLst/>
          </a:prstGeom>
        </p:spPr>
        <p:txBody>
          <a:bodyPr wrap="square">
            <a:spAutoFit/>
          </a:bodyPr>
          <a:lstStyle/>
          <a:p>
            <a:pPr marL="342900" lvl="0" indent="-342900">
              <a:buFont typeface="Wingdings" pitchFamily="2" charset="2"/>
              <a:buChar char="q"/>
            </a:pPr>
            <a:r>
              <a:rPr lang="en-GB" sz="2000" dirty="0">
                <a:solidFill>
                  <a:srgbClr val="000000"/>
                </a:solidFill>
                <a:latin typeface="+mj-lt"/>
              </a:rPr>
              <a:t>If possible, </a:t>
            </a:r>
            <a:r>
              <a:rPr lang="en-GB" sz="2000" b="1" dirty="0">
                <a:solidFill>
                  <a:srgbClr val="7030A0"/>
                </a:solidFill>
                <a:latin typeface="+mj-lt"/>
              </a:rPr>
              <a:t>check the temperature inside the vessel during sterilization</a:t>
            </a:r>
            <a:r>
              <a:rPr lang="en-GB" sz="2000" dirty="0">
                <a:solidFill>
                  <a:srgbClr val="000000"/>
                </a:solidFill>
                <a:latin typeface="+mj-lt"/>
              </a:rPr>
              <a:t>. Most US hospital users put </a:t>
            </a:r>
            <a:r>
              <a:rPr lang="en-GB" sz="2000" b="1" dirty="0">
                <a:solidFill>
                  <a:srgbClr val="7030A0"/>
                </a:solidFill>
                <a:latin typeface="+mj-lt"/>
              </a:rPr>
              <a:t>test strips </a:t>
            </a:r>
            <a:r>
              <a:rPr lang="en-GB" sz="2000" dirty="0">
                <a:solidFill>
                  <a:srgbClr val="000000"/>
                </a:solidFill>
                <a:latin typeface="+mj-lt"/>
              </a:rPr>
              <a:t>with each sterilization pack. These strips verify that the temperature reached the required level for the required time and that humidity was present. </a:t>
            </a:r>
          </a:p>
        </p:txBody>
      </p:sp>
      <p:pic>
        <p:nvPicPr>
          <p:cNvPr id="8" name="Afbeelding 7"/>
          <p:cNvPicPr>
            <a:picLocks noChangeAspect="1"/>
          </p:cNvPicPr>
          <p:nvPr/>
        </p:nvPicPr>
        <p:blipFill rotWithShape="1">
          <a:blip r:embed="rId2"/>
          <a:srcRect l="11423" t="4461" r="43777" b="9931"/>
          <a:stretch/>
        </p:blipFill>
        <p:spPr>
          <a:xfrm>
            <a:off x="4469815" y="4664634"/>
            <a:ext cx="1591733" cy="1977033"/>
          </a:xfrm>
          <a:prstGeom prst="rect">
            <a:avLst/>
          </a:prstGeom>
        </p:spPr>
      </p:pic>
    </p:spTree>
    <p:extLst>
      <p:ext uri="{BB962C8B-B14F-4D97-AF65-F5344CB8AC3E}">
        <p14:creationId xmlns:p14="http://schemas.microsoft.com/office/powerpoint/2010/main" val="24167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Rechte verbindingslijn 10"/>
          <p:cNvCxnSpPr/>
          <p:nvPr/>
        </p:nvCxnSpPr>
        <p:spPr>
          <a:xfrm flipV="1">
            <a:off x="467704" y="1265846"/>
            <a:ext cx="10934700" cy="18989"/>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el 1"/>
          <p:cNvSpPr txBox="1">
            <a:spLocks/>
          </p:cNvSpPr>
          <p:nvPr/>
        </p:nvSpPr>
        <p:spPr>
          <a:xfrm>
            <a:off x="476249" y="366837"/>
            <a:ext cx="11495618"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4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 </a:t>
            </a:r>
            <a:r>
              <a:rPr lang="en-GB" sz="44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Performance Monitoring</a:t>
            </a:r>
            <a:endParaRPr lang="en-GB" sz="32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945931" y="1018563"/>
            <a:ext cx="10737049" cy="2662525"/>
          </a:xfrm>
          <a:prstGeom prst="rect">
            <a:avLst/>
          </a:prstGeom>
          <a:noFill/>
          <a:ln>
            <a:noFill/>
          </a:ln>
          <a:effectLst/>
          <a:extLst/>
        </p:spPr>
        <p:txBody>
          <a:bodyPr vert="horz" wrap="square" lIns="0" tIns="158700" rIns="0" bIns="396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252525"/>
                </a:solidFill>
                <a:latin typeface="+mj-lt"/>
                <a:cs typeface="Arial" panose="020B0604020202020204" pitchFamily="34" charset="0"/>
              </a:rPr>
              <a:t>Sterilization bags often have a "</a:t>
            </a:r>
            <a:r>
              <a:rPr lang="en-US" altLang="en-US" sz="2000" b="1" dirty="0">
                <a:solidFill>
                  <a:srgbClr val="7030A0"/>
                </a:solidFill>
                <a:latin typeface="+mj-lt"/>
                <a:cs typeface="Arial" panose="020B0604020202020204" pitchFamily="34" charset="0"/>
              </a:rPr>
              <a:t>sterilization indicator mark</a:t>
            </a:r>
            <a:r>
              <a:rPr lang="en-US" altLang="en-US" sz="2000" dirty="0">
                <a:solidFill>
                  <a:srgbClr val="252525"/>
                </a:solidFill>
                <a:latin typeface="+mj-lt"/>
                <a:cs typeface="Arial" panose="020B0604020202020204" pitchFamily="34" charset="0"/>
              </a:rPr>
              <a:t>" that typically darkens when the bag and its contents have been adequately processed. There are physical, chemical, and biological indicators that can be used to ensure that an autoclave reaches the correct temperature for the correct amount of time.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000" b="1" dirty="0">
                <a:solidFill>
                  <a:srgbClr val="0070C0"/>
                </a:solidFill>
                <a:latin typeface="+mj-lt"/>
                <a:cs typeface="Arial" panose="020B0604020202020204" pitchFamily="34" charset="0"/>
              </a:rPr>
              <a:t>Chemical indicators</a:t>
            </a:r>
            <a:r>
              <a:rPr lang="en-US" altLang="en-US" sz="2000" dirty="0">
                <a:solidFill>
                  <a:srgbClr val="252525"/>
                </a:solidFill>
                <a:latin typeface="+mj-lt"/>
                <a:cs typeface="Arial" panose="020B0604020202020204" pitchFamily="34" charset="0"/>
              </a:rPr>
              <a:t> on medical packaging and autoclave tape change color once the correct conditions have been met, indicating that the object inside the package, or under the tape, has been appropriately processed. </a:t>
            </a:r>
            <a:r>
              <a:rPr lang="en-US" altLang="en-US" sz="2000" b="1" dirty="0">
                <a:solidFill>
                  <a:srgbClr val="7030A0"/>
                </a:solidFill>
                <a:latin typeface="+mj-lt"/>
                <a:cs typeface="Arial" panose="020B0604020202020204" pitchFamily="34" charset="0"/>
              </a:rPr>
              <a:t>Autoclave tape </a:t>
            </a:r>
            <a:r>
              <a:rPr lang="en-US" altLang="en-US" sz="2000" dirty="0">
                <a:solidFill>
                  <a:srgbClr val="252525"/>
                </a:solidFill>
                <a:latin typeface="+mj-lt"/>
                <a:cs typeface="Arial" panose="020B0604020202020204" pitchFamily="34" charset="0"/>
              </a:rPr>
              <a:t>is only a marker that steam and heat have activated the </a:t>
            </a:r>
            <a:r>
              <a:rPr lang="en-US" altLang="en-US" sz="2000" dirty="0" smtClean="0">
                <a:solidFill>
                  <a:srgbClr val="252525"/>
                </a:solidFill>
                <a:latin typeface="+mj-lt"/>
                <a:cs typeface="Arial" panose="020B0604020202020204" pitchFamily="34" charset="0"/>
              </a:rPr>
              <a:t>dye. </a:t>
            </a:r>
            <a:endParaRPr lang="en-US" altLang="en-US" sz="2000" dirty="0">
              <a:solidFill>
                <a:srgbClr val="252525"/>
              </a:solidFill>
              <a:latin typeface="+mj-lt"/>
              <a:cs typeface="Arial" panose="020B0604020202020204" pitchFamily="34" charset="0"/>
            </a:endParaRPr>
          </a:p>
        </p:txBody>
      </p:sp>
      <p:grpSp>
        <p:nvGrpSpPr>
          <p:cNvPr id="6" name="Groep 5"/>
          <p:cNvGrpSpPr/>
          <p:nvPr/>
        </p:nvGrpSpPr>
        <p:grpSpPr>
          <a:xfrm>
            <a:off x="406399" y="3357346"/>
            <a:ext cx="11057468" cy="1838618"/>
            <a:chOff x="406399" y="3357346"/>
            <a:chExt cx="11057468" cy="1838618"/>
          </a:xfrm>
        </p:grpSpPr>
        <p:pic>
          <p:nvPicPr>
            <p:cNvPr id="3" name="Afbeelding 2"/>
            <p:cNvPicPr>
              <a:picLocks noChangeAspect="1"/>
            </p:cNvPicPr>
            <p:nvPr/>
          </p:nvPicPr>
          <p:blipFill rotWithShape="1">
            <a:blip r:embed="rId2" cstate="screen">
              <a:extLst>
                <a:ext uri="{28A0092B-C50C-407E-A947-70E740481C1C}">
                  <a14:useLocalDpi xmlns:a14="http://schemas.microsoft.com/office/drawing/2010/main"/>
                </a:ext>
              </a:extLst>
            </a:blip>
            <a:srcRect l="8044" t="17087" r="7766" b="15458"/>
            <a:stretch/>
          </p:blipFill>
          <p:spPr>
            <a:xfrm>
              <a:off x="8001000" y="3357346"/>
              <a:ext cx="3462867" cy="1838618"/>
            </a:xfrm>
            <a:prstGeom prst="rect">
              <a:avLst/>
            </a:prstGeom>
          </p:spPr>
        </p:pic>
        <p:sp>
          <p:nvSpPr>
            <p:cNvPr id="4" name="Rechthoek 3"/>
            <p:cNvSpPr/>
            <p:nvPr/>
          </p:nvSpPr>
          <p:spPr>
            <a:xfrm>
              <a:off x="406399" y="3560240"/>
              <a:ext cx="7196668" cy="1631216"/>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pPr>
              <a:r>
                <a:rPr lang="en-US" altLang="en-US" sz="2000" dirty="0" smtClean="0">
                  <a:solidFill>
                    <a:srgbClr val="252525"/>
                  </a:solidFill>
                  <a:latin typeface="Calibri Light" panose="020F0302020204030204"/>
                  <a:cs typeface="Arial" panose="020B0604020202020204" pitchFamily="34" charset="0"/>
                </a:rPr>
                <a:t>A </a:t>
              </a:r>
              <a:r>
                <a:rPr lang="en-US" altLang="en-US" sz="2000" dirty="0">
                  <a:solidFill>
                    <a:srgbClr val="252525"/>
                  </a:solidFill>
                  <a:latin typeface="Calibri Light" panose="020F0302020204030204"/>
                  <a:cs typeface="Arial" panose="020B0604020202020204" pitchFamily="34" charset="0"/>
                </a:rPr>
                <a:t> </a:t>
              </a:r>
              <a:r>
                <a:rPr lang="en-US" altLang="en-US" sz="2000" b="1" dirty="0">
                  <a:solidFill>
                    <a:srgbClr val="7030A0"/>
                  </a:solidFill>
                  <a:latin typeface="Calibri Light" panose="020F0302020204030204"/>
                  <a:cs typeface="Arial" panose="020B0604020202020204" pitchFamily="34" charset="0"/>
                </a:rPr>
                <a:t>Bowie-Dick device</a:t>
              </a:r>
              <a:r>
                <a:rPr lang="en-US" altLang="en-US" sz="2000" dirty="0">
                  <a:solidFill>
                    <a:srgbClr val="252525"/>
                  </a:solidFill>
                  <a:latin typeface="Calibri Light" panose="020F0302020204030204"/>
                  <a:cs typeface="Arial" panose="020B0604020202020204" pitchFamily="34" charset="0"/>
                </a:rPr>
                <a:t> is also used to verify a full cycle. This contains a full </a:t>
              </a:r>
              <a:r>
                <a:rPr lang="en-US" altLang="en-US" sz="2000" b="1" dirty="0">
                  <a:solidFill>
                    <a:srgbClr val="7030A0"/>
                  </a:solidFill>
                  <a:latin typeface="Calibri Light" panose="020F0302020204030204"/>
                  <a:cs typeface="Arial" panose="020B0604020202020204" pitchFamily="34" charset="0"/>
                </a:rPr>
                <a:t>sheet of chemical indicator </a:t>
              </a:r>
              <a:r>
                <a:rPr lang="en-US" altLang="en-US" sz="2000" dirty="0">
                  <a:solidFill>
                    <a:srgbClr val="252525"/>
                  </a:solidFill>
                  <a:latin typeface="Calibri Light" panose="020F0302020204030204"/>
                  <a:cs typeface="Arial" panose="020B0604020202020204" pitchFamily="34" charset="0"/>
                </a:rPr>
                <a:t>placed in the center of a stack of paper. It is designed specifically to prove that the process achieved </a:t>
              </a:r>
              <a:r>
                <a:rPr lang="en-US" altLang="en-US" sz="2000" b="1" dirty="0">
                  <a:solidFill>
                    <a:srgbClr val="7030A0"/>
                  </a:solidFill>
                  <a:latin typeface="Calibri Light" panose="020F0302020204030204"/>
                  <a:cs typeface="Arial" panose="020B0604020202020204" pitchFamily="34" charset="0"/>
                </a:rPr>
                <a:t>full temperature and time </a:t>
              </a:r>
              <a:r>
                <a:rPr lang="en-US" altLang="en-US" sz="2000" dirty="0">
                  <a:solidFill>
                    <a:srgbClr val="252525"/>
                  </a:solidFill>
                  <a:latin typeface="Calibri Light" panose="020F0302020204030204"/>
                  <a:cs typeface="Arial" panose="020B0604020202020204" pitchFamily="34" charset="0"/>
                </a:rPr>
                <a:t>required for a normal minimum cycle of 274 degrees F for 3.5-4 minutes</a:t>
              </a:r>
              <a:r>
                <a:rPr lang="en-US" altLang="en-US" sz="2000" dirty="0" smtClean="0">
                  <a:solidFill>
                    <a:srgbClr val="252525"/>
                  </a:solidFill>
                  <a:latin typeface="Calibri Light" panose="020F0302020204030204"/>
                  <a:cs typeface="Arial" panose="020B0604020202020204" pitchFamily="34" charset="0"/>
                </a:rPr>
                <a:t>.</a:t>
              </a:r>
              <a:endParaRPr lang="en-US" altLang="en-US" sz="2000" dirty="0">
                <a:solidFill>
                  <a:srgbClr val="252525"/>
                </a:solidFill>
                <a:latin typeface="Calibri Light" panose="020F0302020204030204"/>
                <a:cs typeface="Arial" panose="020B0604020202020204" pitchFamily="34" charset="0"/>
              </a:endParaRPr>
            </a:p>
          </p:txBody>
        </p:sp>
      </p:grpSp>
      <p:sp>
        <p:nvSpPr>
          <p:cNvPr id="5" name="Rechthoek 4"/>
          <p:cNvSpPr/>
          <p:nvPr/>
        </p:nvSpPr>
        <p:spPr>
          <a:xfrm>
            <a:off x="945931" y="5576972"/>
            <a:ext cx="11111660" cy="1323439"/>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pPr>
            <a:r>
              <a:rPr lang="en-US" altLang="en-US" sz="2000" dirty="0" smtClean="0">
                <a:solidFill>
                  <a:srgbClr val="252525"/>
                </a:solidFill>
                <a:latin typeface="Calibri Light" panose="020F0302020204030204"/>
                <a:cs typeface="Arial" panose="020B0604020202020204" pitchFamily="34" charset="0"/>
              </a:rPr>
              <a:t>To </a:t>
            </a:r>
            <a:r>
              <a:rPr lang="en-US" altLang="en-US" sz="2000" dirty="0">
                <a:solidFill>
                  <a:srgbClr val="252525"/>
                </a:solidFill>
                <a:latin typeface="Calibri Light" panose="020F0302020204030204"/>
                <a:cs typeface="Arial" panose="020B0604020202020204" pitchFamily="34" charset="0"/>
              </a:rPr>
              <a:t>prove sterility, </a:t>
            </a:r>
            <a:r>
              <a:rPr lang="en-US" altLang="en-US" sz="2000" b="1" dirty="0">
                <a:solidFill>
                  <a:srgbClr val="0070C0"/>
                </a:solidFill>
                <a:latin typeface="Calibri Light" panose="020F0302020204030204"/>
                <a:cs typeface="Arial" panose="020B0604020202020204" pitchFamily="34" charset="0"/>
              </a:rPr>
              <a:t>biological indicators </a:t>
            </a:r>
            <a:r>
              <a:rPr lang="en-US" altLang="en-US" sz="2000" dirty="0">
                <a:solidFill>
                  <a:srgbClr val="252525"/>
                </a:solidFill>
                <a:latin typeface="Calibri Light" panose="020F0302020204030204"/>
                <a:cs typeface="Arial" panose="020B0604020202020204" pitchFamily="34" charset="0"/>
              </a:rPr>
              <a:t>are used. Biological indicators contain spores of a heat-resistant bacterium. If the autoclave does not reach the right temperature, the spores will germinate when incubated and their metabolism will change the color of a pH-sensitive chemical. </a:t>
            </a:r>
          </a:p>
        </p:txBody>
      </p:sp>
    </p:spTree>
    <p:extLst>
      <p:ext uri="{BB962C8B-B14F-4D97-AF65-F5344CB8AC3E}">
        <p14:creationId xmlns:p14="http://schemas.microsoft.com/office/powerpoint/2010/main" val="201357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ctr">
              <a:buNone/>
            </a:pPr>
            <a:r>
              <a:rPr lang="en-US" dirty="0"/>
              <a:t>THANK  YOU</a:t>
            </a:r>
          </a:p>
          <a:p>
            <a:pPr marL="0" indent="0" algn="ctr">
              <a:buNone/>
            </a:pPr>
            <a:endParaRPr lang="en-US" dirty="0"/>
          </a:p>
          <a:p>
            <a:pPr marL="0" indent="0" algn="ctr">
              <a:buNone/>
            </a:pPr>
            <a:endParaRPr lang="en-US" dirty="0"/>
          </a:p>
          <a:p>
            <a:pPr marL="0" indent="0" algn="ctr">
              <a:buNone/>
            </a:pPr>
            <a:r>
              <a:rPr lang="en-US" dirty="0"/>
              <a:t> </a:t>
            </a:r>
            <a:endParaRPr lang="ar-IQ" dirty="0"/>
          </a:p>
          <a:p>
            <a:pPr marL="0" indent="0" algn="ctr">
              <a:buNone/>
            </a:pPr>
            <a:endParaRPr lang="ar-IQ"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ar-IQ" dirty="0"/>
          </a:p>
        </p:txBody>
      </p:sp>
    </p:spTree>
    <p:extLst>
      <p:ext uri="{BB962C8B-B14F-4D97-AF65-F5344CB8AC3E}">
        <p14:creationId xmlns:p14="http://schemas.microsoft.com/office/powerpoint/2010/main" val="180034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93852" y="177801"/>
            <a:ext cx="9785349" cy="594709"/>
          </a:xfrm>
        </p:spPr>
        <p:txBody>
          <a:bodyPr/>
          <a:lstStyle/>
          <a:p>
            <a:pPr algn="ctr"/>
            <a:r>
              <a:rPr lang="en-GB" b="1" kern="0"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a:t>
            </a:r>
            <a:endParaRPr lang="ar-IQ" dirty="0"/>
          </a:p>
        </p:txBody>
      </p:sp>
      <p:pic>
        <p:nvPicPr>
          <p:cNvPr id="4" name="Afbeelding 5"/>
          <p:cNvPicPr>
            <a:picLocks noGrp="1" noChangeAspect="1"/>
          </p:cNvPicPr>
          <p:nvPr>
            <p:ph idx="1"/>
          </p:nvPr>
        </p:nvPicPr>
        <p:blipFill>
          <a:blip r:embed="rId2"/>
          <a:stretch>
            <a:fillRect/>
          </a:stretch>
        </p:blipFill>
        <p:spPr>
          <a:xfrm>
            <a:off x="7520151" y="1371600"/>
            <a:ext cx="4351282" cy="4887310"/>
          </a:xfrm>
          <a:prstGeom prst="rect">
            <a:avLst/>
          </a:prstGeom>
        </p:spPr>
      </p:pic>
      <p:sp>
        <p:nvSpPr>
          <p:cNvPr id="5" name="Rechthoek 2"/>
          <p:cNvSpPr/>
          <p:nvPr/>
        </p:nvSpPr>
        <p:spPr>
          <a:xfrm>
            <a:off x="1229709" y="829475"/>
            <a:ext cx="6589988" cy="6019597"/>
          </a:xfrm>
          <a:prstGeom prst="rect">
            <a:avLst/>
          </a:prstGeom>
        </p:spPr>
        <p:txBody>
          <a:bodyPr wrap="square">
            <a:spAutoFit/>
          </a:bodyPr>
          <a:lstStyle/>
          <a:p>
            <a:pPr marL="742950" lvl="1" indent="-285750">
              <a:lnSpc>
                <a:spcPct val="107000"/>
              </a:lnSpc>
              <a:spcAft>
                <a:spcPts val="0"/>
              </a:spcAft>
              <a:buFont typeface="Courier New" panose="02070309020205020404" pitchFamily="49" charset="0"/>
              <a:buChar char="o"/>
            </a:pPr>
            <a:r>
              <a:rPr lang="en-GB" dirty="0" smtClean="0">
                <a:latin typeface="+mj-lt"/>
                <a:ea typeface="Calibri" panose="020F0502020204030204" pitchFamily="34" charset="0"/>
                <a:cs typeface="Times New Roman" panose="02020603050405020304" pitchFamily="18" charset="0"/>
              </a:rPr>
              <a:t>Principles </a:t>
            </a:r>
            <a:r>
              <a:rPr lang="en-GB" dirty="0">
                <a:latin typeface="+mj-lt"/>
                <a:ea typeface="Calibri" panose="020F0502020204030204" pitchFamily="34" charset="0"/>
                <a:cs typeface="Times New Roman" panose="02020603050405020304" pitchFamily="18" charset="0"/>
              </a:rPr>
              <a:t>of operation </a:t>
            </a:r>
          </a:p>
          <a:p>
            <a:pPr marL="1143000" lvl="2" indent="-228600">
              <a:lnSpc>
                <a:spcPct val="107000"/>
              </a:lnSpc>
              <a:spcAft>
                <a:spcPts val="0"/>
              </a:spcAft>
              <a:buFont typeface="Wingdings" panose="05000000000000000000" pitchFamily="2" charset="2"/>
              <a:buChar char=""/>
            </a:pPr>
            <a:r>
              <a:rPr lang="en-GB" dirty="0">
                <a:latin typeface="+mj-lt"/>
                <a:ea typeface="Calibri" panose="020F0502020204030204" pitchFamily="34" charset="0"/>
                <a:cs typeface="Times New Roman" panose="02020603050405020304" pitchFamily="18" charset="0"/>
              </a:rPr>
              <a:t>function </a:t>
            </a:r>
          </a:p>
          <a:p>
            <a:pPr marL="1143000" lvl="2" indent="-228600">
              <a:lnSpc>
                <a:spcPct val="107000"/>
              </a:lnSpc>
              <a:spcAft>
                <a:spcPts val="0"/>
              </a:spcAft>
              <a:buFont typeface="Wingdings" panose="05000000000000000000" pitchFamily="2" charset="2"/>
              <a:buChar char=""/>
            </a:pPr>
            <a:r>
              <a:rPr lang="en-GB" dirty="0">
                <a:latin typeface="+mj-lt"/>
                <a:ea typeface="Calibri" panose="020F0502020204030204" pitchFamily="34" charset="0"/>
                <a:cs typeface="Times New Roman" panose="02020603050405020304" pitchFamily="18" charset="0"/>
              </a:rPr>
              <a:t>use </a:t>
            </a:r>
          </a:p>
          <a:p>
            <a:pPr marL="1143000" lvl="2" indent="-228600">
              <a:lnSpc>
                <a:spcPct val="107000"/>
              </a:lnSpc>
              <a:spcAft>
                <a:spcPts val="0"/>
              </a:spcAft>
              <a:buFont typeface="Wingdings" panose="05000000000000000000" pitchFamily="2" charset="2"/>
              <a:buChar char=""/>
            </a:pPr>
            <a:r>
              <a:rPr lang="en-GB" dirty="0">
                <a:latin typeface="+mj-lt"/>
                <a:ea typeface="Calibri" panose="020F0502020204030204" pitchFamily="34" charset="0"/>
                <a:cs typeface="Times New Roman" panose="02020603050405020304" pitchFamily="18" charset="0"/>
              </a:rPr>
              <a:t>scientific principles </a:t>
            </a:r>
          </a:p>
          <a:p>
            <a:pPr marL="742950" lvl="1" indent="-285750">
              <a:lnSpc>
                <a:spcPct val="107000"/>
              </a:lnSpc>
              <a:spcAft>
                <a:spcPts val="0"/>
              </a:spcAft>
              <a:buFont typeface="Courier New" panose="02070309020205020404" pitchFamily="49" charset="0"/>
              <a:buChar char="o"/>
            </a:pPr>
            <a:r>
              <a:rPr lang="en-GB" dirty="0">
                <a:latin typeface="+mj-lt"/>
                <a:ea typeface="Calibri" panose="020F0502020204030204" pitchFamily="34" charset="0"/>
                <a:cs typeface="Times New Roman" panose="02020603050405020304" pitchFamily="18" charset="0"/>
              </a:rPr>
              <a:t>construction </a:t>
            </a:r>
          </a:p>
          <a:p>
            <a:pPr marL="1143000" lvl="2" indent="-228600">
              <a:lnSpc>
                <a:spcPct val="107000"/>
              </a:lnSpc>
              <a:spcAft>
                <a:spcPts val="0"/>
              </a:spcAft>
              <a:buFont typeface="Wingdings" panose="05000000000000000000" pitchFamily="2" charset="2"/>
              <a:buChar char=""/>
            </a:pPr>
            <a:r>
              <a:rPr lang="en-GB" dirty="0">
                <a:latin typeface="+mj-lt"/>
                <a:ea typeface="Calibri" panose="020F0502020204030204" pitchFamily="34" charset="0"/>
                <a:cs typeface="Times New Roman" panose="02020603050405020304" pitchFamily="18" charset="0"/>
              </a:rPr>
              <a:t>components </a:t>
            </a:r>
          </a:p>
          <a:p>
            <a:pPr marL="1143000" lvl="2" indent="-228600">
              <a:lnSpc>
                <a:spcPct val="107000"/>
              </a:lnSpc>
              <a:spcAft>
                <a:spcPts val="0"/>
              </a:spcAft>
              <a:buFont typeface="Wingdings" panose="05000000000000000000" pitchFamily="2" charset="2"/>
              <a:buChar char=""/>
            </a:pPr>
            <a:r>
              <a:rPr lang="en-GB" dirty="0">
                <a:latin typeface="+mj-lt"/>
                <a:ea typeface="Calibri" panose="020F0502020204030204" pitchFamily="34" charset="0"/>
                <a:cs typeface="Times New Roman" panose="02020603050405020304" pitchFamily="18" charset="0"/>
              </a:rPr>
              <a:t>system diagram </a:t>
            </a:r>
          </a:p>
          <a:p>
            <a:pPr marL="1143000" lvl="2" indent="-228600">
              <a:lnSpc>
                <a:spcPct val="107000"/>
              </a:lnSpc>
              <a:spcAft>
                <a:spcPts val="0"/>
              </a:spcAft>
              <a:buFont typeface="Wingdings" panose="05000000000000000000" pitchFamily="2" charset="2"/>
              <a:buChar char=""/>
            </a:pPr>
            <a:r>
              <a:rPr lang="en-GB" dirty="0">
                <a:latin typeface="+mj-lt"/>
                <a:ea typeface="Calibri" panose="020F0502020204030204" pitchFamily="34" charset="0"/>
                <a:cs typeface="Times New Roman" panose="02020603050405020304" pitchFamily="18" charset="0"/>
              </a:rPr>
              <a:t>inputs/outputs </a:t>
            </a:r>
          </a:p>
          <a:p>
            <a:pPr marL="742950" lvl="1" indent="-285750">
              <a:lnSpc>
                <a:spcPct val="107000"/>
              </a:lnSpc>
              <a:spcAft>
                <a:spcPts val="0"/>
              </a:spcAft>
              <a:buFont typeface="Courier New" panose="02070309020205020404" pitchFamily="49" charset="0"/>
              <a:buChar char="o"/>
            </a:pPr>
            <a:r>
              <a:rPr lang="en-GB" dirty="0">
                <a:latin typeface="+mj-lt"/>
                <a:ea typeface="Calibri" panose="020F0502020204030204" pitchFamily="34" charset="0"/>
                <a:cs typeface="Times New Roman" panose="02020603050405020304" pitchFamily="18" charset="0"/>
              </a:rPr>
              <a:t>troubleshooting  </a:t>
            </a:r>
          </a:p>
          <a:p>
            <a:pPr marL="1143000" lvl="2" indent="-228600">
              <a:lnSpc>
                <a:spcPct val="107000"/>
              </a:lnSpc>
              <a:spcAft>
                <a:spcPts val="0"/>
              </a:spcAft>
              <a:buFont typeface="Wingdings" panose="05000000000000000000" pitchFamily="2" charset="2"/>
              <a:buChar char=""/>
            </a:pPr>
            <a:r>
              <a:rPr lang="en-GB" dirty="0">
                <a:latin typeface="+mj-lt"/>
                <a:ea typeface="Calibri" panose="020F0502020204030204" pitchFamily="34" charset="0"/>
                <a:cs typeface="Times New Roman" panose="02020603050405020304" pitchFamily="18" charset="0"/>
              </a:rPr>
              <a:t>identifying common faults </a:t>
            </a:r>
          </a:p>
          <a:p>
            <a:pPr marL="1143000" lvl="2" indent="-228600">
              <a:lnSpc>
                <a:spcPct val="107000"/>
              </a:lnSpc>
              <a:spcAft>
                <a:spcPts val="0"/>
              </a:spcAft>
              <a:buFont typeface="Wingdings" panose="05000000000000000000" pitchFamily="2" charset="2"/>
              <a:buChar char=""/>
            </a:pPr>
            <a:r>
              <a:rPr lang="en-GB" dirty="0">
                <a:latin typeface="+mj-lt"/>
                <a:ea typeface="Calibri" panose="020F0502020204030204" pitchFamily="34" charset="0"/>
                <a:cs typeface="Times New Roman" panose="02020603050405020304" pitchFamily="18" charset="0"/>
              </a:rPr>
              <a:t>replacing components </a:t>
            </a:r>
          </a:p>
          <a:p>
            <a:pPr marL="1143000" lvl="2" indent="-228600">
              <a:lnSpc>
                <a:spcPct val="107000"/>
              </a:lnSpc>
              <a:spcAft>
                <a:spcPts val="0"/>
              </a:spcAft>
              <a:buFont typeface="Wingdings" panose="05000000000000000000" pitchFamily="2" charset="2"/>
              <a:buChar char=""/>
            </a:pPr>
            <a:r>
              <a:rPr lang="en-GB" dirty="0">
                <a:latin typeface="+mj-lt"/>
                <a:ea typeface="Calibri" panose="020F0502020204030204" pitchFamily="34" charset="0"/>
                <a:cs typeface="Times New Roman" panose="02020603050405020304" pitchFamily="18" charset="0"/>
              </a:rPr>
              <a:t>rectifying faults </a:t>
            </a:r>
          </a:p>
          <a:p>
            <a:pPr marL="742950" lvl="1" indent="-285750">
              <a:lnSpc>
                <a:spcPct val="107000"/>
              </a:lnSpc>
              <a:spcAft>
                <a:spcPts val="0"/>
              </a:spcAft>
              <a:buFont typeface="Courier New" panose="02070309020205020404" pitchFamily="49" charset="0"/>
              <a:buChar char="o"/>
            </a:pPr>
            <a:r>
              <a:rPr lang="en-GB" dirty="0">
                <a:latin typeface="+mj-lt"/>
                <a:ea typeface="Calibri" panose="020F0502020204030204" pitchFamily="34" charset="0"/>
                <a:cs typeface="Times New Roman" panose="02020603050405020304" pitchFamily="18" charset="0"/>
              </a:rPr>
              <a:t>preventive maintenance  </a:t>
            </a:r>
          </a:p>
          <a:p>
            <a:pPr marL="1143000" lvl="2" indent="-228600">
              <a:lnSpc>
                <a:spcPct val="107000"/>
              </a:lnSpc>
              <a:spcAft>
                <a:spcPts val="0"/>
              </a:spcAft>
              <a:buFont typeface="Wingdings" panose="05000000000000000000" pitchFamily="2" charset="2"/>
              <a:buChar char=""/>
            </a:pPr>
            <a:r>
              <a:rPr lang="en-GB" dirty="0">
                <a:latin typeface="+mj-lt"/>
                <a:ea typeface="Calibri" panose="020F0502020204030204" pitchFamily="34" charset="0"/>
                <a:cs typeface="Times New Roman" panose="02020603050405020304" pitchFamily="18" charset="0"/>
              </a:rPr>
              <a:t>replacing components </a:t>
            </a:r>
          </a:p>
          <a:p>
            <a:pPr marL="1143000" lvl="2" indent="-228600">
              <a:lnSpc>
                <a:spcPct val="107000"/>
              </a:lnSpc>
              <a:spcAft>
                <a:spcPts val="0"/>
              </a:spcAft>
              <a:buFont typeface="Wingdings" panose="05000000000000000000" pitchFamily="2" charset="2"/>
              <a:buChar char=""/>
            </a:pPr>
            <a:r>
              <a:rPr lang="en-GB" dirty="0">
                <a:latin typeface="+mj-lt"/>
                <a:ea typeface="Calibri" panose="020F0502020204030204" pitchFamily="34" charset="0"/>
                <a:cs typeface="Times New Roman" panose="02020603050405020304" pitchFamily="18" charset="0"/>
              </a:rPr>
              <a:t>calibrating  </a:t>
            </a:r>
          </a:p>
          <a:p>
            <a:pPr marL="742950" lvl="1" indent="-285750">
              <a:lnSpc>
                <a:spcPct val="107000"/>
              </a:lnSpc>
              <a:spcAft>
                <a:spcPts val="0"/>
              </a:spcAft>
              <a:buFont typeface="Courier New" panose="02070309020205020404" pitchFamily="49" charset="0"/>
              <a:buChar char="o"/>
            </a:pPr>
            <a:r>
              <a:rPr lang="en-GB" dirty="0">
                <a:latin typeface="+mj-lt"/>
                <a:ea typeface="Calibri" panose="020F0502020204030204" pitchFamily="34" charset="0"/>
                <a:cs typeface="Times New Roman" panose="02020603050405020304" pitchFamily="18" charset="0"/>
              </a:rPr>
              <a:t>safety considerations </a:t>
            </a:r>
          </a:p>
          <a:p>
            <a:pPr marL="1143000" lvl="2" indent="-228600">
              <a:lnSpc>
                <a:spcPct val="107000"/>
              </a:lnSpc>
              <a:spcAft>
                <a:spcPts val="0"/>
              </a:spcAft>
              <a:buFont typeface="Wingdings" panose="05000000000000000000" pitchFamily="2" charset="2"/>
              <a:buChar char=""/>
            </a:pPr>
            <a:r>
              <a:rPr lang="en-GB" dirty="0">
                <a:latin typeface="+mj-lt"/>
                <a:ea typeface="Calibri" panose="020F0502020204030204" pitchFamily="34" charset="0"/>
                <a:cs typeface="Times New Roman" panose="02020603050405020304" pitchFamily="18" charset="0"/>
              </a:rPr>
              <a:t>user safety   </a:t>
            </a:r>
          </a:p>
          <a:p>
            <a:pPr marL="1143000" lvl="2" indent="-228600">
              <a:lnSpc>
                <a:spcPct val="107000"/>
              </a:lnSpc>
              <a:spcAft>
                <a:spcPts val="0"/>
              </a:spcAft>
              <a:buFont typeface="Wingdings" panose="05000000000000000000" pitchFamily="2" charset="2"/>
              <a:buChar char=""/>
            </a:pPr>
            <a:r>
              <a:rPr lang="en-GB" dirty="0">
                <a:latin typeface="+mj-lt"/>
                <a:ea typeface="Calibri" panose="020F0502020204030204" pitchFamily="34" charset="0"/>
                <a:cs typeface="Times New Roman" panose="02020603050405020304" pitchFamily="18" charset="0"/>
              </a:rPr>
              <a:t>electrical safety </a:t>
            </a:r>
          </a:p>
          <a:p>
            <a:pPr marL="742950" lvl="1" indent="-285750">
              <a:lnSpc>
                <a:spcPct val="107000"/>
              </a:lnSpc>
              <a:spcAft>
                <a:spcPts val="0"/>
              </a:spcAft>
              <a:buFont typeface="Courier New" panose="02070309020205020404" pitchFamily="49" charset="0"/>
              <a:buChar char="o"/>
            </a:pPr>
            <a:r>
              <a:rPr lang="en-GB" dirty="0">
                <a:latin typeface="+mj-lt"/>
                <a:ea typeface="Calibri" panose="020F0502020204030204" pitchFamily="34" charset="0"/>
                <a:cs typeface="Times New Roman" panose="02020603050405020304" pitchFamily="18" charset="0"/>
              </a:rPr>
              <a:t>performance monitoring </a:t>
            </a:r>
          </a:p>
          <a:p>
            <a:pPr marL="1143000" lvl="2" indent="-228600">
              <a:lnSpc>
                <a:spcPct val="107000"/>
              </a:lnSpc>
              <a:spcAft>
                <a:spcPts val="800"/>
              </a:spcAft>
              <a:buFont typeface="Wingdings" panose="05000000000000000000" pitchFamily="2" charset="2"/>
              <a:buChar char=""/>
            </a:pPr>
            <a:r>
              <a:rPr lang="en-GB" dirty="0">
                <a:latin typeface="+mj-lt"/>
                <a:ea typeface="Calibri" panose="020F0502020204030204" pitchFamily="34" charset="0"/>
                <a:cs typeface="Times New Roman" panose="02020603050405020304" pitchFamily="18" charset="0"/>
              </a:rPr>
              <a:t>quality assurance and control </a:t>
            </a:r>
            <a:endParaRPr lang="en-GB"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55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970961" y="366837"/>
            <a:ext cx="10663991" cy="38735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36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 </a:t>
            </a:r>
            <a:r>
              <a:rPr lang="en-GB" sz="36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function</a:t>
            </a:r>
            <a:endParaRPr lang="en-GB" sz="36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Rechthoek 2"/>
          <p:cNvSpPr/>
          <p:nvPr/>
        </p:nvSpPr>
        <p:spPr>
          <a:xfrm>
            <a:off x="4335518" y="1103868"/>
            <a:ext cx="6570652" cy="2677656"/>
          </a:xfrm>
          <a:prstGeom prst="rect">
            <a:avLst/>
          </a:prstGeom>
          <a:noFill/>
        </p:spPr>
        <p:txBody>
          <a:bodyPr wrap="square" rtlCol="0">
            <a:spAutoFit/>
          </a:bodyPr>
          <a:lstStyle/>
          <a:p>
            <a:r>
              <a:rPr lang="en-GB" sz="2400" dirty="0">
                <a:latin typeface="+mj-lt"/>
              </a:rPr>
              <a:t>The autoclave </a:t>
            </a:r>
            <a:r>
              <a:rPr lang="en-GB" sz="2400" dirty="0" smtClean="0">
                <a:latin typeface="+mj-lt"/>
              </a:rPr>
              <a:t>or </a:t>
            </a:r>
            <a:r>
              <a:rPr lang="en-GB" sz="2400" b="1" dirty="0" smtClean="0">
                <a:solidFill>
                  <a:srgbClr val="7030A0"/>
                </a:solidFill>
                <a:latin typeface="+mj-lt"/>
              </a:rPr>
              <a:t>sterilizer</a:t>
            </a:r>
            <a:r>
              <a:rPr lang="en-GB" sz="2400" dirty="0" smtClean="0">
                <a:latin typeface="+mj-lt"/>
              </a:rPr>
              <a:t> is a </a:t>
            </a:r>
            <a:r>
              <a:rPr lang="en-GB" sz="2400" b="1" dirty="0" smtClean="0">
                <a:solidFill>
                  <a:srgbClr val="7030A0"/>
                </a:solidFill>
                <a:latin typeface="+mj-lt"/>
              </a:rPr>
              <a:t>pressure chamber </a:t>
            </a:r>
            <a:r>
              <a:rPr lang="en-GB" sz="2400" dirty="0" smtClean="0">
                <a:latin typeface="+mj-lt"/>
              </a:rPr>
              <a:t>used to sterilize equipment and supplies by subjecting them to </a:t>
            </a:r>
            <a:r>
              <a:rPr lang="en-GB" sz="2400" b="1" dirty="0" smtClean="0">
                <a:solidFill>
                  <a:srgbClr val="7030A0"/>
                </a:solidFill>
                <a:latin typeface="+mj-lt"/>
              </a:rPr>
              <a:t>high pressure, saturated steam</a:t>
            </a:r>
            <a:r>
              <a:rPr lang="en-GB" sz="2400" dirty="0" smtClean="0">
                <a:latin typeface="+mj-lt"/>
              </a:rPr>
              <a:t>. Sterilizing </a:t>
            </a:r>
            <a:r>
              <a:rPr lang="en-GB" sz="2400" dirty="0">
                <a:latin typeface="+mj-lt"/>
              </a:rPr>
              <a:t>means the </a:t>
            </a:r>
            <a:r>
              <a:rPr lang="en-GB" sz="2400" b="1" dirty="0" smtClean="0">
                <a:solidFill>
                  <a:srgbClr val="7030A0"/>
                </a:solidFill>
                <a:latin typeface="+mj-lt"/>
              </a:rPr>
              <a:t>inactivation of </a:t>
            </a:r>
            <a:r>
              <a:rPr lang="en-GB" sz="2400" b="1" dirty="0">
                <a:solidFill>
                  <a:srgbClr val="7030A0"/>
                </a:solidFill>
                <a:latin typeface="+mj-lt"/>
              </a:rPr>
              <a:t>all forms of life</a:t>
            </a:r>
            <a:r>
              <a:rPr lang="en-GB" sz="2400" dirty="0">
                <a:latin typeface="+mj-lt"/>
              </a:rPr>
              <a:t> </a:t>
            </a:r>
            <a:r>
              <a:rPr lang="en-GB" sz="2400" dirty="0" smtClean="0">
                <a:latin typeface="+mj-lt"/>
              </a:rPr>
              <a:t>(bacteria, viruses, fungi, spores) present in </a:t>
            </a:r>
            <a:r>
              <a:rPr lang="en-GB" sz="2400" dirty="0">
                <a:latin typeface="+mj-lt"/>
              </a:rPr>
              <a:t>inanimate </a:t>
            </a:r>
            <a:r>
              <a:rPr lang="en-GB" sz="2400" dirty="0" smtClean="0">
                <a:latin typeface="+mj-lt"/>
              </a:rPr>
              <a:t>objects. </a:t>
            </a:r>
            <a:endParaRPr lang="en-GB" sz="2400" b="1" dirty="0">
              <a:latin typeface="+mj-lt"/>
            </a:endParaRPr>
          </a:p>
        </p:txBody>
      </p:sp>
      <p:sp>
        <p:nvSpPr>
          <p:cNvPr id="8" name="Tekstvak 7"/>
          <p:cNvSpPr txBox="1"/>
          <p:nvPr/>
        </p:nvSpPr>
        <p:spPr>
          <a:xfrm>
            <a:off x="844837" y="1122883"/>
            <a:ext cx="3363678" cy="461665"/>
          </a:xfrm>
          <a:prstGeom prst="rect">
            <a:avLst/>
          </a:prstGeom>
          <a:noFill/>
        </p:spPr>
        <p:txBody>
          <a:bodyPr wrap="none" rtlCol="0">
            <a:spAutoFit/>
          </a:bodyPr>
          <a:lstStyle/>
          <a:p>
            <a:r>
              <a:rPr lang="en-GB" sz="2400" b="1" dirty="0" smtClean="0">
                <a:latin typeface="+mj-lt"/>
              </a:rPr>
              <a:t>What is an autoclave ?</a:t>
            </a:r>
          </a:p>
        </p:txBody>
      </p:sp>
      <p:sp>
        <p:nvSpPr>
          <p:cNvPr id="13" name="Tekstvak 12"/>
          <p:cNvSpPr txBox="1"/>
          <p:nvPr/>
        </p:nvSpPr>
        <p:spPr>
          <a:xfrm>
            <a:off x="844837" y="4257015"/>
            <a:ext cx="4074257" cy="461665"/>
          </a:xfrm>
          <a:prstGeom prst="rect">
            <a:avLst/>
          </a:prstGeom>
          <a:noFill/>
        </p:spPr>
        <p:txBody>
          <a:bodyPr wrap="none" rtlCol="0">
            <a:spAutoFit/>
          </a:bodyPr>
          <a:lstStyle/>
          <a:p>
            <a:r>
              <a:rPr lang="en-GB" sz="2400" b="1" dirty="0" smtClean="0">
                <a:latin typeface="+mj-lt"/>
              </a:rPr>
              <a:t>Why is high pressure used ?</a:t>
            </a:r>
          </a:p>
        </p:txBody>
      </p:sp>
      <p:sp>
        <p:nvSpPr>
          <p:cNvPr id="16" name="Rechthoek 15"/>
          <p:cNvSpPr/>
          <p:nvPr/>
        </p:nvSpPr>
        <p:spPr>
          <a:xfrm>
            <a:off x="4919094" y="4222496"/>
            <a:ext cx="5987076" cy="1200329"/>
          </a:xfrm>
          <a:prstGeom prst="rect">
            <a:avLst/>
          </a:prstGeom>
          <a:noFill/>
        </p:spPr>
        <p:txBody>
          <a:bodyPr wrap="square" rtlCol="0">
            <a:spAutoFit/>
          </a:bodyPr>
          <a:lstStyle/>
          <a:p>
            <a:r>
              <a:rPr lang="en-GB" sz="2400" dirty="0" smtClean="0">
                <a:latin typeface="+mj-lt"/>
              </a:rPr>
              <a:t>Because under pressure you can increase the temperature of water to </a:t>
            </a:r>
            <a:r>
              <a:rPr lang="en-GB" sz="2400" b="1" dirty="0" smtClean="0">
                <a:solidFill>
                  <a:srgbClr val="7030A0"/>
                </a:solidFill>
                <a:latin typeface="+mj-lt"/>
              </a:rPr>
              <a:t>higher than 100</a:t>
            </a:r>
            <a:r>
              <a:rPr lang="en-GB" sz="2400" b="1" baseline="30000" dirty="0" smtClean="0">
                <a:solidFill>
                  <a:srgbClr val="7030A0"/>
                </a:solidFill>
                <a:latin typeface="+mj-lt"/>
              </a:rPr>
              <a:t>o </a:t>
            </a:r>
            <a:r>
              <a:rPr lang="en-GB" sz="2400" b="1" dirty="0" smtClean="0">
                <a:solidFill>
                  <a:srgbClr val="7030A0"/>
                </a:solidFill>
                <a:latin typeface="+mj-lt"/>
              </a:rPr>
              <a:t>C</a:t>
            </a:r>
            <a:r>
              <a:rPr lang="en-GB" sz="2400" dirty="0" smtClean="0">
                <a:latin typeface="+mj-lt"/>
              </a:rPr>
              <a:t>, destroying life quickly</a:t>
            </a:r>
            <a:r>
              <a:rPr lang="en-GB" sz="2400" dirty="0">
                <a:latin typeface="+mj-lt"/>
              </a:rPr>
              <a:t>. </a:t>
            </a:r>
          </a:p>
        </p:txBody>
      </p:sp>
    </p:spTree>
    <p:extLst>
      <p:ext uri="{BB962C8B-B14F-4D97-AF65-F5344CB8AC3E}">
        <p14:creationId xmlns:p14="http://schemas.microsoft.com/office/powerpoint/2010/main" val="197350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614855" y="157655"/>
            <a:ext cx="10673255" cy="67791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4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 </a:t>
            </a:r>
            <a:r>
              <a:rPr lang="en-GB" sz="36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used in hospitals, laboratories</a:t>
            </a:r>
            <a:endPar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6" name="Rechthoek 5"/>
          <p:cNvSpPr/>
          <p:nvPr/>
        </p:nvSpPr>
        <p:spPr>
          <a:xfrm>
            <a:off x="993228" y="1551185"/>
            <a:ext cx="6905296" cy="1631216"/>
          </a:xfrm>
          <a:prstGeom prst="rect">
            <a:avLst/>
          </a:prstGeom>
          <a:noFill/>
        </p:spPr>
        <p:txBody>
          <a:bodyPr wrap="square" rtlCol="0">
            <a:spAutoFit/>
          </a:bodyPr>
          <a:lstStyle/>
          <a:p>
            <a:r>
              <a:rPr lang="en-GB" sz="2000" dirty="0">
                <a:latin typeface="+mj-lt"/>
              </a:rPr>
              <a:t>The autoclave </a:t>
            </a:r>
            <a:r>
              <a:rPr lang="en-GB" sz="2000" dirty="0" smtClean="0">
                <a:latin typeface="+mj-lt"/>
              </a:rPr>
              <a:t>or sterilizer is </a:t>
            </a:r>
            <a:r>
              <a:rPr lang="en-GB" sz="2000" dirty="0">
                <a:latin typeface="+mj-lt"/>
              </a:rPr>
              <a:t>equipment designed with the aim of reliably </a:t>
            </a:r>
            <a:r>
              <a:rPr lang="en-GB" sz="2000" dirty="0" smtClean="0">
                <a:latin typeface="+mj-lt"/>
              </a:rPr>
              <a:t>eliminating </a:t>
            </a:r>
            <a:r>
              <a:rPr lang="en-GB" sz="2000" dirty="0">
                <a:latin typeface="+mj-lt"/>
              </a:rPr>
              <a:t>microorganisms, which would </a:t>
            </a:r>
            <a:r>
              <a:rPr lang="en-GB" sz="2000" dirty="0" smtClean="0">
                <a:latin typeface="+mj-lt"/>
              </a:rPr>
              <a:t>otherwise be </a:t>
            </a:r>
            <a:r>
              <a:rPr lang="en-GB" sz="2000" dirty="0">
                <a:latin typeface="+mj-lt"/>
              </a:rPr>
              <a:t>present on objects used in diagnostic </a:t>
            </a:r>
            <a:r>
              <a:rPr lang="en-GB" sz="2000" dirty="0" smtClean="0">
                <a:latin typeface="+mj-lt"/>
              </a:rPr>
              <a:t>or therapeutic activities in </a:t>
            </a:r>
            <a:r>
              <a:rPr lang="en-GB" sz="2000" dirty="0">
                <a:latin typeface="+mj-lt"/>
              </a:rPr>
              <a:t>health </a:t>
            </a:r>
            <a:r>
              <a:rPr lang="en-GB" sz="2000" dirty="0" smtClean="0">
                <a:latin typeface="+mj-lt"/>
              </a:rPr>
              <a:t>institutions, including </a:t>
            </a:r>
            <a:r>
              <a:rPr lang="en-GB" sz="2000" b="1" dirty="0" smtClean="0">
                <a:solidFill>
                  <a:srgbClr val="7030A0"/>
                </a:solidFill>
                <a:latin typeface="+mj-lt"/>
              </a:rPr>
              <a:t>surgery</a:t>
            </a:r>
            <a:r>
              <a:rPr lang="en-GB" sz="2000" dirty="0" smtClean="0">
                <a:latin typeface="+mj-lt"/>
              </a:rPr>
              <a:t> and </a:t>
            </a:r>
            <a:r>
              <a:rPr lang="en-GB" sz="2000" b="1" dirty="0" smtClean="0">
                <a:solidFill>
                  <a:srgbClr val="7030A0"/>
                </a:solidFill>
                <a:latin typeface="+mj-lt"/>
              </a:rPr>
              <a:t>dentistry</a:t>
            </a:r>
            <a:r>
              <a:rPr lang="en-GB" sz="2000" dirty="0" smtClean="0">
                <a:latin typeface="+mj-lt"/>
              </a:rPr>
              <a:t>. </a:t>
            </a:r>
          </a:p>
        </p:txBody>
      </p:sp>
      <p:pic>
        <p:nvPicPr>
          <p:cNvPr id="3" name="Afbeelding 2"/>
          <p:cNvPicPr>
            <a:picLocks noChangeAspect="1"/>
          </p:cNvPicPr>
          <p:nvPr/>
        </p:nvPicPr>
        <p:blipFill>
          <a:blip r:embed="rId2"/>
          <a:stretch>
            <a:fillRect/>
          </a:stretch>
        </p:blipFill>
        <p:spPr>
          <a:xfrm>
            <a:off x="8280321" y="1291294"/>
            <a:ext cx="2747512" cy="2438611"/>
          </a:xfrm>
          <a:prstGeom prst="rect">
            <a:avLst/>
          </a:prstGeom>
        </p:spPr>
      </p:pic>
      <p:pic>
        <p:nvPicPr>
          <p:cNvPr id="2" name="Afbeelding 1"/>
          <p:cNvPicPr>
            <a:picLocks noChangeAspect="1"/>
          </p:cNvPicPr>
          <p:nvPr/>
        </p:nvPicPr>
        <p:blipFill>
          <a:blip r:embed="rId3"/>
          <a:stretch>
            <a:fillRect/>
          </a:stretch>
        </p:blipFill>
        <p:spPr>
          <a:xfrm>
            <a:off x="8513487" y="3926974"/>
            <a:ext cx="2332240" cy="2332240"/>
          </a:xfrm>
          <a:prstGeom prst="rect">
            <a:avLst/>
          </a:prstGeom>
        </p:spPr>
      </p:pic>
      <p:sp>
        <p:nvSpPr>
          <p:cNvPr id="5" name="Rechthoek 4"/>
          <p:cNvSpPr/>
          <p:nvPr/>
        </p:nvSpPr>
        <p:spPr>
          <a:xfrm>
            <a:off x="993225" y="3926974"/>
            <a:ext cx="7520261" cy="2246769"/>
          </a:xfrm>
          <a:prstGeom prst="rect">
            <a:avLst/>
          </a:prstGeom>
        </p:spPr>
        <p:txBody>
          <a:bodyPr wrap="square">
            <a:spAutoFit/>
          </a:bodyPr>
          <a:lstStyle/>
          <a:p>
            <a:pPr lvl="0"/>
            <a:r>
              <a:rPr lang="en-GB" sz="2000" dirty="0" smtClean="0">
                <a:solidFill>
                  <a:srgbClr val="000000"/>
                </a:solidFill>
                <a:latin typeface="+mj-lt"/>
              </a:rPr>
              <a:t>In </a:t>
            </a:r>
            <a:r>
              <a:rPr lang="en-GB" sz="2000" dirty="0">
                <a:solidFill>
                  <a:srgbClr val="000000"/>
                </a:solidFill>
                <a:latin typeface="+mj-lt"/>
              </a:rPr>
              <a:t>the </a:t>
            </a:r>
            <a:r>
              <a:rPr lang="en-GB" sz="2000" b="1" dirty="0">
                <a:solidFill>
                  <a:srgbClr val="7030A0"/>
                </a:solidFill>
                <a:latin typeface="+mj-lt"/>
              </a:rPr>
              <a:t>laboratory</a:t>
            </a:r>
            <a:r>
              <a:rPr lang="en-GB" sz="2000" dirty="0">
                <a:solidFill>
                  <a:srgbClr val="000000"/>
                </a:solidFill>
                <a:latin typeface="+mj-lt"/>
              </a:rPr>
              <a:t>, materials and objects are sterilized for the following purposes:</a:t>
            </a:r>
          </a:p>
          <a:p>
            <a:pPr marL="800100" lvl="1" indent="-342900">
              <a:buFont typeface="+mj-lt"/>
              <a:buAutoNum type="arabicPeriod"/>
            </a:pPr>
            <a:r>
              <a:rPr lang="en-GB" sz="2000" dirty="0">
                <a:solidFill>
                  <a:srgbClr val="000000"/>
                </a:solidFill>
                <a:latin typeface="+mj-lt"/>
              </a:rPr>
              <a:t>To prepare materials for bacteriological cell cultures  (</a:t>
            </a:r>
            <a:r>
              <a:rPr lang="en-GB" sz="2000" b="1" dirty="0">
                <a:solidFill>
                  <a:srgbClr val="7030A0"/>
                </a:solidFill>
                <a:latin typeface="+mj-lt"/>
              </a:rPr>
              <a:t>test </a:t>
            </a:r>
            <a:r>
              <a:rPr lang="en-GB" sz="2000" b="1" dirty="0" smtClean="0">
                <a:solidFill>
                  <a:srgbClr val="7030A0"/>
                </a:solidFill>
                <a:latin typeface="+mj-lt"/>
              </a:rPr>
              <a:t>tubes</a:t>
            </a:r>
            <a:r>
              <a:rPr lang="en-GB" sz="2000" dirty="0" smtClean="0">
                <a:solidFill>
                  <a:srgbClr val="000000"/>
                </a:solidFill>
                <a:latin typeface="+mj-lt"/>
              </a:rPr>
              <a:t>) </a:t>
            </a:r>
            <a:r>
              <a:rPr lang="en-GB" sz="2000" dirty="0">
                <a:solidFill>
                  <a:srgbClr val="000000"/>
                </a:solidFill>
                <a:latin typeface="+mj-lt"/>
              </a:rPr>
              <a:t>in order to avoid their contamination.</a:t>
            </a:r>
          </a:p>
          <a:p>
            <a:pPr marL="800100" lvl="1" indent="-342900">
              <a:buFont typeface="+mj-lt"/>
              <a:buAutoNum type="arabicPeriod"/>
            </a:pPr>
            <a:r>
              <a:rPr lang="en-GB" sz="2000" dirty="0">
                <a:solidFill>
                  <a:srgbClr val="000000"/>
                </a:solidFill>
                <a:latin typeface="+mj-lt"/>
              </a:rPr>
              <a:t>Prepare elements used for taking samples. (All must be in sterile conditions: </a:t>
            </a:r>
            <a:r>
              <a:rPr lang="en-GB" sz="2000" b="1" dirty="0">
                <a:solidFill>
                  <a:srgbClr val="7030A0"/>
                </a:solidFill>
                <a:latin typeface="+mj-lt"/>
              </a:rPr>
              <a:t>needles, tubes, containers</a:t>
            </a:r>
            <a:r>
              <a:rPr lang="en-GB" sz="2000" dirty="0">
                <a:solidFill>
                  <a:srgbClr val="000000"/>
                </a:solidFill>
                <a:latin typeface="+mj-lt"/>
              </a:rPr>
              <a:t>).</a:t>
            </a:r>
          </a:p>
          <a:p>
            <a:pPr marL="800100" lvl="1" indent="-342900">
              <a:buFont typeface="+mj-lt"/>
              <a:buAutoNum type="arabicPeriod"/>
            </a:pPr>
            <a:r>
              <a:rPr lang="en-GB" sz="2000" b="1" dirty="0">
                <a:solidFill>
                  <a:srgbClr val="7030A0"/>
                </a:solidFill>
                <a:latin typeface="+mj-lt"/>
              </a:rPr>
              <a:t>Sterilize contaminated material</a:t>
            </a:r>
            <a:r>
              <a:rPr lang="en-GB" sz="2000" dirty="0">
                <a:solidFill>
                  <a:srgbClr val="000000"/>
                </a:solidFill>
                <a:latin typeface="+mj-lt"/>
              </a:rPr>
              <a:t>.</a:t>
            </a:r>
          </a:p>
        </p:txBody>
      </p:sp>
    </p:spTree>
    <p:extLst>
      <p:ext uri="{BB962C8B-B14F-4D97-AF65-F5344CB8AC3E}">
        <p14:creationId xmlns:p14="http://schemas.microsoft.com/office/powerpoint/2010/main" val="415692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476249" y="366837"/>
            <a:ext cx="11495618"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4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 </a:t>
            </a:r>
            <a:r>
              <a:rPr lang="en-GB" sz="36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scientific principles</a:t>
            </a:r>
            <a:endParaRPr lang="en-GB" sz="4400"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hthoek 3"/>
          <p:cNvSpPr/>
          <p:nvPr/>
        </p:nvSpPr>
        <p:spPr>
          <a:xfrm>
            <a:off x="945930" y="1409144"/>
            <a:ext cx="6379941" cy="2708434"/>
          </a:xfrm>
          <a:prstGeom prst="rect">
            <a:avLst/>
          </a:prstGeom>
        </p:spPr>
        <p:txBody>
          <a:bodyPr wrap="square">
            <a:spAutoFit/>
          </a:bodyPr>
          <a:lstStyle/>
          <a:p>
            <a:r>
              <a:rPr lang="en-GB" sz="2000" dirty="0" smtClean="0">
                <a:solidFill>
                  <a:srgbClr val="292526"/>
                </a:solidFill>
                <a:latin typeface="+mj-lt"/>
              </a:rPr>
              <a:t>Autoclaves </a:t>
            </a:r>
            <a:r>
              <a:rPr lang="en-GB" sz="2000" dirty="0">
                <a:solidFill>
                  <a:srgbClr val="292526"/>
                </a:solidFill>
                <a:latin typeface="+mj-lt"/>
              </a:rPr>
              <a:t>work by taking advantage of the </a:t>
            </a:r>
            <a:r>
              <a:rPr lang="en-GB" sz="2000" b="1" dirty="0" smtClean="0">
                <a:solidFill>
                  <a:srgbClr val="0070C0"/>
                </a:solidFill>
                <a:latin typeface="+mj-lt"/>
              </a:rPr>
              <a:t>thermo-dynamic properties </a:t>
            </a:r>
            <a:r>
              <a:rPr lang="en-GB" sz="2000" b="1" dirty="0">
                <a:solidFill>
                  <a:srgbClr val="0070C0"/>
                </a:solidFill>
                <a:latin typeface="+mj-lt"/>
              </a:rPr>
              <a:t>of </a:t>
            </a:r>
            <a:r>
              <a:rPr lang="en-GB" sz="2000" b="1" dirty="0" smtClean="0">
                <a:solidFill>
                  <a:srgbClr val="0070C0"/>
                </a:solidFill>
                <a:latin typeface="+mj-lt"/>
              </a:rPr>
              <a:t>water</a:t>
            </a:r>
            <a:r>
              <a:rPr lang="en-GB" sz="2000" b="1" dirty="0" smtClean="0">
                <a:solidFill>
                  <a:srgbClr val="292526"/>
                </a:solidFill>
                <a:latin typeface="+mj-lt"/>
              </a:rPr>
              <a:t>.</a:t>
            </a:r>
            <a:r>
              <a:rPr lang="en-GB" sz="2000" dirty="0" smtClean="0">
                <a:solidFill>
                  <a:srgbClr val="292526"/>
                </a:solidFill>
                <a:latin typeface="+mj-lt"/>
              </a:rPr>
              <a:t> </a:t>
            </a:r>
            <a:r>
              <a:rPr lang="en-GB" sz="2000" dirty="0">
                <a:solidFill>
                  <a:srgbClr val="292526"/>
                </a:solidFill>
                <a:latin typeface="+mj-lt"/>
              </a:rPr>
              <a:t>In normal conditions (at sea level and </a:t>
            </a:r>
            <a:r>
              <a:rPr lang="en-GB" sz="2000" dirty="0" smtClean="0">
                <a:solidFill>
                  <a:srgbClr val="292526"/>
                </a:solidFill>
                <a:latin typeface="+mj-lt"/>
              </a:rPr>
              <a:t>pressure of </a:t>
            </a:r>
            <a:r>
              <a:rPr lang="en-GB" sz="2000" dirty="0">
                <a:solidFill>
                  <a:srgbClr val="292526"/>
                </a:solidFill>
                <a:latin typeface="+mj-lt"/>
              </a:rPr>
              <a:t>1 atmosphere) water (in liquid phase) boils and </a:t>
            </a:r>
            <a:r>
              <a:rPr lang="en-GB" sz="2000" dirty="0" smtClean="0">
                <a:solidFill>
                  <a:srgbClr val="292526"/>
                </a:solidFill>
                <a:latin typeface="+mj-lt"/>
              </a:rPr>
              <a:t>is converted </a:t>
            </a:r>
            <a:r>
              <a:rPr lang="en-GB" sz="2000" dirty="0">
                <a:solidFill>
                  <a:srgbClr val="292526"/>
                </a:solidFill>
                <a:latin typeface="+mj-lt"/>
              </a:rPr>
              <a:t>into vapour (gaseous phase) at a 100 °C. </a:t>
            </a:r>
            <a:endParaRPr lang="en-GB" sz="2000" dirty="0" smtClean="0">
              <a:solidFill>
                <a:srgbClr val="292526"/>
              </a:solidFill>
              <a:latin typeface="+mj-lt"/>
            </a:endParaRPr>
          </a:p>
          <a:p>
            <a:endParaRPr lang="en-GB" sz="1000" dirty="0" smtClean="0">
              <a:solidFill>
                <a:srgbClr val="292526"/>
              </a:solidFill>
              <a:latin typeface="+mj-lt"/>
            </a:endParaRPr>
          </a:p>
          <a:p>
            <a:r>
              <a:rPr lang="en-GB" sz="2000" dirty="0" smtClean="0">
                <a:solidFill>
                  <a:srgbClr val="292526"/>
                </a:solidFill>
                <a:latin typeface="+mj-lt"/>
              </a:rPr>
              <a:t>If the pressure </a:t>
            </a:r>
            <a:r>
              <a:rPr lang="en-GB" sz="2000" dirty="0">
                <a:solidFill>
                  <a:srgbClr val="292526"/>
                </a:solidFill>
                <a:latin typeface="+mj-lt"/>
              </a:rPr>
              <a:t>is reduced, it boils at a lower </a:t>
            </a:r>
            <a:r>
              <a:rPr lang="en-GB" sz="2000" dirty="0" smtClean="0">
                <a:solidFill>
                  <a:srgbClr val="292526"/>
                </a:solidFill>
                <a:latin typeface="+mj-lt"/>
              </a:rPr>
              <a:t>temperature (98.6 </a:t>
            </a:r>
            <a:r>
              <a:rPr lang="en-GB" sz="2000" dirty="0">
                <a:solidFill>
                  <a:srgbClr val="292526"/>
                </a:solidFill>
              </a:rPr>
              <a:t>°</a:t>
            </a:r>
            <a:r>
              <a:rPr lang="en-GB" sz="2000" dirty="0">
                <a:solidFill>
                  <a:srgbClr val="292526"/>
                </a:solidFill>
                <a:latin typeface="+mj-lt"/>
              </a:rPr>
              <a:t>C at 1250 m. altitude</a:t>
            </a:r>
            <a:r>
              <a:rPr lang="en-GB" sz="2000" dirty="0" smtClean="0">
                <a:solidFill>
                  <a:srgbClr val="292526"/>
                </a:solidFill>
              </a:rPr>
              <a:t>)</a:t>
            </a:r>
            <a:r>
              <a:rPr lang="en-GB" sz="2000" dirty="0" smtClean="0">
                <a:solidFill>
                  <a:srgbClr val="292526"/>
                </a:solidFill>
                <a:latin typeface="+mj-lt"/>
              </a:rPr>
              <a:t>. </a:t>
            </a:r>
            <a:r>
              <a:rPr lang="en-GB" sz="2000" b="1" dirty="0">
                <a:solidFill>
                  <a:srgbClr val="7030A0"/>
                </a:solidFill>
                <a:latin typeface="+mj-lt"/>
              </a:rPr>
              <a:t>If </a:t>
            </a:r>
            <a:r>
              <a:rPr lang="en-GB" sz="2000" b="1" dirty="0" smtClean="0">
                <a:solidFill>
                  <a:srgbClr val="7030A0"/>
                </a:solidFill>
                <a:latin typeface="+mj-lt"/>
              </a:rPr>
              <a:t>the pressure </a:t>
            </a:r>
            <a:r>
              <a:rPr lang="en-GB" sz="2000" b="1" dirty="0">
                <a:solidFill>
                  <a:srgbClr val="7030A0"/>
                </a:solidFill>
                <a:latin typeface="+mj-lt"/>
              </a:rPr>
              <a:t>rises, it boils at a </a:t>
            </a:r>
            <a:r>
              <a:rPr lang="en-GB" sz="2000" b="1" dirty="0" smtClean="0">
                <a:solidFill>
                  <a:srgbClr val="7030A0"/>
                </a:solidFill>
                <a:latin typeface="+mj-lt"/>
              </a:rPr>
              <a:t>higher </a:t>
            </a:r>
            <a:r>
              <a:rPr lang="en-GB" sz="2000" b="1" dirty="0">
                <a:solidFill>
                  <a:srgbClr val="7030A0"/>
                </a:solidFill>
                <a:latin typeface="+mj-lt"/>
              </a:rPr>
              <a:t>temperature. </a:t>
            </a:r>
            <a:endParaRPr lang="en-GB" sz="2000" b="1" dirty="0" smtClean="0">
              <a:solidFill>
                <a:srgbClr val="7030A0"/>
              </a:solidFill>
              <a:latin typeface="+mj-lt"/>
            </a:endParaRPr>
          </a:p>
        </p:txBody>
      </p:sp>
      <p:pic>
        <p:nvPicPr>
          <p:cNvPr id="14" name="Afbeelding 1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325872" y="1559093"/>
            <a:ext cx="3631162" cy="3285228"/>
          </a:xfrm>
          <a:prstGeom prst="rect">
            <a:avLst/>
          </a:prstGeom>
        </p:spPr>
      </p:pic>
      <p:sp>
        <p:nvSpPr>
          <p:cNvPr id="15" name="Rechthoek 14"/>
          <p:cNvSpPr/>
          <p:nvPr/>
        </p:nvSpPr>
        <p:spPr>
          <a:xfrm>
            <a:off x="7473869" y="5010093"/>
            <a:ext cx="3494696" cy="646331"/>
          </a:xfrm>
          <a:prstGeom prst="rect">
            <a:avLst/>
          </a:prstGeom>
        </p:spPr>
        <p:txBody>
          <a:bodyPr wrap="square">
            <a:spAutoFit/>
          </a:bodyPr>
          <a:lstStyle/>
          <a:p>
            <a:pPr algn="ctr"/>
            <a:r>
              <a:rPr lang="en-GB" dirty="0" smtClean="0">
                <a:solidFill>
                  <a:srgbClr val="292526"/>
                </a:solidFill>
                <a:latin typeface="+mj-lt"/>
              </a:rPr>
              <a:t>Fixed relation between steam pressure and temperature</a:t>
            </a:r>
            <a:endParaRPr lang="en-GB" dirty="0">
              <a:latin typeface="+mj-lt"/>
            </a:endParaRPr>
          </a:p>
        </p:txBody>
      </p:sp>
      <p:sp>
        <p:nvSpPr>
          <p:cNvPr id="2" name="Rechthoek 1"/>
          <p:cNvSpPr/>
          <p:nvPr/>
        </p:nvSpPr>
        <p:spPr>
          <a:xfrm>
            <a:off x="945930" y="4671540"/>
            <a:ext cx="6527939" cy="1323439"/>
          </a:xfrm>
          <a:prstGeom prst="rect">
            <a:avLst/>
          </a:prstGeom>
        </p:spPr>
        <p:txBody>
          <a:bodyPr wrap="square">
            <a:spAutoFit/>
          </a:bodyPr>
          <a:lstStyle/>
          <a:p>
            <a:pPr lvl="0"/>
            <a:r>
              <a:rPr lang="en-GB" sz="2000" dirty="0">
                <a:solidFill>
                  <a:srgbClr val="292526"/>
                </a:solidFill>
                <a:latin typeface="Calibri Light" panose="020F0302020204030204"/>
              </a:rPr>
              <a:t>Through the control of water vapour pressure, the autoclave can, in its sealed chamber, reach temperatures higher than 100 °C; or inversely, by controlling the temperature, can achieve pressures greater than atmospheric pressure.</a:t>
            </a:r>
          </a:p>
        </p:txBody>
      </p:sp>
    </p:spTree>
    <p:extLst>
      <p:ext uri="{BB962C8B-B14F-4D97-AF65-F5344CB8AC3E}">
        <p14:creationId xmlns:p14="http://schemas.microsoft.com/office/powerpoint/2010/main" val="2711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476249" y="366837"/>
            <a:ext cx="11495618"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Operation of the autoclave</a:t>
            </a:r>
            <a:endPar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Rechthoek 1"/>
          <p:cNvSpPr/>
          <p:nvPr/>
        </p:nvSpPr>
        <p:spPr>
          <a:xfrm>
            <a:off x="914400" y="1362009"/>
            <a:ext cx="10752666" cy="3046988"/>
          </a:xfrm>
          <a:prstGeom prst="rect">
            <a:avLst/>
          </a:prstGeom>
        </p:spPr>
        <p:txBody>
          <a:bodyPr wrap="square">
            <a:spAutoFit/>
          </a:bodyPr>
          <a:lstStyle/>
          <a:p>
            <a:r>
              <a:rPr lang="en-GB" sz="2400" dirty="0" smtClean="0">
                <a:latin typeface="+mj-lt"/>
              </a:rPr>
              <a:t>1. Turn </a:t>
            </a:r>
            <a:r>
              <a:rPr lang="en-GB" sz="2400" dirty="0">
                <a:latin typeface="+mj-lt"/>
              </a:rPr>
              <a:t>the autoclave </a:t>
            </a:r>
            <a:r>
              <a:rPr lang="en-GB" sz="2400" b="1" dirty="0">
                <a:solidFill>
                  <a:srgbClr val="7030A0"/>
                </a:solidFill>
                <a:latin typeface="+mj-lt"/>
              </a:rPr>
              <a:t>ON</a:t>
            </a:r>
            <a:r>
              <a:rPr lang="en-GB" sz="2400" dirty="0">
                <a:latin typeface="+mj-lt"/>
              </a:rPr>
              <a:t>.</a:t>
            </a:r>
          </a:p>
          <a:p>
            <a:r>
              <a:rPr lang="en-GB" sz="2400" dirty="0">
                <a:latin typeface="+mj-lt"/>
              </a:rPr>
              <a:t>2</a:t>
            </a:r>
            <a:r>
              <a:rPr lang="en-GB" sz="2400" dirty="0" smtClean="0">
                <a:latin typeface="+mj-lt"/>
              </a:rPr>
              <a:t>. </a:t>
            </a:r>
            <a:r>
              <a:rPr lang="en-GB" sz="2400" b="1" dirty="0">
                <a:solidFill>
                  <a:srgbClr val="7030A0"/>
                </a:solidFill>
                <a:latin typeface="+mj-lt"/>
              </a:rPr>
              <a:t>Open </a:t>
            </a:r>
            <a:r>
              <a:rPr lang="en-GB" sz="2400" b="1" dirty="0" smtClean="0">
                <a:solidFill>
                  <a:srgbClr val="7030A0"/>
                </a:solidFill>
                <a:latin typeface="+mj-lt"/>
              </a:rPr>
              <a:t> the </a:t>
            </a:r>
            <a:r>
              <a:rPr lang="en-GB" sz="2400" b="1" dirty="0">
                <a:solidFill>
                  <a:srgbClr val="7030A0"/>
                </a:solidFill>
                <a:latin typeface="+mj-lt"/>
              </a:rPr>
              <a:t>door </a:t>
            </a:r>
            <a:r>
              <a:rPr lang="en-GB" sz="2400" dirty="0">
                <a:latin typeface="+mj-lt"/>
              </a:rPr>
              <a:t>of the autoclave. In large </a:t>
            </a:r>
            <a:r>
              <a:rPr lang="en-GB" sz="2400" dirty="0" smtClean="0">
                <a:latin typeface="+mj-lt"/>
              </a:rPr>
              <a:t>capacity autoclaves</a:t>
            </a:r>
            <a:r>
              <a:rPr lang="en-GB" sz="2400" dirty="0">
                <a:latin typeface="+mj-lt"/>
              </a:rPr>
              <a:t>, this process is done electromechanically. </a:t>
            </a:r>
            <a:endParaRPr lang="en-GB" sz="2400" dirty="0" smtClean="0">
              <a:latin typeface="+mj-lt"/>
            </a:endParaRPr>
          </a:p>
          <a:p>
            <a:r>
              <a:rPr lang="en-GB" sz="2400" dirty="0">
                <a:latin typeface="+mj-lt"/>
              </a:rPr>
              <a:t>3</a:t>
            </a:r>
            <a:r>
              <a:rPr lang="en-GB" sz="2400" dirty="0" smtClean="0">
                <a:latin typeface="+mj-lt"/>
              </a:rPr>
              <a:t>. </a:t>
            </a:r>
            <a:r>
              <a:rPr lang="en-GB" sz="2400" b="1" dirty="0">
                <a:solidFill>
                  <a:srgbClr val="7030A0"/>
                </a:solidFill>
                <a:latin typeface="+mj-lt"/>
              </a:rPr>
              <a:t>Place</a:t>
            </a:r>
            <a:r>
              <a:rPr lang="en-GB" sz="2400" dirty="0">
                <a:latin typeface="+mj-lt"/>
              </a:rPr>
              <a:t> the sterilization </a:t>
            </a:r>
            <a:r>
              <a:rPr lang="en-GB" sz="2400" dirty="0" smtClean="0">
                <a:latin typeface="+mj-lt"/>
              </a:rPr>
              <a:t>containers with the prepared </a:t>
            </a:r>
            <a:r>
              <a:rPr lang="en-GB" sz="2400" dirty="0">
                <a:latin typeface="+mj-lt"/>
              </a:rPr>
              <a:t>material (cleaned, washed</a:t>
            </a:r>
            <a:r>
              <a:rPr lang="en-GB" sz="2400" dirty="0" smtClean="0">
                <a:latin typeface="+mj-lt"/>
              </a:rPr>
              <a:t>, dried) </a:t>
            </a:r>
            <a:r>
              <a:rPr lang="en-GB" sz="2400" dirty="0">
                <a:latin typeface="+mj-lt"/>
              </a:rPr>
              <a:t>into the </a:t>
            </a:r>
            <a:r>
              <a:rPr lang="en-GB" sz="2400" dirty="0" smtClean="0">
                <a:latin typeface="+mj-lt"/>
              </a:rPr>
              <a:t>sterilization chamber.</a:t>
            </a:r>
            <a:endParaRPr lang="en-GB" sz="2400" dirty="0">
              <a:latin typeface="+mj-lt"/>
            </a:endParaRPr>
          </a:p>
          <a:p>
            <a:r>
              <a:rPr lang="en-GB" sz="2400" dirty="0">
                <a:latin typeface="+mj-lt"/>
              </a:rPr>
              <a:t>4</a:t>
            </a:r>
            <a:r>
              <a:rPr lang="en-GB" sz="2400" dirty="0" smtClean="0">
                <a:latin typeface="+mj-lt"/>
              </a:rPr>
              <a:t>. </a:t>
            </a:r>
            <a:r>
              <a:rPr lang="en-GB" sz="2400" b="1" dirty="0">
                <a:solidFill>
                  <a:srgbClr val="7030A0"/>
                </a:solidFill>
                <a:latin typeface="+mj-lt"/>
              </a:rPr>
              <a:t>Close the door </a:t>
            </a:r>
            <a:r>
              <a:rPr lang="en-GB" sz="2400" dirty="0">
                <a:latin typeface="+mj-lt"/>
              </a:rPr>
              <a:t>of the </a:t>
            </a:r>
            <a:r>
              <a:rPr lang="en-GB" sz="2400" dirty="0" smtClean="0">
                <a:latin typeface="+mj-lt"/>
              </a:rPr>
              <a:t>autoclave.</a:t>
            </a:r>
            <a:endParaRPr lang="en-GB" sz="2400" dirty="0">
              <a:latin typeface="+mj-lt"/>
            </a:endParaRPr>
          </a:p>
          <a:p>
            <a:r>
              <a:rPr lang="en-GB" sz="2400" dirty="0">
                <a:latin typeface="+mj-lt"/>
              </a:rPr>
              <a:t>5</a:t>
            </a:r>
            <a:r>
              <a:rPr lang="en-GB" sz="2400" dirty="0" smtClean="0">
                <a:latin typeface="+mj-lt"/>
              </a:rPr>
              <a:t>. </a:t>
            </a:r>
            <a:r>
              <a:rPr lang="en-GB" sz="2400" dirty="0">
                <a:latin typeface="+mj-lt"/>
              </a:rPr>
              <a:t>Select the required </a:t>
            </a:r>
            <a:r>
              <a:rPr lang="en-GB" sz="2400" b="1" dirty="0">
                <a:solidFill>
                  <a:srgbClr val="7030A0"/>
                </a:solidFill>
                <a:latin typeface="+mj-lt"/>
              </a:rPr>
              <a:t>sterilization cycle </a:t>
            </a:r>
            <a:r>
              <a:rPr lang="en-GB" sz="2400" dirty="0">
                <a:latin typeface="+mj-lt"/>
              </a:rPr>
              <a:t>depending on </a:t>
            </a:r>
            <a:r>
              <a:rPr lang="en-GB" sz="2400" dirty="0" smtClean="0">
                <a:latin typeface="+mj-lt"/>
              </a:rPr>
              <a:t>the type </a:t>
            </a:r>
            <a:r>
              <a:rPr lang="en-GB" sz="2400" dirty="0">
                <a:latin typeface="+mj-lt"/>
              </a:rPr>
              <a:t>of objects or materials to be </a:t>
            </a:r>
            <a:r>
              <a:rPr lang="en-GB" sz="2400" dirty="0" smtClean="0">
                <a:latin typeface="+mj-lt"/>
              </a:rPr>
              <a:t>sterilized. </a:t>
            </a:r>
          </a:p>
        </p:txBody>
      </p:sp>
    </p:spTree>
    <p:extLst>
      <p:ext uri="{BB962C8B-B14F-4D97-AF65-F5344CB8AC3E}">
        <p14:creationId xmlns:p14="http://schemas.microsoft.com/office/powerpoint/2010/main" val="111912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24758" y="1193605"/>
            <a:ext cx="9695793" cy="5016758"/>
          </a:xfrm>
          <a:prstGeom prst="rect">
            <a:avLst/>
          </a:prstGeom>
        </p:spPr>
        <p:txBody>
          <a:bodyPr wrap="square">
            <a:spAutoFit/>
          </a:bodyPr>
          <a:lstStyle/>
          <a:p>
            <a:r>
              <a:rPr lang="en-GB" sz="2000" dirty="0" smtClean="0"/>
              <a:t>From this moment on, the process proceeds as indicated next:</a:t>
            </a:r>
          </a:p>
          <a:p>
            <a:pPr marL="914400" lvl="1" indent="-457200">
              <a:buAutoNum type="alphaLcParenR"/>
            </a:pPr>
            <a:r>
              <a:rPr lang="en-GB" sz="2000" dirty="0" smtClean="0"/>
              <a:t>The </a:t>
            </a:r>
            <a:r>
              <a:rPr lang="en-GB" sz="2000" b="1" dirty="0" smtClean="0">
                <a:solidFill>
                  <a:srgbClr val="0070C0"/>
                </a:solidFill>
              </a:rPr>
              <a:t>pre-treatment phase </a:t>
            </a:r>
            <a:r>
              <a:rPr lang="en-GB" sz="2000" dirty="0" smtClean="0"/>
              <a:t>is initiated. In this phase, short alternate cycles of emptying and injecting of vapour into the sterilization chamber are performed so that </a:t>
            </a:r>
            <a:r>
              <a:rPr lang="en-GB" sz="2000" b="1" dirty="0" smtClean="0">
                <a:solidFill>
                  <a:srgbClr val="7030A0"/>
                </a:solidFill>
              </a:rPr>
              <a:t>air is extracted</a:t>
            </a:r>
            <a:r>
              <a:rPr lang="en-GB" sz="2000" dirty="0" smtClean="0"/>
              <a:t> from it and packets protecting the material are sterilized.</a:t>
            </a:r>
          </a:p>
          <a:p>
            <a:pPr lvl="1"/>
            <a:endParaRPr lang="en-GB" sz="2000" dirty="0" smtClean="0"/>
          </a:p>
          <a:p>
            <a:pPr lvl="1"/>
            <a:r>
              <a:rPr lang="en-GB" sz="2000" dirty="0" smtClean="0"/>
              <a:t>b) When the air has been removed, </a:t>
            </a:r>
            <a:r>
              <a:rPr lang="en-GB" sz="2000" b="1" dirty="0" smtClean="0">
                <a:solidFill>
                  <a:srgbClr val="7030A0"/>
                </a:solidFill>
              </a:rPr>
              <a:t>filling  and  pressurization </a:t>
            </a:r>
            <a:r>
              <a:rPr lang="en-GB" sz="2000" dirty="0" smtClean="0"/>
              <a:t>of the sterilization chamber is initiated. At this time, the vapour enters into contact with objects to be sterilized and a process of heat transference is initiated between high temperature vapour and articles to be sterilized. Upon transferring thermal energy, a portion of vapour is converted into liquid water (</a:t>
            </a:r>
            <a:r>
              <a:rPr lang="en-GB" sz="2000" b="1" dirty="0" smtClean="0">
                <a:solidFill>
                  <a:srgbClr val="7030A0"/>
                </a:solidFill>
              </a:rPr>
              <a:t>condensed liquid</a:t>
            </a:r>
            <a:r>
              <a:rPr lang="en-GB" sz="2000" dirty="0" smtClean="0"/>
              <a:t>)  in the exterior layers of the material used for packing, simultaneously decreasing its volume in a significant way. More vapour can then enter the sterilization chamber, which penetrates even further inside the packages to be sterilized. Vapour eventually completely surrounds these and the pressure and temperature are established.</a:t>
            </a:r>
            <a:endParaRPr lang="en-GB" sz="2000" dirty="0"/>
          </a:p>
        </p:txBody>
      </p:sp>
      <p:sp>
        <p:nvSpPr>
          <p:cNvPr id="3" name="Titel 1"/>
          <p:cNvSpPr txBox="1">
            <a:spLocks/>
          </p:cNvSpPr>
          <p:nvPr/>
        </p:nvSpPr>
        <p:spPr>
          <a:xfrm>
            <a:off x="476249" y="366837"/>
            <a:ext cx="11495618"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Operation of the autoclave</a:t>
            </a:r>
            <a:endPar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6101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14400" y="944086"/>
            <a:ext cx="9979572" cy="5324535"/>
          </a:xfrm>
          <a:prstGeom prst="rect">
            <a:avLst/>
          </a:prstGeom>
        </p:spPr>
        <p:txBody>
          <a:bodyPr wrap="square">
            <a:spAutoFit/>
          </a:bodyPr>
          <a:lstStyle/>
          <a:p>
            <a:pPr lvl="1"/>
            <a:r>
              <a:rPr lang="en-US" sz="2000" dirty="0"/>
              <a:t>c) Once these conditions are attained, the countdown for completing the sterilization (depending on the type of objects or materials being processed) is initiated. The higher the temperature and pressure, the lesser the time required for sterilizing. </a:t>
            </a:r>
          </a:p>
          <a:p>
            <a:pPr lvl="1"/>
            <a:endParaRPr lang="en-US" sz="2000" dirty="0"/>
          </a:p>
          <a:p>
            <a:pPr lvl="1"/>
            <a:r>
              <a:rPr lang="en-US" sz="2000" dirty="0"/>
              <a:t>d) Once the programmed sterilization time has ended, post treatment process is initiated. This includes depressurization of the chamber . </a:t>
            </a:r>
          </a:p>
          <a:p>
            <a:pPr lvl="1"/>
            <a:endParaRPr lang="en-US" sz="2000" dirty="0"/>
          </a:p>
          <a:p>
            <a:pPr lvl="1"/>
            <a:r>
              <a:rPr lang="en-US" sz="2000" dirty="0"/>
              <a:t>e) Finally, controlled entry of air through valves with high efficiency filters will be allowed until the pressure in the sterilization chamber is equal to the atmospheric pressure. </a:t>
            </a:r>
          </a:p>
          <a:p>
            <a:pPr lvl="1"/>
            <a:endParaRPr lang="en-US" sz="2000" dirty="0"/>
          </a:p>
          <a:p>
            <a:pPr lvl="1"/>
            <a:r>
              <a:rPr lang="en-US" sz="2000" dirty="0"/>
              <a:t>7. Open the door of the autoclave.</a:t>
            </a:r>
          </a:p>
          <a:p>
            <a:pPr lvl="1"/>
            <a:r>
              <a:rPr lang="en-US" sz="2000" dirty="0"/>
              <a:t>8. Unload the sterilized material.</a:t>
            </a:r>
          </a:p>
          <a:p>
            <a:pPr lvl="1"/>
            <a:r>
              <a:rPr lang="en-US" sz="2000" dirty="0"/>
              <a:t>9. Close the door once the sterilized material is unloaded to conserve the heat </a:t>
            </a:r>
          </a:p>
          <a:p>
            <a:pPr lvl="1"/>
            <a:r>
              <a:rPr lang="en-US" sz="2000" dirty="0"/>
              <a:t>    in the sterilization chamber and facilitate the next sterilization cycle.</a:t>
            </a:r>
          </a:p>
          <a:p>
            <a:pPr lvl="1"/>
            <a:r>
              <a:rPr lang="en-US" sz="2000" dirty="0"/>
              <a:t>10. Store the sterilized material appropriately.</a:t>
            </a:r>
            <a:endParaRPr lang="en-US" sz="2000" dirty="0"/>
          </a:p>
        </p:txBody>
      </p:sp>
      <p:sp>
        <p:nvSpPr>
          <p:cNvPr id="3" name="Titel 1"/>
          <p:cNvSpPr txBox="1">
            <a:spLocks/>
          </p:cNvSpPr>
          <p:nvPr/>
        </p:nvSpPr>
        <p:spPr>
          <a:xfrm>
            <a:off x="476249" y="1"/>
            <a:ext cx="11495618" cy="72521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0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Operation of the autoclave</a:t>
            </a:r>
            <a:endParaRPr lang="en-GB" b="1" kern="0"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852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a:xfrm>
            <a:off x="984831" y="260272"/>
            <a:ext cx="9846079" cy="7747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7000"/>
              </a:lnSpc>
            </a:pPr>
            <a:r>
              <a:rPr lang="en-GB" sz="4400" b="1" dirty="0">
                <a:solidFill>
                  <a:srgbClr val="2E74B5"/>
                </a:solidFill>
                <a:latin typeface="Calibri Light" panose="020F0302020204030204" pitchFamily="34" charset="0"/>
                <a:ea typeface="Times New Roman" panose="02020603050405020304" pitchFamily="18" charset="0"/>
                <a:cs typeface="Times New Roman" panose="02020603050405020304" pitchFamily="18" charset="0"/>
              </a:rPr>
              <a:t>Autoclave: Construction</a:t>
            </a:r>
            <a:endParaRPr lang="en-GB" sz="4400" b="1" dirty="0" smtClean="0">
              <a:solidFill>
                <a:srgbClr val="2E74B5"/>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 name="Rechthoek 1"/>
          <p:cNvSpPr/>
          <p:nvPr/>
        </p:nvSpPr>
        <p:spPr>
          <a:xfrm>
            <a:off x="1108327" y="1516201"/>
            <a:ext cx="4265085" cy="3477875"/>
          </a:xfrm>
          <a:prstGeom prst="rect">
            <a:avLst/>
          </a:prstGeom>
        </p:spPr>
        <p:txBody>
          <a:bodyPr wrap="square">
            <a:spAutoFit/>
          </a:bodyPr>
          <a:lstStyle/>
          <a:p>
            <a:r>
              <a:rPr lang="en-GB" sz="2000" dirty="0">
                <a:solidFill>
                  <a:srgbClr val="292526"/>
                </a:solidFill>
                <a:latin typeface="+mj-lt"/>
              </a:rPr>
              <a:t>Autoclaves are available in many sizes. The smallest </a:t>
            </a:r>
            <a:r>
              <a:rPr lang="en-GB" sz="2000" dirty="0" smtClean="0">
                <a:solidFill>
                  <a:srgbClr val="292526"/>
                </a:solidFill>
                <a:latin typeface="+mj-lt"/>
              </a:rPr>
              <a:t>are the </a:t>
            </a:r>
            <a:r>
              <a:rPr lang="en-GB" sz="2000" dirty="0">
                <a:solidFill>
                  <a:srgbClr val="292526"/>
                </a:solidFill>
                <a:latin typeface="+mj-lt"/>
              </a:rPr>
              <a:t>table-top type and the largest are complex </a:t>
            </a:r>
            <a:r>
              <a:rPr lang="en-GB" sz="2000" dirty="0" smtClean="0">
                <a:solidFill>
                  <a:srgbClr val="292526"/>
                </a:solidFill>
                <a:latin typeface="+mj-lt"/>
              </a:rPr>
              <a:t>equipment that </a:t>
            </a:r>
            <a:r>
              <a:rPr lang="en-GB" sz="2000" dirty="0">
                <a:solidFill>
                  <a:srgbClr val="292526"/>
                </a:solidFill>
                <a:latin typeface="+mj-lt"/>
              </a:rPr>
              <a:t>require a great amount of pre-installation for </a:t>
            </a:r>
            <a:r>
              <a:rPr lang="en-GB" sz="2000" dirty="0" smtClean="0">
                <a:solidFill>
                  <a:srgbClr val="292526"/>
                </a:solidFill>
                <a:latin typeface="+mj-lt"/>
              </a:rPr>
              <a:t>their operation</a:t>
            </a:r>
            <a:r>
              <a:rPr lang="en-GB" sz="2000" dirty="0">
                <a:solidFill>
                  <a:srgbClr val="292526"/>
                </a:solidFill>
                <a:latin typeface="+mj-lt"/>
              </a:rPr>
              <a:t>. The volume of the sterilization chamber is </a:t>
            </a:r>
            <a:r>
              <a:rPr lang="en-GB" sz="2000" dirty="0" smtClean="0">
                <a:solidFill>
                  <a:srgbClr val="292526"/>
                </a:solidFill>
                <a:latin typeface="+mj-lt"/>
              </a:rPr>
              <a:t>taken as </a:t>
            </a:r>
            <a:r>
              <a:rPr lang="en-GB" sz="2000" dirty="0">
                <a:solidFill>
                  <a:srgbClr val="292526"/>
                </a:solidFill>
                <a:latin typeface="+mj-lt"/>
              </a:rPr>
              <a:t>a reference </a:t>
            </a:r>
            <a:r>
              <a:rPr lang="en-GB" sz="2000" dirty="0" smtClean="0">
                <a:solidFill>
                  <a:srgbClr val="292526"/>
                </a:solidFill>
                <a:latin typeface="+mj-lt"/>
              </a:rPr>
              <a:t>in </a:t>
            </a:r>
            <a:r>
              <a:rPr lang="en-GB" sz="2000" dirty="0" smtClean="0">
                <a:solidFill>
                  <a:srgbClr val="292526"/>
                </a:solidFill>
                <a:latin typeface="+mj-lt"/>
              </a:rPr>
              <a:t>litres </a:t>
            </a:r>
            <a:r>
              <a:rPr lang="en-GB" sz="2000" dirty="0">
                <a:solidFill>
                  <a:srgbClr val="292526"/>
                </a:solidFill>
                <a:latin typeface="+mj-lt"/>
              </a:rPr>
              <a:t>[l] in order to measure the autoclave’s size. </a:t>
            </a:r>
            <a:endParaRPr lang="en-GB" sz="2000" dirty="0" smtClean="0">
              <a:solidFill>
                <a:srgbClr val="292526"/>
              </a:solidFill>
              <a:latin typeface="+mj-lt"/>
            </a:endParaRPr>
          </a:p>
          <a:p>
            <a:endParaRPr lang="en-GB" sz="2000" dirty="0">
              <a:solidFill>
                <a:srgbClr val="292526"/>
              </a:solidFill>
              <a:latin typeface="+mj-lt"/>
            </a:endParaRPr>
          </a:p>
          <a:p>
            <a:r>
              <a:rPr lang="en-GB" sz="2000" dirty="0" smtClean="0">
                <a:solidFill>
                  <a:srgbClr val="292526"/>
                </a:solidFill>
                <a:latin typeface="+mj-lt"/>
              </a:rPr>
              <a:t>.</a:t>
            </a:r>
            <a:endParaRPr lang="en-GB" sz="2000" dirty="0">
              <a:latin typeface="+mj-lt"/>
            </a:endParaRPr>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3413" y="1172254"/>
            <a:ext cx="5457497" cy="4471617"/>
          </a:xfrm>
          <a:prstGeom prst="rect">
            <a:avLst/>
          </a:prstGeom>
        </p:spPr>
      </p:pic>
    </p:spTree>
    <p:extLst>
      <p:ext uri="{BB962C8B-B14F-4D97-AF65-F5344CB8AC3E}">
        <p14:creationId xmlns:p14="http://schemas.microsoft.com/office/powerpoint/2010/main" val="86354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heme1" id="{292AC011-4411-4F60-8706-EAC95FE14156}" vid="{51809D84-66A1-4103-8759-D1485B966A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1268</TotalTime>
  <Words>1481</Words>
  <Application>Microsoft Office PowerPoint</Application>
  <PresentationFormat>مخصص</PresentationFormat>
  <Paragraphs>114</Paragraphs>
  <Slides>18</Slides>
  <Notes>0</Notes>
  <HiddenSlides>0</HiddenSlides>
  <MMClips>0</MMClips>
  <ScaleCrop>false</ScaleCrop>
  <HeadingPairs>
    <vt:vector size="4" baseType="variant">
      <vt:variant>
        <vt:lpstr>نسق</vt:lpstr>
      </vt:variant>
      <vt:variant>
        <vt:i4>1</vt:i4>
      </vt:variant>
      <vt:variant>
        <vt:lpstr>عناوين الشرائح</vt:lpstr>
      </vt:variant>
      <vt:variant>
        <vt:i4>18</vt:i4>
      </vt:variant>
    </vt:vector>
  </HeadingPairs>
  <TitlesOfParts>
    <vt:vector size="19" baseType="lpstr">
      <vt:lpstr>Theme1</vt:lpstr>
      <vt:lpstr>Al-Mustaqbal University. College of Engineering and Engineering Technologies. Biomedical Engineering Department.</vt:lpstr>
      <vt:lpstr>Autoclave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BMID_II First semester</dc:title>
  <dc:creator>MAHİR RAHMAN AL-HAJAJ</dc:creator>
  <cp:lastModifiedBy>Alsayed</cp:lastModifiedBy>
  <cp:revision>183</cp:revision>
  <dcterms:created xsi:type="dcterms:W3CDTF">2021-10-31T09:31:15Z</dcterms:created>
  <dcterms:modified xsi:type="dcterms:W3CDTF">2023-10-14T20:47:21Z</dcterms:modified>
</cp:coreProperties>
</file>