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4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6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9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1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2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6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7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5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0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1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2B0F-AEFB-4014-A9CF-E7D43FAB62E1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3C88F-3AAF-4C3E-A4E2-D76474321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1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English common idioms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Al- </a:t>
            </a:r>
            <a:r>
              <a:rPr lang="en-US" dirty="0" err="1" smtClean="0"/>
              <a:t>Mustaqbal</a:t>
            </a:r>
            <a:r>
              <a:rPr lang="en-US" dirty="0" smtClean="0"/>
              <a:t> Uni.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College of Arts and </a:t>
            </a:r>
            <a:r>
              <a:rPr lang="en-US" dirty="0"/>
              <a:t>H</a:t>
            </a:r>
            <a:r>
              <a:rPr lang="en-US" dirty="0" smtClean="0"/>
              <a:t>uman Sciences </a:t>
            </a:r>
            <a:endParaRPr lang="en-US" dirty="0"/>
          </a:p>
          <a:p>
            <a:pPr algn="ctr"/>
            <a:r>
              <a:rPr lang="en-US" dirty="0" smtClean="0"/>
              <a:t>Department of English </a:t>
            </a:r>
          </a:p>
          <a:p>
            <a:pPr algn="ctr"/>
            <a:r>
              <a:rPr lang="en-US" dirty="0" smtClean="0"/>
              <a:t>Presentation prepared by;</a:t>
            </a:r>
          </a:p>
          <a:p>
            <a:pPr algn="ctr"/>
            <a:r>
              <a:rPr lang="en-US" dirty="0" smtClean="0"/>
              <a:t>Dr. Ahmed Hani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287" y="1690688"/>
            <a:ext cx="4543425" cy="287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0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trick someone by saying something false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 you really meet President Barack Obama or are you just </a:t>
            </a:r>
            <a:r>
              <a:rPr lang="en-US" dirty="0" smtClean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pulling my leg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?</a:t>
            </a: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 didn’t believe him when he said he saw a UFO; I knew he was just </a:t>
            </a:r>
            <a:r>
              <a:rPr lang="en-US" dirty="0" smtClean="0">
                <a:solidFill>
                  <a:schemeClr val="accent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pulling my leg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638" y="2791838"/>
            <a:ext cx="4862614" cy="1920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638" y="5293722"/>
            <a:ext cx="4862614" cy="137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Pick your brain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370" y="1916349"/>
            <a:ext cx="6955277" cy="4679004"/>
          </a:xfrm>
        </p:spPr>
      </p:pic>
    </p:spTree>
    <p:extLst>
      <p:ext uri="{BB962C8B-B14F-4D97-AF65-F5344CB8AC3E}">
        <p14:creationId xmlns:p14="http://schemas.microsoft.com/office/powerpoint/2010/main" val="6796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get an advice from an expert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have been to London three times, but this will be my first trip. I would like 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pick your brain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find out where the best beaches are.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437" y="3874649"/>
            <a:ext cx="366712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8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Hit the books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18" y="1809346"/>
            <a:ext cx="8531156" cy="4503906"/>
          </a:xfrm>
        </p:spPr>
      </p:pic>
    </p:spTree>
    <p:extLst>
      <p:ext uri="{BB962C8B-B14F-4D97-AF65-F5344CB8AC3E}">
        <p14:creationId xmlns:p14="http://schemas.microsoft.com/office/powerpoint/2010/main" val="5036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study hard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 a big math test tomorrow so I am going to </a:t>
            </a:r>
            <a:r>
              <a:rPr lang="en-US" dirty="0" smtClean="0">
                <a:solidFill>
                  <a:schemeClr val="accent1"/>
                </a:solidFill>
              </a:rPr>
              <a:t>hit the books </a:t>
            </a:r>
            <a:r>
              <a:rPr lang="en-US" dirty="0" smtClean="0"/>
              <a:t>and study really hard.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99" y="3016857"/>
            <a:ext cx="9455284" cy="364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1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Don’t cry over spilled milk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705" y="2023353"/>
            <a:ext cx="8492247" cy="4474724"/>
          </a:xfrm>
        </p:spPr>
      </p:pic>
    </p:spTree>
    <p:extLst>
      <p:ext uri="{BB962C8B-B14F-4D97-AF65-F5344CB8AC3E}">
        <p14:creationId xmlns:p14="http://schemas.microsoft.com/office/powerpoint/2010/main" val="5399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t means expressing regret or frustration over something that has already happened and truly can’t be changed.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02" y="2091448"/>
            <a:ext cx="8725711" cy="4260714"/>
          </a:xfrm>
        </p:spPr>
      </p:pic>
    </p:spTree>
    <p:extLst>
      <p:ext uri="{BB962C8B-B14F-4D97-AF65-F5344CB8AC3E}">
        <p14:creationId xmlns:p14="http://schemas.microsoft.com/office/powerpoint/2010/main" val="17114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Cut corners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174" y="2013626"/>
            <a:ext cx="7811311" cy="4173165"/>
          </a:xfrm>
        </p:spPr>
      </p:pic>
    </p:spTree>
    <p:extLst>
      <p:ext uri="{BB962C8B-B14F-4D97-AF65-F5344CB8AC3E}">
        <p14:creationId xmlns:p14="http://schemas.microsoft.com/office/powerpoint/2010/main" val="15154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do something fast but sloppily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roof fell in because the builder had cut corners and not used strong materials.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774" y="3278221"/>
            <a:ext cx="9309371" cy="326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9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 to pieces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04" y="2725551"/>
            <a:ext cx="8472792" cy="3577971"/>
          </a:xfrm>
        </p:spPr>
      </p:pic>
    </p:spTree>
    <p:extLst>
      <p:ext uri="{BB962C8B-B14F-4D97-AF65-F5344CB8AC3E}">
        <p14:creationId xmlns:p14="http://schemas.microsoft.com/office/powerpoint/2010/main" val="19902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8811"/>
          </a:xfrm>
        </p:spPr>
        <p:txBody>
          <a:bodyPr/>
          <a:lstStyle/>
          <a:p>
            <a:r>
              <a:rPr lang="en-US" dirty="0" smtClean="0"/>
              <a:t>Idioms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22187"/>
            <a:ext cx="9144000" cy="4007796"/>
          </a:xfrm>
        </p:spPr>
        <p:txBody>
          <a:bodyPr>
            <a:normAutofit/>
          </a:bodyPr>
          <a:lstStyle/>
          <a:p>
            <a:r>
              <a:rPr lang="en-US" dirty="0" smtClean="0"/>
              <a:t>What is an idiom?</a:t>
            </a:r>
          </a:p>
          <a:p>
            <a:r>
              <a:rPr lang="en-US" dirty="0" smtClean="0"/>
              <a:t>It is a word or phrase that means something different than you would think from the individual words. </a:t>
            </a:r>
          </a:p>
          <a:p>
            <a:r>
              <a:rPr lang="en-US" dirty="0" err="1" smtClean="0"/>
              <a:t>e.g</a:t>
            </a: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I smell a rat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Cat got your tongue?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Butterflies in my stomach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 cold day in July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Up in the air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5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lose control </a:t>
            </a:r>
            <a:r>
              <a:rPr lang="en-US" smtClean="0"/>
              <a:t>of your </a:t>
            </a:r>
            <a:r>
              <a:rPr lang="en-US" dirty="0" smtClean="0"/>
              <a:t>emotions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When Jimmy heard that he was not getting a new Play Station for his birthday, he started to go to pieces and began crying and wailing.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391" y="3819525"/>
            <a:ext cx="6089515" cy="288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 a pickle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77" y="1809344"/>
            <a:ext cx="9056451" cy="4416357"/>
          </a:xfrm>
        </p:spPr>
      </p:pic>
    </p:spTree>
    <p:extLst>
      <p:ext uri="{BB962C8B-B14F-4D97-AF65-F5344CB8AC3E}">
        <p14:creationId xmlns:p14="http://schemas.microsoft.com/office/powerpoint/2010/main" val="12441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In trouble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came downtown </a:t>
            </a:r>
            <a:r>
              <a:rPr lang="en-US" dirty="0"/>
              <a:t>o</a:t>
            </a:r>
            <a:r>
              <a:rPr lang="en-US" dirty="0" smtClean="0"/>
              <a:t>n the bus then I lost my wallet. I do not have money to buy a ticket back, and now I am in a pickle.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438" y="2772074"/>
            <a:ext cx="7888347" cy="366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Exercises/ choose the correct answer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1. piece of cake means ------------.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A. difficult   b. easy    c. difficult </a:t>
            </a:r>
          </a:p>
          <a:p>
            <a:r>
              <a:rPr lang="en-US" dirty="0" smtClean="0"/>
              <a:t>2. wild goose chase means -----------.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A. useful     b. useless    c. fruitful </a:t>
            </a:r>
          </a:p>
          <a:p>
            <a:r>
              <a:rPr lang="en-US" dirty="0" smtClean="0"/>
              <a:t>3. All in the same boat means ------------.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A. sharing same hope     b. sharing same problem </a:t>
            </a:r>
          </a:p>
          <a:p>
            <a:r>
              <a:rPr lang="en-US" dirty="0" smtClean="0"/>
              <a:t>4. pulling one’s leg means ----------------.</a:t>
            </a:r>
          </a:p>
          <a:p>
            <a:r>
              <a:rPr lang="en-US" dirty="0" smtClean="0"/>
              <a:t>A. to help   b. to trick    c. to drag a leg </a:t>
            </a:r>
          </a:p>
          <a:p>
            <a:r>
              <a:rPr lang="en-US" dirty="0" smtClean="0"/>
              <a:t>5. to pick one’s brain.</a:t>
            </a:r>
          </a:p>
          <a:p>
            <a:r>
              <a:rPr lang="en-US" dirty="0" smtClean="0"/>
              <a:t>A. to take one’s brain   b. to take one’s advice </a:t>
            </a:r>
          </a:p>
          <a:p>
            <a:r>
              <a:rPr lang="en-US" dirty="0" smtClean="0"/>
              <a:t>6. </a:t>
            </a:r>
            <a:r>
              <a:rPr lang="en-US" dirty="0" smtClean="0"/>
              <a:t>hit </a:t>
            </a:r>
            <a:r>
              <a:rPr lang="en-US" dirty="0" smtClean="0"/>
              <a:t>the books means -----------------.</a:t>
            </a:r>
          </a:p>
          <a:p>
            <a:r>
              <a:rPr lang="en-US" dirty="0" smtClean="0"/>
              <a:t>A. to tear books        b. to study hard   </a:t>
            </a:r>
          </a:p>
          <a:p>
            <a:r>
              <a:rPr lang="en-US" dirty="0" smtClean="0"/>
              <a:t>7. cry over spilled milk -------------------.</a:t>
            </a:r>
          </a:p>
          <a:p>
            <a:r>
              <a:rPr lang="en-US" dirty="0" smtClean="0"/>
              <a:t>A. to regret                 b. to laugh      </a:t>
            </a:r>
          </a:p>
          <a:p>
            <a:r>
              <a:rPr lang="en-US" dirty="0" smtClean="0"/>
              <a:t>8. go to pieces means ------------------.</a:t>
            </a:r>
          </a:p>
          <a:p>
            <a:r>
              <a:rPr lang="en-US" dirty="0" smtClean="0"/>
              <a:t>A. smile      b.  To weep     c. to play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558" y="2021305"/>
            <a:ext cx="7786838" cy="4148489"/>
          </a:xfrm>
        </p:spPr>
      </p:pic>
    </p:spTree>
    <p:extLst>
      <p:ext uri="{BB962C8B-B14F-4D97-AF65-F5344CB8AC3E}">
        <p14:creationId xmlns:p14="http://schemas.microsoft.com/office/powerpoint/2010/main" val="1221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‘piece of cake’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68" y="1848256"/>
            <a:ext cx="9143999" cy="4824918"/>
          </a:xfrm>
        </p:spPr>
      </p:pic>
    </p:spTree>
    <p:extLst>
      <p:ext uri="{BB962C8B-B14F-4D97-AF65-F5344CB8AC3E}">
        <p14:creationId xmlns:p14="http://schemas.microsoft.com/office/powerpoint/2010/main" val="9414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piece of cake (</a:t>
            </a:r>
            <a:r>
              <a:rPr lang="en-US" dirty="0" smtClean="0">
                <a:solidFill>
                  <a:srgbClr val="FF0000"/>
                </a:solidFill>
              </a:rPr>
              <a:t>easy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3821"/>
            <a:ext cx="10515600" cy="381314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is an idiomatic </a:t>
            </a:r>
            <a:r>
              <a:rPr lang="en-US" dirty="0"/>
              <a:t>e</a:t>
            </a:r>
            <a:r>
              <a:rPr lang="en-US" dirty="0" smtClean="0"/>
              <a:t>xpression that means something is very easy to do.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spelling test was so easy, I </a:t>
            </a:r>
            <a:r>
              <a:rPr lang="en-US" dirty="0" smtClean="0"/>
              <a:t>thought </a:t>
            </a:r>
            <a:r>
              <a:rPr lang="en-US" dirty="0" smtClean="0">
                <a:solidFill>
                  <a:schemeClr val="accent1"/>
                </a:solidFill>
              </a:rPr>
              <a:t>it was a piece of cake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Assembling this stroller was </a:t>
            </a:r>
            <a:r>
              <a:rPr lang="en-US" dirty="0" smtClean="0">
                <a:solidFill>
                  <a:schemeClr val="accent1"/>
                </a:solidFill>
              </a:rPr>
              <a:t>a piece of cake</a:t>
            </a:r>
            <a:r>
              <a:rPr lang="en-US" dirty="0" smtClean="0"/>
              <a:t>, since the frame arrived in one piece.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77" y="5000017"/>
            <a:ext cx="2604377" cy="170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wild goose chase (fruitless, pointless)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647" y="1809345"/>
            <a:ext cx="7042825" cy="4348264"/>
          </a:xfrm>
        </p:spPr>
      </p:pic>
    </p:spTree>
    <p:extLst>
      <p:ext uri="{BB962C8B-B14F-4D97-AF65-F5344CB8AC3E}">
        <p14:creationId xmlns:p14="http://schemas.microsoft.com/office/powerpoint/2010/main" val="3344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pointless or useless chase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Jack wanted to buy the new Super Mario game but it was sold out everywhere. He went on a </a:t>
            </a:r>
            <a:r>
              <a:rPr lang="en-US" dirty="0" smtClean="0">
                <a:solidFill>
                  <a:schemeClr val="accent1"/>
                </a:solidFill>
              </a:rPr>
              <a:t>wild goose chase </a:t>
            </a:r>
            <a:r>
              <a:rPr lang="en-US" dirty="0" smtClean="0"/>
              <a:t>to five different stores and came home empty- handed.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little kitten followed the butterfly on </a:t>
            </a:r>
            <a:r>
              <a:rPr lang="en-US" dirty="0" smtClean="0">
                <a:solidFill>
                  <a:schemeClr val="accent1"/>
                </a:solidFill>
              </a:rPr>
              <a:t>a wild goose chase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076" y="4649821"/>
            <a:ext cx="2889115" cy="20233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345" y="2879387"/>
            <a:ext cx="2006836" cy="126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3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All in the same boat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26" y="1690688"/>
            <a:ext cx="9358008" cy="4739295"/>
          </a:xfrm>
        </p:spPr>
      </p:pic>
    </p:spTree>
    <p:extLst>
      <p:ext uri="{BB962C8B-B14F-4D97-AF65-F5344CB8AC3E}">
        <p14:creationId xmlns:p14="http://schemas.microsoft.com/office/powerpoint/2010/main" val="2929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People with the same problem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snowstorm closed the airport, we were </a:t>
            </a:r>
            <a:r>
              <a:rPr lang="en-US" dirty="0" smtClean="0">
                <a:solidFill>
                  <a:schemeClr val="accent1"/>
                </a:solidFill>
              </a:rPr>
              <a:t>all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in the same boat</a:t>
            </a:r>
            <a:r>
              <a:rPr lang="en-US" dirty="0" smtClean="0"/>
              <a:t>, stuck at the airport with no way to leave.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is clear from the debate that we need to act because we are </a:t>
            </a:r>
            <a:r>
              <a:rPr lang="en-US" dirty="0" smtClean="0">
                <a:solidFill>
                  <a:schemeClr val="accent1"/>
                </a:solidFill>
              </a:rPr>
              <a:t>all in the same boat.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26" y="2577830"/>
            <a:ext cx="5123640" cy="17027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363" y="4776280"/>
            <a:ext cx="5494203" cy="167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5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pulling my leg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550" y="1974715"/>
            <a:ext cx="8151778" cy="4396902"/>
          </a:xfrm>
        </p:spPr>
      </p:pic>
    </p:spTree>
    <p:extLst>
      <p:ext uri="{BB962C8B-B14F-4D97-AF65-F5344CB8AC3E}">
        <p14:creationId xmlns:p14="http://schemas.microsoft.com/office/powerpoint/2010/main" val="35006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631</Words>
  <Application>Microsoft Office PowerPoint</Application>
  <PresentationFormat>Widescreen</PresentationFormat>
  <Paragraphs>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 Unicode MS</vt:lpstr>
      <vt:lpstr>Arial</vt:lpstr>
      <vt:lpstr>Calibri</vt:lpstr>
      <vt:lpstr>Calibri Light</vt:lpstr>
      <vt:lpstr>Office Theme</vt:lpstr>
      <vt:lpstr>English common idioms </vt:lpstr>
      <vt:lpstr>Idioms </vt:lpstr>
      <vt:lpstr>A ‘piece of cake’ </vt:lpstr>
      <vt:lpstr>A piece of cake (easy) </vt:lpstr>
      <vt:lpstr>A wild goose chase (fruitless, pointless) </vt:lpstr>
      <vt:lpstr>A pointless or useless chase </vt:lpstr>
      <vt:lpstr>All in the same boat </vt:lpstr>
      <vt:lpstr>People with the same problem </vt:lpstr>
      <vt:lpstr>pulling my leg </vt:lpstr>
      <vt:lpstr>To trick someone by saying something false </vt:lpstr>
      <vt:lpstr>Pick your brain </vt:lpstr>
      <vt:lpstr>To get an advice from an expert </vt:lpstr>
      <vt:lpstr>Hit the books </vt:lpstr>
      <vt:lpstr>To study hard </vt:lpstr>
      <vt:lpstr>Don’t cry over spilled milk </vt:lpstr>
      <vt:lpstr> It means expressing regret or frustration over something that has already happened and truly can’t be changed.</vt:lpstr>
      <vt:lpstr>Cut corners </vt:lpstr>
      <vt:lpstr>To do something fast but sloppily </vt:lpstr>
      <vt:lpstr>Go to pieces </vt:lpstr>
      <vt:lpstr>To lose control of your emotions </vt:lpstr>
      <vt:lpstr>In a pickle </vt:lpstr>
      <vt:lpstr>In trouble </vt:lpstr>
      <vt:lpstr>Exercises/ choose the correct answer </vt:lpstr>
      <vt:lpstr>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Idioms </dc:title>
  <dc:creator>SAM</dc:creator>
  <cp:lastModifiedBy>SAM</cp:lastModifiedBy>
  <cp:revision>30</cp:revision>
  <dcterms:created xsi:type="dcterms:W3CDTF">2024-10-21T18:35:44Z</dcterms:created>
  <dcterms:modified xsi:type="dcterms:W3CDTF">2024-11-02T08:24:51Z</dcterms:modified>
</cp:coreProperties>
</file>