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1"/>
  </p:notesMasterIdLst>
  <p:sldIdLst>
    <p:sldId id="326" r:id="rId2"/>
    <p:sldId id="266" r:id="rId3"/>
    <p:sldId id="257" r:id="rId4"/>
    <p:sldId id="259" r:id="rId5"/>
    <p:sldId id="260" r:id="rId6"/>
    <p:sldId id="261" r:id="rId7"/>
    <p:sldId id="280" r:id="rId8"/>
    <p:sldId id="279" r:id="rId9"/>
    <p:sldId id="281" r:id="rId10"/>
    <p:sldId id="282" r:id="rId11"/>
    <p:sldId id="283" r:id="rId12"/>
    <p:sldId id="284" r:id="rId13"/>
    <p:sldId id="285" r:id="rId14"/>
    <p:sldId id="262" r:id="rId15"/>
    <p:sldId id="263" r:id="rId16"/>
    <p:sldId id="264" r:id="rId17"/>
    <p:sldId id="267" r:id="rId18"/>
    <p:sldId id="327" r:id="rId19"/>
    <p:sldId id="268" r:id="rId20"/>
    <p:sldId id="269" r:id="rId21"/>
    <p:sldId id="270" r:id="rId22"/>
    <p:sldId id="273" r:id="rId23"/>
    <p:sldId id="271" r:id="rId24"/>
    <p:sldId id="272" r:id="rId25"/>
    <p:sldId id="275" r:id="rId26"/>
    <p:sldId id="276" r:id="rId27"/>
    <p:sldId id="277" r:id="rId28"/>
    <p:sldId id="278"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9/27/2023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9/27/2023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9/27/2023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9/27/2023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a:t>
            </a:r>
            <a:r>
              <a:rPr lang="en-US" sz="2400" b="1" i="1" dirty="0" smtClean="0"/>
              <a:t>1</a:t>
            </a:r>
          </a:p>
          <a:p>
            <a:pPr algn="just">
              <a:lnSpc>
                <a:spcPct val="200000"/>
              </a:lnSpc>
            </a:pPr>
            <a:r>
              <a:rPr lang="en-US" sz="2400" b="1" i="1" dirty="0" smtClean="0"/>
              <a:t>By: M.SC.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t>
            </a:r>
            <a:r>
              <a:rPr lang="en-US" sz="2400" b="1" i="1" dirty="0" err="1" smtClean="0"/>
              <a:t>abbar</a:t>
            </a:r>
            <a:endParaRPr lang="en-US" sz="2400" b="1" i="1" dirty="0" smtClean="0"/>
          </a:p>
          <a:p>
            <a:pPr algn="just">
              <a:lnSpc>
                <a:spcPct val="200000"/>
              </a:lnSpc>
            </a:pPr>
            <a:endParaRPr lang="en-US" sz="2400" dirty="0"/>
          </a:p>
        </p:txBody>
      </p:sp>
      <p:sp>
        <p:nvSpPr>
          <p:cNvPr id="7" name="Rectangle 6">
            <a:extLst>
              <a:ext uri="{FF2B5EF4-FFF2-40B4-BE49-F238E27FC236}">
                <a16:creationId xmlns:a16="http://schemas.microsoft.com/office/drawing/2014/main" xmlns=""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xmlns=""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xmlns=""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lvl="0" algn="ctr"/>
            <a:r>
              <a:rPr lang="en-US" sz="4800" b="1" dirty="0"/>
              <a:t>Bedside Monitor</a:t>
            </a:r>
            <a:endParaRPr lang="ar-IQ" b="1" dirty="0"/>
          </a:p>
        </p:txBody>
      </p:sp>
      <p:sp>
        <p:nvSpPr>
          <p:cNvPr id="3" name="عنصر نائب للمحتوى 2"/>
          <p:cNvSpPr>
            <a:spLocks noGrp="1"/>
          </p:cNvSpPr>
          <p:nvPr>
            <p:ph idx="1"/>
          </p:nvPr>
        </p:nvSpPr>
        <p:spPr/>
        <p:txBody>
          <a:bodyPr>
            <a:normAutofit/>
          </a:bodyPr>
          <a:lstStyle/>
          <a:p>
            <a:pPr lvl="0" algn="l" rtl="0"/>
            <a:r>
              <a:rPr lang="en-US" sz="2400" dirty="0"/>
              <a:t>Sensors attached to the patient are connected via cables/leads to a display unit near the patient’s bed. </a:t>
            </a:r>
          </a:p>
          <a:p>
            <a:pPr lvl="0" algn="l" rtl="0"/>
            <a:r>
              <a:rPr lang="en-US" sz="2400" dirty="0"/>
              <a:t>Vital signs data can be viewed on these display units, at a central station, or on a remote display.</a:t>
            </a:r>
          </a:p>
          <a:p>
            <a:pPr marL="0" indent="0">
              <a:buNone/>
            </a:pPr>
            <a:endParaRPr lang="ar-IQ"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3356993"/>
            <a:ext cx="6840760" cy="2823195"/>
          </a:xfrm>
          <a:prstGeom prst="rect">
            <a:avLst/>
          </a:prstGeom>
        </p:spPr>
      </p:pic>
    </p:spTree>
    <p:extLst>
      <p:ext uri="{BB962C8B-B14F-4D97-AF65-F5344CB8AC3E}">
        <p14:creationId xmlns:p14="http://schemas.microsoft.com/office/powerpoint/2010/main" val="30171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299545"/>
            <a:ext cx="9785349" cy="787017"/>
          </a:xfrm>
        </p:spPr>
        <p:txBody>
          <a:bodyPr/>
          <a:lstStyle/>
          <a:p>
            <a:pPr algn="ctr"/>
            <a:r>
              <a:rPr lang="en-US" sz="4800" b="1" dirty="0"/>
              <a:t>Wearable monitors</a:t>
            </a:r>
            <a:endParaRPr lang="ar-IQ" b="1" dirty="0"/>
          </a:p>
        </p:txBody>
      </p:sp>
      <p:sp>
        <p:nvSpPr>
          <p:cNvPr id="3" name="عنصر نائب للمحتوى 2"/>
          <p:cNvSpPr>
            <a:spLocks noGrp="1"/>
          </p:cNvSpPr>
          <p:nvPr>
            <p:ph idx="1"/>
          </p:nvPr>
        </p:nvSpPr>
        <p:spPr>
          <a:xfrm>
            <a:off x="1371599" y="1182415"/>
            <a:ext cx="10421008" cy="5675586"/>
          </a:xfrm>
        </p:spPr>
        <p:txBody>
          <a:bodyPr>
            <a:noAutofit/>
          </a:bodyPr>
          <a:lstStyle/>
          <a:p>
            <a:pPr lvl="0" algn="l" rtl="0">
              <a:buFont typeface="Wingdings" pitchFamily="2" charset="2"/>
              <a:buChar char="v"/>
            </a:pPr>
            <a:r>
              <a:rPr lang="en-US" sz="2400" dirty="0"/>
              <a:t>In the patient-worn devices, the sensors are attached to the patient and connected to small, lightweight display units. </a:t>
            </a:r>
          </a:p>
          <a:p>
            <a:pPr lvl="0" algn="l" rtl="0">
              <a:buFont typeface="Wingdings" pitchFamily="2" charset="2"/>
              <a:buChar char="v"/>
            </a:pPr>
            <a:r>
              <a:rPr lang="en-US" sz="2400" dirty="0"/>
              <a:t>These monitors can display vital signs data on their small screens and wirelessly transmit the data to a central station. </a:t>
            </a:r>
          </a:p>
          <a:p>
            <a:pPr lvl="0" algn="l" rtl="0">
              <a:buFont typeface="Wingdings" pitchFamily="2" charset="2"/>
              <a:buChar char="v"/>
            </a:pPr>
            <a:r>
              <a:rPr lang="en-US" sz="2400" dirty="0"/>
              <a:t>The absence of a wire‐connected bedside unit allows the patient to move more freely.</a:t>
            </a:r>
          </a:p>
          <a:p>
            <a:pPr lvl="0" algn="l" rtl="0">
              <a:buFont typeface="Wingdings" pitchFamily="2" charset="2"/>
              <a:buChar char="v"/>
            </a:pPr>
            <a:r>
              <a:rPr lang="en-US" sz="2400" dirty="0"/>
              <a:t>These devices are compact and lightweight and have a built‐in color display, alarm messages, and rechargeable battery.</a:t>
            </a:r>
          </a:p>
          <a:p>
            <a:pPr lvl="0" algn="l" rtl="0">
              <a:buFont typeface="Wingdings" pitchFamily="2" charset="2"/>
              <a:buChar char="v"/>
            </a:pPr>
            <a:r>
              <a:rPr lang="en-US" sz="2400" dirty="0"/>
              <a:t>The devices are based on industry‐standard Wi‐Fi technology and provide continuous standalone monitoring.</a:t>
            </a:r>
          </a:p>
          <a:p>
            <a:pPr algn="l" rtl="0">
              <a:buFont typeface="Wingdings" pitchFamily="2" charset="2"/>
              <a:buChar char="v"/>
            </a:pPr>
            <a:endParaRPr lang="ar-IQ" sz="2400" dirty="0"/>
          </a:p>
        </p:txBody>
      </p:sp>
    </p:spTree>
    <p:extLst>
      <p:ext uri="{BB962C8B-B14F-4D97-AF65-F5344CB8AC3E}">
        <p14:creationId xmlns:p14="http://schemas.microsoft.com/office/powerpoint/2010/main" val="60712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800" b="1" dirty="0"/>
              <a:t>Wearable monitors</a:t>
            </a:r>
            <a:endParaRPr lang="ar-IQ" b="1" dirty="0"/>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5520" y="1772817"/>
            <a:ext cx="4680520" cy="4176463"/>
          </a:xfr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4072" y="2060848"/>
            <a:ext cx="3688862" cy="3312368"/>
          </a:xfrm>
          <a:prstGeom prst="rect">
            <a:avLst/>
          </a:prstGeom>
        </p:spPr>
      </p:pic>
    </p:spTree>
    <p:extLst>
      <p:ext uri="{BB962C8B-B14F-4D97-AF65-F5344CB8AC3E}">
        <p14:creationId xmlns:p14="http://schemas.microsoft.com/office/powerpoint/2010/main" val="20738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4800" b="1" dirty="0"/>
              <a:t>Noncontact monitors</a:t>
            </a:r>
            <a:endParaRPr lang="ar-IQ" b="1" dirty="0"/>
          </a:p>
        </p:txBody>
      </p:sp>
      <p:sp>
        <p:nvSpPr>
          <p:cNvPr id="3" name="عنصر نائب للمحتوى 2"/>
          <p:cNvSpPr>
            <a:spLocks noGrp="1"/>
          </p:cNvSpPr>
          <p:nvPr>
            <p:ph idx="1"/>
          </p:nvPr>
        </p:nvSpPr>
        <p:spPr>
          <a:xfrm>
            <a:off x="1593852" y="1600199"/>
            <a:ext cx="9785349" cy="5084379"/>
          </a:xfrm>
        </p:spPr>
        <p:txBody>
          <a:bodyPr>
            <a:noAutofit/>
          </a:bodyPr>
          <a:lstStyle/>
          <a:p>
            <a:pPr lvl="0" algn="l" rtl="0">
              <a:lnSpc>
                <a:spcPct val="110000"/>
              </a:lnSpc>
              <a:buFont typeface="Wingdings" pitchFamily="2" charset="2"/>
              <a:buChar char="v"/>
            </a:pPr>
            <a:r>
              <a:rPr lang="en-US" sz="2400" dirty="0"/>
              <a:t>These devices are designed to monitor certain vital signs such as, heart rate and respiratory rate, without the sensor having any physical connection to the patient</a:t>
            </a:r>
            <a:r>
              <a:rPr lang="en-US" sz="2400" dirty="0" smtClean="0"/>
              <a:t>.</a:t>
            </a:r>
            <a:endParaRPr lang="en-US" sz="2400" dirty="0"/>
          </a:p>
          <a:p>
            <a:pPr lvl="0" algn="l" rtl="0">
              <a:lnSpc>
                <a:spcPct val="110000"/>
              </a:lnSpc>
              <a:buFont typeface="Wingdings" pitchFamily="2" charset="2"/>
              <a:buChar char="v"/>
            </a:pPr>
            <a:r>
              <a:rPr lang="en-US" sz="2400" dirty="0"/>
              <a:t>The sensors are placed beneath the mattress or bed sheet on which the patient lies</a:t>
            </a:r>
            <a:r>
              <a:rPr lang="en-US" sz="2400" dirty="0" smtClean="0"/>
              <a:t>.</a:t>
            </a:r>
            <a:endParaRPr lang="en-US" sz="2400" dirty="0"/>
          </a:p>
          <a:p>
            <a:pPr lvl="0" algn="l" rtl="0">
              <a:lnSpc>
                <a:spcPct val="110000"/>
              </a:lnSpc>
              <a:buFont typeface="Wingdings" pitchFamily="2" charset="2"/>
              <a:buChar char="v"/>
            </a:pPr>
            <a:r>
              <a:rPr lang="en-US" sz="2400" dirty="0"/>
              <a:t>As long as the patient is in bed, the device can monitor vital signs and display the data on a unit situated near the patient’s bed and/or at a central station</a:t>
            </a:r>
            <a:r>
              <a:rPr lang="en-US" sz="2400" dirty="0" smtClean="0"/>
              <a:t>.</a:t>
            </a:r>
            <a:endParaRPr lang="en-US" sz="2400" dirty="0"/>
          </a:p>
          <a:p>
            <a:pPr lvl="0" algn="l" rtl="0">
              <a:lnSpc>
                <a:spcPct val="110000"/>
              </a:lnSpc>
              <a:buFont typeface="Wingdings" pitchFamily="2" charset="2"/>
              <a:buChar char="v"/>
            </a:pPr>
            <a:r>
              <a:rPr lang="en-US" sz="2400" dirty="0"/>
              <a:t>The patient is not required to be in direct contact with the sensor; however, if the patient leaves the bed, vital signs monitoring will cease until the patient returns.</a:t>
            </a:r>
          </a:p>
          <a:p>
            <a:pPr algn="l" rtl="0">
              <a:lnSpc>
                <a:spcPct val="110000"/>
              </a:lnSpc>
              <a:buFont typeface="Wingdings" pitchFamily="2" charset="2"/>
              <a:buChar char="v"/>
            </a:pPr>
            <a:endParaRPr lang="ar-IQ" sz="2400" dirty="0"/>
          </a:p>
        </p:txBody>
      </p:sp>
    </p:spTree>
    <p:extLst>
      <p:ext uri="{BB962C8B-B14F-4D97-AF65-F5344CB8AC3E}">
        <p14:creationId xmlns:p14="http://schemas.microsoft.com/office/powerpoint/2010/main" val="71764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b="1" dirty="0"/>
              <a:t> </a:t>
            </a:r>
            <a:r>
              <a:rPr lang="en-GB" b="1" dirty="0"/>
              <a:t>Identification</a:t>
            </a:r>
            <a:r>
              <a:rPr lang="en-US" b="1" dirty="0"/>
              <a:t> of patient monitor</a:t>
            </a:r>
            <a:br>
              <a:rPr lang="en-US" b="1" dirty="0"/>
            </a:br>
            <a:r>
              <a:rPr lang="en-GB" b="1" dirty="0"/>
              <a:t>Front Panel</a:t>
            </a:r>
            <a:endParaRPr lang="ar-IQ" b="1" dirty="0"/>
          </a:p>
        </p:txBody>
      </p:sp>
      <p:sp>
        <p:nvSpPr>
          <p:cNvPr id="3" name="عنصر نائب للمحتوى 2"/>
          <p:cNvSpPr>
            <a:spLocks noGrp="1"/>
          </p:cNvSpPr>
          <p:nvPr>
            <p:ph idx="1"/>
          </p:nvPr>
        </p:nvSpPr>
        <p:spPr/>
        <p:txBody>
          <a:bodyPr/>
          <a:lstStyle/>
          <a:p>
            <a:pPr marL="0" lvl="1" indent="0">
              <a:spcBef>
                <a:spcPts val="0"/>
              </a:spcBef>
              <a:buClr>
                <a:schemeClr val="accent1"/>
              </a:buClr>
              <a:buSzPct val="70000"/>
              <a:buNone/>
            </a:pPr>
            <a:r>
              <a:rPr lang="en-US" sz="2800" b="1" dirty="0"/>
              <a:t>1-</a:t>
            </a:r>
            <a:r>
              <a:rPr lang="en-GB" sz="2800" b="1" dirty="0"/>
              <a:t>Front Panel</a:t>
            </a:r>
            <a:endParaRPr lang="en-US" sz="2800" b="1" dirty="0"/>
          </a:p>
          <a:p>
            <a:pPr marL="0" indent="0">
              <a:buNone/>
            </a:pP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2132856"/>
            <a:ext cx="7632848" cy="4320480"/>
          </a:xfrm>
          <a:prstGeom prst="rect">
            <a:avLst/>
          </a:prstGeom>
        </p:spPr>
      </p:pic>
    </p:spTree>
    <p:extLst>
      <p:ext uri="{BB962C8B-B14F-4D97-AF65-F5344CB8AC3E}">
        <p14:creationId xmlns:p14="http://schemas.microsoft.com/office/powerpoint/2010/main" val="424231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b="1" dirty="0"/>
              <a:t> </a:t>
            </a:r>
            <a:r>
              <a:rPr lang="en-GB" b="1" dirty="0"/>
              <a:t>Identification</a:t>
            </a:r>
            <a:r>
              <a:rPr lang="en-US" b="1" dirty="0"/>
              <a:t> of patient monitor</a:t>
            </a:r>
            <a:br>
              <a:rPr lang="en-US" b="1" dirty="0"/>
            </a:br>
            <a:r>
              <a:rPr lang="en-GB" b="1" dirty="0"/>
              <a:t>Front Panel</a:t>
            </a:r>
            <a:endParaRPr lang="ar-IQ"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720191956"/>
              </p:ext>
            </p:extLst>
          </p:nvPr>
        </p:nvGraphicFramePr>
        <p:xfrm>
          <a:off x="2279576" y="1844824"/>
          <a:ext cx="7632848" cy="4007247"/>
        </p:xfrm>
        <a:graphic>
          <a:graphicData uri="http://schemas.openxmlformats.org/drawingml/2006/table">
            <a:tbl>
              <a:tblPr firstRow="1" firstCol="1" lastRow="1" lastCol="1" bandRow="1" bandCol="1">
                <a:tableStyleId>{5C22544A-7EE6-4342-B048-85BDC9FD1C3A}</a:tableStyleId>
              </a:tblPr>
              <a:tblGrid>
                <a:gridCol w="374312">
                  <a:extLst>
                    <a:ext uri="{9D8B030D-6E8A-4147-A177-3AD203B41FA5}">
                      <a16:colId xmlns:a16="http://schemas.microsoft.com/office/drawing/2014/main" xmlns="" val="20000"/>
                    </a:ext>
                  </a:extLst>
                </a:gridCol>
                <a:gridCol w="3437433">
                  <a:extLst>
                    <a:ext uri="{9D8B030D-6E8A-4147-A177-3AD203B41FA5}">
                      <a16:colId xmlns:a16="http://schemas.microsoft.com/office/drawing/2014/main" xmlns="" val="20001"/>
                    </a:ext>
                  </a:extLst>
                </a:gridCol>
                <a:gridCol w="343120">
                  <a:extLst>
                    <a:ext uri="{9D8B030D-6E8A-4147-A177-3AD203B41FA5}">
                      <a16:colId xmlns:a16="http://schemas.microsoft.com/office/drawing/2014/main" xmlns="" val="20002"/>
                    </a:ext>
                  </a:extLst>
                </a:gridCol>
                <a:gridCol w="3477983">
                  <a:extLst>
                    <a:ext uri="{9D8B030D-6E8A-4147-A177-3AD203B41FA5}">
                      <a16:colId xmlns:a16="http://schemas.microsoft.com/office/drawing/2014/main" xmlns="" val="20003"/>
                    </a:ext>
                  </a:extLst>
                </a:gridCol>
              </a:tblGrid>
              <a:tr h="1091909">
                <a:tc>
                  <a:txBody>
                    <a:bodyPr/>
                    <a:lstStyle/>
                    <a:p>
                      <a:pPr marL="50800">
                        <a:spcBef>
                          <a:spcPts val="420"/>
                        </a:spcBef>
                        <a:spcAft>
                          <a:spcPts val="0"/>
                        </a:spcAft>
                      </a:pPr>
                      <a:r>
                        <a:rPr lang="en-GB" sz="2400" b="1" dirty="0">
                          <a:solidFill>
                            <a:schemeClr val="tx1"/>
                          </a:solidFill>
                          <a:effectLst/>
                        </a:rPr>
                        <a:t>1</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Touchscreen</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a:solidFill>
                            <a:schemeClr val="tx1"/>
                          </a:solidFill>
                          <a:effectLst/>
                        </a:rPr>
                        <a:t>5</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Function keys</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0"/>
                  </a:ext>
                </a:extLst>
              </a:tr>
              <a:tr h="1091909">
                <a:tc>
                  <a:txBody>
                    <a:bodyPr/>
                    <a:lstStyle/>
                    <a:p>
                      <a:pPr marL="50800">
                        <a:spcBef>
                          <a:spcPts val="420"/>
                        </a:spcBef>
                        <a:spcAft>
                          <a:spcPts val="0"/>
                        </a:spcAft>
                      </a:pPr>
                      <a:r>
                        <a:rPr lang="en-GB" sz="2400" b="1">
                          <a:solidFill>
                            <a:schemeClr val="tx1"/>
                          </a:solidFill>
                          <a:effectLst/>
                        </a:rPr>
                        <a:t>2</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On/Off Button</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6</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Jog Dial</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1"/>
                  </a:ext>
                </a:extLst>
              </a:tr>
              <a:tr h="1091909">
                <a:tc>
                  <a:txBody>
                    <a:bodyPr/>
                    <a:lstStyle/>
                    <a:p>
                      <a:pPr marL="50800">
                        <a:spcBef>
                          <a:spcPts val="420"/>
                        </a:spcBef>
                        <a:spcAft>
                          <a:spcPts val="0"/>
                        </a:spcAft>
                      </a:pPr>
                      <a:r>
                        <a:rPr lang="en-GB" sz="2400" b="1">
                          <a:solidFill>
                            <a:schemeClr val="tx1"/>
                          </a:solidFill>
                          <a:effectLst/>
                        </a:rPr>
                        <a:t>3</a:t>
                      </a:r>
                      <a:endParaRPr lang="en-US" sz="2400" b="1">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AC supply / Battery status LED</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7</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Physiological Alarm Indicator</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2"/>
                  </a:ext>
                </a:extLst>
              </a:tr>
              <a:tr h="684713">
                <a:tc>
                  <a:txBody>
                    <a:bodyPr/>
                    <a:lstStyle/>
                    <a:p>
                      <a:pPr marL="50800">
                        <a:spcBef>
                          <a:spcPts val="420"/>
                        </a:spcBef>
                        <a:spcAft>
                          <a:spcPts val="0"/>
                        </a:spcAft>
                      </a:pPr>
                      <a:r>
                        <a:rPr lang="en-GB" sz="2400" b="1" dirty="0">
                          <a:solidFill>
                            <a:schemeClr val="tx1"/>
                          </a:solidFill>
                          <a:effectLst/>
                        </a:rPr>
                        <a:t>4</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Battery charging LED</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8</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420"/>
                        </a:spcBef>
                        <a:spcAft>
                          <a:spcPts val="0"/>
                        </a:spcAft>
                      </a:pPr>
                      <a:r>
                        <a:rPr lang="en-GB" sz="2400" b="1" dirty="0">
                          <a:solidFill>
                            <a:schemeClr val="tx1"/>
                          </a:solidFill>
                          <a:effectLst/>
                        </a:rPr>
                        <a:t>Technical Alarm Indicator</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82689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b="1" dirty="0"/>
              <a:t> </a:t>
            </a:r>
            <a:r>
              <a:rPr lang="en-GB" b="1" dirty="0"/>
              <a:t>Identification</a:t>
            </a:r>
            <a:r>
              <a:rPr lang="en-US" b="1" dirty="0"/>
              <a:t> of patient monitor</a:t>
            </a:r>
            <a:br>
              <a:rPr lang="en-US" b="1" dirty="0"/>
            </a:br>
            <a:r>
              <a:rPr lang="en-GB" b="1" dirty="0"/>
              <a:t>Function Keys</a:t>
            </a:r>
            <a:endParaRPr lang="ar-IQ"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168087111"/>
              </p:ext>
            </p:extLst>
          </p:nvPr>
        </p:nvGraphicFramePr>
        <p:xfrm>
          <a:off x="1991544" y="1628801"/>
          <a:ext cx="7848872" cy="4536503"/>
        </p:xfrm>
        <a:graphic>
          <a:graphicData uri="http://schemas.openxmlformats.org/drawingml/2006/table">
            <a:tbl>
              <a:tblPr firstRow="1" firstCol="1" lastRow="1" lastCol="1" bandRow="1" bandCol="1">
                <a:tableStyleId>{5C22544A-7EE6-4342-B048-85BDC9FD1C3A}</a:tableStyleId>
              </a:tblPr>
              <a:tblGrid>
                <a:gridCol w="833083">
                  <a:extLst>
                    <a:ext uri="{9D8B030D-6E8A-4147-A177-3AD203B41FA5}">
                      <a16:colId xmlns:a16="http://schemas.microsoft.com/office/drawing/2014/main" xmlns="" val="20000"/>
                    </a:ext>
                  </a:extLst>
                </a:gridCol>
                <a:gridCol w="3097744">
                  <a:extLst>
                    <a:ext uri="{9D8B030D-6E8A-4147-A177-3AD203B41FA5}">
                      <a16:colId xmlns:a16="http://schemas.microsoft.com/office/drawing/2014/main" xmlns="" val="20001"/>
                    </a:ext>
                  </a:extLst>
                </a:gridCol>
                <a:gridCol w="657143">
                  <a:extLst>
                    <a:ext uri="{9D8B030D-6E8A-4147-A177-3AD203B41FA5}">
                      <a16:colId xmlns:a16="http://schemas.microsoft.com/office/drawing/2014/main" xmlns="" val="20002"/>
                    </a:ext>
                  </a:extLst>
                </a:gridCol>
                <a:gridCol w="3260902">
                  <a:extLst>
                    <a:ext uri="{9D8B030D-6E8A-4147-A177-3AD203B41FA5}">
                      <a16:colId xmlns:a16="http://schemas.microsoft.com/office/drawing/2014/main" xmlns="" val="20003"/>
                    </a:ext>
                  </a:extLst>
                </a:gridCol>
              </a:tblGrid>
              <a:tr h="552581">
                <a:tc gridSpan="4">
                  <a:txBody>
                    <a:bodyPr/>
                    <a:lstStyle/>
                    <a:p>
                      <a:pPr marL="50800" algn="ctr">
                        <a:spcBef>
                          <a:spcPts val="145"/>
                        </a:spcBef>
                        <a:spcAft>
                          <a:spcPts val="0"/>
                        </a:spcAft>
                      </a:pPr>
                      <a:r>
                        <a:rPr lang="en-GB" sz="2400" b="1" dirty="0">
                          <a:solidFill>
                            <a:schemeClr val="tx1"/>
                          </a:solidFill>
                          <a:effectLst/>
                        </a:rPr>
                        <a:t>Symbol Explanation</a:t>
                      </a:r>
                      <a:endParaRPr lang="en-US" sz="2400" b="1" dirty="0">
                        <a:solidFill>
                          <a:schemeClr val="tx1"/>
                        </a:solidFill>
                        <a:effectLst/>
                        <a:latin typeface="Arial"/>
                        <a:ea typeface="Arial"/>
                        <a:cs typeface="Arial"/>
                      </a:endParaRPr>
                    </a:p>
                  </a:txBody>
                  <a:tcPr marL="0" marR="0" marT="0" marB="0"/>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extLst>
                  <a:ext uri="{0D108BD9-81ED-4DB2-BD59-A6C34878D82A}">
                    <a16:rowId xmlns:a16="http://schemas.microsoft.com/office/drawing/2014/main" xmlns="" val="10000"/>
                  </a:ext>
                </a:extLst>
              </a:tr>
              <a:tr h="1327974">
                <a:tc>
                  <a:txBody>
                    <a:bodyPr/>
                    <a:lstStyle/>
                    <a:p>
                      <a:pPr marL="50800" algn="ctr">
                        <a:spcBef>
                          <a:spcPts val="30"/>
                        </a:spcBef>
                        <a:spcAft>
                          <a:spcPts val="0"/>
                        </a:spcAft>
                      </a:pPr>
                      <a:r>
                        <a:rPr lang="en-GB" sz="2400" b="1" dirty="0">
                          <a:solidFill>
                            <a:schemeClr val="tx1"/>
                          </a:solidFill>
                          <a:effectLst/>
                        </a:rPr>
                        <a:t> </a:t>
                      </a:r>
                      <a:endParaRPr lang="en-US" sz="2400" b="1" dirty="0">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Acknowledge Alarm</a:t>
                      </a:r>
                      <a:endParaRPr lang="en-US" sz="2400" b="1" dirty="0">
                        <a:solidFill>
                          <a:schemeClr val="tx1"/>
                        </a:solidFill>
                        <a:effectLst/>
                        <a:latin typeface="Arial"/>
                        <a:ea typeface="Arial"/>
                        <a:cs typeface="Arial"/>
                      </a:endParaRPr>
                    </a:p>
                  </a:txBody>
                  <a:tcPr marL="0" marR="0" marT="0" marB="0"/>
                </a:tc>
                <a:tc rowSpan="3">
                  <a:txBody>
                    <a:bodyPr/>
                    <a:lstStyle/>
                    <a:p>
                      <a:pPr marL="50800" algn="ctr">
                        <a:spcBef>
                          <a:spcPts val="45"/>
                        </a:spcBef>
                        <a:spcAft>
                          <a:spcPts val="0"/>
                        </a:spcAft>
                      </a:pPr>
                      <a:r>
                        <a:rPr lang="en-GB" sz="2400" b="1">
                          <a:solidFill>
                            <a:schemeClr val="tx1"/>
                          </a:solidFill>
                          <a:effectLst/>
                        </a:rPr>
                        <a:t> </a:t>
                      </a:r>
                      <a:endParaRPr lang="en-US" sz="2400" b="1">
                        <a:solidFill>
                          <a:schemeClr val="tx1"/>
                        </a:solidFill>
                        <a:effectLst/>
                      </a:endParaRPr>
                    </a:p>
                    <a:p>
                      <a:pPr marL="50800" algn="ctr">
                        <a:spcBef>
                          <a:spcPts val="40"/>
                        </a:spcBef>
                        <a:spcAft>
                          <a:spcPts val="0"/>
                        </a:spcAft>
                      </a:pPr>
                      <a:r>
                        <a:rPr lang="en-GB" sz="2400" b="1">
                          <a:solidFill>
                            <a:schemeClr val="tx1"/>
                          </a:solidFill>
                          <a:effectLst/>
                        </a:rPr>
                        <a:t> </a:t>
                      </a:r>
                      <a:endParaRPr lang="en-US" sz="2400" b="1">
                        <a:solidFill>
                          <a:schemeClr val="tx1"/>
                        </a:solidFill>
                        <a:effectLst/>
                      </a:endParaRPr>
                    </a:p>
                    <a:p>
                      <a:pPr marL="50800" algn="ctr">
                        <a:spcBef>
                          <a:spcPts val="40"/>
                        </a:spcBef>
                        <a:spcAft>
                          <a:spcPts val="0"/>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Pause Alarm</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1"/>
                  </a:ext>
                </a:extLst>
              </a:tr>
              <a:tr h="1327974">
                <a:tc>
                  <a:txBody>
                    <a:bodyPr/>
                    <a:lstStyle/>
                    <a:p>
                      <a:pPr marL="50800" algn="ctr">
                        <a:spcBef>
                          <a:spcPts val="5"/>
                        </a:spcBef>
                        <a:spcAft>
                          <a:spcPts val="5"/>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Freeze / Unfreeze Waveform</a:t>
                      </a:r>
                      <a:endParaRPr lang="en-US" sz="2400" b="1" dirty="0">
                        <a:solidFill>
                          <a:schemeClr val="tx1"/>
                        </a:solidFill>
                        <a:effectLst/>
                        <a:latin typeface="Arial"/>
                        <a:ea typeface="Arial"/>
                        <a:cs typeface="Arial"/>
                      </a:endParaRPr>
                    </a:p>
                  </a:txBody>
                  <a:tcPr marL="0" marR="0" marT="0" marB="0"/>
                </a:tc>
                <a:tc vMerge="1">
                  <a:txBody>
                    <a:bodyPr/>
                    <a:lstStyle/>
                    <a:p>
                      <a:pPr rtl="1"/>
                      <a:endParaRPr lang="ar-IQ"/>
                    </a:p>
                  </a:txBody>
                  <a:tcPr/>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Record Start / Stop</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2"/>
                  </a:ext>
                </a:extLst>
              </a:tr>
              <a:tr h="1327974">
                <a:tc>
                  <a:txBody>
                    <a:bodyPr/>
                    <a:lstStyle/>
                    <a:p>
                      <a:pPr marL="50800" algn="ctr">
                        <a:spcAft>
                          <a:spcPts val="0"/>
                        </a:spcAft>
                      </a:pPr>
                      <a:r>
                        <a:rPr lang="en-GB" sz="2400" b="1">
                          <a:solidFill>
                            <a:schemeClr val="tx1"/>
                          </a:solidFill>
                          <a:effectLst/>
                        </a:rPr>
                        <a:t> </a:t>
                      </a:r>
                      <a:endParaRPr lang="en-US" sz="2400" b="1">
                        <a:solidFill>
                          <a:schemeClr val="tx1"/>
                        </a:solidFill>
                        <a:effectLst/>
                        <a:latin typeface="Arial"/>
                        <a:ea typeface="Arial"/>
                        <a:cs typeface="Arial"/>
                      </a:endParaRPr>
                    </a:p>
                  </a:txBody>
                  <a:tcPr marL="0" marR="0" marT="0" marB="0"/>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800" algn="ctr">
                        <a:spcAft>
                          <a:spcPts val="0"/>
                        </a:spcAft>
                      </a:pPr>
                      <a:r>
                        <a:rPr lang="en-GB" sz="2400" b="1" dirty="0">
                          <a:solidFill>
                            <a:schemeClr val="tx1"/>
                          </a:solidFill>
                          <a:effectLst/>
                        </a:rPr>
                        <a:t>BP Start / Stop</a:t>
                      </a:r>
                      <a:endParaRPr lang="en-US" sz="2400" b="1" dirty="0">
                        <a:solidFill>
                          <a:schemeClr val="tx1"/>
                        </a:solidFill>
                        <a:effectLst/>
                        <a:latin typeface="Arial"/>
                        <a:ea typeface="Arial"/>
                        <a:cs typeface="Arial"/>
                      </a:endParaRPr>
                    </a:p>
                  </a:txBody>
                  <a:tcPr marL="0" marR="0" marT="0" marB="0"/>
                </a:tc>
                <a:tc vMerge="1">
                  <a:txBody>
                    <a:bodyPr/>
                    <a:lstStyle/>
                    <a:p>
                      <a:pPr rtl="1"/>
                      <a:endParaRPr lang="ar-IQ"/>
                    </a:p>
                  </a:txBody>
                  <a:tcPr/>
                </a:tc>
                <a:tc>
                  <a:txBody>
                    <a:bodyPr/>
                    <a:lstStyle/>
                    <a:p>
                      <a:pPr marL="50800" algn="ctr">
                        <a:spcBef>
                          <a:spcPts val="25"/>
                        </a:spcBef>
                        <a:spcAft>
                          <a:spcPts val="0"/>
                        </a:spcAft>
                      </a:pPr>
                      <a:r>
                        <a:rPr lang="en-GB" sz="2400" b="1" dirty="0">
                          <a:solidFill>
                            <a:schemeClr val="tx1"/>
                          </a:solidFill>
                          <a:effectLst/>
                        </a:rPr>
                        <a:t> </a:t>
                      </a:r>
                      <a:endParaRPr lang="en-US" sz="2400" b="1" dirty="0">
                        <a:solidFill>
                          <a:schemeClr val="tx1"/>
                        </a:solidFill>
                        <a:effectLst/>
                      </a:endParaRPr>
                    </a:p>
                    <a:p>
                      <a:pPr marL="50165" algn="ctr">
                        <a:spcAft>
                          <a:spcPts val="0"/>
                        </a:spcAft>
                      </a:pPr>
                      <a:r>
                        <a:rPr lang="en-GB" sz="2400" b="1" dirty="0">
                          <a:solidFill>
                            <a:schemeClr val="tx1"/>
                          </a:solidFill>
                          <a:effectLst/>
                        </a:rPr>
                        <a:t>Main Menu</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3"/>
                  </a:ext>
                </a:extLst>
              </a:tr>
            </a:tbl>
          </a:graphicData>
        </a:graphic>
      </p:graphicFrame>
      <p:grpSp>
        <p:nvGrpSpPr>
          <p:cNvPr id="5" name="Group 27"/>
          <p:cNvGrpSpPr>
            <a:grpSpLocks/>
          </p:cNvGrpSpPr>
          <p:nvPr/>
        </p:nvGrpSpPr>
        <p:grpSpPr bwMode="auto">
          <a:xfrm>
            <a:off x="2020318" y="2394040"/>
            <a:ext cx="702481" cy="696327"/>
            <a:chOff x="0" y="0"/>
            <a:chExt cx="424" cy="596"/>
          </a:xfrm>
        </p:grpSpPr>
        <p:sp>
          <p:nvSpPr>
            <p:cNvPr id="6" name="Freeform 32"/>
            <p:cNvSpPr>
              <a:spLocks/>
            </p:cNvSpPr>
            <p:nvPr/>
          </p:nvSpPr>
          <p:spPr bwMode="auto">
            <a:xfrm>
              <a:off x="0" y="0"/>
              <a:ext cx="392" cy="564"/>
            </a:xfrm>
            <a:custGeom>
              <a:avLst/>
              <a:gdLst>
                <a:gd name="T0" fmla="*/ 308 w 392"/>
                <a:gd name="T1" fmla="*/ 0 h 564"/>
                <a:gd name="T2" fmla="*/ 84 w 392"/>
                <a:gd name="T3" fmla="*/ 0 h 564"/>
                <a:gd name="T4" fmla="*/ 51 w 392"/>
                <a:gd name="T5" fmla="*/ 7 h 564"/>
                <a:gd name="T6" fmla="*/ 25 w 392"/>
                <a:gd name="T7" fmla="*/ 25 h 564"/>
                <a:gd name="T8" fmla="*/ 7 w 392"/>
                <a:gd name="T9" fmla="*/ 51 h 564"/>
                <a:gd name="T10" fmla="*/ 0 w 392"/>
                <a:gd name="T11" fmla="*/ 84 h 564"/>
                <a:gd name="T12" fmla="*/ 0 w 392"/>
                <a:gd name="T13" fmla="*/ 479 h 564"/>
                <a:gd name="T14" fmla="*/ 7 w 392"/>
                <a:gd name="T15" fmla="*/ 512 h 564"/>
                <a:gd name="T16" fmla="*/ 25 w 392"/>
                <a:gd name="T17" fmla="*/ 539 h 564"/>
                <a:gd name="T18" fmla="*/ 51 w 392"/>
                <a:gd name="T19" fmla="*/ 557 h 564"/>
                <a:gd name="T20" fmla="*/ 84 w 392"/>
                <a:gd name="T21" fmla="*/ 563 h 564"/>
                <a:gd name="T22" fmla="*/ 308 w 392"/>
                <a:gd name="T23" fmla="*/ 563 h 564"/>
                <a:gd name="T24" fmla="*/ 341 w 392"/>
                <a:gd name="T25" fmla="*/ 557 h 564"/>
                <a:gd name="T26" fmla="*/ 367 w 392"/>
                <a:gd name="T27" fmla="*/ 539 h 564"/>
                <a:gd name="T28" fmla="*/ 385 w 392"/>
                <a:gd name="T29" fmla="*/ 512 h 564"/>
                <a:gd name="T30" fmla="*/ 392 w 392"/>
                <a:gd name="T31" fmla="*/ 479 h 564"/>
                <a:gd name="T32" fmla="*/ 392 w 392"/>
                <a:gd name="T33" fmla="*/ 84 h 564"/>
                <a:gd name="T34" fmla="*/ 385 w 392"/>
                <a:gd name="T35" fmla="*/ 51 h 564"/>
                <a:gd name="T36" fmla="*/ 367 w 392"/>
                <a:gd name="T37" fmla="*/ 25 h 564"/>
                <a:gd name="T38" fmla="*/ 341 w 392"/>
                <a:gd name="T39" fmla="*/ 7 h 564"/>
                <a:gd name="T40" fmla="*/ 308 w 392"/>
                <a:gd name="T41"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2" h="564">
                  <a:moveTo>
                    <a:pt x="308" y="0"/>
                  </a:moveTo>
                  <a:lnTo>
                    <a:pt x="84" y="0"/>
                  </a:lnTo>
                  <a:lnTo>
                    <a:pt x="51" y="7"/>
                  </a:lnTo>
                  <a:lnTo>
                    <a:pt x="25" y="25"/>
                  </a:lnTo>
                  <a:lnTo>
                    <a:pt x="7" y="51"/>
                  </a:lnTo>
                  <a:lnTo>
                    <a:pt x="0" y="84"/>
                  </a:lnTo>
                  <a:lnTo>
                    <a:pt x="0" y="479"/>
                  </a:lnTo>
                  <a:lnTo>
                    <a:pt x="7" y="512"/>
                  </a:lnTo>
                  <a:lnTo>
                    <a:pt x="25" y="539"/>
                  </a:lnTo>
                  <a:lnTo>
                    <a:pt x="51" y="557"/>
                  </a:lnTo>
                  <a:lnTo>
                    <a:pt x="84" y="563"/>
                  </a:lnTo>
                  <a:lnTo>
                    <a:pt x="308" y="563"/>
                  </a:lnTo>
                  <a:lnTo>
                    <a:pt x="341" y="557"/>
                  </a:lnTo>
                  <a:lnTo>
                    <a:pt x="367" y="539"/>
                  </a:lnTo>
                  <a:lnTo>
                    <a:pt x="385" y="512"/>
                  </a:lnTo>
                  <a:lnTo>
                    <a:pt x="392" y="479"/>
                  </a:lnTo>
                  <a:lnTo>
                    <a:pt x="392" y="84"/>
                  </a:lnTo>
                  <a:lnTo>
                    <a:pt x="385" y="51"/>
                  </a:lnTo>
                  <a:lnTo>
                    <a:pt x="367" y="25"/>
                  </a:lnTo>
                  <a:lnTo>
                    <a:pt x="341" y="7"/>
                  </a:lnTo>
                  <a:lnTo>
                    <a:pt x="30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7" name="Freeform 31"/>
            <p:cNvSpPr>
              <a:spLocks/>
            </p:cNvSpPr>
            <p:nvPr/>
          </p:nvSpPr>
          <p:spPr bwMode="auto">
            <a:xfrm>
              <a:off x="32" y="32"/>
              <a:ext cx="392" cy="564"/>
            </a:xfrm>
            <a:custGeom>
              <a:avLst/>
              <a:gdLst>
                <a:gd name="T0" fmla="+- 0 340 32"/>
                <a:gd name="T1" fmla="*/ T0 w 392"/>
                <a:gd name="T2" fmla="+- 0 33 33"/>
                <a:gd name="T3" fmla="*/ 33 h 564"/>
                <a:gd name="T4" fmla="+- 0 116 32"/>
                <a:gd name="T5" fmla="*/ T4 w 392"/>
                <a:gd name="T6" fmla="+- 0 33 33"/>
                <a:gd name="T7" fmla="*/ 33 h 564"/>
                <a:gd name="T8" fmla="+- 0 83 32"/>
                <a:gd name="T9" fmla="*/ T8 w 392"/>
                <a:gd name="T10" fmla="+- 0 39 33"/>
                <a:gd name="T11" fmla="*/ 39 h 564"/>
                <a:gd name="T12" fmla="+- 0 57 32"/>
                <a:gd name="T13" fmla="*/ T12 w 392"/>
                <a:gd name="T14" fmla="+- 0 57 33"/>
                <a:gd name="T15" fmla="*/ 57 h 564"/>
                <a:gd name="T16" fmla="+- 0 39 32"/>
                <a:gd name="T17" fmla="*/ T16 w 392"/>
                <a:gd name="T18" fmla="+- 0 84 33"/>
                <a:gd name="T19" fmla="*/ 84 h 564"/>
                <a:gd name="T20" fmla="+- 0 32 32"/>
                <a:gd name="T21" fmla="*/ T20 w 392"/>
                <a:gd name="T22" fmla="+- 0 117 33"/>
                <a:gd name="T23" fmla="*/ 117 h 564"/>
                <a:gd name="T24" fmla="+- 0 32 32"/>
                <a:gd name="T25" fmla="*/ T24 w 392"/>
                <a:gd name="T26" fmla="+- 0 512 33"/>
                <a:gd name="T27" fmla="*/ 512 h 564"/>
                <a:gd name="T28" fmla="+- 0 39 32"/>
                <a:gd name="T29" fmla="*/ T28 w 392"/>
                <a:gd name="T30" fmla="+- 0 545 33"/>
                <a:gd name="T31" fmla="*/ 545 h 564"/>
                <a:gd name="T32" fmla="+- 0 57 32"/>
                <a:gd name="T33" fmla="*/ T32 w 392"/>
                <a:gd name="T34" fmla="+- 0 571 33"/>
                <a:gd name="T35" fmla="*/ 571 h 564"/>
                <a:gd name="T36" fmla="+- 0 83 32"/>
                <a:gd name="T37" fmla="*/ T36 w 392"/>
                <a:gd name="T38" fmla="+- 0 589 33"/>
                <a:gd name="T39" fmla="*/ 589 h 564"/>
                <a:gd name="T40" fmla="+- 0 116 32"/>
                <a:gd name="T41" fmla="*/ T40 w 392"/>
                <a:gd name="T42" fmla="+- 0 596 33"/>
                <a:gd name="T43" fmla="*/ 596 h 564"/>
                <a:gd name="T44" fmla="+- 0 340 32"/>
                <a:gd name="T45" fmla="*/ T44 w 392"/>
                <a:gd name="T46" fmla="+- 0 596 33"/>
                <a:gd name="T47" fmla="*/ 596 h 564"/>
                <a:gd name="T48" fmla="+- 0 373 32"/>
                <a:gd name="T49" fmla="*/ T48 w 392"/>
                <a:gd name="T50" fmla="+- 0 589 33"/>
                <a:gd name="T51" fmla="*/ 589 h 564"/>
                <a:gd name="T52" fmla="+- 0 399 32"/>
                <a:gd name="T53" fmla="*/ T52 w 392"/>
                <a:gd name="T54" fmla="+- 0 571 33"/>
                <a:gd name="T55" fmla="*/ 571 h 564"/>
                <a:gd name="T56" fmla="+- 0 417 32"/>
                <a:gd name="T57" fmla="*/ T56 w 392"/>
                <a:gd name="T58" fmla="+- 0 545 33"/>
                <a:gd name="T59" fmla="*/ 545 h 564"/>
                <a:gd name="T60" fmla="+- 0 424 32"/>
                <a:gd name="T61" fmla="*/ T60 w 392"/>
                <a:gd name="T62" fmla="+- 0 512 33"/>
                <a:gd name="T63" fmla="*/ 512 h 564"/>
                <a:gd name="T64" fmla="+- 0 424 32"/>
                <a:gd name="T65" fmla="*/ T64 w 392"/>
                <a:gd name="T66" fmla="+- 0 117 33"/>
                <a:gd name="T67" fmla="*/ 117 h 564"/>
                <a:gd name="T68" fmla="+- 0 417 32"/>
                <a:gd name="T69" fmla="*/ T68 w 392"/>
                <a:gd name="T70" fmla="+- 0 84 33"/>
                <a:gd name="T71" fmla="*/ 84 h 564"/>
                <a:gd name="T72" fmla="+- 0 399 32"/>
                <a:gd name="T73" fmla="*/ T72 w 392"/>
                <a:gd name="T74" fmla="+- 0 57 33"/>
                <a:gd name="T75" fmla="*/ 57 h 564"/>
                <a:gd name="T76" fmla="+- 0 373 32"/>
                <a:gd name="T77" fmla="*/ T76 w 392"/>
                <a:gd name="T78" fmla="+- 0 39 33"/>
                <a:gd name="T79" fmla="*/ 39 h 564"/>
                <a:gd name="T80" fmla="+- 0 340 32"/>
                <a:gd name="T81" fmla="*/ T80 w 392"/>
                <a:gd name="T82" fmla="+- 0 33 33"/>
                <a:gd name="T83" fmla="*/ 33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92" h="564">
                  <a:moveTo>
                    <a:pt x="308" y="0"/>
                  </a:moveTo>
                  <a:lnTo>
                    <a:pt x="84" y="0"/>
                  </a:lnTo>
                  <a:lnTo>
                    <a:pt x="51" y="6"/>
                  </a:lnTo>
                  <a:lnTo>
                    <a:pt x="25" y="24"/>
                  </a:lnTo>
                  <a:lnTo>
                    <a:pt x="7" y="51"/>
                  </a:lnTo>
                  <a:lnTo>
                    <a:pt x="0" y="84"/>
                  </a:lnTo>
                  <a:lnTo>
                    <a:pt x="0" y="479"/>
                  </a:lnTo>
                  <a:lnTo>
                    <a:pt x="7" y="512"/>
                  </a:lnTo>
                  <a:lnTo>
                    <a:pt x="25" y="538"/>
                  </a:lnTo>
                  <a:lnTo>
                    <a:pt x="51" y="556"/>
                  </a:lnTo>
                  <a:lnTo>
                    <a:pt x="84" y="563"/>
                  </a:lnTo>
                  <a:lnTo>
                    <a:pt x="308" y="563"/>
                  </a:lnTo>
                  <a:lnTo>
                    <a:pt x="341" y="556"/>
                  </a:lnTo>
                  <a:lnTo>
                    <a:pt x="367" y="538"/>
                  </a:lnTo>
                  <a:lnTo>
                    <a:pt x="385" y="512"/>
                  </a:lnTo>
                  <a:lnTo>
                    <a:pt x="392" y="479"/>
                  </a:lnTo>
                  <a:lnTo>
                    <a:pt x="392" y="84"/>
                  </a:lnTo>
                  <a:lnTo>
                    <a:pt x="385" y="51"/>
                  </a:lnTo>
                  <a:lnTo>
                    <a:pt x="367" y="24"/>
                  </a:lnTo>
                  <a:lnTo>
                    <a:pt x="341" y="6"/>
                  </a:lnTo>
                  <a:lnTo>
                    <a:pt x="308"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8" name="Freeform 30"/>
            <p:cNvSpPr>
              <a:spLocks/>
            </p:cNvSpPr>
            <p:nvPr/>
          </p:nvSpPr>
          <p:spPr bwMode="auto">
            <a:xfrm>
              <a:off x="14" y="15"/>
              <a:ext cx="392" cy="564"/>
            </a:xfrm>
            <a:custGeom>
              <a:avLst/>
              <a:gdLst>
                <a:gd name="T0" fmla="+- 0 322 14"/>
                <a:gd name="T1" fmla="*/ T0 w 392"/>
                <a:gd name="T2" fmla="+- 0 16 16"/>
                <a:gd name="T3" fmla="*/ 16 h 564"/>
                <a:gd name="T4" fmla="+- 0 98 14"/>
                <a:gd name="T5" fmla="*/ T4 w 392"/>
                <a:gd name="T6" fmla="+- 0 16 16"/>
                <a:gd name="T7" fmla="*/ 16 h 564"/>
                <a:gd name="T8" fmla="+- 0 66 14"/>
                <a:gd name="T9" fmla="*/ T8 w 392"/>
                <a:gd name="T10" fmla="+- 0 23 16"/>
                <a:gd name="T11" fmla="*/ 23 h 564"/>
                <a:gd name="T12" fmla="+- 0 39 14"/>
                <a:gd name="T13" fmla="*/ T12 w 392"/>
                <a:gd name="T14" fmla="+- 0 40 16"/>
                <a:gd name="T15" fmla="*/ 40 h 564"/>
                <a:gd name="T16" fmla="+- 0 21 14"/>
                <a:gd name="T17" fmla="*/ T16 w 392"/>
                <a:gd name="T18" fmla="+- 0 67 16"/>
                <a:gd name="T19" fmla="*/ 67 h 564"/>
                <a:gd name="T20" fmla="+- 0 14 14"/>
                <a:gd name="T21" fmla="*/ T20 w 392"/>
                <a:gd name="T22" fmla="+- 0 100 16"/>
                <a:gd name="T23" fmla="*/ 100 h 564"/>
                <a:gd name="T24" fmla="+- 0 14 14"/>
                <a:gd name="T25" fmla="*/ T24 w 392"/>
                <a:gd name="T26" fmla="+- 0 495 16"/>
                <a:gd name="T27" fmla="*/ 495 h 564"/>
                <a:gd name="T28" fmla="+- 0 21 14"/>
                <a:gd name="T29" fmla="*/ T28 w 392"/>
                <a:gd name="T30" fmla="+- 0 528 16"/>
                <a:gd name="T31" fmla="*/ 528 h 564"/>
                <a:gd name="T32" fmla="+- 0 39 14"/>
                <a:gd name="T33" fmla="*/ T32 w 392"/>
                <a:gd name="T34" fmla="+- 0 555 16"/>
                <a:gd name="T35" fmla="*/ 555 h 564"/>
                <a:gd name="T36" fmla="+- 0 66 14"/>
                <a:gd name="T37" fmla="*/ T36 w 392"/>
                <a:gd name="T38" fmla="+- 0 573 16"/>
                <a:gd name="T39" fmla="*/ 573 h 564"/>
                <a:gd name="T40" fmla="+- 0 98 14"/>
                <a:gd name="T41" fmla="*/ T40 w 392"/>
                <a:gd name="T42" fmla="+- 0 579 16"/>
                <a:gd name="T43" fmla="*/ 579 h 564"/>
                <a:gd name="T44" fmla="+- 0 322 14"/>
                <a:gd name="T45" fmla="*/ T44 w 392"/>
                <a:gd name="T46" fmla="+- 0 579 16"/>
                <a:gd name="T47" fmla="*/ 579 h 564"/>
                <a:gd name="T48" fmla="+- 0 355 14"/>
                <a:gd name="T49" fmla="*/ T48 w 392"/>
                <a:gd name="T50" fmla="+- 0 573 16"/>
                <a:gd name="T51" fmla="*/ 573 h 564"/>
                <a:gd name="T52" fmla="+- 0 382 14"/>
                <a:gd name="T53" fmla="*/ T52 w 392"/>
                <a:gd name="T54" fmla="+- 0 555 16"/>
                <a:gd name="T55" fmla="*/ 555 h 564"/>
                <a:gd name="T56" fmla="+- 0 400 14"/>
                <a:gd name="T57" fmla="*/ T56 w 392"/>
                <a:gd name="T58" fmla="+- 0 528 16"/>
                <a:gd name="T59" fmla="*/ 528 h 564"/>
                <a:gd name="T60" fmla="+- 0 406 14"/>
                <a:gd name="T61" fmla="*/ T60 w 392"/>
                <a:gd name="T62" fmla="+- 0 495 16"/>
                <a:gd name="T63" fmla="*/ 495 h 564"/>
                <a:gd name="T64" fmla="+- 0 406 14"/>
                <a:gd name="T65" fmla="*/ T64 w 392"/>
                <a:gd name="T66" fmla="+- 0 100 16"/>
                <a:gd name="T67" fmla="*/ 100 h 564"/>
                <a:gd name="T68" fmla="+- 0 400 14"/>
                <a:gd name="T69" fmla="*/ T68 w 392"/>
                <a:gd name="T70" fmla="+- 0 67 16"/>
                <a:gd name="T71" fmla="*/ 67 h 564"/>
                <a:gd name="T72" fmla="+- 0 382 14"/>
                <a:gd name="T73" fmla="*/ T72 w 392"/>
                <a:gd name="T74" fmla="+- 0 40 16"/>
                <a:gd name="T75" fmla="*/ 40 h 564"/>
                <a:gd name="T76" fmla="+- 0 355 14"/>
                <a:gd name="T77" fmla="*/ T76 w 392"/>
                <a:gd name="T78" fmla="+- 0 23 16"/>
                <a:gd name="T79" fmla="*/ 23 h 564"/>
                <a:gd name="T80" fmla="+- 0 322 14"/>
                <a:gd name="T81" fmla="*/ T80 w 392"/>
                <a:gd name="T82" fmla="+- 0 16 16"/>
                <a:gd name="T83" fmla="*/ 1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92" h="564">
                  <a:moveTo>
                    <a:pt x="308" y="0"/>
                  </a:moveTo>
                  <a:lnTo>
                    <a:pt x="84" y="0"/>
                  </a:lnTo>
                  <a:lnTo>
                    <a:pt x="52" y="7"/>
                  </a:lnTo>
                  <a:lnTo>
                    <a:pt x="25" y="24"/>
                  </a:lnTo>
                  <a:lnTo>
                    <a:pt x="7" y="51"/>
                  </a:lnTo>
                  <a:lnTo>
                    <a:pt x="0" y="84"/>
                  </a:lnTo>
                  <a:lnTo>
                    <a:pt x="0" y="479"/>
                  </a:lnTo>
                  <a:lnTo>
                    <a:pt x="7" y="512"/>
                  </a:lnTo>
                  <a:lnTo>
                    <a:pt x="25" y="539"/>
                  </a:lnTo>
                  <a:lnTo>
                    <a:pt x="52" y="557"/>
                  </a:lnTo>
                  <a:lnTo>
                    <a:pt x="84" y="563"/>
                  </a:lnTo>
                  <a:lnTo>
                    <a:pt x="308" y="563"/>
                  </a:lnTo>
                  <a:lnTo>
                    <a:pt x="341" y="557"/>
                  </a:lnTo>
                  <a:lnTo>
                    <a:pt x="368" y="539"/>
                  </a:lnTo>
                  <a:lnTo>
                    <a:pt x="386" y="512"/>
                  </a:lnTo>
                  <a:lnTo>
                    <a:pt x="392" y="479"/>
                  </a:lnTo>
                  <a:lnTo>
                    <a:pt x="392" y="84"/>
                  </a:lnTo>
                  <a:lnTo>
                    <a:pt x="386" y="51"/>
                  </a:lnTo>
                  <a:lnTo>
                    <a:pt x="368" y="24"/>
                  </a:lnTo>
                  <a:lnTo>
                    <a:pt x="341" y="7"/>
                  </a:lnTo>
                  <a:lnTo>
                    <a:pt x="308"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9" name="Freeform 29"/>
            <p:cNvSpPr>
              <a:spLocks/>
            </p:cNvSpPr>
            <p:nvPr/>
          </p:nvSpPr>
          <p:spPr bwMode="auto">
            <a:xfrm>
              <a:off x="28" y="36"/>
              <a:ext cx="364" cy="523"/>
            </a:xfrm>
            <a:custGeom>
              <a:avLst/>
              <a:gdLst>
                <a:gd name="T0" fmla="+- 0 314 28"/>
                <a:gd name="T1" fmla="*/ T0 w 364"/>
                <a:gd name="T2" fmla="+- 0 36 36"/>
                <a:gd name="T3" fmla="*/ 36 h 523"/>
                <a:gd name="T4" fmla="+- 0 106 28"/>
                <a:gd name="T5" fmla="*/ T4 w 364"/>
                <a:gd name="T6" fmla="+- 0 36 36"/>
                <a:gd name="T7" fmla="*/ 36 h 523"/>
                <a:gd name="T8" fmla="+- 0 76 28"/>
                <a:gd name="T9" fmla="*/ T8 w 364"/>
                <a:gd name="T10" fmla="+- 0 42 36"/>
                <a:gd name="T11" fmla="*/ 42 h 523"/>
                <a:gd name="T12" fmla="+- 0 51 28"/>
                <a:gd name="T13" fmla="*/ T12 w 364"/>
                <a:gd name="T14" fmla="+- 0 59 36"/>
                <a:gd name="T15" fmla="*/ 59 h 523"/>
                <a:gd name="T16" fmla="+- 0 35 28"/>
                <a:gd name="T17" fmla="*/ T16 w 364"/>
                <a:gd name="T18" fmla="+- 0 84 36"/>
                <a:gd name="T19" fmla="*/ 84 h 523"/>
                <a:gd name="T20" fmla="+- 0 28 28"/>
                <a:gd name="T21" fmla="*/ T20 w 364"/>
                <a:gd name="T22" fmla="+- 0 114 36"/>
                <a:gd name="T23" fmla="*/ 114 h 523"/>
                <a:gd name="T24" fmla="+- 0 28 28"/>
                <a:gd name="T25" fmla="*/ T24 w 364"/>
                <a:gd name="T26" fmla="+- 0 481 36"/>
                <a:gd name="T27" fmla="*/ 481 h 523"/>
                <a:gd name="T28" fmla="+- 0 35 28"/>
                <a:gd name="T29" fmla="*/ T28 w 364"/>
                <a:gd name="T30" fmla="+- 0 511 36"/>
                <a:gd name="T31" fmla="*/ 511 h 523"/>
                <a:gd name="T32" fmla="+- 0 51 28"/>
                <a:gd name="T33" fmla="*/ T32 w 364"/>
                <a:gd name="T34" fmla="+- 0 536 36"/>
                <a:gd name="T35" fmla="*/ 536 h 523"/>
                <a:gd name="T36" fmla="+- 0 76 28"/>
                <a:gd name="T37" fmla="*/ T36 w 364"/>
                <a:gd name="T38" fmla="+- 0 553 36"/>
                <a:gd name="T39" fmla="*/ 553 h 523"/>
                <a:gd name="T40" fmla="+- 0 106 28"/>
                <a:gd name="T41" fmla="*/ T40 w 364"/>
                <a:gd name="T42" fmla="+- 0 559 36"/>
                <a:gd name="T43" fmla="*/ 559 h 523"/>
                <a:gd name="T44" fmla="+- 0 314 28"/>
                <a:gd name="T45" fmla="*/ T44 w 364"/>
                <a:gd name="T46" fmla="+- 0 559 36"/>
                <a:gd name="T47" fmla="*/ 559 h 523"/>
                <a:gd name="T48" fmla="+- 0 345 28"/>
                <a:gd name="T49" fmla="*/ T48 w 364"/>
                <a:gd name="T50" fmla="+- 0 553 36"/>
                <a:gd name="T51" fmla="*/ 553 h 523"/>
                <a:gd name="T52" fmla="+- 0 369 28"/>
                <a:gd name="T53" fmla="*/ T52 w 364"/>
                <a:gd name="T54" fmla="+- 0 536 36"/>
                <a:gd name="T55" fmla="*/ 536 h 523"/>
                <a:gd name="T56" fmla="+- 0 386 28"/>
                <a:gd name="T57" fmla="*/ T56 w 364"/>
                <a:gd name="T58" fmla="+- 0 511 36"/>
                <a:gd name="T59" fmla="*/ 511 h 523"/>
                <a:gd name="T60" fmla="+- 0 392 28"/>
                <a:gd name="T61" fmla="*/ T60 w 364"/>
                <a:gd name="T62" fmla="+- 0 481 36"/>
                <a:gd name="T63" fmla="*/ 481 h 523"/>
                <a:gd name="T64" fmla="+- 0 392 28"/>
                <a:gd name="T65" fmla="*/ T64 w 364"/>
                <a:gd name="T66" fmla="+- 0 114 36"/>
                <a:gd name="T67" fmla="*/ 114 h 523"/>
                <a:gd name="T68" fmla="+- 0 386 28"/>
                <a:gd name="T69" fmla="*/ T68 w 364"/>
                <a:gd name="T70" fmla="+- 0 84 36"/>
                <a:gd name="T71" fmla="*/ 84 h 523"/>
                <a:gd name="T72" fmla="+- 0 369 28"/>
                <a:gd name="T73" fmla="*/ T72 w 364"/>
                <a:gd name="T74" fmla="+- 0 59 36"/>
                <a:gd name="T75" fmla="*/ 59 h 523"/>
                <a:gd name="T76" fmla="+- 0 345 28"/>
                <a:gd name="T77" fmla="*/ T76 w 364"/>
                <a:gd name="T78" fmla="+- 0 42 36"/>
                <a:gd name="T79" fmla="*/ 42 h 523"/>
                <a:gd name="T80" fmla="+- 0 314 28"/>
                <a:gd name="T81" fmla="*/ T80 w 364"/>
                <a:gd name="T82" fmla="+- 0 36 36"/>
                <a:gd name="T83" fmla="*/ 36 h 5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4" h="523">
                  <a:moveTo>
                    <a:pt x="286" y="0"/>
                  </a:moveTo>
                  <a:lnTo>
                    <a:pt x="78" y="0"/>
                  </a:lnTo>
                  <a:lnTo>
                    <a:pt x="48" y="6"/>
                  </a:lnTo>
                  <a:lnTo>
                    <a:pt x="23" y="23"/>
                  </a:lnTo>
                  <a:lnTo>
                    <a:pt x="7" y="48"/>
                  </a:lnTo>
                  <a:lnTo>
                    <a:pt x="0" y="78"/>
                  </a:lnTo>
                  <a:lnTo>
                    <a:pt x="0" y="445"/>
                  </a:lnTo>
                  <a:lnTo>
                    <a:pt x="7" y="475"/>
                  </a:lnTo>
                  <a:lnTo>
                    <a:pt x="23" y="500"/>
                  </a:lnTo>
                  <a:lnTo>
                    <a:pt x="48" y="517"/>
                  </a:lnTo>
                  <a:lnTo>
                    <a:pt x="78" y="523"/>
                  </a:lnTo>
                  <a:lnTo>
                    <a:pt x="286" y="523"/>
                  </a:lnTo>
                  <a:lnTo>
                    <a:pt x="317" y="517"/>
                  </a:lnTo>
                  <a:lnTo>
                    <a:pt x="341" y="500"/>
                  </a:lnTo>
                  <a:lnTo>
                    <a:pt x="358" y="475"/>
                  </a:lnTo>
                  <a:lnTo>
                    <a:pt x="364" y="445"/>
                  </a:lnTo>
                  <a:lnTo>
                    <a:pt x="364" y="78"/>
                  </a:lnTo>
                  <a:lnTo>
                    <a:pt x="358" y="48"/>
                  </a:lnTo>
                  <a:lnTo>
                    <a:pt x="341" y="23"/>
                  </a:lnTo>
                  <a:lnTo>
                    <a:pt x="317" y="6"/>
                  </a:lnTo>
                  <a:lnTo>
                    <a:pt x="2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76"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 y="181"/>
              <a:ext cx="251" cy="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21"/>
          <p:cNvGrpSpPr>
            <a:grpSpLocks/>
          </p:cNvGrpSpPr>
          <p:nvPr/>
        </p:nvGrpSpPr>
        <p:grpSpPr bwMode="auto">
          <a:xfrm>
            <a:off x="5930138" y="2332606"/>
            <a:ext cx="628037" cy="981125"/>
            <a:chOff x="0" y="0"/>
            <a:chExt cx="339" cy="476"/>
          </a:xfrm>
        </p:grpSpPr>
        <p:sp>
          <p:nvSpPr>
            <p:cNvPr id="11" name="Freeform 26"/>
            <p:cNvSpPr>
              <a:spLocks/>
            </p:cNvSpPr>
            <p:nvPr/>
          </p:nvSpPr>
          <p:spPr bwMode="auto">
            <a:xfrm>
              <a:off x="0" y="0"/>
              <a:ext cx="313" cy="450"/>
            </a:xfrm>
            <a:custGeom>
              <a:avLst/>
              <a:gdLst>
                <a:gd name="T0" fmla="*/ 246 w 313"/>
                <a:gd name="T1" fmla="*/ 0 h 450"/>
                <a:gd name="T2" fmla="*/ 67 w 313"/>
                <a:gd name="T3" fmla="*/ 0 h 450"/>
                <a:gd name="T4" fmla="*/ 41 w 313"/>
                <a:gd name="T5" fmla="*/ 5 h 450"/>
                <a:gd name="T6" fmla="*/ 20 w 313"/>
                <a:gd name="T7" fmla="*/ 20 h 450"/>
                <a:gd name="T8" fmla="*/ 5 w 313"/>
                <a:gd name="T9" fmla="*/ 41 h 450"/>
                <a:gd name="T10" fmla="*/ 0 w 313"/>
                <a:gd name="T11" fmla="*/ 67 h 450"/>
                <a:gd name="T12" fmla="*/ 0 w 313"/>
                <a:gd name="T13" fmla="*/ 382 h 450"/>
                <a:gd name="T14" fmla="*/ 5 w 313"/>
                <a:gd name="T15" fmla="*/ 409 h 450"/>
                <a:gd name="T16" fmla="*/ 20 w 313"/>
                <a:gd name="T17" fmla="*/ 430 h 450"/>
                <a:gd name="T18" fmla="*/ 41 w 313"/>
                <a:gd name="T19" fmla="*/ 444 h 450"/>
                <a:gd name="T20" fmla="*/ 67 w 313"/>
                <a:gd name="T21" fmla="*/ 449 h 450"/>
                <a:gd name="T22" fmla="*/ 246 w 313"/>
                <a:gd name="T23" fmla="*/ 449 h 450"/>
                <a:gd name="T24" fmla="*/ 272 w 313"/>
                <a:gd name="T25" fmla="*/ 444 h 450"/>
                <a:gd name="T26" fmla="*/ 293 w 313"/>
                <a:gd name="T27" fmla="*/ 430 h 450"/>
                <a:gd name="T28" fmla="*/ 307 w 313"/>
                <a:gd name="T29" fmla="*/ 409 h 450"/>
                <a:gd name="T30" fmla="*/ 313 w 313"/>
                <a:gd name="T31" fmla="*/ 382 h 450"/>
                <a:gd name="T32" fmla="*/ 313 w 313"/>
                <a:gd name="T33" fmla="*/ 67 h 450"/>
                <a:gd name="T34" fmla="*/ 307 w 313"/>
                <a:gd name="T35" fmla="*/ 41 h 450"/>
                <a:gd name="T36" fmla="*/ 293 w 313"/>
                <a:gd name="T37" fmla="*/ 20 h 450"/>
                <a:gd name="T38" fmla="*/ 272 w 313"/>
                <a:gd name="T39" fmla="*/ 5 h 450"/>
                <a:gd name="T40" fmla="*/ 246 w 313"/>
                <a:gd name="T4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3" h="450">
                  <a:moveTo>
                    <a:pt x="246" y="0"/>
                  </a:moveTo>
                  <a:lnTo>
                    <a:pt x="67" y="0"/>
                  </a:lnTo>
                  <a:lnTo>
                    <a:pt x="41" y="5"/>
                  </a:lnTo>
                  <a:lnTo>
                    <a:pt x="20" y="20"/>
                  </a:lnTo>
                  <a:lnTo>
                    <a:pt x="5" y="41"/>
                  </a:lnTo>
                  <a:lnTo>
                    <a:pt x="0" y="67"/>
                  </a:lnTo>
                  <a:lnTo>
                    <a:pt x="0" y="382"/>
                  </a:lnTo>
                  <a:lnTo>
                    <a:pt x="5" y="409"/>
                  </a:lnTo>
                  <a:lnTo>
                    <a:pt x="20" y="430"/>
                  </a:lnTo>
                  <a:lnTo>
                    <a:pt x="41" y="444"/>
                  </a:lnTo>
                  <a:lnTo>
                    <a:pt x="67" y="449"/>
                  </a:lnTo>
                  <a:lnTo>
                    <a:pt x="246" y="449"/>
                  </a:lnTo>
                  <a:lnTo>
                    <a:pt x="272" y="444"/>
                  </a:lnTo>
                  <a:lnTo>
                    <a:pt x="293" y="430"/>
                  </a:lnTo>
                  <a:lnTo>
                    <a:pt x="307" y="409"/>
                  </a:lnTo>
                  <a:lnTo>
                    <a:pt x="313" y="382"/>
                  </a:lnTo>
                  <a:lnTo>
                    <a:pt x="313" y="67"/>
                  </a:lnTo>
                  <a:lnTo>
                    <a:pt x="307" y="41"/>
                  </a:lnTo>
                  <a:lnTo>
                    <a:pt x="293" y="20"/>
                  </a:lnTo>
                  <a:lnTo>
                    <a:pt x="272" y="5"/>
                  </a:lnTo>
                  <a:lnTo>
                    <a:pt x="24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2" name="Freeform 25"/>
            <p:cNvSpPr>
              <a:spLocks/>
            </p:cNvSpPr>
            <p:nvPr/>
          </p:nvSpPr>
          <p:spPr bwMode="auto">
            <a:xfrm>
              <a:off x="25" y="25"/>
              <a:ext cx="313" cy="450"/>
            </a:xfrm>
            <a:custGeom>
              <a:avLst/>
              <a:gdLst>
                <a:gd name="T0" fmla="+- 0 271 26"/>
                <a:gd name="T1" fmla="*/ T0 w 313"/>
                <a:gd name="T2" fmla="+- 0 26 26"/>
                <a:gd name="T3" fmla="*/ 26 h 450"/>
                <a:gd name="T4" fmla="+- 0 93 26"/>
                <a:gd name="T5" fmla="*/ T4 w 313"/>
                <a:gd name="T6" fmla="+- 0 26 26"/>
                <a:gd name="T7" fmla="*/ 26 h 450"/>
                <a:gd name="T8" fmla="+- 0 66 26"/>
                <a:gd name="T9" fmla="*/ T8 w 313"/>
                <a:gd name="T10" fmla="+- 0 31 26"/>
                <a:gd name="T11" fmla="*/ 31 h 450"/>
                <a:gd name="T12" fmla="+- 0 45 26"/>
                <a:gd name="T13" fmla="*/ T12 w 313"/>
                <a:gd name="T14" fmla="+- 0 46 26"/>
                <a:gd name="T15" fmla="*/ 46 h 450"/>
                <a:gd name="T16" fmla="+- 0 31 26"/>
                <a:gd name="T17" fmla="*/ T16 w 313"/>
                <a:gd name="T18" fmla="+- 0 67 26"/>
                <a:gd name="T19" fmla="*/ 67 h 450"/>
                <a:gd name="T20" fmla="+- 0 26 26"/>
                <a:gd name="T21" fmla="*/ T20 w 313"/>
                <a:gd name="T22" fmla="+- 0 93 26"/>
                <a:gd name="T23" fmla="*/ 93 h 450"/>
                <a:gd name="T24" fmla="+- 0 26 26"/>
                <a:gd name="T25" fmla="*/ T24 w 313"/>
                <a:gd name="T26" fmla="+- 0 408 26"/>
                <a:gd name="T27" fmla="*/ 408 h 450"/>
                <a:gd name="T28" fmla="+- 0 31 26"/>
                <a:gd name="T29" fmla="*/ T28 w 313"/>
                <a:gd name="T30" fmla="+- 0 435 26"/>
                <a:gd name="T31" fmla="*/ 435 h 450"/>
                <a:gd name="T32" fmla="+- 0 45 26"/>
                <a:gd name="T33" fmla="*/ T32 w 313"/>
                <a:gd name="T34" fmla="+- 0 456 26"/>
                <a:gd name="T35" fmla="*/ 456 h 450"/>
                <a:gd name="T36" fmla="+- 0 66 26"/>
                <a:gd name="T37" fmla="*/ T36 w 313"/>
                <a:gd name="T38" fmla="+- 0 470 26"/>
                <a:gd name="T39" fmla="*/ 470 h 450"/>
                <a:gd name="T40" fmla="+- 0 93 26"/>
                <a:gd name="T41" fmla="*/ T40 w 313"/>
                <a:gd name="T42" fmla="+- 0 475 26"/>
                <a:gd name="T43" fmla="*/ 475 h 450"/>
                <a:gd name="T44" fmla="+- 0 271 26"/>
                <a:gd name="T45" fmla="*/ T44 w 313"/>
                <a:gd name="T46" fmla="+- 0 475 26"/>
                <a:gd name="T47" fmla="*/ 475 h 450"/>
                <a:gd name="T48" fmla="+- 0 297 26"/>
                <a:gd name="T49" fmla="*/ T48 w 313"/>
                <a:gd name="T50" fmla="+- 0 470 26"/>
                <a:gd name="T51" fmla="*/ 470 h 450"/>
                <a:gd name="T52" fmla="+- 0 319 26"/>
                <a:gd name="T53" fmla="*/ T52 w 313"/>
                <a:gd name="T54" fmla="+- 0 456 26"/>
                <a:gd name="T55" fmla="*/ 456 h 450"/>
                <a:gd name="T56" fmla="+- 0 333 26"/>
                <a:gd name="T57" fmla="*/ T56 w 313"/>
                <a:gd name="T58" fmla="+- 0 435 26"/>
                <a:gd name="T59" fmla="*/ 435 h 450"/>
                <a:gd name="T60" fmla="+- 0 338 26"/>
                <a:gd name="T61" fmla="*/ T60 w 313"/>
                <a:gd name="T62" fmla="+- 0 408 26"/>
                <a:gd name="T63" fmla="*/ 408 h 450"/>
                <a:gd name="T64" fmla="+- 0 338 26"/>
                <a:gd name="T65" fmla="*/ T64 w 313"/>
                <a:gd name="T66" fmla="+- 0 93 26"/>
                <a:gd name="T67" fmla="*/ 93 h 450"/>
                <a:gd name="T68" fmla="+- 0 333 26"/>
                <a:gd name="T69" fmla="*/ T68 w 313"/>
                <a:gd name="T70" fmla="+- 0 67 26"/>
                <a:gd name="T71" fmla="*/ 67 h 450"/>
                <a:gd name="T72" fmla="+- 0 319 26"/>
                <a:gd name="T73" fmla="*/ T72 w 313"/>
                <a:gd name="T74" fmla="+- 0 46 26"/>
                <a:gd name="T75" fmla="*/ 46 h 450"/>
                <a:gd name="T76" fmla="+- 0 297 26"/>
                <a:gd name="T77" fmla="*/ T76 w 313"/>
                <a:gd name="T78" fmla="+- 0 31 26"/>
                <a:gd name="T79" fmla="*/ 31 h 450"/>
                <a:gd name="T80" fmla="+- 0 271 26"/>
                <a:gd name="T81" fmla="*/ T80 w 313"/>
                <a:gd name="T82" fmla="+- 0 26 26"/>
                <a:gd name="T83" fmla="*/ 26 h 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3" h="450">
                  <a:moveTo>
                    <a:pt x="245" y="0"/>
                  </a:moveTo>
                  <a:lnTo>
                    <a:pt x="67" y="0"/>
                  </a:lnTo>
                  <a:lnTo>
                    <a:pt x="40" y="5"/>
                  </a:lnTo>
                  <a:lnTo>
                    <a:pt x="19" y="20"/>
                  </a:lnTo>
                  <a:lnTo>
                    <a:pt x="5" y="41"/>
                  </a:lnTo>
                  <a:lnTo>
                    <a:pt x="0" y="67"/>
                  </a:lnTo>
                  <a:lnTo>
                    <a:pt x="0" y="382"/>
                  </a:lnTo>
                  <a:lnTo>
                    <a:pt x="5" y="409"/>
                  </a:lnTo>
                  <a:lnTo>
                    <a:pt x="19" y="430"/>
                  </a:lnTo>
                  <a:lnTo>
                    <a:pt x="40" y="444"/>
                  </a:lnTo>
                  <a:lnTo>
                    <a:pt x="67" y="449"/>
                  </a:lnTo>
                  <a:lnTo>
                    <a:pt x="245" y="449"/>
                  </a:lnTo>
                  <a:lnTo>
                    <a:pt x="271" y="444"/>
                  </a:lnTo>
                  <a:lnTo>
                    <a:pt x="293" y="430"/>
                  </a:lnTo>
                  <a:lnTo>
                    <a:pt x="307" y="409"/>
                  </a:lnTo>
                  <a:lnTo>
                    <a:pt x="312" y="382"/>
                  </a:lnTo>
                  <a:lnTo>
                    <a:pt x="312" y="67"/>
                  </a:lnTo>
                  <a:lnTo>
                    <a:pt x="307" y="41"/>
                  </a:lnTo>
                  <a:lnTo>
                    <a:pt x="293" y="20"/>
                  </a:lnTo>
                  <a:lnTo>
                    <a:pt x="271" y="5"/>
                  </a:lnTo>
                  <a:lnTo>
                    <a:pt x="245"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3" name="Freeform 24"/>
            <p:cNvSpPr>
              <a:spLocks/>
            </p:cNvSpPr>
            <p:nvPr/>
          </p:nvSpPr>
          <p:spPr bwMode="auto">
            <a:xfrm>
              <a:off x="11" y="12"/>
              <a:ext cx="313" cy="450"/>
            </a:xfrm>
            <a:custGeom>
              <a:avLst/>
              <a:gdLst>
                <a:gd name="T0" fmla="+- 0 257 11"/>
                <a:gd name="T1" fmla="*/ T0 w 313"/>
                <a:gd name="T2" fmla="+- 0 13 13"/>
                <a:gd name="T3" fmla="*/ 13 h 450"/>
                <a:gd name="T4" fmla="+- 0 78 11"/>
                <a:gd name="T5" fmla="*/ T4 w 313"/>
                <a:gd name="T6" fmla="+- 0 13 13"/>
                <a:gd name="T7" fmla="*/ 13 h 450"/>
                <a:gd name="T8" fmla="+- 0 52 11"/>
                <a:gd name="T9" fmla="*/ T8 w 313"/>
                <a:gd name="T10" fmla="+- 0 18 13"/>
                <a:gd name="T11" fmla="*/ 18 h 450"/>
                <a:gd name="T12" fmla="+- 0 31 11"/>
                <a:gd name="T13" fmla="*/ T12 w 313"/>
                <a:gd name="T14" fmla="+- 0 32 13"/>
                <a:gd name="T15" fmla="*/ 32 h 450"/>
                <a:gd name="T16" fmla="+- 0 17 11"/>
                <a:gd name="T17" fmla="*/ T16 w 313"/>
                <a:gd name="T18" fmla="+- 0 54 13"/>
                <a:gd name="T19" fmla="*/ 54 h 450"/>
                <a:gd name="T20" fmla="+- 0 11 11"/>
                <a:gd name="T21" fmla="*/ T20 w 313"/>
                <a:gd name="T22" fmla="+- 0 80 13"/>
                <a:gd name="T23" fmla="*/ 80 h 450"/>
                <a:gd name="T24" fmla="+- 0 11 11"/>
                <a:gd name="T25" fmla="*/ T24 w 313"/>
                <a:gd name="T26" fmla="+- 0 395 13"/>
                <a:gd name="T27" fmla="*/ 395 h 450"/>
                <a:gd name="T28" fmla="+- 0 17 11"/>
                <a:gd name="T29" fmla="*/ T28 w 313"/>
                <a:gd name="T30" fmla="+- 0 421 13"/>
                <a:gd name="T31" fmla="*/ 421 h 450"/>
                <a:gd name="T32" fmla="+- 0 31 11"/>
                <a:gd name="T33" fmla="*/ T32 w 313"/>
                <a:gd name="T34" fmla="+- 0 443 13"/>
                <a:gd name="T35" fmla="*/ 443 h 450"/>
                <a:gd name="T36" fmla="+- 0 52 11"/>
                <a:gd name="T37" fmla="*/ T36 w 313"/>
                <a:gd name="T38" fmla="+- 0 457 13"/>
                <a:gd name="T39" fmla="*/ 457 h 450"/>
                <a:gd name="T40" fmla="+- 0 78 11"/>
                <a:gd name="T41" fmla="*/ T40 w 313"/>
                <a:gd name="T42" fmla="+- 0 462 13"/>
                <a:gd name="T43" fmla="*/ 462 h 450"/>
                <a:gd name="T44" fmla="+- 0 257 11"/>
                <a:gd name="T45" fmla="*/ T44 w 313"/>
                <a:gd name="T46" fmla="+- 0 462 13"/>
                <a:gd name="T47" fmla="*/ 462 h 450"/>
                <a:gd name="T48" fmla="+- 0 283 11"/>
                <a:gd name="T49" fmla="*/ T48 w 313"/>
                <a:gd name="T50" fmla="+- 0 457 13"/>
                <a:gd name="T51" fmla="*/ 457 h 450"/>
                <a:gd name="T52" fmla="+- 0 304 11"/>
                <a:gd name="T53" fmla="*/ T52 w 313"/>
                <a:gd name="T54" fmla="+- 0 443 13"/>
                <a:gd name="T55" fmla="*/ 443 h 450"/>
                <a:gd name="T56" fmla="+- 0 319 11"/>
                <a:gd name="T57" fmla="*/ T56 w 313"/>
                <a:gd name="T58" fmla="+- 0 421 13"/>
                <a:gd name="T59" fmla="*/ 421 h 450"/>
                <a:gd name="T60" fmla="+- 0 324 11"/>
                <a:gd name="T61" fmla="*/ T60 w 313"/>
                <a:gd name="T62" fmla="+- 0 395 13"/>
                <a:gd name="T63" fmla="*/ 395 h 450"/>
                <a:gd name="T64" fmla="+- 0 324 11"/>
                <a:gd name="T65" fmla="*/ T64 w 313"/>
                <a:gd name="T66" fmla="+- 0 80 13"/>
                <a:gd name="T67" fmla="*/ 80 h 450"/>
                <a:gd name="T68" fmla="+- 0 319 11"/>
                <a:gd name="T69" fmla="*/ T68 w 313"/>
                <a:gd name="T70" fmla="+- 0 54 13"/>
                <a:gd name="T71" fmla="*/ 54 h 450"/>
                <a:gd name="T72" fmla="+- 0 304 11"/>
                <a:gd name="T73" fmla="*/ T72 w 313"/>
                <a:gd name="T74" fmla="+- 0 32 13"/>
                <a:gd name="T75" fmla="*/ 32 h 450"/>
                <a:gd name="T76" fmla="+- 0 283 11"/>
                <a:gd name="T77" fmla="*/ T76 w 313"/>
                <a:gd name="T78" fmla="+- 0 18 13"/>
                <a:gd name="T79" fmla="*/ 18 h 450"/>
                <a:gd name="T80" fmla="+- 0 257 11"/>
                <a:gd name="T81" fmla="*/ T80 w 313"/>
                <a:gd name="T82" fmla="+- 0 13 13"/>
                <a:gd name="T83" fmla="*/ 13 h 4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13" h="450">
                  <a:moveTo>
                    <a:pt x="246" y="0"/>
                  </a:moveTo>
                  <a:lnTo>
                    <a:pt x="67" y="0"/>
                  </a:lnTo>
                  <a:lnTo>
                    <a:pt x="41" y="5"/>
                  </a:lnTo>
                  <a:lnTo>
                    <a:pt x="20" y="19"/>
                  </a:lnTo>
                  <a:lnTo>
                    <a:pt x="6" y="41"/>
                  </a:lnTo>
                  <a:lnTo>
                    <a:pt x="0" y="67"/>
                  </a:lnTo>
                  <a:lnTo>
                    <a:pt x="0" y="382"/>
                  </a:lnTo>
                  <a:lnTo>
                    <a:pt x="6" y="408"/>
                  </a:lnTo>
                  <a:lnTo>
                    <a:pt x="20" y="430"/>
                  </a:lnTo>
                  <a:lnTo>
                    <a:pt x="41" y="444"/>
                  </a:lnTo>
                  <a:lnTo>
                    <a:pt x="67" y="449"/>
                  </a:lnTo>
                  <a:lnTo>
                    <a:pt x="246" y="449"/>
                  </a:lnTo>
                  <a:lnTo>
                    <a:pt x="272" y="444"/>
                  </a:lnTo>
                  <a:lnTo>
                    <a:pt x="293" y="430"/>
                  </a:lnTo>
                  <a:lnTo>
                    <a:pt x="308" y="408"/>
                  </a:lnTo>
                  <a:lnTo>
                    <a:pt x="313" y="382"/>
                  </a:lnTo>
                  <a:lnTo>
                    <a:pt x="313" y="67"/>
                  </a:lnTo>
                  <a:lnTo>
                    <a:pt x="308" y="41"/>
                  </a:lnTo>
                  <a:lnTo>
                    <a:pt x="293" y="19"/>
                  </a:lnTo>
                  <a:lnTo>
                    <a:pt x="272" y="5"/>
                  </a:lnTo>
                  <a:lnTo>
                    <a:pt x="246"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4" name="Freeform 23"/>
            <p:cNvSpPr>
              <a:spLocks/>
            </p:cNvSpPr>
            <p:nvPr/>
          </p:nvSpPr>
          <p:spPr bwMode="auto">
            <a:xfrm>
              <a:off x="22" y="28"/>
              <a:ext cx="291" cy="418"/>
            </a:xfrm>
            <a:custGeom>
              <a:avLst/>
              <a:gdLst>
                <a:gd name="T0" fmla="+- 0 313 23"/>
                <a:gd name="T1" fmla="*/ T0 w 291"/>
                <a:gd name="T2" fmla="+- 0 384 29"/>
                <a:gd name="T3" fmla="*/ 384 h 418"/>
                <a:gd name="T4" fmla="+- 0 308 23"/>
                <a:gd name="T5" fmla="*/ T4 w 291"/>
                <a:gd name="T6" fmla="+- 0 408 29"/>
                <a:gd name="T7" fmla="*/ 408 h 418"/>
                <a:gd name="T8" fmla="+- 0 295 23"/>
                <a:gd name="T9" fmla="*/ T8 w 291"/>
                <a:gd name="T10" fmla="+- 0 428 29"/>
                <a:gd name="T11" fmla="*/ 428 h 418"/>
                <a:gd name="T12" fmla="+- 0 275 23"/>
                <a:gd name="T13" fmla="*/ T12 w 291"/>
                <a:gd name="T14" fmla="+- 0 441 29"/>
                <a:gd name="T15" fmla="*/ 441 h 418"/>
                <a:gd name="T16" fmla="+- 0 251 23"/>
                <a:gd name="T17" fmla="*/ T16 w 291"/>
                <a:gd name="T18" fmla="+- 0 446 29"/>
                <a:gd name="T19" fmla="*/ 446 h 418"/>
                <a:gd name="T20" fmla="+- 0 85 23"/>
                <a:gd name="T21" fmla="*/ T20 w 291"/>
                <a:gd name="T22" fmla="+- 0 446 29"/>
                <a:gd name="T23" fmla="*/ 446 h 418"/>
                <a:gd name="T24" fmla="+- 0 61 23"/>
                <a:gd name="T25" fmla="*/ T24 w 291"/>
                <a:gd name="T26" fmla="+- 0 441 29"/>
                <a:gd name="T27" fmla="*/ 441 h 418"/>
                <a:gd name="T28" fmla="+- 0 41 23"/>
                <a:gd name="T29" fmla="*/ T28 w 291"/>
                <a:gd name="T30" fmla="+- 0 428 29"/>
                <a:gd name="T31" fmla="*/ 428 h 418"/>
                <a:gd name="T32" fmla="+- 0 28 23"/>
                <a:gd name="T33" fmla="*/ T32 w 291"/>
                <a:gd name="T34" fmla="+- 0 408 29"/>
                <a:gd name="T35" fmla="*/ 408 h 418"/>
                <a:gd name="T36" fmla="+- 0 23 23"/>
                <a:gd name="T37" fmla="*/ T36 w 291"/>
                <a:gd name="T38" fmla="+- 0 384 29"/>
                <a:gd name="T39" fmla="*/ 384 h 418"/>
                <a:gd name="T40" fmla="+- 0 23 23"/>
                <a:gd name="T41" fmla="*/ T40 w 291"/>
                <a:gd name="T42" fmla="+- 0 91 29"/>
                <a:gd name="T43" fmla="*/ 91 h 418"/>
                <a:gd name="T44" fmla="+- 0 28 23"/>
                <a:gd name="T45" fmla="*/ T44 w 291"/>
                <a:gd name="T46" fmla="+- 0 67 29"/>
                <a:gd name="T47" fmla="*/ 67 h 418"/>
                <a:gd name="T48" fmla="+- 0 41 23"/>
                <a:gd name="T49" fmla="*/ T48 w 291"/>
                <a:gd name="T50" fmla="+- 0 47 29"/>
                <a:gd name="T51" fmla="*/ 47 h 418"/>
                <a:gd name="T52" fmla="+- 0 61 23"/>
                <a:gd name="T53" fmla="*/ T52 w 291"/>
                <a:gd name="T54" fmla="+- 0 34 29"/>
                <a:gd name="T55" fmla="*/ 34 h 418"/>
                <a:gd name="T56" fmla="+- 0 85 23"/>
                <a:gd name="T57" fmla="*/ T56 w 291"/>
                <a:gd name="T58" fmla="+- 0 29 29"/>
                <a:gd name="T59" fmla="*/ 29 h 418"/>
                <a:gd name="T60" fmla="+- 0 251 23"/>
                <a:gd name="T61" fmla="*/ T60 w 291"/>
                <a:gd name="T62" fmla="+- 0 29 29"/>
                <a:gd name="T63" fmla="*/ 29 h 418"/>
                <a:gd name="T64" fmla="+- 0 275 23"/>
                <a:gd name="T65" fmla="*/ T64 w 291"/>
                <a:gd name="T66" fmla="+- 0 34 29"/>
                <a:gd name="T67" fmla="*/ 34 h 418"/>
                <a:gd name="T68" fmla="+- 0 295 23"/>
                <a:gd name="T69" fmla="*/ T68 w 291"/>
                <a:gd name="T70" fmla="+- 0 47 29"/>
                <a:gd name="T71" fmla="*/ 47 h 418"/>
                <a:gd name="T72" fmla="+- 0 308 23"/>
                <a:gd name="T73" fmla="*/ T72 w 291"/>
                <a:gd name="T74" fmla="+- 0 67 29"/>
                <a:gd name="T75" fmla="*/ 67 h 418"/>
                <a:gd name="T76" fmla="+- 0 313 23"/>
                <a:gd name="T77" fmla="*/ T76 w 291"/>
                <a:gd name="T78" fmla="+- 0 91 29"/>
                <a:gd name="T79" fmla="*/ 91 h 418"/>
                <a:gd name="T80" fmla="+- 0 313 23"/>
                <a:gd name="T81" fmla="*/ T80 w 291"/>
                <a:gd name="T82" fmla="+- 0 384 29"/>
                <a:gd name="T83" fmla="*/ 384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91" h="418">
                  <a:moveTo>
                    <a:pt x="290" y="355"/>
                  </a:moveTo>
                  <a:lnTo>
                    <a:pt x="285" y="379"/>
                  </a:lnTo>
                  <a:lnTo>
                    <a:pt x="272" y="399"/>
                  </a:lnTo>
                  <a:lnTo>
                    <a:pt x="252" y="412"/>
                  </a:lnTo>
                  <a:lnTo>
                    <a:pt x="228" y="417"/>
                  </a:lnTo>
                  <a:lnTo>
                    <a:pt x="62" y="417"/>
                  </a:lnTo>
                  <a:lnTo>
                    <a:pt x="38" y="412"/>
                  </a:lnTo>
                  <a:lnTo>
                    <a:pt x="18" y="399"/>
                  </a:lnTo>
                  <a:lnTo>
                    <a:pt x="5" y="379"/>
                  </a:lnTo>
                  <a:lnTo>
                    <a:pt x="0" y="355"/>
                  </a:lnTo>
                  <a:lnTo>
                    <a:pt x="0" y="62"/>
                  </a:lnTo>
                  <a:lnTo>
                    <a:pt x="5" y="38"/>
                  </a:lnTo>
                  <a:lnTo>
                    <a:pt x="18" y="18"/>
                  </a:lnTo>
                  <a:lnTo>
                    <a:pt x="38" y="5"/>
                  </a:lnTo>
                  <a:lnTo>
                    <a:pt x="62" y="0"/>
                  </a:lnTo>
                  <a:lnTo>
                    <a:pt x="228" y="0"/>
                  </a:lnTo>
                  <a:lnTo>
                    <a:pt x="252" y="5"/>
                  </a:lnTo>
                  <a:lnTo>
                    <a:pt x="272" y="18"/>
                  </a:lnTo>
                  <a:lnTo>
                    <a:pt x="285" y="38"/>
                  </a:lnTo>
                  <a:lnTo>
                    <a:pt x="290" y="62"/>
                  </a:lnTo>
                  <a:lnTo>
                    <a:pt x="290" y="355"/>
                  </a:lnTo>
                  <a:close/>
                </a:path>
              </a:pathLst>
            </a:custGeom>
            <a:noFill/>
            <a:ln w="652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207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 y="125"/>
              <a:ext cx="193" cy="1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6"/>
          <p:cNvGrpSpPr>
            <a:grpSpLocks/>
          </p:cNvGrpSpPr>
          <p:nvPr/>
        </p:nvGrpSpPr>
        <p:grpSpPr bwMode="auto">
          <a:xfrm>
            <a:off x="5961013" y="3735315"/>
            <a:ext cx="558874" cy="885149"/>
            <a:chOff x="0" y="0"/>
            <a:chExt cx="389" cy="547"/>
          </a:xfrm>
        </p:grpSpPr>
        <p:sp>
          <p:nvSpPr>
            <p:cNvPr id="16" name="Freeform 20"/>
            <p:cNvSpPr>
              <a:spLocks/>
            </p:cNvSpPr>
            <p:nvPr/>
          </p:nvSpPr>
          <p:spPr bwMode="auto">
            <a:xfrm>
              <a:off x="0" y="0"/>
              <a:ext cx="360" cy="517"/>
            </a:xfrm>
            <a:custGeom>
              <a:avLst/>
              <a:gdLst>
                <a:gd name="T0" fmla="*/ 282 w 360"/>
                <a:gd name="T1" fmla="*/ 0 h 517"/>
                <a:gd name="T2" fmla="*/ 77 w 360"/>
                <a:gd name="T3" fmla="*/ 0 h 517"/>
                <a:gd name="T4" fmla="*/ 47 w 360"/>
                <a:gd name="T5" fmla="*/ 6 h 517"/>
                <a:gd name="T6" fmla="*/ 23 w 360"/>
                <a:gd name="T7" fmla="*/ 23 h 517"/>
                <a:gd name="T8" fmla="*/ 6 w 360"/>
                <a:gd name="T9" fmla="*/ 47 h 517"/>
                <a:gd name="T10" fmla="*/ 0 w 360"/>
                <a:gd name="T11" fmla="*/ 77 h 517"/>
                <a:gd name="T12" fmla="*/ 0 w 360"/>
                <a:gd name="T13" fmla="*/ 440 h 517"/>
                <a:gd name="T14" fmla="*/ 6 w 360"/>
                <a:gd name="T15" fmla="*/ 470 h 517"/>
                <a:gd name="T16" fmla="*/ 23 w 360"/>
                <a:gd name="T17" fmla="*/ 494 h 517"/>
                <a:gd name="T18" fmla="*/ 47 w 360"/>
                <a:gd name="T19" fmla="*/ 511 h 517"/>
                <a:gd name="T20" fmla="*/ 77 w 360"/>
                <a:gd name="T21" fmla="*/ 517 h 517"/>
                <a:gd name="T22" fmla="*/ 282 w 360"/>
                <a:gd name="T23" fmla="*/ 517 h 517"/>
                <a:gd name="T24" fmla="*/ 312 w 360"/>
                <a:gd name="T25" fmla="*/ 511 h 517"/>
                <a:gd name="T26" fmla="*/ 337 w 360"/>
                <a:gd name="T27" fmla="*/ 494 h 517"/>
                <a:gd name="T28" fmla="*/ 353 w 360"/>
                <a:gd name="T29" fmla="*/ 470 h 517"/>
                <a:gd name="T30" fmla="*/ 360 w 360"/>
                <a:gd name="T31" fmla="*/ 440 h 517"/>
                <a:gd name="T32" fmla="*/ 360 w 360"/>
                <a:gd name="T33" fmla="*/ 77 h 517"/>
                <a:gd name="T34" fmla="*/ 353 w 360"/>
                <a:gd name="T35" fmla="*/ 47 h 517"/>
                <a:gd name="T36" fmla="*/ 337 w 360"/>
                <a:gd name="T37" fmla="*/ 23 h 517"/>
                <a:gd name="T38" fmla="*/ 312 w 360"/>
                <a:gd name="T39" fmla="*/ 6 h 517"/>
                <a:gd name="T40" fmla="*/ 282 w 360"/>
                <a:gd name="T4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0" h="517">
                  <a:moveTo>
                    <a:pt x="282" y="0"/>
                  </a:moveTo>
                  <a:lnTo>
                    <a:pt x="77" y="0"/>
                  </a:lnTo>
                  <a:lnTo>
                    <a:pt x="47" y="6"/>
                  </a:lnTo>
                  <a:lnTo>
                    <a:pt x="23" y="23"/>
                  </a:lnTo>
                  <a:lnTo>
                    <a:pt x="6" y="47"/>
                  </a:lnTo>
                  <a:lnTo>
                    <a:pt x="0" y="77"/>
                  </a:lnTo>
                  <a:lnTo>
                    <a:pt x="0" y="440"/>
                  </a:lnTo>
                  <a:lnTo>
                    <a:pt x="6" y="470"/>
                  </a:lnTo>
                  <a:lnTo>
                    <a:pt x="23" y="494"/>
                  </a:lnTo>
                  <a:lnTo>
                    <a:pt x="47" y="511"/>
                  </a:lnTo>
                  <a:lnTo>
                    <a:pt x="77" y="517"/>
                  </a:lnTo>
                  <a:lnTo>
                    <a:pt x="282" y="517"/>
                  </a:lnTo>
                  <a:lnTo>
                    <a:pt x="312" y="511"/>
                  </a:lnTo>
                  <a:lnTo>
                    <a:pt x="337" y="494"/>
                  </a:lnTo>
                  <a:lnTo>
                    <a:pt x="353" y="470"/>
                  </a:lnTo>
                  <a:lnTo>
                    <a:pt x="360" y="440"/>
                  </a:lnTo>
                  <a:lnTo>
                    <a:pt x="360" y="77"/>
                  </a:lnTo>
                  <a:lnTo>
                    <a:pt x="353" y="47"/>
                  </a:lnTo>
                  <a:lnTo>
                    <a:pt x="337" y="23"/>
                  </a:lnTo>
                  <a:lnTo>
                    <a:pt x="312" y="6"/>
                  </a:lnTo>
                  <a:lnTo>
                    <a:pt x="282"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7" name="Freeform 19"/>
            <p:cNvSpPr>
              <a:spLocks/>
            </p:cNvSpPr>
            <p:nvPr/>
          </p:nvSpPr>
          <p:spPr bwMode="auto">
            <a:xfrm>
              <a:off x="29" y="29"/>
              <a:ext cx="360" cy="517"/>
            </a:xfrm>
            <a:custGeom>
              <a:avLst/>
              <a:gdLst>
                <a:gd name="T0" fmla="+- 0 312 29"/>
                <a:gd name="T1" fmla="*/ T0 w 360"/>
                <a:gd name="T2" fmla="+- 0 30 30"/>
                <a:gd name="T3" fmla="*/ 30 h 517"/>
                <a:gd name="T4" fmla="+- 0 106 29"/>
                <a:gd name="T5" fmla="*/ T4 w 360"/>
                <a:gd name="T6" fmla="+- 0 30 30"/>
                <a:gd name="T7" fmla="*/ 30 h 517"/>
                <a:gd name="T8" fmla="+- 0 76 29"/>
                <a:gd name="T9" fmla="*/ T8 w 360"/>
                <a:gd name="T10" fmla="+- 0 36 30"/>
                <a:gd name="T11" fmla="*/ 36 h 517"/>
                <a:gd name="T12" fmla="+- 0 52 29"/>
                <a:gd name="T13" fmla="*/ T12 w 360"/>
                <a:gd name="T14" fmla="+- 0 52 30"/>
                <a:gd name="T15" fmla="*/ 52 h 517"/>
                <a:gd name="T16" fmla="+- 0 35 29"/>
                <a:gd name="T17" fmla="*/ T16 w 360"/>
                <a:gd name="T18" fmla="+- 0 77 30"/>
                <a:gd name="T19" fmla="*/ 77 h 517"/>
                <a:gd name="T20" fmla="+- 0 29 29"/>
                <a:gd name="T21" fmla="*/ T20 w 360"/>
                <a:gd name="T22" fmla="+- 0 107 30"/>
                <a:gd name="T23" fmla="*/ 107 h 517"/>
                <a:gd name="T24" fmla="+- 0 29 29"/>
                <a:gd name="T25" fmla="*/ T24 w 360"/>
                <a:gd name="T26" fmla="+- 0 470 30"/>
                <a:gd name="T27" fmla="*/ 470 h 517"/>
                <a:gd name="T28" fmla="+- 0 35 29"/>
                <a:gd name="T29" fmla="*/ T28 w 360"/>
                <a:gd name="T30" fmla="+- 0 500 30"/>
                <a:gd name="T31" fmla="*/ 500 h 517"/>
                <a:gd name="T32" fmla="+- 0 52 29"/>
                <a:gd name="T33" fmla="*/ T32 w 360"/>
                <a:gd name="T34" fmla="+- 0 524 30"/>
                <a:gd name="T35" fmla="*/ 524 h 517"/>
                <a:gd name="T36" fmla="+- 0 76 29"/>
                <a:gd name="T37" fmla="*/ T36 w 360"/>
                <a:gd name="T38" fmla="+- 0 541 30"/>
                <a:gd name="T39" fmla="*/ 541 h 517"/>
                <a:gd name="T40" fmla="+- 0 106 29"/>
                <a:gd name="T41" fmla="*/ T40 w 360"/>
                <a:gd name="T42" fmla="+- 0 547 30"/>
                <a:gd name="T43" fmla="*/ 547 h 517"/>
                <a:gd name="T44" fmla="+- 0 312 29"/>
                <a:gd name="T45" fmla="*/ T44 w 360"/>
                <a:gd name="T46" fmla="+- 0 547 30"/>
                <a:gd name="T47" fmla="*/ 547 h 517"/>
                <a:gd name="T48" fmla="+- 0 342 29"/>
                <a:gd name="T49" fmla="*/ T48 w 360"/>
                <a:gd name="T50" fmla="+- 0 541 30"/>
                <a:gd name="T51" fmla="*/ 541 h 517"/>
                <a:gd name="T52" fmla="+- 0 366 29"/>
                <a:gd name="T53" fmla="*/ T52 w 360"/>
                <a:gd name="T54" fmla="+- 0 524 30"/>
                <a:gd name="T55" fmla="*/ 524 h 517"/>
                <a:gd name="T56" fmla="+- 0 383 29"/>
                <a:gd name="T57" fmla="*/ T56 w 360"/>
                <a:gd name="T58" fmla="+- 0 500 30"/>
                <a:gd name="T59" fmla="*/ 500 h 517"/>
                <a:gd name="T60" fmla="+- 0 389 29"/>
                <a:gd name="T61" fmla="*/ T60 w 360"/>
                <a:gd name="T62" fmla="+- 0 470 30"/>
                <a:gd name="T63" fmla="*/ 470 h 517"/>
                <a:gd name="T64" fmla="+- 0 389 29"/>
                <a:gd name="T65" fmla="*/ T64 w 360"/>
                <a:gd name="T66" fmla="+- 0 107 30"/>
                <a:gd name="T67" fmla="*/ 107 h 517"/>
                <a:gd name="T68" fmla="+- 0 383 29"/>
                <a:gd name="T69" fmla="*/ T68 w 360"/>
                <a:gd name="T70" fmla="+- 0 77 30"/>
                <a:gd name="T71" fmla="*/ 77 h 517"/>
                <a:gd name="T72" fmla="+- 0 366 29"/>
                <a:gd name="T73" fmla="*/ T72 w 360"/>
                <a:gd name="T74" fmla="+- 0 52 30"/>
                <a:gd name="T75" fmla="*/ 52 h 517"/>
                <a:gd name="T76" fmla="+- 0 342 29"/>
                <a:gd name="T77" fmla="*/ T76 w 360"/>
                <a:gd name="T78" fmla="+- 0 36 30"/>
                <a:gd name="T79" fmla="*/ 36 h 517"/>
                <a:gd name="T80" fmla="+- 0 312 29"/>
                <a:gd name="T81" fmla="*/ T80 w 360"/>
                <a:gd name="T82" fmla="+- 0 30 30"/>
                <a:gd name="T83" fmla="*/ 30 h 5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0" h="517">
                  <a:moveTo>
                    <a:pt x="283" y="0"/>
                  </a:moveTo>
                  <a:lnTo>
                    <a:pt x="77" y="0"/>
                  </a:lnTo>
                  <a:lnTo>
                    <a:pt x="47" y="6"/>
                  </a:lnTo>
                  <a:lnTo>
                    <a:pt x="23" y="22"/>
                  </a:lnTo>
                  <a:lnTo>
                    <a:pt x="6" y="47"/>
                  </a:lnTo>
                  <a:lnTo>
                    <a:pt x="0" y="77"/>
                  </a:lnTo>
                  <a:lnTo>
                    <a:pt x="0" y="440"/>
                  </a:lnTo>
                  <a:lnTo>
                    <a:pt x="6" y="470"/>
                  </a:lnTo>
                  <a:lnTo>
                    <a:pt x="23" y="494"/>
                  </a:lnTo>
                  <a:lnTo>
                    <a:pt x="47" y="511"/>
                  </a:lnTo>
                  <a:lnTo>
                    <a:pt x="77" y="517"/>
                  </a:lnTo>
                  <a:lnTo>
                    <a:pt x="283" y="517"/>
                  </a:lnTo>
                  <a:lnTo>
                    <a:pt x="313" y="511"/>
                  </a:lnTo>
                  <a:lnTo>
                    <a:pt x="337" y="494"/>
                  </a:lnTo>
                  <a:lnTo>
                    <a:pt x="354" y="470"/>
                  </a:lnTo>
                  <a:lnTo>
                    <a:pt x="360" y="440"/>
                  </a:lnTo>
                  <a:lnTo>
                    <a:pt x="360" y="77"/>
                  </a:lnTo>
                  <a:lnTo>
                    <a:pt x="354" y="47"/>
                  </a:lnTo>
                  <a:lnTo>
                    <a:pt x="337" y="22"/>
                  </a:lnTo>
                  <a:lnTo>
                    <a:pt x="313" y="6"/>
                  </a:lnTo>
                  <a:lnTo>
                    <a:pt x="283"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18" name="Freeform 18"/>
            <p:cNvSpPr>
              <a:spLocks/>
            </p:cNvSpPr>
            <p:nvPr/>
          </p:nvSpPr>
          <p:spPr bwMode="auto">
            <a:xfrm>
              <a:off x="13" y="14"/>
              <a:ext cx="360" cy="517"/>
            </a:xfrm>
            <a:custGeom>
              <a:avLst/>
              <a:gdLst>
                <a:gd name="T0" fmla="+- 0 296 13"/>
                <a:gd name="T1" fmla="*/ T0 w 360"/>
                <a:gd name="T2" fmla="+- 0 15 15"/>
                <a:gd name="T3" fmla="*/ 15 h 517"/>
                <a:gd name="T4" fmla="+- 0 90 13"/>
                <a:gd name="T5" fmla="*/ T4 w 360"/>
                <a:gd name="T6" fmla="+- 0 15 15"/>
                <a:gd name="T7" fmla="*/ 15 h 517"/>
                <a:gd name="T8" fmla="+- 0 60 13"/>
                <a:gd name="T9" fmla="*/ T8 w 360"/>
                <a:gd name="T10" fmla="+- 0 21 15"/>
                <a:gd name="T11" fmla="*/ 21 h 517"/>
                <a:gd name="T12" fmla="+- 0 36 13"/>
                <a:gd name="T13" fmla="*/ T12 w 360"/>
                <a:gd name="T14" fmla="+- 0 37 15"/>
                <a:gd name="T15" fmla="*/ 37 h 517"/>
                <a:gd name="T16" fmla="+- 0 19 13"/>
                <a:gd name="T17" fmla="*/ T16 w 360"/>
                <a:gd name="T18" fmla="+- 0 62 15"/>
                <a:gd name="T19" fmla="*/ 62 h 517"/>
                <a:gd name="T20" fmla="+- 0 13 13"/>
                <a:gd name="T21" fmla="*/ T20 w 360"/>
                <a:gd name="T22" fmla="+- 0 92 15"/>
                <a:gd name="T23" fmla="*/ 92 h 517"/>
                <a:gd name="T24" fmla="+- 0 13 13"/>
                <a:gd name="T25" fmla="*/ T24 w 360"/>
                <a:gd name="T26" fmla="+- 0 455 15"/>
                <a:gd name="T27" fmla="*/ 455 h 517"/>
                <a:gd name="T28" fmla="+- 0 19 13"/>
                <a:gd name="T29" fmla="*/ T28 w 360"/>
                <a:gd name="T30" fmla="+- 0 484 15"/>
                <a:gd name="T31" fmla="*/ 484 h 517"/>
                <a:gd name="T32" fmla="+- 0 36 13"/>
                <a:gd name="T33" fmla="*/ T32 w 360"/>
                <a:gd name="T34" fmla="+- 0 509 15"/>
                <a:gd name="T35" fmla="*/ 509 h 517"/>
                <a:gd name="T36" fmla="+- 0 60 13"/>
                <a:gd name="T37" fmla="*/ T36 w 360"/>
                <a:gd name="T38" fmla="+- 0 525 15"/>
                <a:gd name="T39" fmla="*/ 525 h 517"/>
                <a:gd name="T40" fmla="+- 0 90 13"/>
                <a:gd name="T41" fmla="*/ T40 w 360"/>
                <a:gd name="T42" fmla="+- 0 532 15"/>
                <a:gd name="T43" fmla="*/ 532 h 517"/>
                <a:gd name="T44" fmla="+- 0 296 13"/>
                <a:gd name="T45" fmla="*/ T44 w 360"/>
                <a:gd name="T46" fmla="+- 0 532 15"/>
                <a:gd name="T47" fmla="*/ 532 h 517"/>
                <a:gd name="T48" fmla="+- 0 326 13"/>
                <a:gd name="T49" fmla="*/ T48 w 360"/>
                <a:gd name="T50" fmla="+- 0 525 15"/>
                <a:gd name="T51" fmla="*/ 525 h 517"/>
                <a:gd name="T52" fmla="+- 0 350 13"/>
                <a:gd name="T53" fmla="*/ T52 w 360"/>
                <a:gd name="T54" fmla="+- 0 509 15"/>
                <a:gd name="T55" fmla="*/ 509 h 517"/>
                <a:gd name="T56" fmla="+- 0 367 13"/>
                <a:gd name="T57" fmla="*/ T56 w 360"/>
                <a:gd name="T58" fmla="+- 0 484 15"/>
                <a:gd name="T59" fmla="*/ 484 h 517"/>
                <a:gd name="T60" fmla="+- 0 373 13"/>
                <a:gd name="T61" fmla="*/ T60 w 360"/>
                <a:gd name="T62" fmla="+- 0 455 15"/>
                <a:gd name="T63" fmla="*/ 455 h 517"/>
                <a:gd name="T64" fmla="+- 0 373 13"/>
                <a:gd name="T65" fmla="*/ T64 w 360"/>
                <a:gd name="T66" fmla="+- 0 92 15"/>
                <a:gd name="T67" fmla="*/ 92 h 517"/>
                <a:gd name="T68" fmla="+- 0 367 13"/>
                <a:gd name="T69" fmla="*/ T68 w 360"/>
                <a:gd name="T70" fmla="+- 0 62 15"/>
                <a:gd name="T71" fmla="*/ 62 h 517"/>
                <a:gd name="T72" fmla="+- 0 350 13"/>
                <a:gd name="T73" fmla="*/ T72 w 360"/>
                <a:gd name="T74" fmla="+- 0 37 15"/>
                <a:gd name="T75" fmla="*/ 37 h 517"/>
                <a:gd name="T76" fmla="+- 0 326 13"/>
                <a:gd name="T77" fmla="*/ T76 w 360"/>
                <a:gd name="T78" fmla="+- 0 21 15"/>
                <a:gd name="T79" fmla="*/ 21 h 517"/>
                <a:gd name="T80" fmla="+- 0 296 13"/>
                <a:gd name="T81" fmla="*/ T80 w 360"/>
                <a:gd name="T82" fmla="+- 0 15 15"/>
                <a:gd name="T83" fmla="*/ 15 h 5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60" h="517">
                  <a:moveTo>
                    <a:pt x="283" y="0"/>
                  </a:moveTo>
                  <a:lnTo>
                    <a:pt x="77" y="0"/>
                  </a:lnTo>
                  <a:lnTo>
                    <a:pt x="47" y="6"/>
                  </a:lnTo>
                  <a:lnTo>
                    <a:pt x="23" y="22"/>
                  </a:lnTo>
                  <a:lnTo>
                    <a:pt x="6" y="47"/>
                  </a:lnTo>
                  <a:lnTo>
                    <a:pt x="0" y="77"/>
                  </a:lnTo>
                  <a:lnTo>
                    <a:pt x="0" y="440"/>
                  </a:lnTo>
                  <a:lnTo>
                    <a:pt x="6" y="469"/>
                  </a:lnTo>
                  <a:lnTo>
                    <a:pt x="23" y="494"/>
                  </a:lnTo>
                  <a:lnTo>
                    <a:pt x="47" y="510"/>
                  </a:lnTo>
                  <a:lnTo>
                    <a:pt x="77" y="517"/>
                  </a:lnTo>
                  <a:lnTo>
                    <a:pt x="283" y="517"/>
                  </a:lnTo>
                  <a:lnTo>
                    <a:pt x="313" y="510"/>
                  </a:lnTo>
                  <a:lnTo>
                    <a:pt x="337" y="494"/>
                  </a:lnTo>
                  <a:lnTo>
                    <a:pt x="354" y="469"/>
                  </a:lnTo>
                  <a:lnTo>
                    <a:pt x="360" y="440"/>
                  </a:lnTo>
                  <a:lnTo>
                    <a:pt x="360" y="77"/>
                  </a:lnTo>
                  <a:lnTo>
                    <a:pt x="354" y="47"/>
                  </a:lnTo>
                  <a:lnTo>
                    <a:pt x="337" y="22"/>
                  </a:lnTo>
                  <a:lnTo>
                    <a:pt x="313" y="6"/>
                  </a:lnTo>
                  <a:lnTo>
                    <a:pt x="283"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6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 y="159"/>
              <a:ext cx="281" cy="2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1"/>
          <p:cNvGrpSpPr>
            <a:grpSpLocks/>
          </p:cNvGrpSpPr>
          <p:nvPr/>
        </p:nvGrpSpPr>
        <p:grpSpPr bwMode="auto">
          <a:xfrm>
            <a:off x="5949673" y="5075617"/>
            <a:ext cx="548499" cy="702618"/>
            <a:chOff x="0" y="0"/>
            <a:chExt cx="349" cy="491"/>
          </a:xfrm>
        </p:grpSpPr>
        <p:sp>
          <p:nvSpPr>
            <p:cNvPr id="20" name="Freeform 15"/>
            <p:cNvSpPr>
              <a:spLocks/>
            </p:cNvSpPr>
            <p:nvPr/>
          </p:nvSpPr>
          <p:spPr bwMode="auto">
            <a:xfrm>
              <a:off x="0" y="0"/>
              <a:ext cx="323" cy="464"/>
            </a:xfrm>
            <a:custGeom>
              <a:avLst/>
              <a:gdLst>
                <a:gd name="T0" fmla="*/ 253 w 323"/>
                <a:gd name="T1" fmla="*/ 0 h 464"/>
                <a:gd name="T2" fmla="*/ 69 w 323"/>
                <a:gd name="T3" fmla="*/ 0 h 464"/>
                <a:gd name="T4" fmla="*/ 42 w 323"/>
                <a:gd name="T5" fmla="*/ 5 h 464"/>
                <a:gd name="T6" fmla="*/ 20 w 323"/>
                <a:gd name="T7" fmla="*/ 20 h 464"/>
                <a:gd name="T8" fmla="*/ 5 w 323"/>
                <a:gd name="T9" fmla="*/ 42 h 464"/>
                <a:gd name="T10" fmla="*/ 0 w 323"/>
                <a:gd name="T11" fmla="*/ 69 h 464"/>
                <a:gd name="T12" fmla="*/ 0 w 323"/>
                <a:gd name="T13" fmla="*/ 395 h 464"/>
                <a:gd name="T14" fmla="*/ 5 w 323"/>
                <a:gd name="T15" fmla="*/ 422 h 464"/>
                <a:gd name="T16" fmla="*/ 20 w 323"/>
                <a:gd name="T17" fmla="*/ 443 h 464"/>
                <a:gd name="T18" fmla="*/ 42 w 323"/>
                <a:gd name="T19" fmla="*/ 458 h 464"/>
                <a:gd name="T20" fmla="*/ 69 w 323"/>
                <a:gd name="T21" fmla="*/ 464 h 464"/>
                <a:gd name="T22" fmla="*/ 253 w 323"/>
                <a:gd name="T23" fmla="*/ 464 h 464"/>
                <a:gd name="T24" fmla="*/ 280 w 323"/>
                <a:gd name="T25" fmla="*/ 458 h 464"/>
                <a:gd name="T26" fmla="*/ 302 w 323"/>
                <a:gd name="T27" fmla="*/ 443 h 464"/>
                <a:gd name="T28" fmla="*/ 317 w 323"/>
                <a:gd name="T29" fmla="*/ 422 h 464"/>
                <a:gd name="T30" fmla="*/ 323 w 323"/>
                <a:gd name="T31" fmla="*/ 395 h 464"/>
                <a:gd name="T32" fmla="*/ 323 w 323"/>
                <a:gd name="T33" fmla="*/ 69 h 464"/>
                <a:gd name="T34" fmla="*/ 317 w 323"/>
                <a:gd name="T35" fmla="*/ 42 h 464"/>
                <a:gd name="T36" fmla="*/ 302 w 323"/>
                <a:gd name="T37" fmla="*/ 20 h 464"/>
                <a:gd name="T38" fmla="*/ 280 w 323"/>
                <a:gd name="T39" fmla="*/ 5 h 464"/>
                <a:gd name="T40" fmla="*/ 253 w 323"/>
                <a:gd name="T4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3" h="464">
                  <a:moveTo>
                    <a:pt x="253" y="0"/>
                  </a:moveTo>
                  <a:lnTo>
                    <a:pt x="69" y="0"/>
                  </a:lnTo>
                  <a:lnTo>
                    <a:pt x="42" y="5"/>
                  </a:lnTo>
                  <a:lnTo>
                    <a:pt x="20" y="20"/>
                  </a:lnTo>
                  <a:lnTo>
                    <a:pt x="5" y="42"/>
                  </a:lnTo>
                  <a:lnTo>
                    <a:pt x="0" y="69"/>
                  </a:lnTo>
                  <a:lnTo>
                    <a:pt x="0" y="395"/>
                  </a:lnTo>
                  <a:lnTo>
                    <a:pt x="5" y="422"/>
                  </a:lnTo>
                  <a:lnTo>
                    <a:pt x="20" y="443"/>
                  </a:lnTo>
                  <a:lnTo>
                    <a:pt x="42" y="458"/>
                  </a:lnTo>
                  <a:lnTo>
                    <a:pt x="69" y="464"/>
                  </a:lnTo>
                  <a:lnTo>
                    <a:pt x="253" y="464"/>
                  </a:lnTo>
                  <a:lnTo>
                    <a:pt x="280" y="458"/>
                  </a:lnTo>
                  <a:lnTo>
                    <a:pt x="302" y="443"/>
                  </a:lnTo>
                  <a:lnTo>
                    <a:pt x="317" y="422"/>
                  </a:lnTo>
                  <a:lnTo>
                    <a:pt x="323" y="395"/>
                  </a:lnTo>
                  <a:lnTo>
                    <a:pt x="323" y="69"/>
                  </a:lnTo>
                  <a:lnTo>
                    <a:pt x="317" y="42"/>
                  </a:lnTo>
                  <a:lnTo>
                    <a:pt x="302" y="20"/>
                  </a:lnTo>
                  <a:lnTo>
                    <a:pt x="280" y="5"/>
                  </a:lnTo>
                  <a:lnTo>
                    <a:pt x="25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1" name="Freeform 14"/>
            <p:cNvSpPr>
              <a:spLocks/>
            </p:cNvSpPr>
            <p:nvPr/>
          </p:nvSpPr>
          <p:spPr bwMode="auto">
            <a:xfrm>
              <a:off x="26" y="26"/>
              <a:ext cx="323" cy="464"/>
            </a:xfrm>
            <a:custGeom>
              <a:avLst/>
              <a:gdLst>
                <a:gd name="T0" fmla="+- 0 280 26"/>
                <a:gd name="T1" fmla="*/ T0 w 323"/>
                <a:gd name="T2" fmla="+- 0 27 27"/>
                <a:gd name="T3" fmla="*/ 27 h 464"/>
                <a:gd name="T4" fmla="+- 0 95 26"/>
                <a:gd name="T5" fmla="*/ T4 w 323"/>
                <a:gd name="T6" fmla="+- 0 27 27"/>
                <a:gd name="T7" fmla="*/ 27 h 464"/>
                <a:gd name="T8" fmla="+- 0 69 26"/>
                <a:gd name="T9" fmla="*/ T8 w 323"/>
                <a:gd name="T10" fmla="+- 0 32 27"/>
                <a:gd name="T11" fmla="*/ 32 h 464"/>
                <a:gd name="T12" fmla="+- 0 47 26"/>
                <a:gd name="T13" fmla="*/ T12 w 323"/>
                <a:gd name="T14" fmla="+- 0 47 27"/>
                <a:gd name="T15" fmla="*/ 47 h 464"/>
                <a:gd name="T16" fmla="+- 0 32 26"/>
                <a:gd name="T17" fmla="*/ T16 w 323"/>
                <a:gd name="T18" fmla="+- 0 69 27"/>
                <a:gd name="T19" fmla="*/ 69 h 464"/>
                <a:gd name="T20" fmla="+- 0 26 26"/>
                <a:gd name="T21" fmla="*/ T20 w 323"/>
                <a:gd name="T22" fmla="+- 0 96 27"/>
                <a:gd name="T23" fmla="*/ 96 h 464"/>
                <a:gd name="T24" fmla="+- 0 26 26"/>
                <a:gd name="T25" fmla="*/ T24 w 323"/>
                <a:gd name="T26" fmla="+- 0 421 27"/>
                <a:gd name="T27" fmla="*/ 421 h 464"/>
                <a:gd name="T28" fmla="+- 0 32 26"/>
                <a:gd name="T29" fmla="*/ T28 w 323"/>
                <a:gd name="T30" fmla="+- 0 448 27"/>
                <a:gd name="T31" fmla="*/ 448 h 464"/>
                <a:gd name="T32" fmla="+- 0 47 26"/>
                <a:gd name="T33" fmla="*/ T32 w 323"/>
                <a:gd name="T34" fmla="+- 0 470 27"/>
                <a:gd name="T35" fmla="*/ 470 h 464"/>
                <a:gd name="T36" fmla="+- 0 69 26"/>
                <a:gd name="T37" fmla="*/ T36 w 323"/>
                <a:gd name="T38" fmla="+- 0 485 27"/>
                <a:gd name="T39" fmla="*/ 485 h 464"/>
                <a:gd name="T40" fmla="+- 0 95 26"/>
                <a:gd name="T41" fmla="*/ T40 w 323"/>
                <a:gd name="T42" fmla="+- 0 491 27"/>
                <a:gd name="T43" fmla="*/ 491 h 464"/>
                <a:gd name="T44" fmla="+- 0 280 26"/>
                <a:gd name="T45" fmla="*/ T44 w 323"/>
                <a:gd name="T46" fmla="+- 0 491 27"/>
                <a:gd name="T47" fmla="*/ 491 h 464"/>
                <a:gd name="T48" fmla="+- 0 307 26"/>
                <a:gd name="T49" fmla="*/ T48 w 323"/>
                <a:gd name="T50" fmla="+- 0 485 27"/>
                <a:gd name="T51" fmla="*/ 485 h 464"/>
                <a:gd name="T52" fmla="+- 0 329 26"/>
                <a:gd name="T53" fmla="*/ T52 w 323"/>
                <a:gd name="T54" fmla="+- 0 470 27"/>
                <a:gd name="T55" fmla="*/ 470 h 464"/>
                <a:gd name="T56" fmla="+- 0 343 26"/>
                <a:gd name="T57" fmla="*/ T56 w 323"/>
                <a:gd name="T58" fmla="+- 0 448 27"/>
                <a:gd name="T59" fmla="*/ 448 h 464"/>
                <a:gd name="T60" fmla="+- 0 349 26"/>
                <a:gd name="T61" fmla="*/ T60 w 323"/>
                <a:gd name="T62" fmla="+- 0 421 27"/>
                <a:gd name="T63" fmla="*/ 421 h 464"/>
                <a:gd name="T64" fmla="+- 0 349 26"/>
                <a:gd name="T65" fmla="*/ T64 w 323"/>
                <a:gd name="T66" fmla="+- 0 96 27"/>
                <a:gd name="T67" fmla="*/ 96 h 464"/>
                <a:gd name="T68" fmla="+- 0 343 26"/>
                <a:gd name="T69" fmla="*/ T68 w 323"/>
                <a:gd name="T70" fmla="+- 0 69 27"/>
                <a:gd name="T71" fmla="*/ 69 h 464"/>
                <a:gd name="T72" fmla="+- 0 329 26"/>
                <a:gd name="T73" fmla="*/ T72 w 323"/>
                <a:gd name="T74" fmla="+- 0 47 27"/>
                <a:gd name="T75" fmla="*/ 47 h 464"/>
                <a:gd name="T76" fmla="+- 0 307 26"/>
                <a:gd name="T77" fmla="*/ T76 w 323"/>
                <a:gd name="T78" fmla="+- 0 32 27"/>
                <a:gd name="T79" fmla="*/ 32 h 464"/>
                <a:gd name="T80" fmla="+- 0 280 26"/>
                <a:gd name="T81" fmla="*/ T80 w 323"/>
                <a:gd name="T82" fmla="+- 0 27 27"/>
                <a:gd name="T83" fmla="*/ 27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3" h="464">
                  <a:moveTo>
                    <a:pt x="254" y="0"/>
                  </a:moveTo>
                  <a:lnTo>
                    <a:pt x="69" y="0"/>
                  </a:lnTo>
                  <a:lnTo>
                    <a:pt x="43" y="5"/>
                  </a:lnTo>
                  <a:lnTo>
                    <a:pt x="21" y="20"/>
                  </a:lnTo>
                  <a:lnTo>
                    <a:pt x="6" y="42"/>
                  </a:lnTo>
                  <a:lnTo>
                    <a:pt x="0" y="69"/>
                  </a:lnTo>
                  <a:lnTo>
                    <a:pt x="0" y="394"/>
                  </a:lnTo>
                  <a:lnTo>
                    <a:pt x="6" y="421"/>
                  </a:lnTo>
                  <a:lnTo>
                    <a:pt x="21" y="443"/>
                  </a:lnTo>
                  <a:lnTo>
                    <a:pt x="43" y="458"/>
                  </a:lnTo>
                  <a:lnTo>
                    <a:pt x="69" y="464"/>
                  </a:lnTo>
                  <a:lnTo>
                    <a:pt x="254" y="464"/>
                  </a:lnTo>
                  <a:lnTo>
                    <a:pt x="281" y="458"/>
                  </a:lnTo>
                  <a:lnTo>
                    <a:pt x="303" y="443"/>
                  </a:lnTo>
                  <a:lnTo>
                    <a:pt x="317" y="421"/>
                  </a:lnTo>
                  <a:lnTo>
                    <a:pt x="323" y="394"/>
                  </a:lnTo>
                  <a:lnTo>
                    <a:pt x="323" y="69"/>
                  </a:lnTo>
                  <a:lnTo>
                    <a:pt x="317" y="42"/>
                  </a:lnTo>
                  <a:lnTo>
                    <a:pt x="303" y="20"/>
                  </a:lnTo>
                  <a:lnTo>
                    <a:pt x="281" y="5"/>
                  </a:lnTo>
                  <a:lnTo>
                    <a:pt x="254"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2" name="Freeform 13"/>
            <p:cNvSpPr>
              <a:spLocks/>
            </p:cNvSpPr>
            <p:nvPr/>
          </p:nvSpPr>
          <p:spPr bwMode="auto">
            <a:xfrm>
              <a:off x="11" y="13"/>
              <a:ext cx="323" cy="464"/>
            </a:xfrm>
            <a:custGeom>
              <a:avLst/>
              <a:gdLst>
                <a:gd name="T0" fmla="+- 0 265 12"/>
                <a:gd name="T1" fmla="*/ T0 w 323"/>
                <a:gd name="T2" fmla="+- 0 13 13"/>
                <a:gd name="T3" fmla="*/ 13 h 464"/>
                <a:gd name="T4" fmla="+- 0 81 12"/>
                <a:gd name="T5" fmla="*/ T4 w 323"/>
                <a:gd name="T6" fmla="+- 0 13 13"/>
                <a:gd name="T7" fmla="*/ 13 h 464"/>
                <a:gd name="T8" fmla="+- 0 54 12"/>
                <a:gd name="T9" fmla="*/ T8 w 323"/>
                <a:gd name="T10" fmla="+- 0 19 13"/>
                <a:gd name="T11" fmla="*/ 19 h 464"/>
                <a:gd name="T12" fmla="+- 0 32 12"/>
                <a:gd name="T13" fmla="*/ T12 w 323"/>
                <a:gd name="T14" fmla="+- 0 33 13"/>
                <a:gd name="T15" fmla="*/ 33 h 464"/>
                <a:gd name="T16" fmla="+- 0 17 12"/>
                <a:gd name="T17" fmla="*/ T16 w 323"/>
                <a:gd name="T18" fmla="+- 0 55 13"/>
                <a:gd name="T19" fmla="*/ 55 h 464"/>
                <a:gd name="T20" fmla="+- 0 12 12"/>
                <a:gd name="T21" fmla="*/ T20 w 323"/>
                <a:gd name="T22" fmla="+- 0 82 13"/>
                <a:gd name="T23" fmla="*/ 82 h 464"/>
                <a:gd name="T24" fmla="+- 0 12 12"/>
                <a:gd name="T25" fmla="*/ T24 w 323"/>
                <a:gd name="T26" fmla="+- 0 408 13"/>
                <a:gd name="T27" fmla="*/ 408 h 464"/>
                <a:gd name="T28" fmla="+- 0 17 12"/>
                <a:gd name="T29" fmla="*/ T28 w 323"/>
                <a:gd name="T30" fmla="+- 0 435 13"/>
                <a:gd name="T31" fmla="*/ 435 h 464"/>
                <a:gd name="T32" fmla="+- 0 32 12"/>
                <a:gd name="T33" fmla="*/ T32 w 323"/>
                <a:gd name="T34" fmla="+- 0 457 13"/>
                <a:gd name="T35" fmla="*/ 457 h 464"/>
                <a:gd name="T36" fmla="+- 0 54 12"/>
                <a:gd name="T37" fmla="*/ T36 w 323"/>
                <a:gd name="T38" fmla="+- 0 471 13"/>
                <a:gd name="T39" fmla="*/ 471 h 464"/>
                <a:gd name="T40" fmla="+- 0 81 12"/>
                <a:gd name="T41" fmla="*/ T40 w 323"/>
                <a:gd name="T42" fmla="+- 0 477 13"/>
                <a:gd name="T43" fmla="*/ 477 h 464"/>
                <a:gd name="T44" fmla="+- 0 265 12"/>
                <a:gd name="T45" fmla="*/ T44 w 323"/>
                <a:gd name="T46" fmla="+- 0 477 13"/>
                <a:gd name="T47" fmla="*/ 477 h 464"/>
                <a:gd name="T48" fmla="+- 0 292 12"/>
                <a:gd name="T49" fmla="*/ T48 w 323"/>
                <a:gd name="T50" fmla="+- 0 471 13"/>
                <a:gd name="T51" fmla="*/ 471 h 464"/>
                <a:gd name="T52" fmla="+- 0 314 12"/>
                <a:gd name="T53" fmla="*/ T52 w 323"/>
                <a:gd name="T54" fmla="+- 0 457 13"/>
                <a:gd name="T55" fmla="*/ 457 h 464"/>
                <a:gd name="T56" fmla="+- 0 329 12"/>
                <a:gd name="T57" fmla="*/ T56 w 323"/>
                <a:gd name="T58" fmla="+- 0 435 13"/>
                <a:gd name="T59" fmla="*/ 435 h 464"/>
                <a:gd name="T60" fmla="+- 0 334 12"/>
                <a:gd name="T61" fmla="*/ T60 w 323"/>
                <a:gd name="T62" fmla="+- 0 408 13"/>
                <a:gd name="T63" fmla="*/ 408 h 464"/>
                <a:gd name="T64" fmla="+- 0 334 12"/>
                <a:gd name="T65" fmla="*/ T64 w 323"/>
                <a:gd name="T66" fmla="+- 0 82 13"/>
                <a:gd name="T67" fmla="*/ 82 h 464"/>
                <a:gd name="T68" fmla="+- 0 329 12"/>
                <a:gd name="T69" fmla="*/ T68 w 323"/>
                <a:gd name="T70" fmla="+- 0 55 13"/>
                <a:gd name="T71" fmla="*/ 55 h 464"/>
                <a:gd name="T72" fmla="+- 0 314 12"/>
                <a:gd name="T73" fmla="*/ T72 w 323"/>
                <a:gd name="T74" fmla="+- 0 33 13"/>
                <a:gd name="T75" fmla="*/ 33 h 464"/>
                <a:gd name="T76" fmla="+- 0 292 12"/>
                <a:gd name="T77" fmla="*/ T76 w 323"/>
                <a:gd name="T78" fmla="+- 0 19 13"/>
                <a:gd name="T79" fmla="*/ 19 h 464"/>
                <a:gd name="T80" fmla="+- 0 265 12"/>
                <a:gd name="T81" fmla="*/ T80 w 323"/>
                <a:gd name="T82" fmla="+- 0 13 13"/>
                <a:gd name="T83" fmla="*/ 13 h 4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3" h="464">
                  <a:moveTo>
                    <a:pt x="253" y="0"/>
                  </a:moveTo>
                  <a:lnTo>
                    <a:pt x="69" y="0"/>
                  </a:lnTo>
                  <a:lnTo>
                    <a:pt x="42" y="6"/>
                  </a:lnTo>
                  <a:lnTo>
                    <a:pt x="20" y="20"/>
                  </a:lnTo>
                  <a:lnTo>
                    <a:pt x="5" y="42"/>
                  </a:lnTo>
                  <a:lnTo>
                    <a:pt x="0" y="69"/>
                  </a:lnTo>
                  <a:lnTo>
                    <a:pt x="0" y="395"/>
                  </a:lnTo>
                  <a:lnTo>
                    <a:pt x="5" y="422"/>
                  </a:lnTo>
                  <a:lnTo>
                    <a:pt x="20" y="444"/>
                  </a:lnTo>
                  <a:lnTo>
                    <a:pt x="42" y="458"/>
                  </a:lnTo>
                  <a:lnTo>
                    <a:pt x="69" y="464"/>
                  </a:lnTo>
                  <a:lnTo>
                    <a:pt x="253" y="464"/>
                  </a:lnTo>
                  <a:lnTo>
                    <a:pt x="280" y="458"/>
                  </a:lnTo>
                  <a:lnTo>
                    <a:pt x="302" y="444"/>
                  </a:lnTo>
                  <a:lnTo>
                    <a:pt x="317" y="422"/>
                  </a:lnTo>
                  <a:lnTo>
                    <a:pt x="322" y="395"/>
                  </a:lnTo>
                  <a:lnTo>
                    <a:pt x="322" y="69"/>
                  </a:lnTo>
                  <a:lnTo>
                    <a:pt x="317" y="42"/>
                  </a:lnTo>
                  <a:lnTo>
                    <a:pt x="302" y="20"/>
                  </a:lnTo>
                  <a:lnTo>
                    <a:pt x="280" y="6"/>
                  </a:lnTo>
                  <a:lnTo>
                    <a:pt x="253"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 y="137"/>
              <a:ext cx="279"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6"/>
          <p:cNvGrpSpPr>
            <a:grpSpLocks/>
          </p:cNvGrpSpPr>
          <p:nvPr/>
        </p:nvGrpSpPr>
        <p:grpSpPr bwMode="auto">
          <a:xfrm>
            <a:off x="2043513" y="3764815"/>
            <a:ext cx="626269" cy="752799"/>
            <a:chOff x="0" y="0"/>
            <a:chExt cx="348" cy="490"/>
          </a:xfrm>
        </p:grpSpPr>
        <p:sp>
          <p:nvSpPr>
            <p:cNvPr id="24" name="Freeform 10"/>
            <p:cNvSpPr>
              <a:spLocks/>
            </p:cNvSpPr>
            <p:nvPr/>
          </p:nvSpPr>
          <p:spPr bwMode="auto">
            <a:xfrm>
              <a:off x="0" y="0"/>
              <a:ext cx="322" cy="463"/>
            </a:xfrm>
            <a:custGeom>
              <a:avLst/>
              <a:gdLst>
                <a:gd name="T0" fmla="*/ 253 w 322"/>
                <a:gd name="T1" fmla="*/ 0 h 463"/>
                <a:gd name="T2" fmla="*/ 69 w 322"/>
                <a:gd name="T3" fmla="*/ 0 h 463"/>
                <a:gd name="T4" fmla="*/ 42 w 322"/>
                <a:gd name="T5" fmla="*/ 5 h 463"/>
                <a:gd name="T6" fmla="*/ 20 w 322"/>
                <a:gd name="T7" fmla="*/ 20 h 463"/>
                <a:gd name="T8" fmla="*/ 5 w 322"/>
                <a:gd name="T9" fmla="*/ 42 h 463"/>
                <a:gd name="T10" fmla="*/ 0 w 322"/>
                <a:gd name="T11" fmla="*/ 69 h 463"/>
                <a:gd name="T12" fmla="*/ 0 w 322"/>
                <a:gd name="T13" fmla="*/ 393 h 463"/>
                <a:gd name="T14" fmla="*/ 5 w 322"/>
                <a:gd name="T15" fmla="*/ 420 h 463"/>
                <a:gd name="T16" fmla="*/ 20 w 322"/>
                <a:gd name="T17" fmla="*/ 442 h 463"/>
                <a:gd name="T18" fmla="*/ 42 w 322"/>
                <a:gd name="T19" fmla="*/ 457 h 463"/>
                <a:gd name="T20" fmla="*/ 69 w 322"/>
                <a:gd name="T21" fmla="*/ 462 h 463"/>
                <a:gd name="T22" fmla="*/ 253 w 322"/>
                <a:gd name="T23" fmla="*/ 462 h 463"/>
                <a:gd name="T24" fmla="*/ 279 w 322"/>
                <a:gd name="T25" fmla="*/ 457 h 463"/>
                <a:gd name="T26" fmla="*/ 301 w 322"/>
                <a:gd name="T27" fmla="*/ 442 h 463"/>
                <a:gd name="T28" fmla="*/ 316 w 322"/>
                <a:gd name="T29" fmla="*/ 420 h 463"/>
                <a:gd name="T30" fmla="*/ 322 w 322"/>
                <a:gd name="T31" fmla="*/ 393 h 463"/>
                <a:gd name="T32" fmla="*/ 322 w 322"/>
                <a:gd name="T33" fmla="*/ 69 h 463"/>
                <a:gd name="T34" fmla="*/ 316 w 322"/>
                <a:gd name="T35" fmla="*/ 42 h 463"/>
                <a:gd name="T36" fmla="*/ 301 w 322"/>
                <a:gd name="T37" fmla="*/ 20 h 463"/>
                <a:gd name="T38" fmla="*/ 279 w 322"/>
                <a:gd name="T39" fmla="*/ 5 h 463"/>
                <a:gd name="T40" fmla="*/ 253 w 322"/>
                <a:gd name="T4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2" h="463">
                  <a:moveTo>
                    <a:pt x="253" y="0"/>
                  </a:moveTo>
                  <a:lnTo>
                    <a:pt x="69" y="0"/>
                  </a:lnTo>
                  <a:lnTo>
                    <a:pt x="42" y="5"/>
                  </a:lnTo>
                  <a:lnTo>
                    <a:pt x="20" y="20"/>
                  </a:lnTo>
                  <a:lnTo>
                    <a:pt x="5" y="42"/>
                  </a:lnTo>
                  <a:lnTo>
                    <a:pt x="0" y="69"/>
                  </a:lnTo>
                  <a:lnTo>
                    <a:pt x="0" y="393"/>
                  </a:lnTo>
                  <a:lnTo>
                    <a:pt x="5" y="420"/>
                  </a:lnTo>
                  <a:lnTo>
                    <a:pt x="20" y="442"/>
                  </a:lnTo>
                  <a:lnTo>
                    <a:pt x="42" y="457"/>
                  </a:lnTo>
                  <a:lnTo>
                    <a:pt x="69" y="462"/>
                  </a:lnTo>
                  <a:lnTo>
                    <a:pt x="253" y="462"/>
                  </a:lnTo>
                  <a:lnTo>
                    <a:pt x="279" y="457"/>
                  </a:lnTo>
                  <a:lnTo>
                    <a:pt x="301" y="442"/>
                  </a:lnTo>
                  <a:lnTo>
                    <a:pt x="316" y="420"/>
                  </a:lnTo>
                  <a:lnTo>
                    <a:pt x="322" y="393"/>
                  </a:lnTo>
                  <a:lnTo>
                    <a:pt x="322" y="69"/>
                  </a:lnTo>
                  <a:lnTo>
                    <a:pt x="316" y="42"/>
                  </a:lnTo>
                  <a:lnTo>
                    <a:pt x="301" y="20"/>
                  </a:lnTo>
                  <a:lnTo>
                    <a:pt x="279" y="5"/>
                  </a:lnTo>
                  <a:lnTo>
                    <a:pt x="253"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5" name="Freeform 9"/>
            <p:cNvSpPr>
              <a:spLocks/>
            </p:cNvSpPr>
            <p:nvPr/>
          </p:nvSpPr>
          <p:spPr bwMode="auto">
            <a:xfrm>
              <a:off x="26" y="26"/>
              <a:ext cx="322" cy="463"/>
            </a:xfrm>
            <a:custGeom>
              <a:avLst/>
              <a:gdLst>
                <a:gd name="T0" fmla="+- 0 279 26"/>
                <a:gd name="T1" fmla="*/ T0 w 322"/>
                <a:gd name="T2" fmla="+- 0 27 27"/>
                <a:gd name="T3" fmla="*/ 27 h 463"/>
                <a:gd name="T4" fmla="+- 0 95 26"/>
                <a:gd name="T5" fmla="*/ T4 w 322"/>
                <a:gd name="T6" fmla="+- 0 27 27"/>
                <a:gd name="T7" fmla="*/ 27 h 463"/>
                <a:gd name="T8" fmla="+- 0 68 26"/>
                <a:gd name="T9" fmla="*/ T8 w 322"/>
                <a:gd name="T10" fmla="+- 0 32 27"/>
                <a:gd name="T11" fmla="*/ 32 h 463"/>
                <a:gd name="T12" fmla="+- 0 46 26"/>
                <a:gd name="T13" fmla="*/ T12 w 322"/>
                <a:gd name="T14" fmla="+- 0 47 27"/>
                <a:gd name="T15" fmla="*/ 47 h 463"/>
                <a:gd name="T16" fmla="+- 0 32 26"/>
                <a:gd name="T17" fmla="*/ T16 w 322"/>
                <a:gd name="T18" fmla="+- 0 69 27"/>
                <a:gd name="T19" fmla="*/ 69 h 463"/>
                <a:gd name="T20" fmla="+- 0 26 26"/>
                <a:gd name="T21" fmla="*/ T20 w 322"/>
                <a:gd name="T22" fmla="+- 0 96 27"/>
                <a:gd name="T23" fmla="*/ 96 h 463"/>
                <a:gd name="T24" fmla="+- 0 26 26"/>
                <a:gd name="T25" fmla="*/ T24 w 322"/>
                <a:gd name="T26" fmla="+- 0 420 27"/>
                <a:gd name="T27" fmla="*/ 420 h 463"/>
                <a:gd name="T28" fmla="+- 0 32 26"/>
                <a:gd name="T29" fmla="*/ T28 w 322"/>
                <a:gd name="T30" fmla="+- 0 447 27"/>
                <a:gd name="T31" fmla="*/ 447 h 463"/>
                <a:gd name="T32" fmla="+- 0 46 26"/>
                <a:gd name="T33" fmla="*/ T32 w 322"/>
                <a:gd name="T34" fmla="+- 0 469 27"/>
                <a:gd name="T35" fmla="*/ 469 h 463"/>
                <a:gd name="T36" fmla="+- 0 68 26"/>
                <a:gd name="T37" fmla="*/ T36 w 322"/>
                <a:gd name="T38" fmla="+- 0 484 27"/>
                <a:gd name="T39" fmla="*/ 484 h 463"/>
                <a:gd name="T40" fmla="+- 0 95 26"/>
                <a:gd name="T41" fmla="*/ T40 w 322"/>
                <a:gd name="T42" fmla="+- 0 489 27"/>
                <a:gd name="T43" fmla="*/ 489 h 463"/>
                <a:gd name="T44" fmla="+- 0 279 26"/>
                <a:gd name="T45" fmla="*/ T44 w 322"/>
                <a:gd name="T46" fmla="+- 0 489 27"/>
                <a:gd name="T47" fmla="*/ 489 h 463"/>
                <a:gd name="T48" fmla="+- 0 306 26"/>
                <a:gd name="T49" fmla="*/ T48 w 322"/>
                <a:gd name="T50" fmla="+- 0 484 27"/>
                <a:gd name="T51" fmla="*/ 484 h 463"/>
                <a:gd name="T52" fmla="+- 0 328 26"/>
                <a:gd name="T53" fmla="*/ T52 w 322"/>
                <a:gd name="T54" fmla="+- 0 469 27"/>
                <a:gd name="T55" fmla="*/ 469 h 463"/>
                <a:gd name="T56" fmla="+- 0 342 26"/>
                <a:gd name="T57" fmla="*/ T56 w 322"/>
                <a:gd name="T58" fmla="+- 0 447 27"/>
                <a:gd name="T59" fmla="*/ 447 h 463"/>
                <a:gd name="T60" fmla="+- 0 348 26"/>
                <a:gd name="T61" fmla="*/ T60 w 322"/>
                <a:gd name="T62" fmla="+- 0 420 27"/>
                <a:gd name="T63" fmla="*/ 420 h 463"/>
                <a:gd name="T64" fmla="+- 0 348 26"/>
                <a:gd name="T65" fmla="*/ T64 w 322"/>
                <a:gd name="T66" fmla="+- 0 96 27"/>
                <a:gd name="T67" fmla="*/ 96 h 463"/>
                <a:gd name="T68" fmla="+- 0 342 26"/>
                <a:gd name="T69" fmla="*/ T68 w 322"/>
                <a:gd name="T70" fmla="+- 0 69 27"/>
                <a:gd name="T71" fmla="*/ 69 h 463"/>
                <a:gd name="T72" fmla="+- 0 328 26"/>
                <a:gd name="T73" fmla="*/ T72 w 322"/>
                <a:gd name="T74" fmla="+- 0 47 27"/>
                <a:gd name="T75" fmla="*/ 47 h 463"/>
                <a:gd name="T76" fmla="+- 0 306 26"/>
                <a:gd name="T77" fmla="*/ T76 w 322"/>
                <a:gd name="T78" fmla="+- 0 32 27"/>
                <a:gd name="T79" fmla="*/ 32 h 463"/>
                <a:gd name="T80" fmla="+- 0 279 26"/>
                <a:gd name="T81" fmla="*/ T80 w 322"/>
                <a:gd name="T82" fmla="+- 0 27 27"/>
                <a:gd name="T83" fmla="*/ 27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2" h="463">
                  <a:moveTo>
                    <a:pt x="253" y="0"/>
                  </a:moveTo>
                  <a:lnTo>
                    <a:pt x="69" y="0"/>
                  </a:lnTo>
                  <a:lnTo>
                    <a:pt x="42" y="5"/>
                  </a:lnTo>
                  <a:lnTo>
                    <a:pt x="20" y="20"/>
                  </a:lnTo>
                  <a:lnTo>
                    <a:pt x="6" y="42"/>
                  </a:lnTo>
                  <a:lnTo>
                    <a:pt x="0" y="69"/>
                  </a:lnTo>
                  <a:lnTo>
                    <a:pt x="0" y="393"/>
                  </a:lnTo>
                  <a:lnTo>
                    <a:pt x="6" y="420"/>
                  </a:lnTo>
                  <a:lnTo>
                    <a:pt x="20" y="442"/>
                  </a:lnTo>
                  <a:lnTo>
                    <a:pt x="42" y="457"/>
                  </a:lnTo>
                  <a:lnTo>
                    <a:pt x="69" y="462"/>
                  </a:lnTo>
                  <a:lnTo>
                    <a:pt x="253" y="462"/>
                  </a:lnTo>
                  <a:lnTo>
                    <a:pt x="280" y="457"/>
                  </a:lnTo>
                  <a:lnTo>
                    <a:pt x="302" y="442"/>
                  </a:lnTo>
                  <a:lnTo>
                    <a:pt x="316" y="420"/>
                  </a:lnTo>
                  <a:lnTo>
                    <a:pt x="322" y="393"/>
                  </a:lnTo>
                  <a:lnTo>
                    <a:pt x="322" y="69"/>
                  </a:lnTo>
                  <a:lnTo>
                    <a:pt x="316" y="42"/>
                  </a:lnTo>
                  <a:lnTo>
                    <a:pt x="302" y="20"/>
                  </a:lnTo>
                  <a:lnTo>
                    <a:pt x="280" y="5"/>
                  </a:lnTo>
                  <a:lnTo>
                    <a:pt x="253"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6" name="Freeform 8"/>
            <p:cNvSpPr>
              <a:spLocks/>
            </p:cNvSpPr>
            <p:nvPr/>
          </p:nvSpPr>
          <p:spPr bwMode="auto">
            <a:xfrm>
              <a:off x="11" y="13"/>
              <a:ext cx="322" cy="463"/>
            </a:xfrm>
            <a:custGeom>
              <a:avLst/>
              <a:gdLst>
                <a:gd name="T0" fmla="+- 0 264 12"/>
                <a:gd name="T1" fmla="*/ T0 w 322"/>
                <a:gd name="T2" fmla="+- 0 13 13"/>
                <a:gd name="T3" fmla="*/ 13 h 463"/>
                <a:gd name="T4" fmla="+- 0 81 12"/>
                <a:gd name="T5" fmla="*/ T4 w 322"/>
                <a:gd name="T6" fmla="+- 0 13 13"/>
                <a:gd name="T7" fmla="*/ 13 h 463"/>
                <a:gd name="T8" fmla="+- 0 54 12"/>
                <a:gd name="T9" fmla="*/ T8 w 322"/>
                <a:gd name="T10" fmla="+- 0 18 13"/>
                <a:gd name="T11" fmla="*/ 18 h 463"/>
                <a:gd name="T12" fmla="+- 0 32 12"/>
                <a:gd name="T13" fmla="*/ T12 w 322"/>
                <a:gd name="T14" fmla="+- 0 33 13"/>
                <a:gd name="T15" fmla="*/ 33 h 463"/>
                <a:gd name="T16" fmla="+- 0 17 12"/>
                <a:gd name="T17" fmla="*/ T16 w 322"/>
                <a:gd name="T18" fmla="+- 0 55 13"/>
                <a:gd name="T19" fmla="*/ 55 h 463"/>
                <a:gd name="T20" fmla="+- 0 12 12"/>
                <a:gd name="T21" fmla="*/ T20 w 322"/>
                <a:gd name="T22" fmla="+- 0 82 13"/>
                <a:gd name="T23" fmla="*/ 82 h 463"/>
                <a:gd name="T24" fmla="+- 0 12 12"/>
                <a:gd name="T25" fmla="*/ T24 w 322"/>
                <a:gd name="T26" fmla="+- 0 406 13"/>
                <a:gd name="T27" fmla="*/ 406 h 463"/>
                <a:gd name="T28" fmla="+- 0 17 12"/>
                <a:gd name="T29" fmla="*/ T28 w 322"/>
                <a:gd name="T30" fmla="+- 0 433 13"/>
                <a:gd name="T31" fmla="*/ 433 h 463"/>
                <a:gd name="T32" fmla="+- 0 32 12"/>
                <a:gd name="T33" fmla="*/ T32 w 322"/>
                <a:gd name="T34" fmla="+- 0 455 13"/>
                <a:gd name="T35" fmla="*/ 455 h 463"/>
                <a:gd name="T36" fmla="+- 0 54 12"/>
                <a:gd name="T37" fmla="*/ T36 w 322"/>
                <a:gd name="T38" fmla="+- 0 470 13"/>
                <a:gd name="T39" fmla="*/ 470 h 463"/>
                <a:gd name="T40" fmla="+- 0 81 12"/>
                <a:gd name="T41" fmla="*/ T40 w 322"/>
                <a:gd name="T42" fmla="+- 0 475 13"/>
                <a:gd name="T43" fmla="*/ 475 h 463"/>
                <a:gd name="T44" fmla="+- 0 264 12"/>
                <a:gd name="T45" fmla="*/ T44 w 322"/>
                <a:gd name="T46" fmla="+- 0 475 13"/>
                <a:gd name="T47" fmla="*/ 475 h 463"/>
                <a:gd name="T48" fmla="+- 0 291 12"/>
                <a:gd name="T49" fmla="*/ T48 w 322"/>
                <a:gd name="T50" fmla="+- 0 470 13"/>
                <a:gd name="T51" fmla="*/ 470 h 463"/>
                <a:gd name="T52" fmla="+- 0 313 12"/>
                <a:gd name="T53" fmla="*/ T52 w 322"/>
                <a:gd name="T54" fmla="+- 0 455 13"/>
                <a:gd name="T55" fmla="*/ 455 h 463"/>
                <a:gd name="T56" fmla="+- 0 328 12"/>
                <a:gd name="T57" fmla="*/ T56 w 322"/>
                <a:gd name="T58" fmla="+- 0 433 13"/>
                <a:gd name="T59" fmla="*/ 433 h 463"/>
                <a:gd name="T60" fmla="+- 0 333 12"/>
                <a:gd name="T61" fmla="*/ T60 w 322"/>
                <a:gd name="T62" fmla="+- 0 406 13"/>
                <a:gd name="T63" fmla="*/ 406 h 463"/>
                <a:gd name="T64" fmla="+- 0 333 12"/>
                <a:gd name="T65" fmla="*/ T64 w 322"/>
                <a:gd name="T66" fmla="+- 0 82 13"/>
                <a:gd name="T67" fmla="*/ 82 h 463"/>
                <a:gd name="T68" fmla="+- 0 328 12"/>
                <a:gd name="T69" fmla="*/ T68 w 322"/>
                <a:gd name="T70" fmla="+- 0 55 13"/>
                <a:gd name="T71" fmla="*/ 55 h 463"/>
                <a:gd name="T72" fmla="+- 0 313 12"/>
                <a:gd name="T73" fmla="*/ T72 w 322"/>
                <a:gd name="T74" fmla="+- 0 33 13"/>
                <a:gd name="T75" fmla="*/ 33 h 463"/>
                <a:gd name="T76" fmla="+- 0 291 12"/>
                <a:gd name="T77" fmla="*/ T76 w 322"/>
                <a:gd name="T78" fmla="+- 0 18 13"/>
                <a:gd name="T79" fmla="*/ 18 h 463"/>
                <a:gd name="T80" fmla="+- 0 264 12"/>
                <a:gd name="T81" fmla="*/ T80 w 322"/>
                <a:gd name="T82" fmla="+- 0 13 13"/>
                <a:gd name="T83" fmla="*/ 13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22" h="463">
                  <a:moveTo>
                    <a:pt x="252" y="0"/>
                  </a:moveTo>
                  <a:lnTo>
                    <a:pt x="69" y="0"/>
                  </a:lnTo>
                  <a:lnTo>
                    <a:pt x="42" y="5"/>
                  </a:lnTo>
                  <a:lnTo>
                    <a:pt x="20" y="20"/>
                  </a:lnTo>
                  <a:lnTo>
                    <a:pt x="5" y="42"/>
                  </a:lnTo>
                  <a:lnTo>
                    <a:pt x="0" y="69"/>
                  </a:lnTo>
                  <a:lnTo>
                    <a:pt x="0" y="393"/>
                  </a:lnTo>
                  <a:lnTo>
                    <a:pt x="5" y="420"/>
                  </a:lnTo>
                  <a:lnTo>
                    <a:pt x="20" y="442"/>
                  </a:lnTo>
                  <a:lnTo>
                    <a:pt x="42" y="457"/>
                  </a:lnTo>
                  <a:lnTo>
                    <a:pt x="69" y="462"/>
                  </a:lnTo>
                  <a:lnTo>
                    <a:pt x="252" y="462"/>
                  </a:lnTo>
                  <a:lnTo>
                    <a:pt x="279" y="457"/>
                  </a:lnTo>
                  <a:lnTo>
                    <a:pt x="301" y="442"/>
                  </a:lnTo>
                  <a:lnTo>
                    <a:pt x="316" y="420"/>
                  </a:lnTo>
                  <a:lnTo>
                    <a:pt x="321" y="393"/>
                  </a:lnTo>
                  <a:lnTo>
                    <a:pt x="321" y="69"/>
                  </a:lnTo>
                  <a:lnTo>
                    <a:pt x="316" y="42"/>
                  </a:lnTo>
                  <a:lnTo>
                    <a:pt x="301" y="20"/>
                  </a:lnTo>
                  <a:lnTo>
                    <a:pt x="279" y="5"/>
                  </a:lnTo>
                  <a:lnTo>
                    <a:pt x="252"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 y="136"/>
              <a:ext cx="279" cy="2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1"/>
          <p:cNvGrpSpPr>
            <a:grpSpLocks/>
          </p:cNvGrpSpPr>
          <p:nvPr/>
        </p:nvGrpSpPr>
        <p:grpSpPr bwMode="auto">
          <a:xfrm>
            <a:off x="2110967" y="4994799"/>
            <a:ext cx="648072" cy="903089"/>
            <a:chOff x="0" y="0"/>
            <a:chExt cx="367" cy="516"/>
          </a:xfrm>
        </p:grpSpPr>
        <p:sp>
          <p:nvSpPr>
            <p:cNvPr id="28" name="Freeform 5"/>
            <p:cNvSpPr>
              <a:spLocks/>
            </p:cNvSpPr>
            <p:nvPr/>
          </p:nvSpPr>
          <p:spPr bwMode="auto">
            <a:xfrm>
              <a:off x="0" y="0"/>
              <a:ext cx="339" cy="487"/>
            </a:xfrm>
            <a:custGeom>
              <a:avLst/>
              <a:gdLst>
                <a:gd name="T0" fmla="*/ 266 w 339"/>
                <a:gd name="T1" fmla="*/ 0 h 487"/>
                <a:gd name="T2" fmla="*/ 73 w 339"/>
                <a:gd name="T3" fmla="*/ 0 h 487"/>
                <a:gd name="T4" fmla="*/ 44 w 339"/>
                <a:gd name="T5" fmla="*/ 6 h 487"/>
                <a:gd name="T6" fmla="*/ 21 w 339"/>
                <a:gd name="T7" fmla="*/ 21 h 487"/>
                <a:gd name="T8" fmla="*/ 6 w 339"/>
                <a:gd name="T9" fmla="*/ 44 h 487"/>
                <a:gd name="T10" fmla="*/ 0 w 339"/>
                <a:gd name="T11" fmla="*/ 73 h 487"/>
                <a:gd name="T12" fmla="*/ 0 w 339"/>
                <a:gd name="T13" fmla="*/ 414 h 487"/>
                <a:gd name="T14" fmla="*/ 6 w 339"/>
                <a:gd name="T15" fmla="*/ 443 h 487"/>
                <a:gd name="T16" fmla="*/ 21 w 339"/>
                <a:gd name="T17" fmla="*/ 466 h 487"/>
                <a:gd name="T18" fmla="*/ 44 w 339"/>
                <a:gd name="T19" fmla="*/ 481 h 487"/>
                <a:gd name="T20" fmla="*/ 73 w 339"/>
                <a:gd name="T21" fmla="*/ 487 h 487"/>
                <a:gd name="T22" fmla="*/ 266 w 339"/>
                <a:gd name="T23" fmla="*/ 487 h 487"/>
                <a:gd name="T24" fmla="*/ 294 w 339"/>
                <a:gd name="T25" fmla="*/ 481 h 487"/>
                <a:gd name="T26" fmla="*/ 317 w 339"/>
                <a:gd name="T27" fmla="*/ 466 h 487"/>
                <a:gd name="T28" fmla="*/ 333 w 339"/>
                <a:gd name="T29" fmla="*/ 443 h 487"/>
                <a:gd name="T30" fmla="*/ 339 w 339"/>
                <a:gd name="T31" fmla="*/ 414 h 487"/>
                <a:gd name="T32" fmla="*/ 339 w 339"/>
                <a:gd name="T33" fmla="*/ 73 h 487"/>
                <a:gd name="T34" fmla="*/ 333 w 339"/>
                <a:gd name="T35" fmla="*/ 44 h 487"/>
                <a:gd name="T36" fmla="*/ 317 w 339"/>
                <a:gd name="T37" fmla="*/ 21 h 487"/>
                <a:gd name="T38" fmla="*/ 294 w 339"/>
                <a:gd name="T39" fmla="*/ 6 h 487"/>
                <a:gd name="T40" fmla="*/ 266 w 339"/>
                <a:gd name="T4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9" h="487">
                  <a:moveTo>
                    <a:pt x="266" y="0"/>
                  </a:moveTo>
                  <a:lnTo>
                    <a:pt x="73" y="0"/>
                  </a:lnTo>
                  <a:lnTo>
                    <a:pt x="44" y="6"/>
                  </a:lnTo>
                  <a:lnTo>
                    <a:pt x="21" y="21"/>
                  </a:lnTo>
                  <a:lnTo>
                    <a:pt x="6" y="44"/>
                  </a:lnTo>
                  <a:lnTo>
                    <a:pt x="0" y="73"/>
                  </a:lnTo>
                  <a:lnTo>
                    <a:pt x="0" y="414"/>
                  </a:lnTo>
                  <a:lnTo>
                    <a:pt x="6" y="443"/>
                  </a:lnTo>
                  <a:lnTo>
                    <a:pt x="21" y="466"/>
                  </a:lnTo>
                  <a:lnTo>
                    <a:pt x="44" y="481"/>
                  </a:lnTo>
                  <a:lnTo>
                    <a:pt x="73" y="487"/>
                  </a:lnTo>
                  <a:lnTo>
                    <a:pt x="266" y="487"/>
                  </a:lnTo>
                  <a:lnTo>
                    <a:pt x="294" y="481"/>
                  </a:lnTo>
                  <a:lnTo>
                    <a:pt x="317" y="466"/>
                  </a:lnTo>
                  <a:lnTo>
                    <a:pt x="333" y="443"/>
                  </a:lnTo>
                  <a:lnTo>
                    <a:pt x="339" y="414"/>
                  </a:lnTo>
                  <a:lnTo>
                    <a:pt x="339" y="73"/>
                  </a:lnTo>
                  <a:lnTo>
                    <a:pt x="333" y="44"/>
                  </a:lnTo>
                  <a:lnTo>
                    <a:pt x="317" y="21"/>
                  </a:lnTo>
                  <a:lnTo>
                    <a:pt x="294" y="6"/>
                  </a:lnTo>
                  <a:lnTo>
                    <a:pt x="266"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29" name="Freeform 4"/>
            <p:cNvSpPr>
              <a:spLocks/>
            </p:cNvSpPr>
            <p:nvPr/>
          </p:nvSpPr>
          <p:spPr bwMode="auto">
            <a:xfrm>
              <a:off x="27" y="28"/>
              <a:ext cx="339" cy="487"/>
            </a:xfrm>
            <a:custGeom>
              <a:avLst/>
              <a:gdLst>
                <a:gd name="T0" fmla="+- 0 294 28"/>
                <a:gd name="T1" fmla="*/ T0 w 339"/>
                <a:gd name="T2" fmla="+- 0 28 28"/>
                <a:gd name="T3" fmla="*/ 28 h 487"/>
                <a:gd name="T4" fmla="+- 0 100 28"/>
                <a:gd name="T5" fmla="*/ T4 w 339"/>
                <a:gd name="T6" fmla="+- 0 28 28"/>
                <a:gd name="T7" fmla="*/ 28 h 487"/>
                <a:gd name="T8" fmla="+- 0 72 28"/>
                <a:gd name="T9" fmla="*/ T8 w 339"/>
                <a:gd name="T10" fmla="+- 0 34 28"/>
                <a:gd name="T11" fmla="*/ 34 h 487"/>
                <a:gd name="T12" fmla="+- 0 49 28"/>
                <a:gd name="T13" fmla="*/ T12 w 339"/>
                <a:gd name="T14" fmla="+- 0 49 28"/>
                <a:gd name="T15" fmla="*/ 49 h 487"/>
                <a:gd name="T16" fmla="+- 0 33 28"/>
                <a:gd name="T17" fmla="*/ T16 w 339"/>
                <a:gd name="T18" fmla="+- 0 72 28"/>
                <a:gd name="T19" fmla="*/ 72 h 487"/>
                <a:gd name="T20" fmla="+- 0 28 28"/>
                <a:gd name="T21" fmla="*/ T20 w 339"/>
                <a:gd name="T22" fmla="+- 0 101 28"/>
                <a:gd name="T23" fmla="*/ 101 h 487"/>
                <a:gd name="T24" fmla="+- 0 28 28"/>
                <a:gd name="T25" fmla="*/ T24 w 339"/>
                <a:gd name="T26" fmla="+- 0 443 28"/>
                <a:gd name="T27" fmla="*/ 443 h 487"/>
                <a:gd name="T28" fmla="+- 0 33 28"/>
                <a:gd name="T29" fmla="*/ T28 w 339"/>
                <a:gd name="T30" fmla="+- 0 471 28"/>
                <a:gd name="T31" fmla="*/ 471 h 487"/>
                <a:gd name="T32" fmla="+- 0 49 28"/>
                <a:gd name="T33" fmla="*/ T32 w 339"/>
                <a:gd name="T34" fmla="+- 0 494 28"/>
                <a:gd name="T35" fmla="*/ 494 h 487"/>
                <a:gd name="T36" fmla="+- 0 72 28"/>
                <a:gd name="T37" fmla="*/ T36 w 339"/>
                <a:gd name="T38" fmla="+- 0 509 28"/>
                <a:gd name="T39" fmla="*/ 509 h 487"/>
                <a:gd name="T40" fmla="+- 0 100 28"/>
                <a:gd name="T41" fmla="*/ T40 w 339"/>
                <a:gd name="T42" fmla="+- 0 515 28"/>
                <a:gd name="T43" fmla="*/ 515 h 487"/>
                <a:gd name="T44" fmla="+- 0 294 28"/>
                <a:gd name="T45" fmla="*/ T44 w 339"/>
                <a:gd name="T46" fmla="+- 0 515 28"/>
                <a:gd name="T47" fmla="*/ 515 h 487"/>
                <a:gd name="T48" fmla="+- 0 322 28"/>
                <a:gd name="T49" fmla="*/ T48 w 339"/>
                <a:gd name="T50" fmla="+- 0 509 28"/>
                <a:gd name="T51" fmla="*/ 509 h 487"/>
                <a:gd name="T52" fmla="+- 0 345 28"/>
                <a:gd name="T53" fmla="*/ T52 w 339"/>
                <a:gd name="T54" fmla="+- 0 494 28"/>
                <a:gd name="T55" fmla="*/ 494 h 487"/>
                <a:gd name="T56" fmla="+- 0 361 28"/>
                <a:gd name="T57" fmla="*/ T56 w 339"/>
                <a:gd name="T58" fmla="+- 0 471 28"/>
                <a:gd name="T59" fmla="*/ 471 h 487"/>
                <a:gd name="T60" fmla="+- 0 366 28"/>
                <a:gd name="T61" fmla="*/ T60 w 339"/>
                <a:gd name="T62" fmla="+- 0 443 28"/>
                <a:gd name="T63" fmla="*/ 443 h 487"/>
                <a:gd name="T64" fmla="+- 0 366 28"/>
                <a:gd name="T65" fmla="*/ T64 w 339"/>
                <a:gd name="T66" fmla="+- 0 101 28"/>
                <a:gd name="T67" fmla="*/ 101 h 487"/>
                <a:gd name="T68" fmla="+- 0 361 28"/>
                <a:gd name="T69" fmla="*/ T68 w 339"/>
                <a:gd name="T70" fmla="+- 0 72 28"/>
                <a:gd name="T71" fmla="*/ 72 h 487"/>
                <a:gd name="T72" fmla="+- 0 345 28"/>
                <a:gd name="T73" fmla="*/ T72 w 339"/>
                <a:gd name="T74" fmla="+- 0 49 28"/>
                <a:gd name="T75" fmla="*/ 49 h 487"/>
                <a:gd name="T76" fmla="+- 0 322 28"/>
                <a:gd name="T77" fmla="*/ T76 w 339"/>
                <a:gd name="T78" fmla="+- 0 34 28"/>
                <a:gd name="T79" fmla="*/ 34 h 487"/>
                <a:gd name="T80" fmla="+- 0 294 28"/>
                <a:gd name="T81" fmla="*/ T80 w 339"/>
                <a:gd name="T82" fmla="+- 0 28 28"/>
                <a:gd name="T83" fmla="*/ 28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9" h="487">
                  <a:moveTo>
                    <a:pt x="266" y="0"/>
                  </a:moveTo>
                  <a:lnTo>
                    <a:pt x="72" y="0"/>
                  </a:lnTo>
                  <a:lnTo>
                    <a:pt x="44" y="6"/>
                  </a:lnTo>
                  <a:lnTo>
                    <a:pt x="21" y="21"/>
                  </a:lnTo>
                  <a:lnTo>
                    <a:pt x="5" y="44"/>
                  </a:lnTo>
                  <a:lnTo>
                    <a:pt x="0" y="73"/>
                  </a:lnTo>
                  <a:lnTo>
                    <a:pt x="0" y="415"/>
                  </a:lnTo>
                  <a:lnTo>
                    <a:pt x="5" y="443"/>
                  </a:lnTo>
                  <a:lnTo>
                    <a:pt x="21" y="466"/>
                  </a:lnTo>
                  <a:lnTo>
                    <a:pt x="44" y="481"/>
                  </a:lnTo>
                  <a:lnTo>
                    <a:pt x="72" y="487"/>
                  </a:lnTo>
                  <a:lnTo>
                    <a:pt x="266" y="487"/>
                  </a:lnTo>
                  <a:lnTo>
                    <a:pt x="294" y="481"/>
                  </a:lnTo>
                  <a:lnTo>
                    <a:pt x="317" y="466"/>
                  </a:lnTo>
                  <a:lnTo>
                    <a:pt x="333" y="443"/>
                  </a:lnTo>
                  <a:lnTo>
                    <a:pt x="338" y="415"/>
                  </a:lnTo>
                  <a:lnTo>
                    <a:pt x="338" y="73"/>
                  </a:lnTo>
                  <a:lnTo>
                    <a:pt x="333" y="44"/>
                  </a:lnTo>
                  <a:lnTo>
                    <a:pt x="317" y="21"/>
                  </a:lnTo>
                  <a:lnTo>
                    <a:pt x="294" y="6"/>
                  </a:lnTo>
                  <a:lnTo>
                    <a:pt x="266" y="0"/>
                  </a:lnTo>
                  <a:close/>
                </a:path>
              </a:pathLst>
            </a:custGeom>
            <a:solidFill>
              <a:srgbClr val="74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sp>
          <p:nvSpPr>
            <p:cNvPr id="30" name="Freeform 3"/>
            <p:cNvSpPr>
              <a:spLocks/>
            </p:cNvSpPr>
            <p:nvPr/>
          </p:nvSpPr>
          <p:spPr bwMode="auto">
            <a:xfrm>
              <a:off x="12" y="13"/>
              <a:ext cx="339" cy="487"/>
            </a:xfrm>
            <a:custGeom>
              <a:avLst/>
              <a:gdLst>
                <a:gd name="T0" fmla="+- 0 279 12"/>
                <a:gd name="T1" fmla="*/ T0 w 339"/>
                <a:gd name="T2" fmla="+- 0 14 14"/>
                <a:gd name="T3" fmla="*/ 14 h 487"/>
                <a:gd name="T4" fmla="+- 0 85 12"/>
                <a:gd name="T5" fmla="*/ T4 w 339"/>
                <a:gd name="T6" fmla="+- 0 14 14"/>
                <a:gd name="T7" fmla="*/ 14 h 487"/>
                <a:gd name="T8" fmla="+- 0 57 12"/>
                <a:gd name="T9" fmla="*/ T8 w 339"/>
                <a:gd name="T10" fmla="+- 0 19 14"/>
                <a:gd name="T11" fmla="*/ 19 h 487"/>
                <a:gd name="T12" fmla="+- 0 34 12"/>
                <a:gd name="T13" fmla="*/ T12 w 339"/>
                <a:gd name="T14" fmla="+- 0 35 14"/>
                <a:gd name="T15" fmla="*/ 35 h 487"/>
                <a:gd name="T16" fmla="+- 0 18 12"/>
                <a:gd name="T17" fmla="*/ T16 w 339"/>
                <a:gd name="T18" fmla="+- 0 58 14"/>
                <a:gd name="T19" fmla="*/ 58 h 487"/>
                <a:gd name="T20" fmla="+- 0 12 12"/>
                <a:gd name="T21" fmla="*/ T20 w 339"/>
                <a:gd name="T22" fmla="+- 0 86 14"/>
                <a:gd name="T23" fmla="*/ 86 h 487"/>
                <a:gd name="T24" fmla="+- 0 12 12"/>
                <a:gd name="T25" fmla="*/ T24 w 339"/>
                <a:gd name="T26" fmla="+- 0 428 14"/>
                <a:gd name="T27" fmla="*/ 428 h 487"/>
                <a:gd name="T28" fmla="+- 0 18 12"/>
                <a:gd name="T29" fmla="*/ T28 w 339"/>
                <a:gd name="T30" fmla="+- 0 456 14"/>
                <a:gd name="T31" fmla="*/ 456 h 487"/>
                <a:gd name="T32" fmla="+- 0 34 12"/>
                <a:gd name="T33" fmla="*/ T32 w 339"/>
                <a:gd name="T34" fmla="+- 0 479 14"/>
                <a:gd name="T35" fmla="*/ 479 h 487"/>
                <a:gd name="T36" fmla="+- 0 57 12"/>
                <a:gd name="T37" fmla="*/ T36 w 339"/>
                <a:gd name="T38" fmla="+- 0 495 14"/>
                <a:gd name="T39" fmla="*/ 495 h 487"/>
                <a:gd name="T40" fmla="+- 0 85 12"/>
                <a:gd name="T41" fmla="*/ T40 w 339"/>
                <a:gd name="T42" fmla="+- 0 501 14"/>
                <a:gd name="T43" fmla="*/ 501 h 487"/>
                <a:gd name="T44" fmla="+- 0 279 12"/>
                <a:gd name="T45" fmla="*/ T44 w 339"/>
                <a:gd name="T46" fmla="+- 0 501 14"/>
                <a:gd name="T47" fmla="*/ 501 h 487"/>
                <a:gd name="T48" fmla="+- 0 307 12"/>
                <a:gd name="T49" fmla="*/ T48 w 339"/>
                <a:gd name="T50" fmla="+- 0 495 14"/>
                <a:gd name="T51" fmla="*/ 495 h 487"/>
                <a:gd name="T52" fmla="+- 0 330 12"/>
                <a:gd name="T53" fmla="*/ T52 w 339"/>
                <a:gd name="T54" fmla="+- 0 479 14"/>
                <a:gd name="T55" fmla="*/ 479 h 487"/>
                <a:gd name="T56" fmla="+- 0 345 12"/>
                <a:gd name="T57" fmla="*/ T56 w 339"/>
                <a:gd name="T58" fmla="+- 0 456 14"/>
                <a:gd name="T59" fmla="*/ 456 h 487"/>
                <a:gd name="T60" fmla="+- 0 351 12"/>
                <a:gd name="T61" fmla="*/ T60 w 339"/>
                <a:gd name="T62" fmla="+- 0 428 14"/>
                <a:gd name="T63" fmla="*/ 428 h 487"/>
                <a:gd name="T64" fmla="+- 0 351 12"/>
                <a:gd name="T65" fmla="*/ T64 w 339"/>
                <a:gd name="T66" fmla="+- 0 86 14"/>
                <a:gd name="T67" fmla="*/ 86 h 487"/>
                <a:gd name="T68" fmla="+- 0 345 12"/>
                <a:gd name="T69" fmla="*/ T68 w 339"/>
                <a:gd name="T70" fmla="+- 0 58 14"/>
                <a:gd name="T71" fmla="*/ 58 h 487"/>
                <a:gd name="T72" fmla="+- 0 330 12"/>
                <a:gd name="T73" fmla="*/ T72 w 339"/>
                <a:gd name="T74" fmla="+- 0 35 14"/>
                <a:gd name="T75" fmla="*/ 35 h 487"/>
                <a:gd name="T76" fmla="+- 0 307 12"/>
                <a:gd name="T77" fmla="*/ T76 w 339"/>
                <a:gd name="T78" fmla="+- 0 19 14"/>
                <a:gd name="T79" fmla="*/ 19 h 487"/>
                <a:gd name="T80" fmla="+- 0 279 12"/>
                <a:gd name="T81" fmla="*/ T80 w 339"/>
                <a:gd name="T82" fmla="+- 0 14 14"/>
                <a:gd name="T83" fmla="*/ 14 h 4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339" h="487">
                  <a:moveTo>
                    <a:pt x="267" y="0"/>
                  </a:moveTo>
                  <a:lnTo>
                    <a:pt x="73" y="0"/>
                  </a:lnTo>
                  <a:lnTo>
                    <a:pt x="45" y="5"/>
                  </a:lnTo>
                  <a:lnTo>
                    <a:pt x="22" y="21"/>
                  </a:lnTo>
                  <a:lnTo>
                    <a:pt x="6" y="44"/>
                  </a:lnTo>
                  <a:lnTo>
                    <a:pt x="0" y="72"/>
                  </a:lnTo>
                  <a:lnTo>
                    <a:pt x="0" y="414"/>
                  </a:lnTo>
                  <a:lnTo>
                    <a:pt x="6" y="442"/>
                  </a:lnTo>
                  <a:lnTo>
                    <a:pt x="22" y="465"/>
                  </a:lnTo>
                  <a:lnTo>
                    <a:pt x="45" y="481"/>
                  </a:lnTo>
                  <a:lnTo>
                    <a:pt x="73" y="487"/>
                  </a:lnTo>
                  <a:lnTo>
                    <a:pt x="267" y="487"/>
                  </a:lnTo>
                  <a:lnTo>
                    <a:pt x="295" y="481"/>
                  </a:lnTo>
                  <a:lnTo>
                    <a:pt x="318" y="465"/>
                  </a:lnTo>
                  <a:lnTo>
                    <a:pt x="333" y="442"/>
                  </a:lnTo>
                  <a:lnTo>
                    <a:pt x="339" y="414"/>
                  </a:lnTo>
                  <a:lnTo>
                    <a:pt x="339" y="72"/>
                  </a:lnTo>
                  <a:lnTo>
                    <a:pt x="333" y="44"/>
                  </a:lnTo>
                  <a:lnTo>
                    <a:pt x="318" y="21"/>
                  </a:lnTo>
                  <a:lnTo>
                    <a:pt x="295" y="5"/>
                  </a:lnTo>
                  <a:lnTo>
                    <a:pt x="267" y="0"/>
                  </a:lnTo>
                  <a:close/>
                </a:path>
              </a:pathLst>
            </a:custGeom>
            <a:solidFill>
              <a:srgbClr val="878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IQ"/>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176"/>
              <a:ext cx="284" cy="1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962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116632"/>
            <a:ext cx="8229600" cy="1279904"/>
          </a:xfrm>
        </p:spPr>
        <p:txBody>
          <a:bodyPr>
            <a:noAutofit/>
          </a:bodyPr>
          <a:lstStyle/>
          <a:p>
            <a:pPr marL="54864" lvl="1" algn="ctr" rtl="1">
              <a:spcBef>
                <a:spcPct val="0"/>
              </a:spcBef>
            </a:pPr>
            <a:r>
              <a:rPr lang="en-US" sz="3600" b="1" dirty="0">
                <a:solidFill>
                  <a:schemeClr val="tx1"/>
                </a:solidFill>
                <a:latin typeface="+mj-lt"/>
                <a:cs typeface="+mj-cs"/>
              </a:rPr>
              <a:t> </a:t>
            </a:r>
            <a:br>
              <a:rPr lang="en-US" sz="3600" b="1" dirty="0">
                <a:solidFill>
                  <a:schemeClr val="tx1"/>
                </a:solidFill>
                <a:latin typeface="+mj-lt"/>
                <a:cs typeface="+mj-cs"/>
              </a:rPr>
            </a:br>
            <a:r>
              <a:rPr lang="en-US" sz="3600" b="1" dirty="0">
                <a:solidFill>
                  <a:schemeClr val="tx1"/>
                </a:solidFill>
                <a:latin typeface="+mj-lt"/>
                <a:cs typeface="+mj-cs"/>
              </a:rPr>
              <a:t/>
            </a:r>
            <a:br>
              <a:rPr lang="en-US" sz="3600" b="1" dirty="0">
                <a:solidFill>
                  <a:schemeClr val="tx1"/>
                </a:solidFill>
                <a:latin typeface="+mj-lt"/>
                <a:cs typeface="+mj-cs"/>
              </a:rPr>
            </a:br>
            <a:r>
              <a:rPr lang="en-US" sz="3600" b="1" dirty="0">
                <a:solidFill>
                  <a:schemeClr val="tx1"/>
                </a:solidFill>
                <a:latin typeface="+mj-lt"/>
                <a:cs typeface="+mj-cs"/>
              </a:rPr>
              <a:t/>
            </a:r>
            <a:br>
              <a:rPr lang="en-US" sz="3600" b="1" dirty="0">
                <a:solidFill>
                  <a:schemeClr val="tx1"/>
                </a:solidFill>
                <a:latin typeface="+mj-lt"/>
                <a:cs typeface="+mj-cs"/>
              </a:rPr>
            </a:br>
            <a:r>
              <a:rPr lang="en-US" sz="3600" b="1" dirty="0">
                <a:solidFill>
                  <a:schemeClr val="tx1"/>
                </a:solidFill>
                <a:latin typeface="+mj-lt"/>
                <a:cs typeface="+mj-cs"/>
              </a:rPr>
              <a:t/>
            </a:r>
            <a:br>
              <a:rPr lang="en-US" sz="3600" b="1" dirty="0">
                <a:solidFill>
                  <a:schemeClr val="tx1"/>
                </a:solidFill>
                <a:latin typeface="+mj-lt"/>
                <a:cs typeface="+mj-cs"/>
              </a:rPr>
            </a:br>
            <a:r>
              <a:rPr lang="en-US" sz="3600" b="1" dirty="0">
                <a:solidFill>
                  <a:schemeClr val="tx1"/>
                </a:solidFill>
                <a:latin typeface="+mj-lt"/>
                <a:cs typeface="+mj-cs"/>
              </a:rPr>
              <a:t/>
            </a:r>
            <a:br>
              <a:rPr lang="en-US" sz="3600" b="1" dirty="0">
                <a:solidFill>
                  <a:schemeClr val="tx1"/>
                </a:solidFill>
                <a:latin typeface="+mj-lt"/>
                <a:cs typeface="+mj-cs"/>
              </a:rPr>
            </a:br>
            <a:r>
              <a:rPr lang="en-GB" sz="3600" b="1" dirty="0">
                <a:solidFill>
                  <a:schemeClr val="tx1"/>
                </a:solidFill>
                <a:latin typeface="+mj-lt"/>
                <a:cs typeface="+mj-cs"/>
              </a:rPr>
              <a:t>Identification</a:t>
            </a:r>
            <a:r>
              <a:rPr lang="en-US" sz="3600" b="1" dirty="0">
                <a:solidFill>
                  <a:schemeClr val="tx1"/>
                </a:solidFill>
                <a:latin typeface="+mj-lt"/>
                <a:cs typeface="+mj-cs"/>
              </a:rPr>
              <a:t> of patient monitor</a:t>
            </a:r>
            <a:r>
              <a:rPr lang="ar-IQ" sz="3600" b="1" dirty="0">
                <a:solidFill>
                  <a:schemeClr val="tx1"/>
                </a:solidFill>
                <a:latin typeface="+mj-lt"/>
                <a:cs typeface="+mj-cs"/>
              </a:rPr>
              <a:t/>
            </a:r>
            <a:br>
              <a:rPr lang="ar-IQ" sz="3600" b="1" dirty="0">
                <a:solidFill>
                  <a:schemeClr val="tx1"/>
                </a:solidFill>
                <a:latin typeface="+mj-lt"/>
                <a:cs typeface="+mj-cs"/>
              </a:rPr>
            </a:br>
            <a:r>
              <a:rPr lang="en-GB" sz="3600" b="1" dirty="0">
                <a:solidFill>
                  <a:schemeClr val="tx1"/>
                </a:solidFill>
                <a:latin typeface="+mj-lt"/>
                <a:cs typeface="+mj-cs"/>
              </a:rPr>
              <a:t>Base</a:t>
            </a:r>
            <a:endParaRPr lang="ar-IQ" sz="3600" b="1" dirty="0">
              <a:solidFill>
                <a:schemeClr val="tx1"/>
              </a:solidFill>
              <a:latin typeface="+mj-lt"/>
              <a:cs typeface="+mj-cs"/>
            </a:endParaRPr>
          </a:p>
        </p:txBody>
      </p:sp>
      <p:sp>
        <p:nvSpPr>
          <p:cNvPr id="3" name="عنصر نائب للمحتوى 2"/>
          <p:cNvSpPr>
            <a:spLocks noGrp="1"/>
          </p:cNvSpPr>
          <p:nvPr>
            <p:ph idx="1"/>
          </p:nvPr>
        </p:nvSpPr>
        <p:spPr/>
        <p:txBody>
          <a:bodyPr/>
          <a:lstStyle/>
          <a:p>
            <a:pPr marL="0" indent="0">
              <a:buNone/>
            </a:pPr>
            <a:r>
              <a:rPr lang="en-US" dirty="0"/>
              <a:t>2-</a:t>
            </a:r>
            <a:r>
              <a:rPr lang="en-GB" b="1" dirty="0"/>
              <a:t> Base</a:t>
            </a: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579" y="2276873"/>
            <a:ext cx="64389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5226541" y="5644083"/>
            <a:ext cx="799257" cy="466378"/>
          </a:xfrm>
          <a:prstGeom prst="rect">
            <a:avLst/>
          </a:prstGeom>
          <a:solidFill>
            <a:srgbClr val="87657D"/>
          </a:solidFill>
          <a:ln w="6350">
            <a:solidFill>
              <a:srgbClr val="000000"/>
            </a:solidFill>
            <a:miter lim="800000"/>
            <a:headEnd/>
            <a:tailEnd/>
          </a:ln>
        </p:spPr>
        <p:txBody>
          <a:bodyPr vert="horz" wrap="square" lIns="0" tIns="0" rIns="0" bIns="0" numCol="1" anchor="t" anchorCtr="0" compatLnSpc="1">
            <a:prstTxWarp prst="textNoShape">
              <a:avLst/>
            </a:prstTxWarp>
          </a:bodyPr>
          <a:lstStyle/>
          <a:p>
            <a:pPr marR="119063" algn="ctr" rtl="1" fontAlgn="base">
              <a:spcBef>
                <a:spcPts val="713"/>
              </a:spcBef>
              <a:spcAft>
                <a:spcPts val="1000"/>
              </a:spcAft>
            </a:pPr>
            <a:r>
              <a:rPr lang="en-US" b="1" dirty="0">
                <a:solidFill>
                  <a:srgbClr val="FFFFFF"/>
                </a:solidFill>
                <a:latin typeface="Calibri" pitchFamily="34" charset="0"/>
                <a:ea typeface="Arial" pitchFamily="34" charset="0"/>
                <a:cs typeface="Arial" pitchFamily="34" charset="0"/>
              </a:rPr>
              <a:t>1</a:t>
            </a:r>
            <a:endParaRPr lang="ar-IQ" dirty="0">
              <a:latin typeface="Arial" pitchFamily="34" charset="0"/>
              <a:cs typeface="Arial" pitchFamily="34" charset="0"/>
            </a:endParaRPr>
          </a:p>
        </p:txBody>
      </p:sp>
      <p:sp>
        <p:nvSpPr>
          <p:cNvPr id="6" name="Text Box 4"/>
          <p:cNvSpPr txBox="1">
            <a:spLocks noChangeArrowheads="1"/>
          </p:cNvSpPr>
          <p:nvPr/>
        </p:nvSpPr>
        <p:spPr bwMode="auto">
          <a:xfrm>
            <a:off x="6026800" y="5643069"/>
            <a:ext cx="1822060" cy="46637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R="117475" algn="ctr" rtl="1" fontAlgn="base">
              <a:spcBef>
                <a:spcPts val="713"/>
              </a:spcBef>
              <a:spcAft>
                <a:spcPts val="1000"/>
              </a:spcAft>
            </a:pPr>
            <a:r>
              <a:rPr lang="en-US" sz="1600" b="1">
                <a:latin typeface="Calibri" pitchFamily="34" charset="0"/>
                <a:ea typeface="Arial" pitchFamily="34" charset="0"/>
                <a:cs typeface="Arial" pitchFamily="34" charset="0"/>
              </a:rPr>
              <a:t>Battery Compartment</a:t>
            </a:r>
            <a:endParaRPr lang="ar-IQ" sz="1600">
              <a:latin typeface="Arial" pitchFamily="34" charset="0"/>
              <a:cs typeface="Arial" pitchFamily="34" charset="0"/>
            </a:endParaRPr>
          </a:p>
        </p:txBody>
      </p:sp>
    </p:spTree>
    <p:extLst>
      <p:ext uri="{BB962C8B-B14F-4D97-AF65-F5344CB8AC3E}">
        <p14:creationId xmlns:p14="http://schemas.microsoft.com/office/powerpoint/2010/main" val="23256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292100" lvl="1" indent="-292100" algn="ctr"/>
            <a:r>
              <a:rPr lang="en-US" sz="3600" b="1" dirty="0">
                <a:solidFill>
                  <a:schemeClr val="tx1"/>
                </a:solidFill>
              </a:rPr>
              <a:t> </a:t>
            </a:r>
            <a:r>
              <a:rPr lang="en-GB" sz="3600" b="1" dirty="0">
                <a:solidFill>
                  <a:schemeClr val="tx1"/>
                </a:solidFill>
              </a:rPr>
              <a:t>Identification</a:t>
            </a:r>
            <a:r>
              <a:rPr lang="en-US" sz="3600" b="1" dirty="0">
                <a:solidFill>
                  <a:schemeClr val="tx1"/>
                </a:solidFill>
              </a:rPr>
              <a:t> of patient monitor</a:t>
            </a:r>
            <a:br>
              <a:rPr lang="en-US" sz="3600" b="1" dirty="0">
                <a:solidFill>
                  <a:schemeClr val="tx1"/>
                </a:solidFill>
              </a:rPr>
            </a:br>
            <a:r>
              <a:rPr lang="en-GB" sz="3600" b="1" dirty="0">
                <a:solidFill>
                  <a:schemeClr val="tx1"/>
                </a:solidFill>
              </a:rPr>
              <a:t>Rear Panel</a:t>
            </a:r>
            <a:endParaRPr lang="en-US" sz="3600" b="1" dirty="0">
              <a:solidFill>
                <a:schemeClr val="tx1"/>
              </a:solidFill>
            </a:endParaRPr>
          </a:p>
        </p:txBody>
      </p:sp>
      <p:sp>
        <p:nvSpPr>
          <p:cNvPr id="3" name="عنصر نائب للمحتوى 2"/>
          <p:cNvSpPr>
            <a:spLocks noGrp="1"/>
          </p:cNvSpPr>
          <p:nvPr>
            <p:ph idx="1"/>
          </p:nvPr>
        </p:nvSpPr>
        <p:spPr/>
        <p:txBody>
          <a:bodyPr/>
          <a:lstStyle/>
          <a:p>
            <a:pPr marL="0" lvl="1" indent="0">
              <a:spcBef>
                <a:spcPts val="0"/>
              </a:spcBef>
              <a:buClr>
                <a:schemeClr val="accent1"/>
              </a:buClr>
              <a:buSzPct val="70000"/>
              <a:buNone/>
            </a:pPr>
            <a:r>
              <a:rPr lang="en-US" sz="2800" b="1" dirty="0"/>
              <a:t>3-</a:t>
            </a:r>
            <a:r>
              <a:rPr lang="en-GB" sz="2800" b="1" dirty="0"/>
              <a:t>Rear Panel</a:t>
            </a:r>
            <a:endParaRPr lang="en-US" sz="2800" b="1" dirty="0"/>
          </a:p>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348880"/>
            <a:ext cx="7704856"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8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GB" b="1" dirty="0"/>
              <a:t>Identification</a:t>
            </a:r>
            <a:r>
              <a:rPr lang="en-US" b="1" dirty="0"/>
              <a:t> of patient monitor</a:t>
            </a:r>
            <a:br>
              <a:rPr lang="en-US" b="1" dirty="0"/>
            </a:br>
            <a:r>
              <a:rPr lang="en-GB" b="1" dirty="0"/>
              <a:t>Rear Panel</a:t>
            </a:r>
            <a:endParaRPr lang="ar-IQ" b="1"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56322997"/>
              </p:ext>
            </p:extLst>
          </p:nvPr>
        </p:nvGraphicFramePr>
        <p:xfrm>
          <a:off x="2279576" y="1700806"/>
          <a:ext cx="7776864" cy="4320480"/>
        </p:xfrm>
        <a:graphic>
          <a:graphicData uri="http://schemas.openxmlformats.org/drawingml/2006/table">
            <a:tbl>
              <a:tblPr firstRow="1" firstCol="1" lastRow="1" lastCol="1" bandRow="1" bandCol="1">
                <a:tableStyleId>{5C22544A-7EE6-4342-B048-85BDC9FD1C3A}</a:tableStyleId>
              </a:tblPr>
              <a:tblGrid>
                <a:gridCol w="356975">
                  <a:extLst>
                    <a:ext uri="{9D8B030D-6E8A-4147-A177-3AD203B41FA5}">
                      <a16:colId xmlns:a16="http://schemas.microsoft.com/office/drawing/2014/main" xmlns="" val="20000"/>
                    </a:ext>
                  </a:extLst>
                </a:gridCol>
                <a:gridCol w="3194189">
                  <a:extLst>
                    <a:ext uri="{9D8B030D-6E8A-4147-A177-3AD203B41FA5}">
                      <a16:colId xmlns:a16="http://schemas.microsoft.com/office/drawing/2014/main" xmlns="" val="20001"/>
                    </a:ext>
                  </a:extLst>
                </a:gridCol>
                <a:gridCol w="327228">
                  <a:extLst>
                    <a:ext uri="{9D8B030D-6E8A-4147-A177-3AD203B41FA5}">
                      <a16:colId xmlns:a16="http://schemas.microsoft.com/office/drawing/2014/main" xmlns="" val="20002"/>
                    </a:ext>
                  </a:extLst>
                </a:gridCol>
                <a:gridCol w="3898472">
                  <a:extLst>
                    <a:ext uri="{9D8B030D-6E8A-4147-A177-3AD203B41FA5}">
                      <a16:colId xmlns:a16="http://schemas.microsoft.com/office/drawing/2014/main" xmlns="" val="20003"/>
                    </a:ext>
                  </a:extLst>
                </a:gridCol>
              </a:tblGrid>
              <a:tr h="864096">
                <a:tc>
                  <a:txBody>
                    <a:bodyPr/>
                    <a:lstStyle/>
                    <a:p>
                      <a:pPr marL="50800" algn="ctr">
                        <a:spcBef>
                          <a:spcPts val="355"/>
                        </a:spcBef>
                        <a:spcAft>
                          <a:spcPts val="0"/>
                        </a:spcAft>
                      </a:pPr>
                      <a:r>
                        <a:rPr lang="en-GB" sz="2400" b="1" dirty="0">
                          <a:solidFill>
                            <a:schemeClr val="tx1"/>
                          </a:solidFill>
                          <a:effectLst/>
                        </a:rPr>
                        <a:t>1</a:t>
                      </a:r>
                      <a:endParaRPr lang="en-US" sz="2400" b="1" dirty="0">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Loudspeaker</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a:solidFill>
                            <a:schemeClr val="tx1"/>
                          </a:solidFill>
                          <a:effectLst/>
                        </a:rPr>
                        <a:t>6</a:t>
                      </a:r>
                      <a:endParaRPr lang="en-US" sz="2400" b="1">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a:solidFill>
                            <a:schemeClr val="tx1"/>
                          </a:solidFill>
                          <a:effectLst/>
                        </a:rPr>
                        <a:t>USB Port x 2</a:t>
                      </a:r>
                      <a:endParaRPr lang="en-US" sz="24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0"/>
                  </a:ext>
                </a:extLst>
              </a:tr>
              <a:tr h="864096">
                <a:tc>
                  <a:txBody>
                    <a:bodyPr/>
                    <a:lstStyle/>
                    <a:p>
                      <a:pPr marL="50800" algn="ctr">
                        <a:spcBef>
                          <a:spcPts val="355"/>
                        </a:spcBef>
                        <a:spcAft>
                          <a:spcPts val="0"/>
                        </a:spcAft>
                      </a:pPr>
                      <a:r>
                        <a:rPr lang="en-GB" sz="2400" b="1">
                          <a:solidFill>
                            <a:schemeClr val="tx1"/>
                          </a:solidFill>
                          <a:effectLst/>
                        </a:rPr>
                        <a:t>2</a:t>
                      </a:r>
                      <a:endParaRPr lang="en-US" sz="2400" b="1">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Carry Handle</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dirty="0">
                          <a:solidFill>
                            <a:schemeClr val="tx1"/>
                          </a:solidFill>
                          <a:effectLst/>
                        </a:rPr>
                        <a:t>7</a:t>
                      </a:r>
                      <a:endParaRPr lang="en-US" sz="2400" b="1" dirty="0">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a:solidFill>
                            <a:schemeClr val="tx1"/>
                          </a:solidFill>
                          <a:effectLst/>
                        </a:rPr>
                        <a:t>Ethernet Port</a:t>
                      </a:r>
                      <a:endParaRPr lang="en-US" sz="24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1"/>
                  </a:ext>
                </a:extLst>
              </a:tr>
              <a:tr h="864096">
                <a:tc>
                  <a:txBody>
                    <a:bodyPr/>
                    <a:lstStyle/>
                    <a:p>
                      <a:pPr marL="50800" algn="ctr">
                        <a:spcBef>
                          <a:spcPts val="355"/>
                        </a:spcBef>
                        <a:spcAft>
                          <a:spcPts val="0"/>
                        </a:spcAft>
                      </a:pPr>
                      <a:r>
                        <a:rPr lang="en-GB" sz="2400" b="1">
                          <a:solidFill>
                            <a:schemeClr val="tx1"/>
                          </a:solidFill>
                          <a:effectLst/>
                        </a:rPr>
                        <a:t>3</a:t>
                      </a:r>
                      <a:endParaRPr lang="en-US" sz="2400" b="1">
                        <a:solidFill>
                          <a:schemeClr val="tx1"/>
                        </a:solidFill>
                        <a:effectLst/>
                        <a:latin typeface="Arial"/>
                        <a:ea typeface="Arial"/>
                        <a:cs typeface="Arial"/>
                      </a:endParaRPr>
                    </a:p>
                  </a:txBody>
                  <a:tcPr marL="0" marR="0" marT="0" marB="0"/>
                </a:tc>
                <a:tc>
                  <a:txBody>
                    <a:bodyPr/>
                    <a:lstStyle/>
                    <a:p>
                      <a:pPr marL="50165" algn="ctr">
                        <a:spcBef>
                          <a:spcPts val="355"/>
                        </a:spcBef>
                        <a:spcAft>
                          <a:spcPts val="0"/>
                        </a:spcAft>
                      </a:pPr>
                      <a:r>
                        <a:rPr lang="en-GB" sz="2400" b="1" dirty="0">
                          <a:solidFill>
                            <a:schemeClr val="tx1"/>
                          </a:solidFill>
                          <a:effectLst/>
                        </a:rPr>
                        <a:t>Expansion module </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55"/>
                        </a:spcBef>
                        <a:spcAft>
                          <a:spcPts val="0"/>
                        </a:spcAft>
                      </a:pPr>
                      <a:r>
                        <a:rPr lang="en-GB" sz="2400" b="1">
                          <a:solidFill>
                            <a:schemeClr val="tx1"/>
                          </a:solidFill>
                          <a:effectLst/>
                        </a:rPr>
                        <a:t>8</a:t>
                      </a:r>
                      <a:endParaRPr lang="en-US" sz="2400" b="1">
                        <a:solidFill>
                          <a:schemeClr val="tx1"/>
                        </a:solidFill>
                        <a:effectLst/>
                        <a:latin typeface="Arial"/>
                        <a:ea typeface="Arial"/>
                        <a:cs typeface="Arial"/>
                      </a:endParaRPr>
                    </a:p>
                  </a:txBody>
                  <a:tcPr marL="0" marR="0" marT="0" marB="0"/>
                </a:tc>
                <a:tc>
                  <a:txBody>
                    <a:bodyPr/>
                    <a:lstStyle/>
                    <a:p>
                      <a:pPr marL="49530" algn="ctr">
                        <a:spcBef>
                          <a:spcPts val="355"/>
                        </a:spcBef>
                        <a:spcAft>
                          <a:spcPts val="0"/>
                        </a:spcAft>
                      </a:pPr>
                      <a:r>
                        <a:rPr lang="en-GB" sz="2400" b="1" dirty="0">
                          <a:solidFill>
                            <a:schemeClr val="tx1"/>
                          </a:solidFill>
                          <a:effectLst/>
                        </a:rPr>
                        <a:t>Rating Label</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2"/>
                  </a:ext>
                </a:extLst>
              </a:tr>
              <a:tr h="864096">
                <a:tc>
                  <a:txBody>
                    <a:bodyPr/>
                    <a:lstStyle/>
                    <a:p>
                      <a:pPr marL="50800" algn="ctr">
                        <a:spcBef>
                          <a:spcPts val="360"/>
                        </a:spcBef>
                        <a:spcAft>
                          <a:spcPts val="0"/>
                        </a:spcAft>
                      </a:pPr>
                      <a:r>
                        <a:rPr lang="en-GB" sz="2400" b="1">
                          <a:solidFill>
                            <a:schemeClr val="tx1"/>
                          </a:solidFill>
                          <a:effectLst/>
                        </a:rPr>
                        <a:t>4</a:t>
                      </a:r>
                      <a:endParaRPr lang="en-US" sz="2400" b="1">
                        <a:solidFill>
                          <a:schemeClr val="tx1"/>
                        </a:solidFill>
                        <a:effectLst/>
                        <a:latin typeface="Arial"/>
                        <a:ea typeface="Arial"/>
                        <a:cs typeface="Arial"/>
                      </a:endParaRPr>
                    </a:p>
                  </a:txBody>
                  <a:tcPr marL="0" marR="0" marT="0" marB="0"/>
                </a:tc>
                <a:tc>
                  <a:txBody>
                    <a:bodyPr/>
                    <a:lstStyle/>
                    <a:p>
                      <a:pPr marL="50165" algn="ctr">
                        <a:spcBef>
                          <a:spcPts val="360"/>
                        </a:spcBef>
                        <a:spcAft>
                          <a:spcPts val="0"/>
                        </a:spcAft>
                      </a:pPr>
                      <a:r>
                        <a:rPr lang="en-GB" sz="2400" b="1" dirty="0">
                          <a:solidFill>
                            <a:schemeClr val="tx1"/>
                          </a:solidFill>
                          <a:effectLst/>
                        </a:rPr>
                        <a:t>VGA Port</a:t>
                      </a:r>
                      <a:endParaRPr lang="en-US" sz="2400" b="1" dirty="0">
                        <a:solidFill>
                          <a:schemeClr val="tx1"/>
                        </a:solidFill>
                        <a:effectLst/>
                        <a:latin typeface="Arial"/>
                        <a:ea typeface="Arial"/>
                        <a:cs typeface="Arial"/>
                      </a:endParaRPr>
                    </a:p>
                  </a:txBody>
                  <a:tcPr marL="0" marR="0" marT="0" marB="0"/>
                </a:tc>
                <a:tc>
                  <a:txBody>
                    <a:bodyPr/>
                    <a:lstStyle/>
                    <a:p>
                      <a:pPr marL="50800" marR="93345" algn="ctr">
                        <a:spcBef>
                          <a:spcPts val="360"/>
                        </a:spcBef>
                        <a:spcAft>
                          <a:spcPts val="0"/>
                        </a:spcAft>
                      </a:pPr>
                      <a:r>
                        <a:rPr lang="en-GB" sz="2400" b="1">
                          <a:solidFill>
                            <a:schemeClr val="tx1"/>
                          </a:solidFill>
                          <a:effectLst/>
                        </a:rPr>
                        <a:t>9</a:t>
                      </a:r>
                      <a:endParaRPr lang="en-US" sz="2400" b="1">
                        <a:solidFill>
                          <a:schemeClr val="tx1"/>
                        </a:solidFill>
                        <a:effectLst/>
                        <a:latin typeface="Arial"/>
                        <a:ea typeface="Arial"/>
                        <a:cs typeface="Arial"/>
                      </a:endParaRPr>
                    </a:p>
                  </a:txBody>
                  <a:tcPr marL="0" marR="0" marT="0" marB="0"/>
                </a:tc>
                <a:tc>
                  <a:txBody>
                    <a:bodyPr/>
                    <a:lstStyle/>
                    <a:p>
                      <a:pPr marL="49530" algn="ctr">
                        <a:spcBef>
                          <a:spcPts val="360"/>
                        </a:spcBef>
                        <a:spcAft>
                          <a:spcPts val="0"/>
                        </a:spcAft>
                      </a:pPr>
                      <a:r>
                        <a:rPr lang="en-GB" sz="2400" b="1" dirty="0">
                          <a:solidFill>
                            <a:schemeClr val="tx1"/>
                          </a:solidFill>
                          <a:effectLst/>
                        </a:rPr>
                        <a:t>Equipotential earth point</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3"/>
                  </a:ext>
                </a:extLst>
              </a:tr>
              <a:tr h="864096">
                <a:tc>
                  <a:txBody>
                    <a:bodyPr/>
                    <a:lstStyle/>
                    <a:p>
                      <a:pPr marL="50800" algn="ctr">
                        <a:spcBef>
                          <a:spcPts val="360"/>
                        </a:spcBef>
                        <a:spcAft>
                          <a:spcPts val="0"/>
                        </a:spcAft>
                      </a:pPr>
                      <a:r>
                        <a:rPr lang="en-GB" sz="2400" b="1">
                          <a:solidFill>
                            <a:schemeClr val="tx1"/>
                          </a:solidFill>
                          <a:effectLst/>
                        </a:rPr>
                        <a:t>5</a:t>
                      </a:r>
                      <a:endParaRPr lang="en-US" sz="2400" b="1">
                        <a:solidFill>
                          <a:schemeClr val="tx1"/>
                        </a:solidFill>
                        <a:effectLst/>
                        <a:latin typeface="Arial"/>
                        <a:ea typeface="Arial"/>
                        <a:cs typeface="Arial"/>
                      </a:endParaRPr>
                    </a:p>
                  </a:txBody>
                  <a:tcPr marL="0" marR="0" marT="0" marB="0"/>
                </a:tc>
                <a:tc>
                  <a:txBody>
                    <a:bodyPr/>
                    <a:lstStyle/>
                    <a:p>
                      <a:pPr marL="50165" algn="ctr">
                        <a:spcBef>
                          <a:spcPts val="360"/>
                        </a:spcBef>
                        <a:spcAft>
                          <a:spcPts val="0"/>
                        </a:spcAft>
                      </a:pPr>
                      <a:r>
                        <a:rPr lang="en-GB" sz="2400" b="1">
                          <a:solidFill>
                            <a:schemeClr val="tx1"/>
                          </a:solidFill>
                          <a:effectLst/>
                        </a:rPr>
                        <a:t>Multifunctional Interface</a:t>
                      </a:r>
                      <a:endParaRPr lang="en-US" sz="2400" b="1">
                        <a:solidFill>
                          <a:schemeClr val="tx1"/>
                        </a:solidFill>
                        <a:effectLst/>
                        <a:latin typeface="Arial"/>
                        <a:ea typeface="Arial"/>
                        <a:cs typeface="Arial"/>
                      </a:endParaRPr>
                    </a:p>
                  </a:txBody>
                  <a:tcPr marL="0" marR="0" marT="0" marB="0"/>
                </a:tc>
                <a:tc>
                  <a:txBody>
                    <a:bodyPr/>
                    <a:lstStyle/>
                    <a:p>
                      <a:pPr marL="38100" marR="53340" algn="ctr">
                        <a:spcBef>
                          <a:spcPts val="360"/>
                        </a:spcBef>
                        <a:spcAft>
                          <a:spcPts val="0"/>
                        </a:spcAft>
                      </a:pPr>
                      <a:r>
                        <a:rPr lang="en-GB" sz="2400" b="1">
                          <a:solidFill>
                            <a:schemeClr val="tx1"/>
                          </a:solidFill>
                          <a:effectLst/>
                        </a:rPr>
                        <a:t>10</a:t>
                      </a:r>
                      <a:endParaRPr lang="en-US" sz="2400" b="1">
                        <a:solidFill>
                          <a:schemeClr val="tx1"/>
                        </a:solidFill>
                        <a:effectLst/>
                        <a:latin typeface="Arial"/>
                        <a:ea typeface="Arial"/>
                        <a:cs typeface="Arial"/>
                      </a:endParaRPr>
                    </a:p>
                  </a:txBody>
                  <a:tcPr marL="0" marR="0" marT="0" marB="0"/>
                </a:tc>
                <a:tc>
                  <a:txBody>
                    <a:bodyPr/>
                    <a:lstStyle/>
                    <a:p>
                      <a:pPr marL="49530" algn="ctr">
                        <a:spcBef>
                          <a:spcPts val="360"/>
                        </a:spcBef>
                        <a:spcAft>
                          <a:spcPts val="0"/>
                        </a:spcAft>
                      </a:pPr>
                      <a:r>
                        <a:rPr lang="en-GB" sz="2400" b="1" dirty="0">
                          <a:solidFill>
                            <a:schemeClr val="tx1"/>
                          </a:solidFill>
                          <a:effectLst/>
                        </a:rPr>
                        <a:t>Mains Socket</a:t>
                      </a:r>
                      <a:endParaRPr lang="en-US" sz="24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1976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Patient monitoring systems </a:t>
            </a:r>
            <a:endParaRPr lang="ar-IQ" b="1"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7568" y="1646238"/>
            <a:ext cx="3888432" cy="4525962"/>
          </a:xfrm>
        </p:spPr>
      </p:pic>
      <p:pic>
        <p:nvPicPr>
          <p:cNvPr id="5" name="عنصر نائب للمحتوى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46238"/>
            <a:ext cx="3888432" cy="4525962"/>
          </a:xfrm>
          <a:prstGeom prst="rect">
            <a:avLst/>
          </a:prstGeom>
        </p:spPr>
      </p:pic>
    </p:spTree>
    <p:extLst>
      <p:ext uri="{BB962C8B-B14F-4D97-AF65-F5344CB8AC3E}">
        <p14:creationId xmlns:p14="http://schemas.microsoft.com/office/powerpoint/2010/main" val="335039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b="1" dirty="0"/>
              <a:t> </a:t>
            </a:r>
            <a:r>
              <a:rPr lang="en-GB" b="1" dirty="0"/>
              <a:t>Identification</a:t>
            </a:r>
            <a:r>
              <a:rPr lang="en-US" b="1" dirty="0"/>
              <a:t> of patient monitor</a:t>
            </a:r>
            <a:br>
              <a:rPr lang="en-US" b="1" dirty="0"/>
            </a:br>
            <a:r>
              <a:rPr lang="en-GB" b="1" dirty="0"/>
              <a:t>Left Side Panel </a:t>
            </a:r>
            <a:endParaRPr lang="ar-IQ" b="1" dirty="0"/>
          </a:p>
        </p:txBody>
      </p:sp>
      <p:sp>
        <p:nvSpPr>
          <p:cNvPr id="3" name="عنصر نائب للمحتوى 2"/>
          <p:cNvSpPr>
            <a:spLocks noGrp="1"/>
          </p:cNvSpPr>
          <p:nvPr>
            <p:ph idx="1"/>
          </p:nvPr>
        </p:nvSpPr>
        <p:spPr/>
        <p:txBody>
          <a:bodyPr/>
          <a:lstStyle/>
          <a:p>
            <a:pPr marL="0" indent="0">
              <a:buNone/>
            </a:pPr>
            <a:r>
              <a:rPr lang="en-US" dirty="0"/>
              <a:t>4-</a:t>
            </a:r>
            <a:r>
              <a:rPr lang="en-GB" b="1" dirty="0"/>
              <a:t>Left Side Panel </a:t>
            </a:r>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2348881"/>
            <a:ext cx="3672408"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extLst>
              <p:ext uri="{D42A27DB-BD31-4B8C-83A1-F6EECF244321}">
                <p14:modId xmlns:p14="http://schemas.microsoft.com/office/powerpoint/2010/main" val="2227517876"/>
              </p:ext>
            </p:extLst>
          </p:nvPr>
        </p:nvGraphicFramePr>
        <p:xfrm>
          <a:off x="6384032" y="2636913"/>
          <a:ext cx="3456384" cy="2880318"/>
        </p:xfrm>
        <a:graphic>
          <a:graphicData uri="http://schemas.openxmlformats.org/drawingml/2006/table">
            <a:tbl>
              <a:tblPr firstRow="1" firstCol="1" lastRow="1" lastCol="1" bandRow="1" bandCol="1">
                <a:tableStyleId>{5C22544A-7EE6-4342-B048-85BDC9FD1C3A}</a:tableStyleId>
              </a:tblPr>
              <a:tblGrid>
                <a:gridCol w="351669">
                  <a:extLst>
                    <a:ext uri="{9D8B030D-6E8A-4147-A177-3AD203B41FA5}">
                      <a16:colId xmlns:a16="http://schemas.microsoft.com/office/drawing/2014/main" xmlns="" val="20000"/>
                    </a:ext>
                  </a:extLst>
                </a:gridCol>
                <a:gridCol w="3104715">
                  <a:extLst>
                    <a:ext uri="{9D8B030D-6E8A-4147-A177-3AD203B41FA5}">
                      <a16:colId xmlns:a16="http://schemas.microsoft.com/office/drawing/2014/main" xmlns="" val="20001"/>
                    </a:ext>
                  </a:extLst>
                </a:gridCol>
              </a:tblGrid>
              <a:tr h="960106">
                <a:tc>
                  <a:txBody>
                    <a:bodyPr/>
                    <a:lstStyle/>
                    <a:p>
                      <a:pPr marL="50800" algn="ctr">
                        <a:spcBef>
                          <a:spcPts val="430"/>
                        </a:spcBef>
                        <a:spcAft>
                          <a:spcPts val="0"/>
                        </a:spcAft>
                      </a:pPr>
                      <a:r>
                        <a:rPr lang="en-GB" sz="1800" b="1" dirty="0">
                          <a:solidFill>
                            <a:schemeClr val="tx1"/>
                          </a:solidFill>
                          <a:effectLst/>
                        </a:rPr>
                        <a:t>1</a:t>
                      </a:r>
                      <a:endParaRPr lang="en-US" sz="1800" b="1" dirty="0">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a:solidFill>
                            <a:schemeClr val="tx1"/>
                          </a:solidFill>
                          <a:effectLst/>
                        </a:rPr>
                        <a:t>Carry Handle</a:t>
                      </a:r>
                      <a:endParaRPr lang="en-US" sz="1800" b="1">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0"/>
                  </a:ext>
                </a:extLst>
              </a:tr>
              <a:tr h="960106">
                <a:tc>
                  <a:txBody>
                    <a:bodyPr/>
                    <a:lstStyle/>
                    <a:p>
                      <a:pPr marL="50800" algn="ctr">
                        <a:spcBef>
                          <a:spcPts val="430"/>
                        </a:spcBef>
                        <a:spcAft>
                          <a:spcPts val="0"/>
                        </a:spcAft>
                      </a:pPr>
                      <a:r>
                        <a:rPr lang="en-GB" sz="1800" b="1">
                          <a:solidFill>
                            <a:schemeClr val="tx1"/>
                          </a:solidFill>
                          <a:effectLst/>
                        </a:rPr>
                        <a:t>2</a:t>
                      </a:r>
                      <a:endParaRPr lang="en-US" sz="1800" b="1">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dirty="0">
                          <a:solidFill>
                            <a:schemeClr val="tx1"/>
                          </a:solidFill>
                          <a:effectLst/>
                        </a:rPr>
                        <a:t>Expansion module</a:t>
                      </a:r>
                      <a:endParaRPr lang="en-US" sz="18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1"/>
                  </a:ext>
                </a:extLst>
              </a:tr>
              <a:tr h="960106">
                <a:tc>
                  <a:txBody>
                    <a:bodyPr/>
                    <a:lstStyle/>
                    <a:p>
                      <a:pPr marL="50800" algn="ctr">
                        <a:spcBef>
                          <a:spcPts val="430"/>
                        </a:spcBef>
                        <a:spcAft>
                          <a:spcPts val="0"/>
                        </a:spcAft>
                      </a:pPr>
                      <a:r>
                        <a:rPr lang="en-GB" sz="1800" b="1">
                          <a:solidFill>
                            <a:schemeClr val="tx1"/>
                          </a:solidFill>
                          <a:effectLst/>
                        </a:rPr>
                        <a:t>3</a:t>
                      </a:r>
                      <a:endParaRPr lang="en-US" sz="1800" b="1">
                        <a:solidFill>
                          <a:schemeClr val="tx1"/>
                        </a:solidFill>
                        <a:effectLst/>
                        <a:latin typeface="Arial"/>
                        <a:ea typeface="Arial"/>
                        <a:cs typeface="Arial"/>
                      </a:endParaRPr>
                    </a:p>
                  </a:txBody>
                  <a:tcPr marL="0" marR="0" marT="0" marB="0"/>
                </a:tc>
                <a:tc>
                  <a:txBody>
                    <a:bodyPr/>
                    <a:lstStyle/>
                    <a:p>
                      <a:pPr marL="50800" algn="ctr">
                        <a:spcBef>
                          <a:spcPts val="430"/>
                        </a:spcBef>
                        <a:spcAft>
                          <a:spcPts val="0"/>
                        </a:spcAft>
                      </a:pPr>
                      <a:r>
                        <a:rPr lang="en-GB" sz="1800" b="1" dirty="0">
                          <a:solidFill>
                            <a:schemeClr val="tx1"/>
                          </a:solidFill>
                          <a:effectLst/>
                        </a:rPr>
                        <a:t>Sensor connections</a:t>
                      </a:r>
                      <a:endParaRPr lang="en-US" sz="1800" b="1" dirty="0">
                        <a:solidFill>
                          <a:schemeClr val="tx1"/>
                        </a:solidFill>
                        <a:effectLst/>
                        <a:latin typeface="Arial"/>
                        <a:ea typeface="Arial"/>
                        <a:cs typeface="Arial"/>
                      </a:endParaRPr>
                    </a:p>
                  </a:txBody>
                  <a:tcPr marL="0" marR="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5409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lvl="1" algn="ctr" rtl="0"/>
            <a:r>
              <a:rPr lang="en-US" sz="3600" b="1" dirty="0">
                <a:solidFill>
                  <a:schemeClr val="tx1"/>
                </a:solidFill>
              </a:rPr>
              <a:t> </a:t>
            </a:r>
            <a:r>
              <a:rPr lang="en-GB" sz="3600" b="1" dirty="0">
                <a:solidFill>
                  <a:schemeClr val="tx1"/>
                </a:solidFill>
              </a:rPr>
              <a:t>Identification</a:t>
            </a:r>
            <a:r>
              <a:rPr lang="en-US" sz="3600" b="1" dirty="0">
                <a:solidFill>
                  <a:schemeClr val="tx1"/>
                </a:solidFill>
              </a:rPr>
              <a:t> of patient monitor</a:t>
            </a:r>
            <a:br>
              <a:rPr lang="en-US" sz="3600" b="1" dirty="0">
                <a:solidFill>
                  <a:schemeClr val="tx1"/>
                </a:solidFill>
              </a:rPr>
            </a:br>
            <a:r>
              <a:rPr lang="en-GB" sz="3600" b="1" dirty="0">
                <a:solidFill>
                  <a:schemeClr val="tx1"/>
                </a:solidFill>
              </a:rPr>
              <a:t>Right Side Panel</a:t>
            </a:r>
            <a:endParaRPr lang="ar-IQ" sz="3600" b="1" dirty="0">
              <a:solidFill>
                <a:schemeClr val="tx1"/>
              </a:solidFill>
            </a:endParaRPr>
          </a:p>
        </p:txBody>
      </p:sp>
      <p:sp>
        <p:nvSpPr>
          <p:cNvPr id="5" name="عنصر نائب للمحتوى 4"/>
          <p:cNvSpPr>
            <a:spLocks noGrp="1"/>
          </p:cNvSpPr>
          <p:nvPr>
            <p:ph idx="1"/>
          </p:nvPr>
        </p:nvSpPr>
        <p:spPr/>
        <p:txBody>
          <a:bodyPr/>
          <a:lstStyle/>
          <a:p>
            <a:pPr marL="411480" lvl="1" indent="0">
              <a:buNone/>
            </a:pPr>
            <a:r>
              <a:rPr lang="en-US" dirty="0"/>
              <a:t>5-</a:t>
            </a:r>
            <a:r>
              <a:rPr lang="en-GB" sz="2800" b="1" dirty="0"/>
              <a:t>Right Side Panel</a:t>
            </a:r>
          </a:p>
          <a:p>
            <a:pPr marL="411480" lvl="1" indent="0" algn="ctr">
              <a:buNone/>
            </a:pPr>
            <a:endParaRPr lang="en-US" sz="2800" b="1" dirty="0"/>
          </a:p>
          <a:p>
            <a:pPr marL="0" indent="0">
              <a:buNone/>
            </a:pPr>
            <a:endParaRPr lang="ar-IQ" dirty="0"/>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608" y="2276872"/>
            <a:ext cx="272415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5735960" y="3356992"/>
            <a:ext cx="648072" cy="683890"/>
          </a:xfrm>
          <a:prstGeom prst="rect">
            <a:avLst/>
          </a:prstGeom>
          <a:solidFill>
            <a:srgbClr val="87657D"/>
          </a:solidFill>
          <a:ln w="6350">
            <a:solidFill>
              <a:srgbClr val="000000"/>
            </a:solidFill>
            <a:miter lim="800000"/>
            <a:headEnd/>
            <a:tailEnd/>
          </a:ln>
        </p:spPr>
        <p:txBody>
          <a:bodyPr vert="horz" wrap="square" lIns="0" tIns="0" rIns="0" bIns="0" numCol="1" anchor="t" anchorCtr="0" compatLnSpc="1">
            <a:prstTxWarp prst="textNoShape">
              <a:avLst/>
            </a:prstTxWarp>
          </a:bodyPr>
          <a:lstStyle/>
          <a:p>
            <a:pPr marR="119063" algn="ctr" rtl="1" fontAlgn="base">
              <a:spcBef>
                <a:spcPts val="600"/>
              </a:spcBef>
              <a:spcAft>
                <a:spcPts val="1000"/>
              </a:spcAft>
            </a:pPr>
            <a:r>
              <a:rPr lang="en-US" sz="2400" b="1" dirty="0">
                <a:solidFill>
                  <a:srgbClr val="FFFFFF"/>
                </a:solidFill>
                <a:latin typeface="Calibri" pitchFamily="34" charset="0"/>
                <a:ea typeface="Arial" pitchFamily="34" charset="0"/>
                <a:cs typeface="Arial" pitchFamily="34" charset="0"/>
              </a:rPr>
              <a:t>1</a:t>
            </a:r>
            <a:endParaRPr lang="ar-IQ" sz="2400" dirty="0">
              <a:latin typeface="Arial" pitchFamily="34" charset="0"/>
              <a:cs typeface="Arial" pitchFamily="34" charset="0"/>
            </a:endParaRPr>
          </a:p>
        </p:txBody>
      </p:sp>
      <p:sp>
        <p:nvSpPr>
          <p:cNvPr id="7" name="Text Box 4"/>
          <p:cNvSpPr txBox="1">
            <a:spLocks noChangeArrowheads="1"/>
          </p:cNvSpPr>
          <p:nvPr/>
        </p:nvSpPr>
        <p:spPr bwMode="auto">
          <a:xfrm>
            <a:off x="6384032" y="3356992"/>
            <a:ext cx="2914774" cy="68389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R="119063" algn="ctr" rtl="1" fontAlgn="base">
              <a:spcBef>
                <a:spcPts val="600"/>
              </a:spcBef>
              <a:spcAft>
                <a:spcPts val="1000"/>
              </a:spcAft>
            </a:pPr>
            <a:r>
              <a:rPr lang="en-US" sz="2400" b="1" dirty="0">
                <a:latin typeface="+mj-lt"/>
                <a:ea typeface="Arial" pitchFamily="34" charset="0"/>
                <a:cs typeface="Arial" pitchFamily="34" charset="0"/>
              </a:rPr>
              <a:t>Printer</a:t>
            </a:r>
            <a:endParaRPr lang="ar-IQ" sz="2400" dirty="0">
              <a:latin typeface="+mj-lt"/>
              <a:cs typeface="Arial" pitchFamily="34" charset="0"/>
            </a:endParaRPr>
          </a:p>
        </p:txBody>
      </p:sp>
    </p:spTree>
    <p:extLst>
      <p:ext uri="{BB962C8B-B14F-4D97-AF65-F5344CB8AC3E}">
        <p14:creationId xmlns:p14="http://schemas.microsoft.com/office/powerpoint/2010/main" val="21647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315310"/>
            <a:ext cx="9785349" cy="881610"/>
          </a:xfrm>
        </p:spPr>
        <p:txBody>
          <a:bodyPr>
            <a:noAutofit/>
          </a:bodyPr>
          <a:lstStyle/>
          <a:p>
            <a:pPr algn="ctr"/>
            <a:r>
              <a:rPr lang="en-US" sz="4000" b="1" dirty="0" smtClean="0"/>
              <a:t>Measurement </a:t>
            </a:r>
            <a:r>
              <a:rPr lang="en-US" sz="4000" b="1" dirty="0"/>
              <a:t>Capabilities</a:t>
            </a:r>
            <a:endParaRPr lang="ar-IQ" sz="4000" b="1" dirty="0"/>
          </a:p>
        </p:txBody>
      </p:sp>
      <p:sp>
        <p:nvSpPr>
          <p:cNvPr id="3" name="عنصر نائب للمحتوى 2"/>
          <p:cNvSpPr>
            <a:spLocks noGrp="1"/>
          </p:cNvSpPr>
          <p:nvPr>
            <p:ph idx="1"/>
          </p:nvPr>
        </p:nvSpPr>
        <p:spPr/>
        <p:txBody>
          <a:bodyPr>
            <a:normAutofit fontScale="92500" lnSpcReduction="20000"/>
          </a:bodyPr>
          <a:lstStyle/>
          <a:p>
            <a:pPr lvl="0" algn="l" rtl="0"/>
            <a:r>
              <a:rPr lang="en-US" sz="2400" dirty="0"/>
              <a:t>Heart/Pulse Rate.</a:t>
            </a:r>
          </a:p>
          <a:p>
            <a:pPr marL="0" indent="0">
              <a:buNone/>
            </a:pPr>
            <a:endParaRPr lang="en-US" sz="2400" dirty="0"/>
          </a:p>
          <a:p>
            <a:pPr lvl="0" algn="l" rtl="0"/>
            <a:r>
              <a:rPr lang="en-US" sz="2400" dirty="0"/>
              <a:t>Electrocardiography (ECG).</a:t>
            </a:r>
          </a:p>
          <a:p>
            <a:pPr marL="0" indent="0">
              <a:buNone/>
            </a:pPr>
            <a:r>
              <a:rPr lang="en-US" sz="2400" dirty="0"/>
              <a:t> </a:t>
            </a:r>
          </a:p>
          <a:p>
            <a:pPr lvl="0" algn="l" rtl="0"/>
            <a:r>
              <a:rPr lang="en-US" sz="2400" dirty="0"/>
              <a:t>Oximetry (SpO2).</a:t>
            </a:r>
          </a:p>
          <a:p>
            <a:pPr marL="0" indent="0">
              <a:buNone/>
            </a:pPr>
            <a:r>
              <a:rPr lang="en-US" sz="2400" dirty="0"/>
              <a:t> </a:t>
            </a:r>
          </a:p>
          <a:p>
            <a:pPr lvl="0" algn="l" rtl="0"/>
            <a:r>
              <a:rPr lang="en-US" sz="2400" dirty="0"/>
              <a:t>Non-invasive Blood Pressure (NIBP).</a:t>
            </a:r>
          </a:p>
          <a:p>
            <a:pPr marL="0" indent="0">
              <a:buNone/>
            </a:pPr>
            <a:r>
              <a:rPr lang="en-US" sz="2400" dirty="0"/>
              <a:t> </a:t>
            </a:r>
          </a:p>
          <a:p>
            <a:pPr lvl="0" algn="l" rtl="0"/>
            <a:r>
              <a:rPr lang="en-US" sz="2400" dirty="0"/>
              <a:t>Respiration Rate (RR).</a:t>
            </a:r>
          </a:p>
          <a:p>
            <a:pPr marL="0" indent="0">
              <a:buNone/>
            </a:pPr>
            <a:r>
              <a:rPr lang="en-US" sz="2400" dirty="0"/>
              <a:t> </a:t>
            </a:r>
          </a:p>
          <a:p>
            <a:pPr lvl="0" algn="l" rtl="0"/>
            <a:r>
              <a:rPr lang="en-US" sz="2400" dirty="0"/>
              <a:t>Temperature (TEMP).</a:t>
            </a:r>
          </a:p>
          <a:p>
            <a:pPr marL="0" indent="0">
              <a:buNone/>
            </a:pPr>
            <a:endParaRPr lang="ar-IQ" sz="2400" dirty="0"/>
          </a:p>
        </p:txBody>
      </p:sp>
    </p:spTree>
    <p:extLst>
      <p:ext uri="{BB962C8B-B14F-4D97-AF65-F5344CB8AC3E}">
        <p14:creationId xmlns:p14="http://schemas.microsoft.com/office/powerpoint/2010/main" val="89745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marL="54864" lvl="1" algn="ctr" rtl="1">
              <a:spcBef>
                <a:spcPct val="0"/>
              </a:spcBef>
            </a:pPr>
            <a:r>
              <a:rPr lang="en-GB" sz="4800" b="1" dirty="0">
                <a:solidFill>
                  <a:schemeClr val="tx1"/>
                </a:solidFill>
              </a:rPr>
              <a:t>Display</a:t>
            </a:r>
            <a:endParaRPr lang="ar-IQ" sz="4800" dirty="0">
              <a:solidFill>
                <a:schemeClr val="tx1"/>
              </a:solidFill>
            </a:endParaRPr>
          </a:p>
        </p:txBody>
      </p:sp>
      <p:sp>
        <p:nvSpPr>
          <p:cNvPr id="3" name="عنصر نائب للمحتوى 2"/>
          <p:cNvSpPr>
            <a:spLocks noGrp="1"/>
          </p:cNvSpPr>
          <p:nvPr>
            <p:ph idx="1"/>
          </p:nvPr>
        </p:nvSpPr>
        <p:spPr>
          <a:xfrm>
            <a:off x="1261241" y="1646237"/>
            <a:ext cx="10499835" cy="5023123"/>
          </a:xfrm>
        </p:spPr>
        <p:txBody>
          <a:bodyPr>
            <a:noAutofit/>
          </a:bodyPr>
          <a:lstStyle/>
          <a:p>
            <a:pPr algn="l" rtl="0"/>
            <a:r>
              <a:rPr lang="en-GB" sz="2400" dirty="0"/>
              <a:t>Patient monitor uses a backlit colour LCD display with integrated touch screen. </a:t>
            </a:r>
            <a:endParaRPr lang="en-US" sz="2400" dirty="0"/>
          </a:p>
          <a:p>
            <a:pPr algn="l" rtl="0"/>
            <a:r>
              <a:rPr lang="en-GB" sz="2400" dirty="0"/>
              <a:t>Physiological parameters, waveforms, alarm messages, date and time, network connection status, battery level and other messages are displayed.</a:t>
            </a:r>
            <a:endParaRPr lang="en-US" sz="2400" dirty="0"/>
          </a:p>
          <a:p>
            <a:pPr algn="l" rtl="0"/>
            <a:r>
              <a:rPr lang="en-GB" sz="2400" dirty="0"/>
              <a:t>The screen is divided into four areas: </a:t>
            </a:r>
            <a:endParaRPr lang="en-US" sz="2400" dirty="0"/>
          </a:p>
          <a:p>
            <a:pPr lvl="2" algn="l" rtl="0"/>
            <a:r>
              <a:rPr lang="en-GB" sz="2400" b="1" dirty="0"/>
              <a:t>Waveform area</a:t>
            </a:r>
            <a:endParaRPr lang="en-US" sz="2400" b="1" dirty="0"/>
          </a:p>
          <a:p>
            <a:pPr lvl="2" algn="l" rtl="0"/>
            <a:r>
              <a:rPr lang="en-GB" sz="2400" b="1" dirty="0"/>
              <a:t>Parameter area</a:t>
            </a:r>
            <a:endParaRPr lang="en-US" sz="2400" b="1" dirty="0"/>
          </a:p>
          <a:p>
            <a:pPr lvl="2" algn="l" rtl="0"/>
            <a:r>
              <a:rPr lang="en-GB" sz="2400" b="1" dirty="0"/>
              <a:t>Upper menu bar</a:t>
            </a:r>
            <a:endParaRPr lang="en-US" sz="2400" b="1" dirty="0"/>
          </a:p>
          <a:p>
            <a:pPr lvl="2" algn="l" rtl="0"/>
            <a:r>
              <a:rPr lang="en-GB" sz="2400" b="1" dirty="0"/>
              <a:t>Lower menu bar</a:t>
            </a:r>
            <a:endParaRPr lang="en-US" sz="2400" b="1" dirty="0"/>
          </a:p>
          <a:p>
            <a:pPr algn="l" rtl="0"/>
            <a:endParaRPr lang="ar-IQ" sz="2400" dirty="0"/>
          </a:p>
        </p:txBody>
      </p:sp>
    </p:spTree>
    <p:extLst>
      <p:ext uri="{BB962C8B-B14F-4D97-AF65-F5344CB8AC3E}">
        <p14:creationId xmlns:p14="http://schemas.microsoft.com/office/powerpoint/2010/main" val="30880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15427"/>
          </a:xfrm>
        </p:spPr>
        <p:txBody>
          <a:bodyPr>
            <a:normAutofit/>
          </a:bodyPr>
          <a:lstStyle/>
          <a:p>
            <a:pPr algn="ctr"/>
            <a:r>
              <a:rPr lang="en-GB" sz="4800" b="1" dirty="0"/>
              <a:t>Display</a:t>
            </a:r>
            <a:endParaRPr lang="ar-IQ" sz="4800" dirty="0"/>
          </a:p>
        </p:txBody>
      </p:sp>
      <p:sp>
        <p:nvSpPr>
          <p:cNvPr id="3" name="عنصر نائب للمحتوى 2"/>
          <p:cNvSpPr>
            <a:spLocks noGrp="1"/>
          </p:cNvSpPr>
          <p:nvPr>
            <p:ph idx="1"/>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628800"/>
            <a:ext cx="80648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0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846958"/>
          </a:xfrm>
        </p:spPr>
        <p:txBody>
          <a:bodyPr>
            <a:normAutofit/>
          </a:bodyPr>
          <a:lstStyle/>
          <a:p>
            <a:pPr algn="ctr"/>
            <a:r>
              <a:rPr lang="en-GB" sz="4800" b="1" dirty="0"/>
              <a:t>Display</a:t>
            </a:r>
            <a:endParaRPr lang="ar-IQ" sz="4800" dirty="0"/>
          </a:p>
        </p:txBody>
      </p:sp>
      <p:sp>
        <p:nvSpPr>
          <p:cNvPr id="3" name="عنصر نائب للمحتوى 2"/>
          <p:cNvSpPr>
            <a:spLocks noGrp="1"/>
          </p:cNvSpPr>
          <p:nvPr>
            <p:ph idx="1"/>
          </p:nvPr>
        </p:nvSpPr>
        <p:spPr/>
        <p:txBody>
          <a:bodyPr>
            <a:normAutofit/>
          </a:bodyPr>
          <a:lstStyle/>
          <a:p>
            <a:pPr marL="0" lvl="2" indent="0">
              <a:lnSpc>
                <a:spcPct val="100000"/>
              </a:lnSpc>
              <a:spcBef>
                <a:spcPts val="0"/>
              </a:spcBef>
              <a:buClr>
                <a:schemeClr val="accent1"/>
              </a:buClr>
              <a:buSzPct val="70000"/>
              <a:buNone/>
            </a:pPr>
            <a:r>
              <a:rPr lang="en-US" sz="2400" dirty="0"/>
              <a:t>1-</a:t>
            </a:r>
            <a:r>
              <a:rPr lang="en-GB" sz="2400" b="1" dirty="0"/>
              <a:t>Waveform Area</a:t>
            </a:r>
            <a:endParaRPr lang="en-US" sz="2400" b="1" dirty="0"/>
          </a:p>
          <a:p>
            <a:pPr marL="0" lvl="2" indent="0">
              <a:lnSpc>
                <a:spcPct val="100000"/>
              </a:lnSpc>
              <a:spcBef>
                <a:spcPts val="0"/>
              </a:spcBef>
              <a:buClr>
                <a:schemeClr val="accent1"/>
              </a:buClr>
              <a:buSzPct val="70000"/>
              <a:buNone/>
            </a:pPr>
            <a:r>
              <a:rPr lang="en-US" sz="2400" b="1" dirty="0"/>
              <a:t>- </a:t>
            </a:r>
            <a:r>
              <a:rPr lang="en-GB" sz="2400" dirty="0"/>
              <a:t>8 waveforms can be displayed, along with the respective identification</a:t>
            </a:r>
            <a:endParaRPr lang="en-US" sz="2400" dirty="0"/>
          </a:p>
          <a:p>
            <a:pPr marL="0" lvl="2" indent="0">
              <a:lnSpc>
                <a:spcPct val="100000"/>
              </a:lnSpc>
              <a:spcBef>
                <a:spcPts val="0"/>
              </a:spcBef>
              <a:buClr>
                <a:schemeClr val="accent1"/>
              </a:buClr>
              <a:buSzPct val="70000"/>
              <a:buNone/>
            </a:pPr>
            <a:r>
              <a:rPr lang="en-US" sz="2400" dirty="0"/>
              <a:t>- </a:t>
            </a:r>
            <a:r>
              <a:rPr lang="en-GB" sz="2400" dirty="0"/>
              <a:t>Touch a waveform to display the corresponding setup menu.</a:t>
            </a:r>
            <a:endParaRPr lang="en-US" sz="2400" dirty="0"/>
          </a:p>
          <a:p>
            <a:pPr marL="0" lvl="2" indent="0">
              <a:lnSpc>
                <a:spcPct val="100000"/>
              </a:lnSpc>
              <a:spcBef>
                <a:spcPts val="0"/>
              </a:spcBef>
              <a:buClr>
                <a:schemeClr val="accent1"/>
              </a:buClr>
              <a:buSzPct val="70000"/>
              <a:buNone/>
            </a:pPr>
            <a:endParaRPr lang="ar-IQ" sz="2400" b="1" dirty="0"/>
          </a:p>
          <a:p>
            <a:pPr marL="0" lvl="2" indent="0">
              <a:lnSpc>
                <a:spcPct val="100000"/>
              </a:lnSpc>
              <a:spcBef>
                <a:spcPts val="0"/>
              </a:spcBef>
              <a:buClr>
                <a:schemeClr val="accent1"/>
              </a:buClr>
              <a:buSzPct val="70000"/>
              <a:buNone/>
            </a:pPr>
            <a:r>
              <a:rPr lang="en-US" sz="2400" b="1" dirty="0"/>
              <a:t>2-</a:t>
            </a:r>
            <a:r>
              <a:rPr lang="en-GB" sz="2400" b="1" dirty="0"/>
              <a:t>Parameter Area</a:t>
            </a:r>
            <a:endParaRPr lang="en-US" sz="2400" b="1" dirty="0"/>
          </a:p>
          <a:p>
            <a:pPr marL="0" lvl="2" indent="0">
              <a:lnSpc>
                <a:spcPct val="100000"/>
              </a:lnSpc>
              <a:spcBef>
                <a:spcPts val="0"/>
              </a:spcBef>
              <a:buClr>
                <a:schemeClr val="accent1"/>
              </a:buClr>
              <a:buSzPct val="70000"/>
              <a:buNone/>
            </a:pPr>
            <a:r>
              <a:rPr lang="en-GB" sz="2400" dirty="0"/>
              <a:t>- Displays measured parameters</a:t>
            </a:r>
            <a:endParaRPr lang="en-US" sz="2400" dirty="0"/>
          </a:p>
          <a:p>
            <a:pPr marL="0" lvl="2" indent="0">
              <a:lnSpc>
                <a:spcPct val="100000"/>
              </a:lnSpc>
              <a:spcBef>
                <a:spcPts val="0"/>
              </a:spcBef>
              <a:buClr>
                <a:schemeClr val="accent1"/>
              </a:buClr>
              <a:buSzPct val="70000"/>
              <a:buNone/>
            </a:pPr>
            <a:r>
              <a:rPr lang="en-US" sz="2400" dirty="0"/>
              <a:t>- </a:t>
            </a:r>
            <a:r>
              <a:rPr lang="en-GB" sz="2400" dirty="0"/>
              <a:t>Parameter is displayed in the same colour as the waveform</a:t>
            </a:r>
            <a:endParaRPr lang="en-US" sz="2400" dirty="0"/>
          </a:p>
          <a:p>
            <a:pPr marL="0" lvl="2" indent="0">
              <a:lnSpc>
                <a:spcPct val="100000"/>
              </a:lnSpc>
              <a:spcBef>
                <a:spcPts val="0"/>
              </a:spcBef>
              <a:buClr>
                <a:schemeClr val="accent1"/>
              </a:buClr>
              <a:buSzPct val="70000"/>
              <a:buNone/>
            </a:pPr>
            <a:r>
              <a:rPr lang="en-US" sz="2400" dirty="0"/>
              <a:t>- </a:t>
            </a:r>
            <a:r>
              <a:rPr lang="en-GB" sz="2400" dirty="0"/>
              <a:t>Touch a parameter to display the corresponding setup menu</a:t>
            </a:r>
            <a:endParaRPr lang="en-US" sz="2400" dirty="0"/>
          </a:p>
          <a:p>
            <a:pPr marL="0" lvl="2" indent="0">
              <a:lnSpc>
                <a:spcPct val="100000"/>
              </a:lnSpc>
              <a:spcBef>
                <a:spcPts val="0"/>
              </a:spcBef>
              <a:buClr>
                <a:schemeClr val="accent1"/>
              </a:buClr>
              <a:buSzPct val="70000"/>
              <a:buNone/>
            </a:pPr>
            <a:endParaRPr lang="ar-IQ" sz="2400" b="1" dirty="0"/>
          </a:p>
          <a:p>
            <a:pPr marL="0" lvl="2" indent="0">
              <a:lnSpc>
                <a:spcPct val="100000"/>
              </a:lnSpc>
              <a:spcBef>
                <a:spcPts val="0"/>
              </a:spcBef>
              <a:buClr>
                <a:schemeClr val="accent1"/>
              </a:buClr>
              <a:buSzPct val="70000"/>
              <a:buNone/>
            </a:pPr>
            <a:endParaRPr lang="en-US" sz="2400" b="1" dirty="0"/>
          </a:p>
          <a:p>
            <a:pPr marL="0" indent="0">
              <a:lnSpc>
                <a:spcPct val="100000"/>
              </a:lnSpc>
              <a:buNone/>
            </a:pPr>
            <a:endParaRPr lang="ar-IQ" sz="2400" dirty="0"/>
          </a:p>
        </p:txBody>
      </p:sp>
    </p:spTree>
    <p:extLst>
      <p:ext uri="{BB962C8B-B14F-4D97-AF65-F5344CB8AC3E}">
        <p14:creationId xmlns:p14="http://schemas.microsoft.com/office/powerpoint/2010/main" val="129434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941551"/>
          </a:xfrm>
        </p:spPr>
        <p:txBody>
          <a:bodyPr>
            <a:normAutofit/>
          </a:bodyPr>
          <a:lstStyle/>
          <a:p>
            <a:pPr algn="ctr"/>
            <a:r>
              <a:rPr lang="en-GB" sz="4800" b="1" dirty="0"/>
              <a:t>Display</a:t>
            </a:r>
            <a:endParaRPr lang="ar-IQ" sz="4800" dirty="0"/>
          </a:p>
        </p:txBody>
      </p:sp>
      <p:sp>
        <p:nvSpPr>
          <p:cNvPr id="3" name="عنصر نائب للمحتوى 2"/>
          <p:cNvSpPr>
            <a:spLocks noGrp="1"/>
          </p:cNvSpPr>
          <p:nvPr>
            <p:ph idx="1"/>
          </p:nvPr>
        </p:nvSpPr>
        <p:spPr/>
        <p:txBody>
          <a:bodyPr/>
          <a:lstStyle/>
          <a:p>
            <a:pPr marL="0" lvl="2" indent="0">
              <a:spcBef>
                <a:spcPts val="0"/>
              </a:spcBef>
              <a:buClr>
                <a:schemeClr val="accent1"/>
              </a:buClr>
              <a:buSzPct val="70000"/>
              <a:buNone/>
            </a:pPr>
            <a:r>
              <a:rPr lang="en-US" sz="2400" b="1" dirty="0"/>
              <a:t>3-</a:t>
            </a:r>
            <a:r>
              <a:rPr lang="en-GB" sz="2400" b="1" dirty="0"/>
              <a:t>Upper Menu Bar</a:t>
            </a:r>
            <a:endParaRPr lang="en-US" sz="2400" b="1" dirty="0"/>
          </a:p>
          <a:p>
            <a:pPr marL="0" indent="0">
              <a:buNone/>
            </a:pPr>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2276873"/>
            <a:ext cx="8064896" cy="334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27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878489"/>
          </a:xfrm>
        </p:spPr>
        <p:txBody>
          <a:bodyPr>
            <a:normAutofit/>
          </a:bodyPr>
          <a:lstStyle/>
          <a:p>
            <a:pPr algn="ctr"/>
            <a:r>
              <a:rPr lang="en-GB" sz="4800" b="1" dirty="0"/>
              <a:t>Display</a:t>
            </a:r>
            <a:endParaRPr lang="ar-IQ" sz="4800" dirty="0"/>
          </a:p>
        </p:txBody>
      </p:sp>
      <p:sp>
        <p:nvSpPr>
          <p:cNvPr id="3" name="عنصر نائب للمحتوى 2"/>
          <p:cNvSpPr>
            <a:spLocks noGrp="1"/>
          </p:cNvSpPr>
          <p:nvPr>
            <p:ph idx="1"/>
          </p:nvPr>
        </p:nvSpPr>
        <p:spPr/>
        <p:txBody>
          <a:bodyPr>
            <a:noAutofit/>
          </a:bodyPr>
          <a:lstStyle/>
          <a:p>
            <a:pPr marL="0" lvl="2" indent="0">
              <a:spcBef>
                <a:spcPts val="0"/>
              </a:spcBef>
              <a:buClr>
                <a:schemeClr val="accent1"/>
              </a:buClr>
              <a:buSzPct val="70000"/>
              <a:buNone/>
            </a:pPr>
            <a:r>
              <a:rPr lang="en-US" sz="2400" b="1" dirty="0"/>
              <a:t>3-</a:t>
            </a:r>
            <a:r>
              <a:rPr lang="en-GB" sz="2400" b="1" dirty="0"/>
              <a:t>Upper Menu Bar</a:t>
            </a:r>
            <a:endParaRPr lang="ar-IQ" sz="2400" dirty="0"/>
          </a:p>
          <a:p>
            <a:pPr marL="0" indent="0">
              <a:buNone/>
            </a:pPr>
            <a:r>
              <a:rPr lang="en-GB" sz="2400" dirty="0"/>
              <a:t>This area includes the following sections from left to right:</a:t>
            </a:r>
            <a:r>
              <a:rPr lang="en-US" sz="2400" dirty="0"/>
              <a:t> </a:t>
            </a:r>
          </a:p>
          <a:p>
            <a:pPr algn="l" rtl="0">
              <a:buFont typeface="Wingdings" pitchFamily="2" charset="2"/>
              <a:buChar char="v"/>
            </a:pPr>
            <a:r>
              <a:rPr lang="en-GB" sz="2400" dirty="0"/>
              <a:t>Physiological alarm message: Displays the alarm messages. </a:t>
            </a:r>
          </a:p>
          <a:p>
            <a:pPr algn="l" rtl="0">
              <a:buFont typeface="Wingdings" pitchFamily="2" charset="2"/>
              <a:buChar char="v"/>
            </a:pPr>
            <a:r>
              <a:rPr lang="en-GB" sz="2400" dirty="0"/>
              <a:t>Technical alarm message: Displays technical alarm messages. If there are multiple alarms, each one</a:t>
            </a:r>
            <a:endParaRPr lang="en-US" sz="2400" dirty="0"/>
          </a:p>
          <a:p>
            <a:pPr marL="0" indent="0">
              <a:buNone/>
            </a:pPr>
            <a:r>
              <a:rPr lang="en-GB" sz="2400" dirty="0"/>
              <a:t>    will be displayed in turn. </a:t>
            </a:r>
          </a:p>
          <a:p>
            <a:pPr algn="l" rtl="0">
              <a:buFont typeface="Wingdings" pitchFamily="2" charset="2"/>
              <a:buChar char="v"/>
            </a:pPr>
            <a:r>
              <a:rPr lang="en-GB" sz="2400" dirty="0"/>
              <a:t>Patient data - Displays the patient name, type, and pacemaker status.</a:t>
            </a:r>
            <a:endParaRPr lang="en-US" sz="2400" dirty="0"/>
          </a:p>
          <a:p>
            <a:pPr algn="l" rtl="0">
              <a:buFont typeface="Wingdings" pitchFamily="2" charset="2"/>
              <a:buChar char="v"/>
            </a:pPr>
            <a:r>
              <a:rPr lang="en-GB" sz="2400" dirty="0"/>
              <a:t>Time and date.</a:t>
            </a:r>
            <a:endParaRPr lang="en-US" sz="2400" dirty="0"/>
          </a:p>
          <a:p>
            <a:pPr marL="0" indent="0">
              <a:buNone/>
            </a:pPr>
            <a:endParaRPr lang="ar-IQ" sz="2400" dirty="0"/>
          </a:p>
        </p:txBody>
      </p:sp>
    </p:spTree>
    <p:extLst>
      <p:ext uri="{BB962C8B-B14F-4D97-AF65-F5344CB8AC3E}">
        <p14:creationId xmlns:p14="http://schemas.microsoft.com/office/powerpoint/2010/main" val="6888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957316"/>
          </a:xfrm>
        </p:spPr>
        <p:txBody>
          <a:bodyPr>
            <a:normAutofit/>
          </a:bodyPr>
          <a:lstStyle/>
          <a:p>
            <a:pPr algn="ctr"/>
            <a:r>
              <a:rPr lang="en-GB" sz="4800" b="1" dirty="0"/>
              <a:t>Display</a:t>
            </a:r>
            <a:endParaRPr lang="ar-IQ" sz="4800" dirty="0"/>
          </a:p>
        </p:txBody>
      </p:sp>
      <p:sp>
        <p:nvSpPr>
          <p:cNvPr id="3" name="عنصر نائب للمحتوى 2"/>
          <p:cNvSpPr>
            <a:spLocks noGrp="1"/>
          </p:cNvSpPr>
          <p:nvPr>
            <p:ph idx="1"/>
          </p:nvPr>
        </p:nvSpPr>
        <p:spPr/>
        <p:txBody>
          <a:bodyPr/>
          <a:lstStyle/>
          <a:p>
            <a:pPr marL="292100" lvl="2" indent="-292100">
              <a:spcBef>
                <a:spcPts val="0"/>
              </a:spcBef>
              <a:buClr>
                <a:schemeClr val="accent1"/>
              </a:buClr>
              <a:buSzPct val="70000"/>
              <a:buFont typeface="Wingdings 2"/>
              <a:buChar char=""/>
            </a:pPr>
            <a:r>
              <a:rPr lang="en-GB" sz="2400" b="1" dirty="0"/>
              <a:t>Lower menu bar</a:t>
            </a:r>
          </a:p>
          <a:p>
            <a:pPr marL="0" lvl="2" indent="0">
              <a:spcBef>
                <a:spcPts val="0"/>
              </a:spcBef>
              <a:buClr>
                <a:schemeClr val="accent1"/>
              </a:buClr>
              <a:buSzPct val="70000"/>
              <a:buNone/>
            </a:pPr>
            <a:r>
              <a:rPr lang="en-GB" sz="2400" dirty="0"/>
              <a:t>This menu contains the shortcut keys or smart keys</a:t>
            </a:r>
          </a:p>
          <a:p>
            <a:pPr marL="0" lvl="2" indent="0">
              <a:spcBef>
                <a:spcPts val="0"/>
              </a:spcBef>
              <a:buClr>
                <a:schemeClr val="accent1"/>
              </a:buClr>
              <a:buSzPct val="70000"/>
              <a:buNone/>
            </a:pPr>
            <a:endParaRPr lang="en-GB" sz="2400" b="1" dirty="0"/>
          </a:p>
          <a:p>
            <a:pPr marL="0" lvl="2" indent="0">
              <a:spcBef>
                <a:spcPts val="0"/>
              </a:spcBef>
              <a:buClr>
                <a:schemeClr val="accent1"/>
              </a:buClr>
              <a:buSzPct val="70000"/>
              <a:buNone/>
            </a:pPr>
            <a:endParaRPr lang="en-US" sz="2400" b="1" dirty="0"/>
          </a:p>
          <a:p>
            <a:pPr marL="0" indent="0">
              <a:buNone/>
            </a:pPr>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368" y="2564905"/>
            <a:ext cx="813690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جدول 3"/>
          <p:cNvGraphicFramePr>
            <a:graphicFrameLocks noGrp="1"/>
          </p:cNvGraphicFramePr>
          <p:nvPr/>
        </p:nvGraphicFramePr>
        <p:xfrm>
          <a:off x="2567609" y="3930816"/>
          <a:ext cx="6638925" cy="2163445"/>
        </p:xfrm>
        <a:graphic>
          <a:graphicData uri="http://schemas.openxmlformats.org/drawingml/2006/table">
            <a:tbl>
              <a:tblPr firstRow="1" firstCol="1" lastRow="1" lastCol="1" bandRow="1" bandCol="1">
                <a:tableStyleId>{5C22544A-7EE6-4342-B048-85BDC9FD1C3A}</a:tableStyleId>
              </a:tblPr>
              <a:tblGrid>
                <a:gridCol w="245110">
                  <a:extLst>
                    <a:ext uri="{9D8B030D-6E8A-4147-A177-3AD203B41FA5}">
                      <a16:colId xmlns:a16="http://schemas.microsoft.com/office/drawing/2014/main" xmlns="" val="20000"/>
                    </a:ext>
                  </a:extLst>
                </a:gridCol>
                <a:gridCol w="6393815">
                  <a:extLst>
                    <a:ext uri="{9D8B030D-6E8A-4147-A177-3AD203B41FA5}">
                      <a16:colId xmlns:a16="http://schemas.microsoft.com/office/drawing/2014/main" xmlns="" val="20001"/>
                    </a:ext>
                  </a:extLst>
                </a:gridCol>
              </a:tblGrid>
              <a:tr h="302260">
                <a:tc>
                  <a:txBody>
                    <a:bodyPr/>
                    <a:lstStyle/>
                    <a:p>
                      <a:pPr marL="50800" algn="ctr">
                        <a:spcBef>
                          <a:spcPts val="560"/>
                        </a:spcBef>
                        <a:spcAft>
                          <a:spcPts val="0"/>
                        </a:spcAft>
                      </a:pPr>
                      <a:r>
                        <a:rPr lang="en-GB" sz="1600" dirty="0">
                          <a:effectLst/>
                        </a:rPr>
                        <a:t>1</a:t>
                      </a:r>
                      <a:endParaRPr lang="en-US" sz="1600" dirty="0">
                        <a:effectLst/>
                        <a:latin typeface="Arial"/>
                        <a:ea typeface="Arial"/>
                        <a:cs typeface="Arial"/>
                      </a:endParaRPr>
                    </a:p>
                  </a:txBody>
                  <a:tcPr marL="0" marR="0" marT="0" marB="0"/>
                </a:tc>
                <a:tc>
                  <a:txBody>
                    <a:bodyPr/>
                    <a:lstStyle/>
                    <a:p>
                      <a:pPr marL="50800" algn="ctr">
                        <a:spcBef>
                          <a:spcPts val="145"/>
                        </a:spcBef>
                        <a:spcAft>
                          <a:spcPts val="0"/>
                        </a:spcAft>
                      </a:pPr>
                      <a:r>
                        <a:rPr lang="en-GB" sz="1600">
                          <a:effectLst/>
                        </a:rPr>
                        <a:t>Scroll left/right to show more shortcut keys</a:t>
                      </a:r>
                      <a:endParaRPr lang="en-US" sz="1600">
                        <a:effectLst/>
                        <a:latin typeface="Arial"/>
                        <a:ea typeface="Arial"/>
                        <a:cs typeface="Arial"/>
                      </a:endParaRPr>
                    </a:p>
                  </a:txBody>
                  <a:tcPr marL="0" marR="0" marT="0" marB="0"/>
                </a:tc>
                <a:extLst>
                  <a:ext uri="{0D108BD9-81ED-4DB2-BD59-A6C34878D82A}">
                    <a16:rowId xmlns:a16="http://schemas.microsoft.com/office/drawing/2014/main" xmlns="" val="10000"/>
                  </a:ext>
                </a:extLst>
              </a:tr>
              <a:tr h="1465580">
                <a:tc>
                  <a:txBody>
                    <a:bodyPr/>
                    <a:lstStyle/>
                    <a:p>
                      <a:pPr marL="50800" algn="ctr">
                        <a:spcAft>
                          <a:spcPts val="0"/>
                        </a:spcAft>
                      </a:pPr>
                      <a:r>
                        <a:rPr lang="en-GB" sz="1600">
                          <a:effectLst/>
                        </a:rPr>
                        <a:t> </a:t>
                      </a:r>
                      <a:endParaRPr lang="en-US" sz="1600">
                        <a:effectLst/>
                      </a:endParaRPr>
                    </a:p>
                    <a:p>
                      <a:pPr marL="50800" algn="ctr">
                        <a:spcAft>
                          <a:spcPts val="0"/>
                        </a:spcAft>
                      </a:pPr>
                      <a:r>
                        <a:rPr lang="en-GB" sz="1600">
                          <a:effectLst/>
                        </a:rPr>
                        <a:t> </a:t>
                      </a:r>
                      <a:endParaRPr lang="en-US" sz="1600">
                        <a:effectLst/>
                      </a:endParaRPr>
                    </a:p>
                    <a:p>
                      <a:pPr marL="50800" algn="ctr">
                        <a:spcAft>
                          <a:spcPts val="0"/>
                        </a:spcAft>
                      </a:pPr>
                      <a:r>
                        <a:rPr lang="en-GB" sz="1600">
                          <a:effectLst/>
                        </a:rPr>
                        <a:t> </a:t>
                      </a:r>
                      <a:endParaRPr lang="en-US" sz="1600">
                        <a:effectLst/>
                      </a:endParaRPr>
                    </a:p>
                    <a:p>
                      <a:pPr marL="50800" algn="ctr">
                        <a:spcBef>
                          <a:spcPts val="1000"/>
                        </a:spcBef>
                        <a:spcAft>
                          <a:spcPts val="0"/>
                        </a:spcAft>
                      </a:pPr>
                      <a:r>
                        <a:rPr lang="en-GB" sz="1600">
                          <a:effectLst/>
                        </a:rPr>
                        <a:t>2</a:t>
                      </a:r>
                      <a:endParaRPr lang="en-US" sz="1600">
                        <a:effectLst/>
                        <a:latin typeface="Arial"/>
                        <a:ea typeface="Arial"/>
                        <a:cs typeface="Arial"/>
                      </a:endParaRPr>
                    </a:p>
                  </a:txBody>
                  <a:tcPr marL="0" marR="0" marT="0" marB="0"/>
                </a:tc>
                <a:tc>
                  <a:txBody>
                    <a:bodyPr/>
                    <a:lstStyle/>
                    <a:p>
                      <a:pPr marL="50800" marR="229870" algn="ctr">
                        <a:lnSpc>
                          <a:spcPct val="103000"/>
                        </a:lnSpc>
                        <a:spcBef>
                          <a:spcPts val="140"/>
                        </a:spcBef>
                        <a:spcAft>
                          <a:spcPts val="0"/>
                        </a:spcAft>
                      </a:pPr>
                      <a:r>
                        <a:rPr lang="en-GB" sz="1600" dirty="0">
                          <a:effectLst/>
                        </a:rPr>
                        <a:t>Monitor setup area: Central Monitoring System (CMS) status, SD card status, battery status, USB drive status</a:t>
                      </a:r>
                      <a:endParaRPr lang="en-US" sz="1600" dirty="0">
                        <a:effectLst/>
                      </a:endParaRPr>
                    </a:p>
                    <a:p>
                      <a:pPr marL="50800" algn="ctr">
                        <a:spcAft>
                          <a:spcPts val="0"/>
                        </a:spcAft>
                      </a:pPr>
                      <a:r>
                        <a:rPr lang="en-GB" sz="1600" dirty="0">
                          <a:effectLst/>
                        </a:rPr>
                        <a:t> </a:t>
                      </a:r>
                      <a:endParaRPr lang="en-US" sz="1600" dirty="0">
                        <a:effectLst/>
                      </a:endParaRPr>
                    </a:p>
                    <a:p>
                      <a:pPr marL="146685" algn="ctr">
                        <a:lnSpc>
                          <a:spcPts val="1085"/>
                        </a:lnSpc>
                        <a:spcAft>
                          <a:spcPts val="0"/>
                        </a:spcAft>
                        <a:tabLst>
                          <a:tab pos="2626995" algn="l"/>
                        </a:tabLst>
                      </a:pPr>
                      <a:r>
                        <a:rPr lang="en-GB" sz="1600" dirty="0">
                          <a:effectLst/>
                        </a:rPr>
                        <a:t>	</a:t>
                      </a:r>
                      <a:r>
                        <a:rPr lang="en-US" sz="1600" dirty="0">
                          <a:effectLst/>
                        </a:rPr>
                        <a:t> </a:t>
                      </a:r>
                    </a:p>
                    <a:p>
                      <a:pPr marL="50800" algn="ctr">
                        <a:spcBef>
                          <a:spcPts val="45"/>
                        </a:spcBef>
                        <a:spcAft>
                          <a:spcPts val="5"/>
                        </a:spcAft>
                      </a:pPr>
                      <a:r>
                        <a:rPr lang="en-GB" sz="1600" dirty="0">
                          <a:effectLst/>
                        </a:rPr>
                        <a:t> </a:t>
                      </a:r>
                      <a:endParaRPr lang="en-US" sz="1600" dirty="0">
                        <a:effectLst/>
                      </a:endParaRPr>
                    </a:p>
                    <a:p>
                      <a:pPr marL="151130" algn="ctr">
                        <a:spcAft>
                          <a:spcPts val="0"/>
                        </a:spcAft>
                        <a:tabLst>
                          <a:tab pos="2631440" algn="l"/>
                        </a:tabLst>
                      </a:pPr>
                      <a:r>
                        <a:rPr lang="en-GB" sz="1600" dirty="0">
                          <a:effectLst/>
                        </a:rPr>
                        <a:t>	</a:t>
                      </a:r>
                      <a:r>
                        <a:rPr lang="en-US" sz="1600" dirty="0">
                          <a:effectLst/>
                        </a:rPr>
                        <a:t> </a:t>
                      </a:r>
                    </a:p>
                    <a:p>
                      <a:pPr marL="50800" algn="ctr">
                        <a:spcAft>
                          <a:spcPts val="0"/>
                        </a:spcAft>
                      </a:pPr>
                      <a:r>
                        <a:rPr lang="en-GB" sz="1600" dirty="0">
                          <a:effectLst/>
                        </a:rPr>
                        <a:t> </a:t>
                      </a:r>
                      <a:endParaRPr lang="en-US" sz="1600" dirty="0">
                        <a:effectLst/>
                      </a:endParaRPr>
                    </a:p>
                    <a:p>
                      <a:pPr marL="152400" algn="ctr">
                        <a:spcAft>
                          <a:spcPts val="0"/>
                        </a:spcAft>
                        <a:tabLst>
                          <a:tab pos="2648585" algn="l"/>
                        </a:tabLst>
                      </a:pPr>
                      <a:r>
                        <a:rPr lang="en-GB" sz="1600" dirty="0">
                          <a:effectLst/>
                        </a:rPr>
                        <a:t>	</a:t>
                      </a:r>
                      <a:r>
                        <a:rPr lang="en-US" sz="1600" dirty="0">
                          <a:effectLst/>
                        </a:rPr>
                        <a:t> </a:t>
                      </a:r>
                      <a:endParaRPr lang="en-US" sz="1600" dirty="0">
                        <a:effectLst/>
                        <a:latin typeface="Arial"/>
                        <a:ea typeface="Arial"/>
                        <a:cs typeface="Arial"/>
                      </a:endParaRPr>
                    </a:p>
                  </a:txBody>
                  <a:tcPr marL="0" marR="0" marT="0" marB="0"/>
                </a:tc>
                <a:extLst>
                  <a:ext uri="{0D108BD9-81ED-4DB2-BD59-A6C34878D82A}">
                    <a16:rowId xmlns:a16="http://schemas.microsoft.com/office/drawing/2014/main" xmlns="" val="10001"/>
                  </a:ext>
                </a:extLst>
              </a:tr>
            </a:tbl>
          </a:graphicData>
        </a:graphic>
      </p:graphicFrame>
      <p:pic>
        <p:nvPicPr>
          <p:cNvPr id="10248" name="image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8" y="3025775"/>
            <a:ext cx="190500" cy="13335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image4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9" y="5295117"/>
            <a:ext cx="987511" cy="69125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image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315" y="5396297"/>
            <a:ext cx="580566" cy="488898"/>
          </a:xfrm>
          <a:prstGeom prst="rect">
            <a:avLst/>
          </a:prstGeom>
          <a:noFill/>
          <a:extLst>
            <a:ext uri="{909E8E84-426E-40DD-AFC4-6F175D3DCCD1}">
              <a14:hiddenFill xmlns:a14="http://schemas.microsoft.com/office/drawing/2010/main">
                <a:solidFill>
                  <a:srgbClr val="FFFFFF"/>
                </a:solidFill>
              </a14:hiddenFill>
            </a:ext>
          </a:extLst>
        </p:spPr>
      </p:pic>
      <p:pic>
        <p:nvPicPr>
          <p:cNvPr id="10245" name="image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6321" y="5396298"/>
            <a:ext cx="792088" cy="4874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image5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5760" y="5397783"/>
            <a:ext cx="1008112" cy="48741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image5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988" y="5134459"/>
            <a:ext cx="399591" cy="85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1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a:t>Overview </a:t>
            </a:r>
            <a:endParaRPr lang="ar-IQ" sz="5400" b="1" dirty="0"/>
          </a:p>
        </p:txBody>
      </p:sp>
      <p:sp>
        <p:nvSpPr>
          <p:cNvPr id="3" name="عنصر نائب للمحتوى 2"/>
          <p:cNvSpPr>
            <a:spLocks noGrp="1"/>
          </p:cNvSpPr>
          <p:nvPr>
            <p:ph idx="1"/>
          </p:nvPr>
        </p:nvSpPr>
        <p:spPr/>
        <p:txBody>
          <a:bodyPr>
            <a:noAutofit/>
          </a:bodyPr>
          <a:lstStyle/>
          <a:p>
            <a:pPr algn="l" rtl="0"/>
            <a:r>
              <a:rPr lang="en-US" sz="2400" dirty="0"/>
              <a:t>Patient monitor is a very critical monitoring system, it is used for monitoring physiological </a:t>
            </a:r>
            <a:r>
              <a:rPr lang="ar-IQ" sz="2400" dirty="0"/>
              <a:t> </a:t>
            </a:r>
            <a:r>
              <a:rPr lang="en-US" sz="2400" dirty="0"/>
              <a:t>signals including electrocardiogram, respiration, blood pressure, oxygen saturation in human blood, body temperature.</a:t>
            </a:r>
          </a:p>
          <a:p>
            <a:pPr marL="0" indent="0">
              <a:buNone/>
            </a:pPr>
            <a:endParaRPr lang="en-US" sz="2400" dirty="0"/>
          </a:p>
          <a:p>
            <a:pPr algn="l" rtl="0"/>
            <a:r>
              <a:rPr lang="en-US" sz="2400" dirty="0"/>
              <a:t> Multiple sensor and electrodes is used for receiving physiological signals like as ECG electrodes, SPO2 finger sensor, blood pressure cuff and temperature probe to measure the physiological signals. </a:t>
            </a:r>
          </a:p>
          <a:p>
            <a:pPr marL="0" indent="0">
              <a:buNone/>
            </a:pPr>
            <a:r>
              <a:rPr lang="en-US" sz="2400" dirty="0"/>
              <a:t> </a:t>
            </a:r>
            <a:endParaRPr lang="ar-IQ" sz="2400" dirty="0"/>
          </a:p>
        </p:txBody>
      </p:sp>
    </p:spTree>
    <p:extLst>
      <p:ext uri="{BB962C8B-B14F-4D97-AF65-F5344CB8AC3E}">
        <p14:creationId xmlns:p14="http://schemas.microsoft.com/office/powerpoint/2010/main" val="357147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5400" b="1" dirty="0"/>
              <a:t>purpose</a:t>
            </a:r>
            <a:endParaRPr lang="ar-IQ" sz="5400" b="1" dirty="0"/>
          </a:p>
        </p:txBody>
      </p:sp>
      <p:sp>
        <p:nvSpPr>
          <p:cNvPr id="3" name="عنصر نائب للمحتوى 2"/>
          <p:cNvSpPr>
            <a:spLocks noGrp="1"/>
          </p:cNvSpPr>
          <p:nvPr>
            <p:ph idx="1"/>
          </p:nvPr>
        </p:nvSpPr>
        <p:spPr>
          <a:xfrm>
            <a:off x="1981200" y="1646237"/>
            <a:ext cx="8229600" cy="4879107"/>
          </a:xfrm>
        </p:spPr>
        <p:txBody>
          <a:bodyPr>
            <a:noAutofit/>
          </a:bodyPr>
          <a:lstStyle/>
          <a:p>
            <a:pPr algn="l" rtl="0"/>
            <a:r>
              <a:rPr lang="en-US" sz="2400" dirty="0"/>
              <a:t>The patient monitor is one of the most popular medical instruments in clinical applications, and it is the necessary equipment for the emergency department, operating room, and ICU.</a:t>
            </a:r>
          </a:p>
          <a:p>
            <a:pPr algn="l" rtl="0">
              <a:lnSpc>
                <a:spcPct val="120000"/>
              </a:lnSpc>
            </a:pPr>
            <a:r>
              <a:rPr lang="en-US" sz="2400" dirty="0"/>
              <a:t>In addition to measuring and monitoring the patient’s physiological parameters, the patient monitor can also monitor and deal with the patient’s medication and condition before and after the operation.</a:t>
            </a:r>
          </a:p>
          <a:p>
            <a:pPr algn="l" rtl="0"/>
            <a:r>
              <a:rPr lang="en-US" sz="2400" dirty="0"/>
              <a:t>The use of patient monitors provides a basis for doctors to make the correct diagnosis and formulate medical plans and greatly reduces the mortality rate of critically ill patients.</a:t>
            </a:r>
          </a:p>
        </p:txBody>
      </p:sp>
    </p:spTree>
    <p:extLst>
      <p:ext uri="{BB962C8B-B14F-4D97-AF65-F5344CB8AC3E}">
        <p14:creationId xmlns:p14="http://schemas.microsoft.com/office/powerpoint/2010/main" val="34557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544" y="260648"/>
            <a:ext cx="8229600" cy="1008112"/>
          </a:xfrm>
        </p:spPr>
        <p:txBody>
          <a:bodyPr>
            <a:noAutofit/>
          </a:bodyPr>
          <a:lstStyle/>
          <a:p>
            <a:pPr algn="ctr"/>
            <a:r>
              <a:rPr lang="en-US" b="1" dirty="0"/>
              <a:t>Patient Monitor Working Principle</a:t>
            </a:r>
            <a:endParaRPr lang="ar-IQ" dirty="0"/>
          </a:p>
        </p:txBody>
      </p:sp>
      <p:sp>
        <p:nvSpPr>
          <p:cNvPr id="3" name="عنصر نائب للمحتوى 2"/>
          <p:cNvSpPr>
            <a:spLocks noGrp="1"/>
          </p:cNvSpPr>
          <p:nvPr>
            <p:ph idx="1"/>
          </p:nvPr>
        </p:nvSpPr>
        <p:spPr/>
        <p:txBody>
          <a:bodyPr>
            <a:noAutofit/>
          </a:bodyPr>
          <a:lstStyle/>
          <a:p>
            <a:pPr algn="l" rtl="0"/>
            <a:r>
              <a:rPr lang="en-US" sz="2400" dirty="0"/>
              <a:t>A conventional patient monitoring system is a bedside unit with various sensors connected to the patient to detect and process various physiological phenomena, especially cardiac activity. </a:t>
            </a:r>
          </a:p>
          <a:p>
            <a:pPr marL="0" indent="0">
              <a:buNone/>
            </a:pPr>
            <a:r>
              <a:rPr lang="en-US" sz="2400" dirty="0"/>
              <a:t> </a:t>
            </a:r>
          </a:p>
          <a:p>
            <a:pPr algn="l" rtl="0"/>
            <a:r>
              <a:rPr lang="en-US" sz="2400" dirty="0"/>
              <a:t>The devices in the system are usually configured per patient and provided at the bedside.</a:t>
            </a:r>
          </a:p>
          <a:p>
            <a:pPr marL="0" indent="0">
              <a:buNone/>
            </a:pPr>
            <a:r>
              <a:rPr lang="en-US" sz="2400" dirty="0"/>
              <a:t>  </a:t>
            </a:r>
          </a:p>
          <a:p>
            <a:pPr algn="l" rtl="0"/>
            <a:r>
              <a:rPr lang="en-US" sz="2400" dirty="0"/>
              <a:t>The central monitoring system combines these independent systems into an integrated module and allows for remote monitoring and management of information from several patients at a time.</a:t>
            </a:r>
          </a:p>
        </p:txBody>
      </p:sp>
    </p:spTree>
    <p:extLst>
      <p:ext uri="{BB962C8B-B14F-4D97-AF65-F5344CB8AC3E}">
        <p14:creationId xmlns:p14="http://schemas.microsoft.com/office/powerpoint/2010/main" val="5696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b="1" dirty="0"/>
              <a:t>Patient Monitor Working Principle</a:t>
            </a:r>
            <a:endParaRPr lang="ar-IQ" dirty="0"/>
          </a:p>
        </p:txBody>
      </p:sp>
      <p:sp>
        <p:nvSpPr>
          <p:cNvPr id="3" name="عنصر نائب للمحتوى 2"/>
          <p:cNvSpPr>
            <a:spLocks noGrp="1"/>
          </p:cNvSpPr>
          <p:nvPr>
            <p:ph idx="1"/>
          </p:nvPr>
        </p:nvSpPr>
        <p:spPr/>
        <p:txBody>
          <a:bodyPr>
            <a:normAutofit/>
          </a:bodyPr>
          <a:lstStyle/>
          <a:p>
            <a:pPr algn="l" rtl="0"/>
            <a:r>
              <a:rPr lang="en-US" sz="2400" dirty="0"/>
              <a:t>The central monitoring systems enable the remote monitoring of many patients.</a:t>
            </a:r>
          </a:p>
          <a:p>
            <a:pPr marL="0" indent="0">
              <a:buNone/>
            </a:pPr>
            <a:r>
              <a:rPr lang="en-US" sz="2400" dirty="0"/>
              <a:t> </a:t>
            </a:r>
          </a:p>
          <a:p>
            <a:pPr algn="l" rtl="0"/>
            <a:r>
              <a:rPr lang="en-US" sz="2400" dirty="0"/>
              <a:t>They are typically made up of networked machines that consist of one or more sensors, display devices, processing components, and communication links for displaying or recording the results elsewhere through the monitoring network.</a:t>
            </a:r>
          </a:p>
          <a:p>
            <a:pPr marL="0" indent="0">
              <a:buNone/>
            </a:pPr>
            <a:endParaRPr lang="ar-IQ" sz="2400" dirty="0"/>
          </a:p>
        </p:txBody>
      </p:sp>
    </p:spTree>
    <p:extLst>
      <p:ext uri="{BB962C8B-B14F-4D97-AF65-F5344CB8AC3E}">
        <p14:creationId xmlns:p14="http://schemas.microsoft.com/office/powerpoint/2010/main" val="385346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Classes of patient monitor </a:t>
            </a:r>
            <a:endParaRPr lang="ar-IQ" b="1" dirty="0"/>
          </a:p>
        </p:txBody>
      </p:sp>
      <p:sp>
        <p:nvSpPr>
          <p:cNvPr id="3" name="عنصر نائب للمحتوى 2"/>
          <p:cNvSpPr>
            <a:spLocks noGrp="1"/>
          </p:cNvSpPr>
          <p:nvPr>
            <p:ph idx="1"/>
          </p:nvPr>
        </p:nvSpPr>
        <p:spPr/>
        <p:txBody>
          <a:bodyPr>
            <a:normAutofit/>
          </a:bodyPr>
          <a:lstStyle/>
          <a:p>
            <a:pPr marL="0" indent="0">
              <a:buNone/>
            </a:pPr>
            <a:r>
              <a:rPr lang="en-US" sz="2400" dirty="0"/>
              <a:t>1- Signal –parameters monitoring </a:t>
            </a:r>
            <a:r>
              <a:rPr lang="en-US" sz="2400" dirty="0" smtClean="0"/>
              <a:t>system: It </a:t>
            </a:r>
            <a:r>
              <a:rPr lang="en-US" sz="2400" dirty="0"/>
              <a:t>is available for measuring blood pressure of a human body, ECG monitor, SPO2 monitor etc…</a:t>
            </a:r>
          </a:p>
          <a:p>
            <a:pPr marL="0" indent="0">
              <a:buNone/>
            </a:pPr>
            <a:endParaRPr lang="en-US" sz="2400" dirty="0"/>
          </a:p>
          <a:p>
            <a:pPr marL="0" indent="0">
              <a:buNone/>
            </a:pPr>
            <a:r>
              <a:rPr lang="en-US" sz="2400" dirty="0"/>
              <a:t>2- A multi - parameters monitoring systems (PMS) is used for multiple critical physiological sign of the patient to transmit the vital information like Electro cardiograph, Respiration rate, blood pressures etc… so PMS has always been occupying a very significant position in the field of medical devices.</a:t>
            </a:r>
            <a:endParaRPr lang="ar-IQ" sz="2400" dirty="0"/>
          </a:p>
        </p:txBody>
      </p:sp>
    </p:spTree>
    <p:extLst>
      <p:ext uri="{BB962C8B-B14F-4D97-AF65-F5344CB8AC3E}">
        <p14:creationId xmlns:p14="http://schemas.microsoft.com/office/powerpoint/2010/main" val="158836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Stages </a:t>
            </a:r>
            <a:endParaRPr lang="ar-IQ" b="1" dirty="0"/>
          </a:p>
        </p:txBody>
      </p:sp>
      <p:sp>
        <p:nvSpPr>
          <p:cNvPr id="3" name="عنصر نائب للمحتوى 2"/>
          <p:cNvSpPr>
            <a:spLocks noGrp="1"/>
          </p:cNvSpPr>
          <p:nvPr>
            <p:ph idx="1"/>
          </p:nvPr>
        </p:nvSpPr>
        <p:spPr>
          <a:xfrm>
            <a:off x="1981200" y="1646237"/>
            <a:ext cx="8229600" cy="4879107"/>
          </a:xfrm>
        </p:spPr>
        <p:txBody>
          <a:bodyPr>
            <a:noAutofit/>
          </a:bodyPr>
          <a:lstStyle/>
          <a:p>
            <a:pPr lvl="0" algn="l" rtl="0">
              <a:buFont typeface="Wingdings" pitchFamily="2" charset="2"/>
              <a:buChar char="v"/>
            </a:pPr>
            <a:r>
              <a:rPr lang="en-US" sz="2400" dirty="0"/>
              <a:t>Electrode or transducer stage for signal acquisition</a:t>
            </a:r>
            <a:r>
              <a:rPr lang="en-US" sz="2400" dirty="0" smtClean="0"/>
              <a:t>.</a:t>
            </a:r>
            <a:endParaRPr lang="en-US" sz="2400" dirty="0"/>
          </a:p>
          <a:p>
            <a:pPr lvl="0" algn="l" rtl="0">
              <a:buFont typeface="Wingdings" pitchFamily="2" charset="2"/>
              <a:buChar char="v"/>
            </a:pPr>
            <a:r>
              <a:rPr lang="en-US" sz="2400" dirty="0"/>
              <a:t>An amplification stage</a:t>
            </a:r>
            <a:r>
              <a:rPr lang="en-US" sz="2400" dirty="0" smtClean="0"/>
              <a:t>.</a:t>
            </a:r>
            <a:endParaRPr lang="en-US" sz="2400" dirty="0"/>
          </a:p>
          <a:p>
            <a:pPr lvl="0" algn="l" rtl="0">
              <a:buFont typeface="Wingdings" pitchFamily="2" charset="2"/>
              <a:buChar char="v"/>
            </a:pPr>
            <a:r>
              <a:rPr lang="en-US" sz="2400" dirty="0"/>
              <a:t>Conversion stage for analog‐to‐digital conversion</a:t>
            </a:r>
            <a:r>
              <a:rPr lang="en-US" sz="2400" dirty="0" smtClean="0"/>
              <a:t>.</a:t>
            </a:r>
            <a:endParaRPr lang="en-US" sz="2400" dirty="0"/>
          </a:p>
          <a:p>
            <a:pPr lvl="0" algn="l" rtl="0">
              <a:buFont typeface="Wingdings" pitchFamily="2" charset="2"/>
              <a:buChar char="v"/>
            </a:pPr>
            <a:r>
              <a:rPr lang="en-US" sz="2400" dirty="0"/>
              <a:t>Data processing stage</a:t>
            </a:r>
            <a:r>
              <a:rPr lang="en-US" sz="2400" dirty="0" smtClean="0"/>
              <a:t>.</a:t>
            </a:r>
            <a:endParaRPr lang="en-US" sz="2400" dirty="0"/>
          </a:p>
          <a:p>
            <a:pPr lvl="0" algn="l" rtl="0">
              <a:buFont typeface="Wingdings" pitchFamily="2" charset="2"/>
              <a:buChar char="v"/>
            </a:pPr>
            <a:r>
              <a:rPr lang="en-US" sz="2400" dirty="0"/>
              <a:t>Data display unit for viewing</a:t>
            </a:r>
            <a:r>
              <a:rPr lang="en-US" sz="2400" dirty="0" smtClean="0"/>
              <a:t>.</a:t>
            </a:r>
            <a:endParaRPr lang="en-US" sz="2400" dirty="0"/>
          </a:p>
          <a:p>
            <a:pPr lvl="0" algn="l" rtl="0">
              <a:buFont typeface="Wingdings" pitchFamily="2" charset="2"/>
              <a:buChar char="v"/>
            </a:pPr>
            <a:r>
              <a:rPr lang="en-US" sz="2400" dirty="0"/>
              <a:t>Central processing stage for overall control of power</a:t>
            </a:r>
            <a:r>
              <a:rPr lang="en-US" sz="2400" dirty="0" smtClean="0"/>
              <a:t>.</a:t>
            </a:r>
            <a:endParaRPr lang="en-US" sz="2400" dirty="0"/>
          </a:p>
          <a:p>
            <a:pPr lvl="0" algn="l" rtl="0">
              <a:buFont typeface="Wingdings" pitchFamily="2" charset="2"/>
              <a:buChar char="v"/>
            </a:pPr>
            <a:r>
              <a:rPr lang="en-US" sz="2400" dirty="0"/>
              <a:t>Various operations of the system.</a:t>
            </a:r>
          </a:p>
          <a:p>
            <a:pPr algn="l" rtl="0">
              <a:buFont typeface="Wingdings" pitchFamily="2" charset="2"/>
              <a:buChar char="v"/>
            </a:pPr>
            <a:endParaRPr lang="ar-IQ" sz="2400" dirty="0"/>
          </a:p>
        </p:txBody>
      </p:sp>
    </p:spTree>
    <p:extLst>
      <p:ext uri="{BB962C8B-B14F-4D97-AF65-F5344CB8AC3E}">
        <p14:creationId xmlns:p14="http://schemas.microsoft.com/office/powerpoint/2010/main" val="25374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effectLst/>
              </a:rPr>
              <a:t>Types of Patient Monitor</a:t>
            </a:r>
            <a:endParaRPr lang="ar-IQ" b="1" dirty="0"/>
          </a:p>
        </p:txBody>
      </p:sp>
      <p:sp>
        <p:nvSpPr>
          <p:cNvPr id="3" name="عنصر نائب للمحتوى 2"/>
          <p:cNvSpPr>
            <a:spLocks noGrp="1"/>
          </p:cNvSpPr>
          <p:nvPr>
            <p:ph idx="1"/>
          </p:nvPr>
        </p:nvSpPr>
        <p:spPr/>
        <p:txBody>
          <a:bodyPr>
            <a:normAutofit/>
          </a:bodyPr>
          <a:lstStyle/>
          <a:p>
            <a:pPr lvl="0" algn="l" rtl="0">
              <a:buFont typeface="Wingdings" pitchFamily="2" charset="2"/>
              <a:buChar char="v"/>
            </a:pPr>
            <a:r>
              <a:rPr lang="en-US" sz="4000" dirty="0"/>
              <a:t>Bedside Monitor.</a:t>
            </a:r>
          </a:p>
          <a:p>
            <a:pPr marL="0" indent="0">
              <a:buNone/>
            </a:pPr>
            <a:endParaRPr lang="en-US" sz="4000" dirty="0"/>
          </a:p>
          <a:p>
            <a:pPr lvl="0" algn="l" rtl="0">
              <a:buFont typeface="Wingdings" pitchFamily="2" charset="2"/>
              <a:buChar char="v"/>
            </a:pPr>
            <a:r>
              <a:rPr lang="en-US" sz="4000" dirty="0"/>
              <a:t>Wearable monitors.</a:t>
            </a:r>
          </a:p>
          <a:p>
            <a:pPr marL="0" indent="0">
              <a:buNone/>
            </a:pPr>
            <a:endParaRPr lang="en-US" sz="4000" dirty="0"/>
          </a:p>
          <a:p>
            <a:pPr lvl="0" algn="l" rtl="0">
              <a:buFont typeface="Wingdings" pitchFamily="2" charset="2"/>
              <a:buChar char="v"/>
            </a:pPr>
            <a:r>
              <a:rPr lang="en-US" sz="4000" dirty="0"/>
              <a:t>Noncontact monitors.</a:t>
            </a:r>
          </a:p>
          <a:p>
            <a:pPr algn="l" rtl="0">
              <a:buFont typeface="Wingdings" pitchFamily="2" charset="2"/>
              <a:buChar char="v"/>
            </a:pPr>
            <a:endParaRPr lang="ar-IQ" sz="4000" dirty="0"/>
          </a:p>
        </p:txBody>
      </p:sp>
    </p:spTree>
    <p:extLst>
      <p:ext uri="{BB962C8B-B14F-4D97-AF65-F5344CB8AC3E}">
        <p14:creationId xmlns:p14="http://schemas.microsoft.com/office/powerpoint/2010/main" val="41357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TotalTime>
  <Words>861</Words>
  <Application>Microsoft Office PowerPoint</Application>
  <PresentationFormat>مخصص</PresentationFormat>
  <Paragraphs>202</Paragraphs>
  <Slides>29</Slides>
  <Notes>0</Notes>
  <HiddenSlides>0</HiddenSlides>
  <MMClips>0</MMClips>
  <ScaleCrop>false</ScaleCrop>
  <HeadingPairs>
    <vt:vector size="4" baseType="variant">
      <vt:variant>
        <vt:lpstr>نسق</vt:lpstr>
      </vt:variant>
      <vt:variant>
        <vt:i4>1</vt:i4>
      </vt:variant>
      <vt:variant>
        <vt:lpstr>عناوين الشرائح</vt:lpstr>
      </vt:variant>
      <vt:variant>
        <vt:i4>29</vt:i4>
      </vt:variant>
    </vt:vector>
  </HeadingPairs>
  <TitlesOfParts>
    <vt:vector size="30" baseType="lpstr">
      <vt:lpstr>Theme1</vt:lpstr>
      <vt:lpstr>Al-Mustaqbal University. College of Engineering and Engineering Technologies. Biomedical Engineering Department.</vt:lpstr>
      <vt:lpstr>Patient monitoring systems </vt:lpstr>
      <vt:lpstr>Overview </vt:lpstr>
      <vt:lpstr>purpose</vt:lpstr>
      <vt:lpstr>Patient Monitor Working Principle</vt:lpstr>
      <vt:lpstr>Patient Monitor Working Principle</vt:lpstr>
      <vt:lpstr>Classes of patient monitor </vt:lpstr>
      <vt:lpstr>Stages </vt:lpstr>
      <vt:lpstr>Types of Patient Monitor</vt:lpstr>
      <vt:lpstr>Bedside Monitor</vt:lpstr>
      <vt:lpstr>Wearable monitors</vt:lpstr>
      <vt:lpstr>Wearable monitors</vt:lpstr>
      <vt:lpstr>Noncontact monitors</vt:lpstr>
      <vt:lpstr> Identification of patient monitor Front Panel</vt:lpstr>
      <vt:lpstr> Identification of patient monitor Front Panel</vt:lpstr>
      <vt:lpstr> Identification of patient monitor Function Keys</vt:lpstr>
      <vt:lpstr>      Identification of patient monitor Base</vt:lpstr>
      <vt:lpstr> Identification of patient monitor Rear Panel</vt:lpstr>
      <vt:lpstr>Identification of patient monitor Rear Panel</vt:lpstr>
      <vt:lpstr> Identification of patient monitor Left Side Panel </vt:lpstr>
      <vt:lpstr> Identification of patient monitor Right Side Panel</vt:lpstr>
      <vt:lpstr>Measurement Capabilities</vt:lpstr>
      <vt:lpstr>Display</vt:lpstr>
      <vt:lpstr>Display</vt:lpstr>
      <vt:lpstr>Display</vt:lpstr>
      <vt:lpstr>Display</vt:lpstr>
      <vt:lpstr>Display</vt:lpstr>
      <vt:lpstr>Display</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Alsayed</cp:lastModifiedBy>
  <cp:revision>57</cp:revision>
  <dcterms:created xsi:type="dcterms:W3CDTF">2021-10-31T09:31:15Z</dcterms:created>
  <dcterms:modified xsi:type="dcterms:W3CDTF">2023-09-27T09:57:40Z</dcterms:modified>
</cp:coreProperties>
</file>